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8288000" cy="10287000"/>
  <p:notesSz cx="6858000" cy="9144000"/>
  <p:embeddedFontLst>
    <p:embeddedFont>
      <p:font typeface="Mommi" panose="020B0604020202020204" charset="-34"/>
      <p:regular r:id="rId13"/>
    </p:embeddedFont>
    <p:embeddedFont>
      <p:font typeface="Mommi Bold" panose="020B0604020202020204" charset="-34"/>
      <p:regular r:id="rId14"/>
    </p:embeddedFont>
    <p:embeddedFont>
      <p:font typeface="Mommi Medium" panose="020B0604020202020204" charset="-34"/>
      <p:regular r:id="rId15"/>
    </p:embeddedFont>
    <p:embeddedFont>
      <p:font typeface="Shantell Sans" panose="020B0604020202020204" charset="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8" d="100"/>
          <a:sy n="78" d="100"/>
        </p:scale>
        <p:origin x="35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gwqSzJ6_u9g?feature=oembed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77777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7618912" y="1307111"/>
            <a:ext cx="9385660" cy="7672777"/>
          </a:xfrm>
          <a:custGeom>
            <a:avLst/>
            <a:gdLst/>
            <a:ahLst/>
            <a:cxnLst/>
            <a:rect l="l" t="t" r="r" b="b"/>
            <a:pathLst>
              <a:path w="9385660" h="7672777">
                <a:moveTo>
                  <a:pt x="0" y="0"/>
                </a:moveTo>
                <a:lnTo>
                  <a:pt x="9385660" y="0"/>
                </a:lnTo>
                <a:lnTo>
                  <a:pt x="9385660" y="7672778"/>
                </a:lnTo>
                <a:lnTo>
                  <a:pt x="0" y="767277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7097256" y="7207388"/>
            <a:ext cx="9907316" cy="2526366"/>
          </a:xfrm>
          <a:custGeom>
            <a:avLst/>
            <a:gdLst/>
            <a:ahLst/>
            <a:cxnLst/>
            <a:rect l="l" t="t" r="r" b="b"/>
            <a:pathLst>
              <a:path w="9907316" h="2526366">
                <a:moveTo>
                  <a:pt x="0" y="0"/>
                </a:moveTo>
                <a:lnTo>
                  <a:pt x="9907316" y="0"/>
                </a:lnTo>
                <a:lnTo>
                  <a:pt x="9907316" y="2526365"/>
                </a:lnTo>
                <a:lnTo>
                  <a:pt x="0" y="252636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-276136" y="331507"/>
            <a:ext cx="4151313" cy="6875881"/>
          </a:xfrm>
          <a:custGeom>
            <a:avLst/>
            <a:gdLst/>
            <a:ahLst/>
            <a:cxnLst/>
            <a:rect l="l" t="t" r="r" b="b"/>
            <a:pathLst>
              <a:path w="4151313" h="6875881">
                <a:moveTo>
                  <a:pt x="0" y="0"/>
                </a:moveTo>
                <a:lnTo>
                  <a:pt x="4151313" y="0"/>
                </a:lnTo>
                <a:lnTo>
                  <a:pt x="4151313" y="6875881"/>
                </a:lnTo>
                <a:lnTo>
                  <a:pt x="0" y="687588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4342769" y="1307111"/>
            <a:ext cx="3487293" cy="8229600"/>
          </a:xfrm>
          <a:custGeom>
            <a:avLst/>
            <a:gdLst/>
            <a:ahLst/>
            <a:cxnLst/>
            <a:rect l="l" t="t" r="r" b="b"/>
            <a:pathLst>
              <a:path w="3487293" h="8229600">
                <a:moveTo>
                  <a:pt x="0" y="0"/>
                </a:moveTo>
                <a:lnTo>
                  <a:pt x="3487293" y="0"/>
                </a:lnTo>
                <a:lnTo>
                  <a:pt x="348729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3462641" y="5696467"/>
            <a:ext cx="3840445" cy="4321176"/>
          </a:xfrm>
          <a:custGeom>
            <a:avLst/>
            <a:gdLst/>
            <a:ahLst/>
            <a:cxnLst/>
            <a:rect l="l" t="t" r="r" b="b"/>
            <a:pathLst>
              <a:path w="3840445" h="4321176">
                <a:moveTo>
                  <a:pt x="0" y="0"/>
                </a:moveTo>
                <a:lnTo>
                  <a:pt x="3840445" y="0"/>
                </a:lnTo>
                <a:lnTo>
                  <a:pt x="3840445" y="4321176"/>
                </a:lnTo>
                <a:lnTo>
                  <a:pt x="0" y="432117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8308121" y="1482459"/>
            <a:ext cx="7485586" cy="1633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292"/>
              </a:lnSpc>
            </a:pPr>
            <a:r>
              <a:rPr lang="en-US" sz="9494" b="1" u="sng" dirty="0">
                <a:solidFill>
                  <a:srgbClr val="000000"/>
                </a:solidFill>
                <a:latin typeface="Mommi Medium"/>
                <a:ea typeface="Mommi Medium"/>
                <a:cs typeface="Mommi Medium"/>
                <a:sym typeface="Mommi Medium"/>
              </a:rPr>
              <a:t>Application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830062" y="2927217"/>
            <a:ext cx="8963360" cy="1633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292"/>
              </a:lnSpc>
            </a:pPr>
            <a:r>
              <a:rPr lang="en-US" sz="9494" b="1" u="sng" dirty="0">
                <a:solidFill>
                  <a:srgbClr val="000000"/>
                </a:solidFill>
                <a:latin typeface="Mommi Medium"/>
                <a:ea typeface="Mommi Medium"/>
                <a:cs typeface="Mommi Medium"/>
                <a:sym typeface="Mommi Medium"/>
              </a:rPr>
              <a:t>Session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77777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276136" y="331507"/>
            <a:ext cx="4151313" cy="6875881"/>
          </a:xfrm>
          <a:custGeom>
            <a:avLst/>
            <a:gdLst/>
            <a:ahLst/>
            <a:cxnLst/>
            <a:rect l="l" t="t" r="r" b="b"/>
            <a:pathLst>
              <a:path w="4151313" h="6875881">
                <a:moveTo>
                  <a:pt x="0" y="0"/>
                </a:moveTo>
                <a:lnTo>
                  <a:pt x="4151313" y="0"/>
                </a:lnTo>
                <a:lnTo>
                  <a:pt x="4151313" y="6875881"/>
                </a:lnTo>
                <a:lnTo>
                  <a:pt x="0" y="68758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2055303" y="1300225"/>
            <a:ext cx="14177394" cy="11590020"/>
          </a:xfrm>
          <a:custGeom>
            <a:avLst/>
            <a:gdLst/>
            <a:ahLst/>
            <a:cxnLst/>
            <a:rect l="l" t="t" r="r" b="b"/>
            <a:pathLst>
              <a:path w="14177394" h="11590020">
                <a:moveTo>
                  <a:pt x="0" y="0"/>
                </a:moveTo>
                <a:lnTo>
                  <a:pt x="14177394" y="0"/>
                </a:lnTo>
                <a:lnTo>
                  <a:pt x="14177394" y="11590020"/>
                </a:lnTo>
                <a:lnTo>
                  <a:pt x="0" y="1159002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4649994" y="6476011"/>
            <a:ext cx="4319496" cy="4986431"/>
          </a:xfrm>
          <a:custGeom>
            <a:avLst/>
            <a:gdLst/>
            <a:ahLst/>
            <a:cxnLst/>
            <a:rect l="l" t="t" r="r" b="b"/>
            <a:pathLst>
              <a:path w="4319496" h="4986431">
                <a:moveTo>
                  <a:pt x="0" y="0"/>
                </a:moveTo>
                <a:lnTo>
                  <a:pt x="4319496" y="0"/>
                </a:lnTo>
                <a:lnTo>
                  <a:pt x="4319496" y="4986431"/>
                </a:lnTo>
                <a:lnTo>
                  <a:pt x="0" y="498643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3875177" y="1143918"/>
            <a:ext cx="10537646" cy="1633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292"/>
              </a:lnSpc>
            </a:pPr>
            <a:r>
              <a:rPr lang="en-US" sz="9494" b="1" u="sng" dirty="0">
                <a:solidFill>
                  <a:srgbClr val="000000"/>
                </a:solidFill>
                <a:latin typeface="Mommi Medium"/>
                <a:ea typeface="Mommi Medium"/>
                <a:cs typeface="Mommi Medium"/>
                <a:sym typeface="Mommi Medium"/>
              </a:rPr>
              <a:t>Activity 1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875177" y="4248031"/>
            <a:ext cx="11576776" cy="564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10799" lvl="1" indent="-355399" algn="l">
              <a:lnSpc>
                <a:spcPts val="4609"/>
              </a:lnSpc>
              <a:buFont typeface="Arial"/>
              <a:buChar char="•"/>
            </a:pPr>
            <a:r>
              <a:rPr lang="en-US" sz="3292">
                <a:solidFill>
                  <a:srgbClr val="000000"/>
                </a:solidFill>
                <a:latin typeface="Shantell Sans"/>
                <a:ea typeface="Shantell Sans"/>
                <a:cs typeface="Shantell Sans"/>
                <a:sym typeface="Shantell Sans"/>
              </a:rPr>
              <a:t>Visit the Library - select a relevant book.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654894" y="5328684"/>
            <a:ext cx="11576776" cy="564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10799" lvl="1" indent="-355399" algn="l">
              <a:lnSpc>
                <a:spcPts val="4609"/>
              </a:lnSpc>
              <a:buFont typeface="Arial"/>
              <a:buChar char="•"/>
            </a:pPr>
            <a:r>
              <a:rPr lang="en-US" sz="3292">
                <a:solidFill>
                  <a:srgbClr val="000000"/>
                </a:solidFill>
                <a:latin typeface="Shantell Sans"/>
                <a:ea typeface="Shantell Sans"/>
                <a:cs typeface="Shantell Sans"/>
                <a:sym typeface="Shantell Sans"/>
              </a:rPr>
              <a:t>Return and conduct some research for 10 minutes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77777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276136" y="331507"/>
            <a:ext cx="4151313" cy="6875881"/>
          </a:xfrm>
          <a:custGeom>
            <a:avLst/>
            <a:gdLst/>
            <a:ahLst/>
            <a:cxnLst/>
            <a:rect l="l" t="t" r="r" b="b"/>
            <a:pathLst>
              <a:path w="4151313" h="6875881">
                <a:moveTo>
                  <a:pt x="0" y="0"/>
                </a:moveTo>
                <a:lnTo>
                  <a:pt x="4151313" y="0"/>
                </a:lnTo>
                <a:lnTo>
                  <a:pt x="4151313" y="6875881"/>
                </a:lnTo>
                <a:lnTo>
                  <a:pt x="0" y="68758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2055303" y="1300225"/>
            <a:ext cx="14177394" cy="11590020"/>
          </a:xfrm>
          <a:custGeom>
            <a:avLst/>
            <a:gdLst/>
            <a:ahLst/>
            <a:cxnLst/>
            <a:rect l="l" t="t" r="r" b="b"/>
            <a:pathLst>
              <a:path w="14177394" h="11590020">
                <a:moveTo>
                  <a:pt x="0" y="0"/>
                </a:moveTo>
                <a:lnTo>
                  <a:pt x="14177394" y="0"/>
                </a:lnTo>
                <a:lnTo>
                  <a:pt x="14177394" y="11590020"/>
                </a:lnTo>
                <a:lnTo>
                  <a:pt x="0" y="1159002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4649994" y="6476011"/>
            <a:ext cx="4319496" cy="4986431"/>
          </a:xfrm>
          <a:custGeom>
            <a:avLst/>
            <a:gdLst/>
            <a:ahLst/>
            <a:cxnLst/>
            <a:rect l="l" t="t" r="r" b="b"/>
            <a:pathLst>
              <a:path w="4319496" h="4986431">
                <a:moveTo>
                  <a:pt x="0" y="0"/>
                </a:moveTo>
                <a:lnTo>
                  <a:pt x="4319496" y="0"/>
                </a:lnTo>
                <a:lnTo>
                  <a:pt x="4319496" y="4986431"/>
                </a:lnTo>
                <a:lnTo>
                  <a:pt x="0" y="498643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3875177" y="1143918"/>
            <a:ext cx="10537646" cy="1633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292"/>
              </a:lnSpc>
            </a:pPr>
            <a:r>
              <a:rPr lang="en-US" sz="9494" b="1" u="sng" dirty="0">
                <a:solidFill>
                  <a:srgbClr val="000000"/>
                </a:solidFill>
                <a:latin typeface="Mommi Medium"/>
                <a:ea typeface="Mommi Medium"/>
                <a:cs typeface="Mommi Medium"/>
                <a:sym typeface="Mommi Medium"/>
              </a:rPr>
              <a:t>Activity 2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875177" y="4248031"/>
            <a:ext cx="11576776" cy="564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10799" lvl="1" indent="-355399" algn="l">
              <a:lnSpc>
                <a:spcPts val="4609"/>
              </a:lnSpc>
              <a:buFont typeface="Arial"/>
              <a:buChar char="•"/>
            </a:pPr>
            <a:r>
              <a:rPr lang="en-US" sz="3292">
                <a:solidFill>
                  <a:srgbClr val="000000"/>
                </a:solidFill>
                <a:latin typeface="Shantell Sans"/>
                <a:ea typeface="Shantell Sans"/>
                <a:cs typeface="Shantell Sans"/>
                <a:sym typeface="Shantell Sans"/>
              </a:rPr>
              <a:t>Log into the computer.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875177" y="5330910"/>
            <a:ext cx="11576776" cy="34692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10799" lvl="1" indent="-355399" algn="l">
              <a:lnSpc>
                <a:spcPts val="4609"/>
              </a:lnSpc>
              <a:buFont typeface="Arial"/>
              <a:buChar char="•"/>
            </a:pPr>
            <a:r>
              <a:rPr lang="en-US" sz="3292">
                <a:solidFill>
                  <a:srgbClr val="000000"/>
                </a:solidFill>
                <a:latin typeface="Shantell Sans"/>
                <a:ea typeface="Shantell Sans"/>
                <a:cs typeface="Shantell Sans"/>
                <a:sym typeface="Shantell Sans"/>
              </a:rPr>
              <a:t>Find three secondary sources relevant to your research terms.</a:t>
            </a:r>
          </a:p>
          <a:p>
            <a:pPr algn="l">
              <a:lnSpc>
                <a:spcPts val="4609"/>
              </a:lnSpc>
            </a:pPr>
            <a:endParaRPr lang="en-US" sz="3292">
              <a:solidFill>
                <a:srgbClr val="000000"/>
              </a:solidFill>
              <a:latin typeface="Shantell Sans"/>
              <a:ea typeface="Shantell Sans"/>
              <a:cs typeface="Shantell Sans"/>
              <a:sym typeface="Shantell Sans"/>
            </a:endParaRPr>
          </a:p>
          <a:p>
            <a:pPr marL="710799" lvl="1" indent="-355399" algn="l">
              <a:lnSpc>
                <a:spcPts val="4609"/>
              </a:lnSpc>
              <a:buFont typeface="Arial"/>
              <a:buChar char="•"/>
            </a:pPr>
            <a:r>
              <a:rPr lang="en-US" sz="3292">
                <a:solidFill>
                  <a:srgbClr val="000000"/>
                </a:solidFill>
                <a:latin typeface="Shantell Sans"/>
                <a:ea typeface="Shantell Sans"/>
                <a:cs typeface="Shantell Sans"/>
                <a:sym typeface="Shantell Sans"/>
              </a:rPr>
              <a:t>10 minutes to complete.</a:t>
            </a:r>
          </a:p>
          <a:p>
            <a:pPr algn="l">
              <a:lnSpc>
                <a:spcPts val="4609"/>
              </a:lnSpc>
            </a:pPr>
            <a:endParaRPr lang="en-US" sz="3292">
              <a:solidFill>
                <a:srgbClr val="000000"/>
              </a:solidFill>
              <a:latin typeface="Shantell Sans"/>
              <a:ea typeface="Shantell Sans"/>
              <a:cs typeface="Shantell Sans"/>
              <a:sym typeface="Shantell Sans"/>
            </a:endParaRPr>
          </a:p>
          <a:p>
            <a:pPr marL="710799" lvl="1" indent="-355399" algn="l">
              <a:lnSpc>
                <a:spcPts val="4609"/>
              </a:lnSpc>
              <a:buFont typeface="Arial"/>
              <a:buChar char="•"/>
            </a:pPr>
            <a:r>
              <a:rPr lang="en-US" sz="3292">
                <a:solidFill>
                  <a:srgbClr val="000000"/>
                </a:solidFill>
                <a:latin typeface="Shantell Sans"/>
                <a:ea typeface="Shantell Sans"/>
                <a:cs typeface="Shantell Sans"/>
                <a:sym typeface="Shantell Sans"/>
              </a:rPr>
              <a:t>Remember to keep a record of these.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77777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276136" y="331507"/>
            <a:ext cx="4151313" cy="6875881"/>
          </a:xfrm>
          <a:custGeom>
            <a:avLst/>
            <a:gdLst/>
            <a:ahLst/>
            <a:cxnLst/>
            <a:rect l="l" t="t" r="r" b="b"/>
            <a:pathLst>
              <a:path w="4151313" h="6875881">
                <a:moveTo>
                  <a:pt x="0" y="0"/>
                </a:moveTo>
                <a:lnTo>
                  <a:pt x="4151313" y="0"/>
                </a:lnTo>
                <a:lnTo>
                  <a:pt x="4151313" y="6875881"/>
                </a:lnTo>
                <a:lnTo>
                  <a:pt x="0" y="68758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2055303" y="1300225"/>
            <a:ext cx="14177394" cy="11590020"/>
          </a:xfrm>
          <a:custGeom>
            <a:avLst/>
            <a:gdLst/>
            <a:ahLst/>
            <a:cxnLst/>
            <a:rect l="l" t="t" r="r" b="b"/>
            <a:pathLst>
              <a:path w="14177394" h="11590020">
                <a:moveTo>
                  <a:pt x="0" y="0"/>
                </a:moveTo>
                <a:lnTo>
                  <a:pt x="14177394" y="0"/>
                </a:lnTo>
                <a:lnTo>
                  <a:pt x="14177394" y="11590020"/>
                </a:lnTo>
                <a:lnTo>
                  <a:pt x="0" y="1159002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4649994" y="6476011"/>
            <a:ext cx="4319496" cy="4986431"/>
          </a:xfrm>
          <a:custGeom>
            <a:avLst/>
            <a:gdLst/>
            <a:ahLst/>
            <a:cxnLst/>
            <a:rect l="l" t="t" r="r" b="b"/>
            <a:pathLst>
              <a:path w="4319496" h="4986431">
                <a:moveTo>
                  <a:pt x="0" y="0"/>
                </a:moveTo>
                <a:lnTo>
                  <a:pt x="4319496" y="0"/>
                </a:lnTo>
                <a:lnTo>
                  <a:pt x="4319496" y="4986431"/>
                </a:lnTo>
                <a:lnTo>
                  <a:pt x="0" y="498643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3875177" y="1143918"/>
            <a:ext cx="10537646" cy="33389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292"/>
              </a:lnSpc>
            </a:pPr>
            <a:r>
              <a:rPr lang="en-US" sz="9494" b="1" u="sng" dirty="0">
                <a:solidFill>
                  <a:srgbClr val="000000"/>
                </a:solidFill>
                <a:latin typeface="Mommi Medium"/>
                <a:ea typeface="Mommi Medium"/>
                <a:cs typeface="Mommi Medium"/>
                <a:sym typeface="Mommi Medium"/>
              </a:rPr>
              <a:t>Primary Sources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073218" y="4247099"/>
            <a:ext cx="11576776" cy="11451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10799" lvl="1" indent="-355399" algn="l">
              <a:lnSpc>
                <a:spcPts val="4609"/>
              </a:lnSpc>
              <a:buFont typeface="Arial"/>
              <a:buChar char="•"/>
            </a:pPr>
            <a:r>
              <a:rPr lang="en-US" sz="3292">
                <a:solidFill>
                  <a:srgbClr val="000000"/>
                </a:solidFill>
                <a:latin typeface="Shantell Sans"/>
                <a:ea typeface="Shantell Sans"/>
                <a:cs typeface="Shantell Sans"/>
                <a:sym typeface="Shantell Sans"/>
              </a:rPr>
              <a:t>Many of which will come from your secondary sources.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073218" y="6160635"/>
            <a:ext cx="11576776" cy="564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10799" lvl="1" indent="-355399" algn="l">
              <a:lnSpc>
                <a:spcPts val="4609"/>
              </a:lnSpc>
              <a:buFont typeface="Arial"/>
              <a:buChar char="•"/>
            </a:pPr>
            <a:r>
              <a:rPr lang="en-US" sz="3292">
                <a:solidFill>
                  <a:srgbClr val="000000"/>
                </a:solidFill>
                <a:latin typeface="Shantell Sans"/>
                <a:ea typeface="Shantell Sans"/>
                <a:cs typeface="Shantell Sans"/>
                <a:sym typeface="Shantell Sans"/>
              </a:rPr>
              <a:t>Make a list of them as you go along.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77777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276136" y="331507"/>
            <a:ext cx="4151313" cy="6875881"/>
          </a:xfrm>
          <a:custGeom>
            <a:avLst/>
            <a:gdLst/>
            <a:ahLst/>
            <a:cxnLst/>
            <a:rect l="l" t="t" r="r" b="b"/>
            <a:pathLst>
              <a:path w="4151313" h="6875881">
                <a:moveTo>
                  <a:pt x="0" y="0"/>
                </a:moveTo>
                <a:lnTo>
                  <a:pt x="4151313" y="0"/>
                </a:lnTo>
                <a:lnTo>
                  <a:pt x="4151313" y="6875881"/>
                </a:lnTo>
                <a:lnTo>
                  <a:pt x="0" y="68758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2055303" y="1300225"/>
            <a:ext cx="14177394" cy="11590020"/>
          </a:xfrm>
          <a:custGeom>
            <a:avLst/>
            <a:gdLst/>
            <a:ahLst/>
            <a:cxnLst/>
            <a:rect l="l" t="t" r="r" b="b"/>
            <a:pathLst>
              <a:path w="14177394" h="11590020">
                <a:moveTo>
                  <a:pt x="0" y="0"/>
                </a:moveTo>
                <a:lnTo>
                  <a:pt x="14177394" y="0"/>
                </a:lnTo>
                <a:lnTo>
                  <a:pt x="14177394" y="11590020"/>
                </a:lnTo>
                <a:lnTo>
                  <a:pt x="0" y="1159002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4649994" y="6476011"/>
            <a:ext cx="4319496" cy="4986431"/>
          </a:xfrm>
          <a:custGeom>
            <a:avLst/>
            <a:gdLst/>
            <a:ahLst/>
            <a:cxnLst/>
            <a:rect l="l" t="t" r="r" b="b"/>
            <a:pathLst>
              <a:path w="4319496" h="4986431">
                <a:moveTo>
                  <a:pt x="0" y="0"/>
                </a:moveTo>
                <a:lnTo>
                  <a:pt x="4319496" y="0"/>
                </a:lnTo>
                <a:lnTo>
                  <a:pt x="4319496" y="4986431"/>
                </a:lnTo>
                <a:lnTo>
                  <a:pt x="0" y="498643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3875177" y="1143918"/>
            <a:ext cx="10537646" cy="1633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292"/>
              </a:lnSpc>
            </a:pPr>
            <a:r>
              <a:rPr lang="en-US" sz="9494" b="1" u="sng" dirty="0">
                <a:solidFill>
                  <a:srgbClr val="000000"/>
                </a:solidFill>
                <a:latin typeface="Mommi Medium"/>
                <a:ea typeface="Mommi Medium"/>
                <a:cs typeface="Mommi Medium"/>
                <a:sym typeface="Mommi Medium"/>
              </a:rPr>
              <a:t>Sources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073218" y="4247099"/>
            <a:ext cx="11576776" cy="564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10799" lvl="1" indent="-355399" algn="l">
              <a:lnSpc>
                <a:spcPts val="4609"/>
              </a:lnSpc>
              <a:buFont typeface="Arial"/>
              <a:buChar char="•"/>
            </a:pPr>
            <a:r>
              <a:rPr lang="en-US" sz="3292">
                <a:solidFill>
                  <a:srgbClr val="000000"/>
                </a:solidFill>
                <a:latin typeface="Shantell Sans"/>
                <a:ea typeface="Shantell Sans"/>
                <a:cs typeface="Shantell Sans"/>
                <a:sym typeface="Shantell Sans"/>
              </a:rPr>
              <a:t>Laws - Primary Law / Secondary Law.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355612" y="6198834"/>
            <a:ext cx="11576776" cy="564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10799" lvl="1" indent="-355399" algn="l">
              <a:lnSpc>
                <a:spcPts val="4609"/>
              </a:lnSpc>
              <a:buFont typeface="Arial"/>
              <a:buChar char="•"/>
            </a:pPr>
            <a:r>
              <a:rPr lang="en-US" sz="3292">
                <a:solidFill>
                  <a:srgbClr val="000000"/>
                </a:solidFill>
                <a:latin typeface="Shantell Sans"/>
                <a:ea typeface="Shantell Sans"/>
                <a:cs typeface="Shantell Sans"/>
                <a:sym typeface="Shantell Sans"/>
              </a:rPr>
              <a:t>Case law and practice directions.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77777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276136" y="331507"/>
            <a:ext cx="4151313" cy="6875881"/>
          </a:xfrm>
          <a:custGeom>
            <a:avLst/>
            <a:gdLst/>
            <a:ahLst/>
            <a:cxnLst/>
            <a:rect l="l" t="t" r="r" b="b"/>
            <a:pathLst>
              <a:path w="4151313" h="6875881">
                <a:moveTo>
                  <a:pt x="0" y="0"/>
                </a:moveTo>
                <a:lnTo>
                  <a:pt x="4151313" y="0"/>
                </a:lnTo>
                <a:lnTo>
                  <a:pt x="4151313" y="6875881"/>
                </a:lnTo>
                <a:lnTo>
                  <a:pt x="0" y="68758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2055303" y="1300225"/>
            <a:ext cx="14177394" cy="11590020"/>
          </a:xfrm>
          <a:custGeom>
            <a:avLst/>
            <a:gdLst/>
            <a:ahLst/>
            <a:cxnLst/>
            <a:rect l="l" t="t" r="r" b="b"/>
            <a:pathLst>
              <a:path w="14177394" h="11590020">
                <a:moveTo>
                  <a:pt x="0" y="0"/>
                </a:moveTo>
                <a:lnTo>
                  <a:pt x="14177394" y="0"/>
                </a:lnTo>
                <a:lnTo>
                  <a:pt x="14177394" y="11590020"/>
                </a:lnTo>
                <a:lnTo>
                  <a:pt x="0" y="1159002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4649994" y="6476011"/>
            <a:ext cx="4319496" cy="4986431"/>
          </a:xfrm>
          <a:custGeom>
            <a:avLst/>
            <a:gdLst/>
            <a:ahLst/>
            <a:cxnLst/>
            <a:rect l="l" t="t" r="r" b="b"/>
            <a:pathLst>
              <a:path w="4319496" h="4986431">
                <a:moveTo>
                  <a:pt x="0" y="0"/>
                </a:moveTo>
                <a:lnTo>
                  <a:pt x="4319496" y="0"/>
                </a:lnTo>
                <a:lnTo>
                  <a:pt x="4319496" y="4986431"/>
                </a:lnTo>
                <a:lnTo>
                  <a:pt x="0" y="498643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3849928" y="1652914"/>
            <a:ext cx="10537646" cy="1633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292"/>
              </a:lnSpc>
            </a:pPr>
            <a:r>
              <a:rPr lang="en-US" sz="9494" b="1" u="sng" dirty="0">
                <a:solidFill>
                  <a:srgbClr val="000000"/>
                </a:solidFill>
                <a:latin typeface="Mommi Medium"/>
                <a:ea typeface="Mommi Medium"/>
                <a:cs typeface="Mommi Medium"/>
                <a:sym typeface="Mommi Medium"/>
              </a:rPr>
              <a:t>Sources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073218" y="4247099"/>
            <a:ext cx="11576776" cy="564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609"/>
              </a:lnSpc>
            </a:pPr>
            <a:r>
              <a:rPr lang="en-US" sz="3292" dirty="0">
                <a:solidFill>
                  <a:srgbClr val="000000"/>
                </a:solidFill>
                <a:latin typeface="Shantell Sans"/>
                <a:ea typeface="Shantell Sans"/>
                <a:cs typeface="Shantell Sans"/>
                <a:sym typeface="Shantell Sans"/>
              </a:rPr>
              <a:t>- One of the sources you should </a:t>
            </a:r>
            <a:r>
              <a:rPr lang="en-US" sz="3292" dirty="0" err="1">
                <a:solidFill>
                  <a:srgbClr val="000000"/>
                </a:solidFill>
                <a:latin typeface="Shantell Sans"/>
                <a:ea typeface="Shantell Sans"/>
                <a:cs typeface="Shantell Sans"/>
                <a:sym typeface="Shantell Sans"/>
              </a:rPr>
              <a:t>utilise</a:t>
            </a:r>
            <a:r>
              <a:rPr lang="en-US" sz="3292" dirty="0">
                <a:solidFill>
                  <a:srgbClr val="000000"/>
                </a:solidFill>
                <a:latin typeface="Shantell Sans"/>
                <a:ea typeface="Shantell Sans"/>
                <a:cs typeface="Shantell Sans"/>
                <a:sym typeface="Shantell Sans"/>
              </a:rPr>
              <a:t> is Lexis Uk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073218" y="6310987"/>
            <a:ext cx="11576776" cy="564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609"/>
              </a:lnSpc>
            </a:pPr>
            <a:r>
              <a:rPr lang="en-US" sz="3292" dirty="0">
                <a:solidFill>
                  <a:srgbClr val="000000"/>
                </a:solidFill>
                <a:latin typeface="Shantell Sans"/>
                <a:ea typeface="Shantell Sans"/>
                <a:cs typeface="Shantell Sans"/>
                <a:sym typeface="Shantell Sans"/>
              </a:rPr>
              <a:t>- Why? - let’s take a look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77777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276136" y="331507"/>
            <a:ext cx="4151313" cy="6875881"/>
          </a:xfrm>
          <a:custGeom>
            <a:avLst/>
            <a:gdLst/>
            <a:ahLst/>
            <a:cxnLst/>
            <a:rect l="l" t="t" r="r" b="b"/>
            <a:pathLst>
              <a:path w="4151313" h="6875881">
                <a:moveTo>
                  <a:pt x="0" y="0"/>
                </a:moveTo>
                <a:lnTo>
                  <a:pt x="4151313" y="0"/>
                </a:lnTo>
                <a:lnTo>
                  <a:pt x="4151313" y="6875881"/>
                </a:lnTo>
                <a:lnTo>
                  <a:pt x="0" y="68758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2055303" y="1300225"/>
            <a:ext cx="14177394" cy="11590020"/>
          </a:xfrm>
          <a:custGeom>
            <a:avLst/>
            <a:gdLst/>
            <a:ahLst/>
            <a:cxnLst/>
            <a:rect l="l" t="t" r="r" b="b"/>
            <a:pathLst>
              <a:path w="14177394" h="11590020">
                <a:moveTo>
                  <a:pt x="0" y="0"/>
                </a:moveTo>
                <a:lnTo>
                  <a:pt x="14177394" y="0"/>
                </a:lnTo>
                <a:lnTo>
                  <a:pt x="14177394" y="11590020"/>
                </a:lnTo>
                <a:lnTo>
                  <a:pt x="0" y="1159002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5163509" y="7095235"/>
            <a:ext cx="3124491" cy="3606916"/>
          </a:xfrm>
          <a:custGeom>
            <a:avLst/>
            <a:gdLst/>
            <a:ahLst/>
            <a:cxnLst/>
            <a:rect l="l" t="t" r="r" b="b"/>
            <a:pathLst>
              <a:path w="3124491" h="3606916">
                <a:moveTo>
                  <a:pt x="0" y="0"/>
                </a:moveTo>
                <a:lnTo>
                  <a:pt x="3124491" y="0"/>
                </a:lnTo>
                <a:lnTo>
                  <a:pt x="3124491" y="3606916"/>
                </a:lnTo>
                <a:lnTo>
                  <a:pt x="0" y="360691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3844285" y="1609873"/>
            <a:ext cx="10537646" cy="1633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292"/>
              </a:lnSpc>
            </a:pPr>
            <a:r>
              <a:rPr lang="en-US" sz="9494" u="sng" dirty="0">
                <a:solidFill>
                  <a:srgbClr val="000000"/>
                </a:solidFill>
                <a:latin typeface="Mommi"/>
                <a:ea typeface="Mommi"/>
                <a:cs typeface="Mommi"/>
                <a:sym typeface="Mommi"/>
              </a:rPr>
              <a:t>Analysis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344697" y="4247099"/>
            <a:ext cx="11305296" cy="34692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10799" lvl="1" indent="-355399" algn="l">
              <a:lnSpc>
                <a:spcPts val="4609"/>
              </a:lnSpc>
              <a:buFont typeface="Arial"/>
              <a:buChar char="•"/>
            </a:pPr>
            <a:r>
              <a:rPr lang="en-US" sz="3292">
                <a:solidFill>
                  <a:srgbClr val="000000"/>
                </a:solidFill>
                <a:latin typeface="Shantell Sans"/>
                <a:ea typeface="Shantell Sans"/>
                <a:cs typeface="Shantell Sans"/>
                <a:sym typeface="Shantell Sans"/>
              </a:rPr>
              <a:t>Case reports - All England Law Reports for example. </a:t>
            </a:r>
          </a:p>
          <a:p>
            <a:pPr marL="710799" lvl="1" indent="-355399" algn="l">
              <a:lnSpc>
                <a:spcPts val="4609"/>
              </a:lnSpc>
              <a:buFont typeface="Arial"/>
              <a:buChar char="•"/>
            </a:pPr>
            <a:r>
              <a:rPr lang="en-US" sz="3292">
                <a:solidFill>
                  <a:srgbClr val="000000"/>
                </a:solidFill>
                <a:latin typeface="Shantell Sans"/>
                <a:ea typeface="Shantell Sans"/>
                <a:cs typeface="Shantell Sans"/>
                <a:sym typeface="Shantell Sans"/>
              </a:rPr>
              <a:t>Encyclopaedia's - Halsbury's Laws of England </a:t>
            </a:r>
          </a:p>
          <a:p>
            <a:pPr marL="710799" lvl="1" indent="-355399" algn="l">
              <a:lnSpc>
                <a:spcPts val="4609"/>
              </a:lnSpc>
              <a:buFont typeface="Arial"/>
              <a:buChar char="•"/>
            </a:pPr>
            <a:r>
              <a:rPr lang="en-US" sz="3292">
                <a:solidFill>
                  <a:srgbClr val="000000"/>
                </a:solidFill>
                <a:latin typeface="Shantell Sans"/>
                <a:ea typeface="Shantell Sans"/>
                <a:cs typeface="Shantell Sans"/>
                <a:sym typeface="Shantell Sans"/>
              </a:rPr>
              <a:t>Practitioner’s text - Specialist coverage on an area - key example ; Palmer’s Company Law. </a:t>
            </a:r>
          </a:p>
          <a:p>
            <a:pPr marL="710799" lvl="1" indent="-355399" algn="l">
              <a:lnSpc>
                <a:spcPts val="4609"/>
              </a:lnSpc>
              <a:buFont typeface="Arial"/>
              <a:buChar char="•"/>
            </a:pPr>
            <a:r>
              <a:rPr lang="en-US" sz="3292">
                <a:solidFill>
                  <a:srgbClr val="000000"/>
                </a:solidFill>
                <a:latin typeface="Shantell Sans"/>
                <a:ea typeface="Shantell Sans"/>
                <a:cs typeface="Shantell Sans"/>
                <a:sym typeface="Shantell Sans"/>
              </a:rPr>
              <a:t>Journals and articles - Law Society Gazette.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77777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276136" y="331507"/>
            <a:ext cx="4151313" cy="6875881"/>
          </a:xfrm>
          <a:custGeom>
            <a:avLst/>
            <a:gdLst/>
            <a:ahLst/>
            <a:cxnLst/>
            <a:rect l="l" t="t" r="r" b="b"/>
            <a:pathLst>
              <a:path w="4151313" h="6875881">
                <a:moveTo>
                  <a:pt x="0" y="0"/>
                </a:moveTo>
                <a:lnTo>
                  <a:pt x="4151313" y="0"/>
                </a:lnTo>
                <a:lnTo>
                  <a:pt x="4151313" y="6875881"/>
                </a:lnTo>
                <a:lnTo>
                  <a:pt x="0" y="68758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2094374" y="952500"/>
            <a:ext cx="14177394" cy="11590020"/>
          </a:xfrm>
          <a:custGeom>
            <a:avLst/>
            <a:gdLst/>
            <a:ahLst/>
            <a:cxnLst/>
            <a:rect l="l" t="t" r="r" b="b"/>
            <a:pathLst>
              <a:path w="14177394" h="11590020">
                <a:moveTo>
                  <a:pt x="0" y="0"/>
                </a:moveTo>
                <a:lnTo>
                  <a:pt x="14177394" y="0"/>
                </a:lnTo>
                <a:lnTo>
                  <a:pt x="14177394" y="11590020"/>
                </a:lnTo>
                <a:lnTo>
                  <a:pt x="0" y="1159002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4649994" y="6476011"/>
            <a:ext cx="4319496" cy="4986431"/>
          </a:xfrm>
          <a:custGeom>
            <a:avLst/>
            <a:gdLst/>
            <a:ahLst/>
            <a:cxnLst/>
            <a:rect l="l" t="t" r="r" b="b"/>
            <a:pathLst>
              <a:path w="4319496" h="4986431">
                <a:moveTo>
                  <a:pt x="0" y="0"/>
                </a:moveTo>
                <a:lnTo>
                  <a:pt x="4319496" y="0"/>
                </a:lnTo>
                <a:lnTo>
                  <a:pt x="4319496" y="4986431"/>
                </a:lnTo>
                <a:lnTo>
                  <a:pt x="0" y="498643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3849928" y="1546457"/>
            <a:ext cx="10537646" cy="1633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292"/>
              </a:lnSpc>
            </a:pPr>
            <a:r>
              <a:rPr lang="en-US" sz="9494" u="sng" dirty="0">
                <a:solidFill>
                  <a:srgbClr val="000000"/>
                </a:solidFill>
                <a:latin typeface="Mommi"/>
                <a:ea typeface="Mommi"/>
                <a:cs typeface="Mommi"/>
                <a:sym typeface="Mommi"/>
              </a:rPr>
              <a:t>Discussion</a:t>
            </a:r>
            <a:r>
              <a:rPr lang="en-US" sz="9494" dirty="0">
                <a:solidFill>
                  <a:srgbClr val="000000"/>
                </a:solidFill>
                <a:latin typeface="Mommi"/>
                <a:ea typeface="Mommi"/>
                <a:cs typeface="Mommi"/>
                <a:sym typeface="Mommi"/>
              </a:rPr>
              <a:t>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073218" y="4247099"/>
            <a:ext cx="11576776" cy="40502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10799" lvl="1" indent="-355399" algn="l">
              <a:lnSpc>
                <a:spcPts val="4609"/>
              </a:lnSpc>
              <a:buFont typeface="Arial"/>
              <a:buChar char="•"/>
            </a:pPr>
            <a:r>
              <a:rPr lang="en-US" sz="3292">
                <a:solidFill>
                  <a:srgbClr val="000000"/>
                </a:solidFill>
                <a:latin typeface="Shantell Sans"/>
                <a:ea typeface="Shantell Sans"/>
                <a:cs typeface="Shantell Sans"/>
                <a:sym typeface="Shantell Sans"/>
              </a:rPr>
              <a:t>Legal Dictionaries </a:t>
            </a:r>
          </a:p>
          <a:p>
            <a:pPr algn="l">
              <a:lnSpc>
                <a:spcPts val="4609"/>
              </a:lnSpc>
            </a:pPr>
            <a:endParaRPr lang="en-US" sz="3292">
              <a:solidFill>
                <a:srgbClr val="000000"/>
              </a:solidFill>
              <a:latin typeface="Shantell Sans"/>
              <a:ea typeface="Shantell Sans"/>
              <a:cs typeface="Shantell Sans"/>
              <a:sym typeface="Shantell Sans"/>
            </a:endParaRPr>
          </a:p>
          <a:p>
            <a:pPr marL="710799" lvl="1" indent="-355399" algn="l">
              <a:lnSpc>
                <a:spcPts val="4609"/>
              </a:lnSpc>
              <a:buFont typeface="Arial"/>
              <a:buChar char="•"/>
            </a:pPr>
            <a:r>
              <a:rPr lang="en-US" sz="3292">
                <a:solidFill>
                  <a:srgbClr val="000000"/>
                </a:solidFill>
                <a:latin typeface="Shantell Sans"/>
                <a:ea typeface="Shantell Sans"/>
                <a:cs typeface="Shantell Sans"/>
                <a:sym typeface="Shantell Sans"/>
              </a:rPr>
              <a:t>Government Websites </a:t>
            </a:r>
          </a:p>
          <a:p>
            <a:pPr algn="l">
              <a:lnSpc>
                <a:spcPts val="4609"/>
              </a:lnSpc>
            </a:pPr>
            <a:endParaRPr lang="en-US" sz="3292">
              <a:solidFill>
                <a:srgbClr val="000000"/>
              </a:solidFill>
              <a:latin typeface="Shantell Sans"/>
              <a:ea typeface="Shantell Sans"/>
              <a:cs typeface="Shantell Sans"/>
              <a:sym typeface="Shantell Sans"/>
            </a:endParaRPr>
          </a:p>
          <a:p>
            <a:pPr marL="710799" lvl="1" indent="-355399" algn="l">
              <a:lnSpc>
                <a:spcPts val="4609"/>
              </a:lnSpc>
              <a:buFont typeface="Arial"/>
              <a:buChar char="•"/>
            </a:pPr>
            <a:r>
              <a:rPr lang="en-US" sz="3292">
                <a:solidFill>
                  <a:srgbClr val="000000"/>
                </a:solidFill>
                <a:latin typeface="Shantell Sans"/>
                <a:ea typeface="Shantell Sans"/>
                <a:cs typeface="Shantell Sans"/>
                <a:sym typeface="Shantell Sans"/>
              </a:rPr>
              <a:t>Bailli </a:t>
            </a:r>
          </a:p>
          <a:p>
            <a:pPr algn="l">
              <a:lnSpc>
                <a:spcPts val="4609"/>
              </a:lnSpc>
            </a:pPr>
            <a:endParaRPr lang="en-US" sz="3292">
              <a:solidFill>
                <a:srgbClr val="000000"/>
              </a:solidFill>
              <a:latin typeface="Shantell Sans"/>
              <a:ea typeface="Shantell Sans"/>
              <a:cs typeface="Shantell Sans"/>
              <a:sym typeface="Shantell Sans"/>
            </a:endParaRPr>
          </a:p>
          <a:p>
            <a:pPr marL="710799" lvl="1" indent="-355399" algn="l">
              <a:lnSpc>
                <a:spcPts val="4609"/>
              </a:lnSpc>
              <a:buFont typeface="Arial"/>
              <a:buChar char="•"/>
            </a:pPr>
            <a:r>
              <a:rPr lang="en-US" sz="3292">
                <a:solidFill>
                  <a:srgbClr val="000000"/>
                </a:solidFill>
                <a:latin typeface="Shantell Sans"/>
                <a:ea typeface="Shantell Sans"/>
                <a:cs typeface="Shantell Sans"/>
                <a:sym typeface="Shantell Sans"/>
              </a:rPr>
              <a:t>Do not use WIKIPEDIA.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b="-77777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276136" y="331507"/>
            <a:ext cx="4151313" cy="6875881"/>
          </a:xfrm>
          <a:custGeom>
            <a:avLst/>
            <a:gdLst/>
            <a:ahLst/>
            <a:cxnLst/>
            <a:rect l="l" t="t" r="r" b="b"/>
            <a:pathLst>
              <a:path w="4151313" h="6875881">
                <a:moveTo>
                  <a:pt x="0" y="0"/>
                </a:moveTo>
                <a:lnTo>
                  <a:pt x="4151313" y="0"/>
                </a:lnTo>
                <a:lnTo>
                  <a:pt x="4151313" y="6875881"/>
                </a:lnTo>
                <a:lnTo>
                  <a:pt x="0" y="687588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2438400" y="1104900"/>
            <a:ext cx="14177394" cy="11590020"/>
          </a:xfrm>
          <a:custGeom>
            <a:avLst/>
            <a:gdLst/>
            <a:ahLst/>
            <a:cxnLst/>
            <a:rect l="l" t="t" r="r" b="b"/>
            <a:pathLst>
              <a:path w="14177394" h="11590020">
                <a:moveTo>
                  <a:pt x="0" y="0"/>
                </a:moveTo>
                <a:lnTo>
                  <a:pt x="14177394" y="0"/>
                </a:lnTo>
                <a:lnTo>
                  <a:pt x="14177394" y="11590020"/>
                </a:lnTo>
                <a:lnTo>
                  <a:pt x="0" y="1159002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4649994" y="6476011"/>
            <a:ext cx="4319496" cy="4986431"/>
          </a:xfrm>
          <a:custGeom>
            <a:avLst/>
            <a:gdLst/>
            <a:ahLst/>
            <a:cxnLst/>
            <a:rect l="l" t="t" r="r" b="b"/>
            <a:pathLst>
              <a:path w="4319496" h="4986431">
                <a:moveTo>
                  <a:pt x="0" y="0"/>
                </a:moveTo>
                <a:lnTo>
                  <a:pt x="4319496" y="0"/>
                </a:lnTo>
                <a:lnTo>
                  <a:pt x="4319496" y="4986431"/>
                </a:lnTo>
                <a:lnTo>
                  <a:pt x="0" y="498643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3899891" y="1436399"/>
            <a:ext cx="10537646" cy="1633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292"/>
              </a:lnSpc>
            </a:pPr>
            <a:r>
              <a:rPr lang="en-US" sz="9494" b="1" u="sng" dirty="0">
                <a:solidFill>
                  <a:srgbClr val="000000"/>
                </a:solidFill>
                <a:latin typeface="Mommi Medium"/>
                <a:ea typeface="Mommi Medium"/>
                <a:cs typeface="Mommi Medium"/>
                <a:sym typeface="Mommi Medium"/>
              </a:rPr>
              <a:t>Lexis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9139238" y="4828124"/>
            <a:ext cx="9525" cy="564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09"/>
              </a:lnSpc>
              <a:spcBef>
                <a:spcPct val="0"/>
              </a:spcBef>
            </a:pPr>
            <a:endParaRPr/>
          </a:p>
        </p:txBody>
      </p:sp>
      <p:pic>
        <p:nvPicPr>
          <p:cNvPr id="8" name="Online Media 7" title="Searching for practical guidance content in Lexis+UK">
            <a:hlinkClick r:id="" action="ppaction://media"/>
            <a:extLst>
              <a:ext uri="{FF2B5EF4-FFF2-40B4-BE49-F238E27FC236}">
                <a16:creationId xmlns:a16="http://schemas.microsoft.com/office/drawing/2014/main" id="{D8151328-DF2E-4FF7-B7AA-0B691166C45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4550909" y="3194900"/>
            <a:ext cx="9061736" cy="51198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77777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276136" y="331507"/>
            <a:ext cx="4151313" cy="6875881"/>
          </a:xfrm>
          <a:custGeom>
            <a:avLst/>
            <a:gdLst/>
            <a:ahLst/>
            <a:cxnLst/>
            <a:rect l="l" t="t" r="r" b="b"/>
            <a:pathLst>
              <a:path w="4151313" h="6875881">
                <a:moveTo>
                  <a:pt x="0" y="0"/>
                </a:moveTo>
                <a:lnTo>
                  <a:pt x="4151313" y="0"/>
                </a:lnTo>
                <a:lnTo>
                  <a:pt x="4151313" y="6875881"/>
                </a:lnTo>
                <a:lnTo>
                  <a:pt x="0" y="68758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2055303" y="1300225"/>
            <a:ext cx="14177394" cy="11590020"/>
          </a:xfrm>
          <a:custGeom>
            <a:avLst/>
            <a:gdLst/>
            <a:ahLst/>
            <a:cxnLst/>
            <a:rect l="l" t="t" r="r" b="b"/>
            <a:pathLst>
              <a:path w="14177394" h="11590020">
                <a:moveTo>
                  <a:pt x="0" y="0"/>
                </a:moveTo>
                <a:lnTo>
                  <a:pt x="14177394" y="0"/>
                </a:lnTo>
                <a:lnTo>
                  <a:pt x="14177394" y="11590020"/>
                </a:lnTo>
                <a:lnTo>
                  <a:pt x="0" y="1159002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4649994" y="6476011"/>
            <a:ext cx="4319496" cy="4986431"/>
          </a:xfrm>
          <a:custGeom>
            <a:avLst/>
            <a:gdLst/>
            <a:ahLst/>
            <a:cxnLst/>
            <a:rect l="l" t="t" r="r" b="b"/>
            <a:pathLst>
              <a:path w="4319496" h="4986431">
                <a:moveTo>
                  <a:pt x="0" y="0"/>
                </a:moveTo>
                <a:lnTo>
                  <a:pt x="4319496" y="0"/>
                </a:lnTo>
                <a:lnTo>
                  <a:pt x="4319496" y="4986431"/>
                </a:lnTo>
                <a:lnTo>
                  <a:pt x="0" y="498643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3849928" y="1553164"/>
            <a:ext cx="10537646" cy="1633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292"/>
              </a:lnSpc>
            </a:pPr>
            <a:r>
              <a:rPr lang="en-US" sz="9494" b="1" u="sng" dirty="0">
                <a:solidFill>
                  <a:srgbClr val="000000"/>
                </a:solidFill>
                <a:latin typeface="Mommi Medium"/>
                <a:ea typeface="Mommi Medium"/>
                <a:cs typeface="Mommi Medium"/>
                <a:sym typeface="Mommi Medium"/>
              </a:rPr>
              <a:t>Conclusion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073218" y="4247099"/>
            <a:ext cx="11576776" cy="11451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10799" lvl="1" indent="-355399" algn="l">
              <a:lnSpc>
                <a:spcPts val="4609"/>
              </a:lnSpc>
              <a:buFont typeface="Arial"/>
              <a:buChar char="•"/>
            </a:pPr>
            <a:r>
              <a:rPr lang="en-US" sz="3292">
                <a:solidFill>
                  <a:srgbClr val="000000"/>
                </a:solidFill>
                <a:latin typeface="Shantell Sans"/>
                <a:ea typeface="Shantell Sans"/>
                <a:cs typeface="Shantell Sans"/>
                <a:sym typeface="Shantell Sans"/>
              </a:rPr>
              <a:t>Now you should have started your research - congratulations :)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355612" y="6198834"/>
            <a:ext cx="11576776" cy="11451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10799" lvl="1" indent="-355399" algn="l">
              <a:lnSpc>
                <a:spcPts val="4609"/>
              </a:lnSpc>
              <a:buFont typeface="Arial"/>
              <a:buChar char="•"/>
            </a:pPr>
            <a:r>
              <a:rPr lang="en-US" sz="3292">
                <a:solidFill>
                  <a:srgbClr val="000000"/>
                </a:solidFill>
                <a:latin typeface="Shantell Sans"/>
                <a:ea typeface="Shantell Sans"/>
                <a:cs typeface="Shantell Sans"/>
                <a:sym typeface="Shantell Sans"/>
              </a:rPr>
              <a:t>Continue this at home in preparation for next weeks session.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77777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7618912" y="1307111"/>
            <a:ext cx="9385660" cy="7672777"/>
          </a:xfrm>
          <a:custGeom>
            <a:avLst/>
            <a:gdLst/>
            <a:ahLst/>
            <a:cxnLst/>
            <a:rect l="l" t="t" r="r" b="b"/>
            <a:pathLst>
              <a:path w="9385660" h="7672777">
                <a:moveTo>
                  <a:pt x="0" y="0"/>
                </a:moveTo>
                <a:lnTo>
                  <a:pt x="9385660" y="0"/>
                </a:lnTo>
                <a:lnTo>
                  <a:pt x="9385660" y="7672778"/>
                </a:lnTo>
                <a:lnTo>
                  <a:pt x="0" y="767277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7097256" y="7207388"/>
            <a:ext cx="9907316" cy="2526366"/>
          </a:xfrm>
          <a:custGeom>
            <a:avLst/>
            <a:gdLst/>
            <a:ahLst/>
            <a:cxnLst/>
            <a:rect l="l" t="t" r="r" b="b"/>
            <a:pathLst>
              <a:path w="9907316" h="2526366">
                <a:moveTo>
                  <a:pt x="0" y="0"/>
                </a:moveTo>
                <a:lnTo>
                  <a:pt x="9907316" y="0"/>
                </a:lnTo>
                <a:lnTo>
                  <a:pt x="9907316" y="2526365"/>
                </a:lnTo>
                <a:lnTo>
                  <a:pt x="0" y="252636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-276136" y="331507"/>
            <a:ext cx="4151313" cy="6875881"/>
          </a:xfrm>
          <a:custGeom>
            <a:avLst/>
            <a:gdLst/>
            <a:ahLst/>
            <a:cxnLst/>
            <a:rect l="l" t="t" r="r" b="b"/>
            <a:pathLst>
              <a:path w="4151313" h="6875881">
                <a:moveTo>
                  <a:pt x="0" y="0"/>
                </a:moveTo>
                <a:lnTo>
                  <a:pt x="4151313" y="0"/>
                </a:lnTo>
                <a:lnTo>
                  <a:pt x="4151313" y="6875881"/>
                </a:lnTo>
                <a:lnTo>
                  <a:pt x="0" y="687588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3462641" y="5696467"/>
            <a:ext cx="3840445" cy="4321176"/>
          </a:xfrm>
          <a:custGeom>
            <a:avLst/>
            <a:gdLst/>
            <a:ahLst/>
            <a:cxnLst/>
            <a:rect l="l" t="t" r="r" b="b"/>
            <a:pathLst>
              <a:path w="3840445" h="4321176">
                <a:moveTo>
                  <a:pt x="0" y="0"/>
                </a:moveTo>
                <a:lnTo>
                  <a:pt x="3840445" y="0"/>
                </a:lnTo>
                <a:lnTo>
                  <a:pt x="3840445" y="4321176"/>
                </a:lnTo>
                <a:lnTo>
                  <a:pt x="0" y="432117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9144000" y="1580483"/>
            <a:ext cx="6335483" cy="22162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292"/>
              </a:lnSpc>
            </a:pPr>
            <a:r>
              <a:rPr lang="en-US" sz="9494" b="1">
                <a:solidFill>
                  <a:srgbClr val="000000"/>
                </a:solidFill>
                <a:latin typeface="Mommi Bold"/>
                <a:ea typeface="Mommi Bold"/>
                <a:cs typeface="Mommi Bold"/>
                <a:sym typeface="Mommi Bold"/>
              </a:rPr>
              <a:t>Thank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7830062" y="2927217"/>
            <a:ext cx="8963360" cy="22162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292"/>
              </a:lnSpc>
            </a:pPr>
            <a:r>
              <a:rPr lang="en-US" sz="9494" b="1">
                <a:solidFill>
                  <a:srgbClr val="000000"/>
                </a:solidFill>
                <a:latin typeface="Mommi Bold"/>
                <a:ea typeface="Mommi Bold"/>
                <a:cs typeface="Mommi Bold"/>
                <a:sym typeface="Mommi Bold"/>
              </a:rPr>
              <a:t>You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185</Words>
  <Application>Microsoft Office PowerPoint</Application>
  <PresentationFormat>Custom</PresentationFormat>
  <Paragraphs>40</Paragraphs>
  <Slides>11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Mommi Medium</vt:lpstr>
      <vt:lpstr>Mommi Bold</vt:lpstr>
      <vt:lpstr>Mommi</vt:lpstr>
      <vt:lpstr>Shantell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cp:lastModifiedBy>Zita Draper</cp:lastModifiedBy>
  <cp:revision>2</cp:revision>
  <dcterms:created xsi:type="dcterms:W3CDTF">2006-08-16T00:00:00Z</dcterms:created>
  <dcterms:modified xsi:type="dcterms:W3CDTF">2025-02-10T14:10:02Z</dcterms:modified>
  <dc:identifier>DAGetDPlL7U</dc:identifier>
</cp:coreProperties>
</file>