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7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94660"/>
  </p:normalViewPr>
  <p:slideViewPr>
    <p:cSldViewPr snapToGrid="0">
      <p:cViewPr varScale="1">
        <p:scale>
          <a:sx n="70" d="100"/>
          <a:sy n="70" d="100"/>
        </p:scale>
        <p:origin x="403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9C1C6-8123-4FA0-74F3-BE1E4F71AA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99FA8-BF1D-381E-46C1-A9A7AA4DAB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34761-5A57-6596-9F1A-FA018BCF4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32527-FDAA-3EF0-4405-A80449C08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321BE-1280-5DA1-58BB-9930425D5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63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B6C3A-F2BF-71C3-3D53-727EC335D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C9823-5F34-1BDF-3C32-65D0437EC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452F9-07FD-0DA9-6952-B46A4CA41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74720-6EF6-50E4-378F-DC1EF9AB7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DEF71-0A07-D0B5-AFE0-43993EC3F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979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60511-03D2-9601-3E8C-42DB767DE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CE2B28-D514-2A9F-5D01-45A083F4FA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61DD16-2B6A-E54F-3E6B-0886E81A8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E9C9B-27B0-5F91-FD36-583ED2476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A27C6-2D62-F953-3F96-0C3AD7B53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725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F83D7-A609-CBAA-0F64-5B3E44EB1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41737-9BA0-480E-D8A1-4CB67CFE11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1D1A2-508C-8E8E-6160-573C468CEB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ED8630-C0B2-8348-4CBB-E6BCE286D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E7BDF3-A822-61F6-9F83-293477E4B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63C88E-55CF-65AA-7A48-A5BF24295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86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5436C-D1D7-1C2F-0C0A-5D4C0853A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291EAF-FAA0-0B90-AC1B-841B725AC6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AADC10-6E2D-7835-D496-70E09C7ECD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96B37E-D694-A28C-127D-EAFCBB4AD7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DB8A48-69E4-C685-82FF-E3BA0E816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EC4065-898C-128B-EE98-C951F066B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4FB8AB-47A1-ADF6-400C-2F79E1B67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94A22B-CE94-AD32-8322-6DD0EB2BB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82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DB41C-DB28-B36D-6A86-D42A81316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15824E-91B2-F0C5-44E1-5B9E71060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4FED2-CC16-5B16-398D-5AC43207C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4764B4-46D9-388B-46C9-2F7440B1C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048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6F43C0-D763-E743-D5C4-B31A7068A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1A1A9F-AEF0-2EB9-A251-369C546AD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E86968-E9A2-5D74-7715-75401029B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254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E3729-2DDF-817B-D376-FB5768245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D5A63-2312-1D30-EBC8-6C00644FC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096D05-3386-F08C-2A4F-111F3A42C0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DE0AAD-4720-6062-89AD-6528DE9A1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945735-F50B-8243-2C3B-742BB875F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0C5A8-F7EF-9D35-6C28-45A61EF16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410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78B58-A47E-C8C6-7E85-C0F848F3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80F4B8-ECD9-4F0D-5186-E4F4C89E75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C3FD5C-18CB-60ED-67BE-AF7C3A6A80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171D8-3C35-E4C5-BF04-142871AB3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DDA93-39B2-C3ED-9A36-B07489872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6AB770-FE43-1B72-829C-D636485BD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3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87350-4BE3-E0AE-42EA-2B25F8693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3B844D-7667-8D89-520B-42A62DA9E2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EF149-9B0A-7234-77A1-4802EFB7B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0F029-FC97-AEDA-E648-FB73EDBC6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CD2C90-F61D-DAB1-6259-ADD93CC37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098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4CD28F-B1C4-1B79-5B11-C5EFF611E7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DEFF6-4406-AD5F-06E1-AEB905CEC9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6C44A-28B7-40BC-E6FF-22C038464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C56DB-B878-9AE9-47F9-14B84592E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5BB8D-CF9C-DA57-6558-A4400CD51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381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0ABAF9-887D-6F5A-3DDF-6916BCA6C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87487-E4AE-FCB6-D6BA-37A80CE8B3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9DCFC-BD71-108C-31C6-FB16945CD1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A3DB6F-0B18-477E-B799-AC6910E03C03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E68FF-94D9-1B9E-0464-2B02082C4D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0D433-D8E0-E2A6-072D-55286882FA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890012-6024-4B1A-A347-C4E99A12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611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a7986cbe5274a3864fd7b8b/fs-nca-tasking.pdf" TargetMode="External"/><Relationship Id="rId2" Type="http://schemas.openxmlformats.org/officeDocument/2006/relationships/hyperlink" Target="https://www.perlego.com/book/1470975/situational-prevention-of-organised-crim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sets.publishing.service.gov.uk/media/5a79c34eed915d07d35b7eca/fs-nca-powers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a78e615e5274a277e690553/nca-creation-plan.pdf" TargetMode="External"/><Relationship Id="rId2" Type="http://schemas.openxmlformats.org/officeDocument/2006/relationships/hyperlink" Target="https://www.gov.uk/government/publications/crime-and-policing-bill-2025-factsheets/crime-and-policing-bill-serious-crime-factshee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8681F-33CE-E59A-2AC8-9F3BE9514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Response against Serious and Organised crime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E13CBF-23BA-A282-0709-6E9310056D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By Shavez Khan</a:t>
            </a:r>
          </a:p>
        </p:txBody>
      </p:sp>
      <p:sp>
        <p:nvSpPr>
          <p:cNvPr id="16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26476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DFB57D-AB8F-A1C9-E403-8D8810F09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/>
              <a:t>Agenda </a:t>
            </a:r>
            <a:endParaRPr lang="en-GB" dirty="0"/>
          </a:p>
        </p:txBody>
      </p:sp>
      <p:graphicFrame>
        <p:nvGraphicFramePr>
          <p:cNvPr id="13" name="Content Placeholder 4">
            <a:extLst>
              <a:ext uri="{FF2B5EF4-FFF2-40B4-BE49-F238E27FC236}">
                <a16:creationId xmlns:a16="http://schemas.microsoft.com/office/drawing/2014/main" id="{49C09620-56D6-C13C-C865-456EDC165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7175480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RowTable"/>
                  </p202:designTagLst>
                </p202:designPr>
              </p:ext>
            </p:extLst>
          </p:nvPr>
        </p:nvGraphicFramePr>
        <p:xfrm>
          <a:off x="1092917" y="2029399"/>
          <a:ext cx="9984501" cy="4117660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2254698">
                  <a:extLst>
                    <a:ext uri="{9D8B030D-6E8A-4147-A177-3AD203B41FA5}">
                      <a16:colId xmlns:a16="http://schemas.microsoft.com/office/drawing/2014/main" val="2752012885"/>
                    </a:ext>
                  </a:extLst>
                </a:gridCol>
                <a:gridCol w="7729803">
                  <a:extLst>
                    <a:ext uri="{9D8B030D-6E8A-4147-A177-3AD203B41FA5}">
                      <a16:colId xmlns:a16="http://schemas.microsoft.com/office/drawing/2014/main" val="309888925"/>
                    </a:ext>
                  </a:extLst>
                </a:gridCol>
              </a:tblGrid>
              <a:tr h="8235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tx1"/>
                          </a:solidFill>
                        </a:rPr>
                        <a:t>01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Overview of </a:t>
                      </a:r>
                      <a:r>
                        <a:rPr lang="en-US" sz="2100" b="0" cap="none" spc="0" dirty="0" err="1">
                          <a:solidFill>
                            <a:schemeClr val="tx1"/>
                          </a:solidFill>
                        </a:rPr>
                        <a:t>organised</a:t>
                      </a: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 crime.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0653823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tx1"/>
                          </a:solidFill>
                        </a:rPr>
                        <a:t>02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Establishment of the NCA 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7203088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tx1"/>
                          </a:solidFill>
                        </a:rPr>
                        <a:t>03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Introduction of new legislature and polices  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3644408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tx1"/>
                          </a:solidFill>
                        </a:rPr>
                        <a:t>04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Conclusion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6402553"/>
                  </a:ext>
                </a:extLst>
              </a:tr>
              <a:tr h="8235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tx1"/>
                          </a:solidFill>
                        </a:rPr>
                        <a:t>05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2100" b="0" cap="none" spc="0" dirty="0">
                          <a:solidFill>
                            <a:schemeClr val="tx1"/>
                          </a:solidFill>
                        </a:rPr>
                        <a:t>References 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8655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965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82DC1-6EB6-6A0D-D164-5FEDBA162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Introduction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AB4D0-A444-7468-E2FD-41BAC34EF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762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ECD80-8B7E-A089-AE3D-BFB981F2B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What is organised crime? </a:t>
            </a:r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6E520583-4771-201D-2226-35C4F939B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5479719" cy="3447832"/>
          </a:xfrm>
        </p:spPr>
        <p:txBody>
          <a:bodyPr anchor="t">
            <a:normAutofit/>
          </a:bodyPr>
          <a:lstStyle/>
          <a:p>
            <a:r>
              <a:rPr lang="en-US" sz="2000" dirty="0"/>
              <a:t>National Crime Agency (2025) </a:t>
            </a:r>
          </a:p>
          <a:p>
            <a:r>
              <a:rPr lang="en-US" sz="2000" dirty="0"/>
              <a:t>Home Office (2018) </a:t>
            </a:r>
          </a:p>
          <a:p>
            <a:r>
              <a:rPr lang="en-US" sz="2000" dirty="0"/>
              <a:t>Babbage (2024)</a:t>
            </a:r>
          </a:p>
        </p:txBody>
      </p:sp>
      <p:pic>
        <p:nvPicPr>
          <p:cNvPr id="5" name="Content Placeholder 4" descr="A group of men in suits holding guns&#10;&#10;AI-generated content may be incorrect.">
            <a:extLst>
              <a:ext uri="{FF2B5EF4-FFF2-40B4-BE49-F238E27FC236}">
                <a16:creationId xmlns:a16="http://schemas.microsoft.com/office/drawing/2014/main" id="{CACD3E39-2AC8-F678-5F98-CA1C40555F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7" r="7684" b="1"/>
          <a:stretch>
            <a:fillRect/>
          </a:stretch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34411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rime agency staff given written warnings for 'predatory sexual behaviour'  | The Independent">
            <a:extLst>
              <a:ext uri="{FF2B5EF4-FFF2-40B4-BE49-F238E27FC236}">
                <a16:creationId xmlns:a16="http://schemas.microsoft.com/office/drawing/2014/main" id="{35D13C37-FF69-02E7-D0D4-05C2135A78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2" r="3630"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502E3-5E07-E122-BD46-76859BA13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Establishment of the NCA 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1F0AB-4B45-1718-40E4-9CC4EF76F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May (2011) </a:t>
            </a:r>
          </a:p>
          <a:p>
            <a:r>
              <a:rPr lang="en-GB" sz="2000" dirty="0"/>
              <a:t>Markson (2025)</a:t>
            </a:r>
          </a:p>
          <a:p>
            <a:r>
              <a:rPr lang="en-GB" sz="2000" dirty="0"/>
              <a:t>10 Downing Street (2024)</a:t>
            </a:r>
          </a:p>
          <a:p>
            <a:r>
              <a:rPr lang="en-GB" sz="2000" dirty="0"/>
              <a:t>Home Office (2013) </a:t>
            </a:r>
          </a:p>
          <a:p>
            <a:r>
              <a:rPr lang="en-GB" sz="2000" dirty="0"/>
              <a:t>Home Office (2013b)</a:t>
            </a:r>
          </a:p>
          <a:p>
            <a:r>
              <a:rPr lang="en-GB" sz="2000" dirty="0"/>
              <a:t>NCA (2020)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8460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03EE2-39F5-960D-06CE-82A9D1A55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Criticism of the NCA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123F1D3-887B-CF0D-8AF8-8CEA9A016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Spotlight on corruption (2024) </a:t>
            </a:r>
          </a:p>
          <a:p>
            <a:r>
              <a:rPr lang="en-US" sz="2000" dirty="0"/>
              <a:t> National Crime Agency (2021)</a:t>
            </a:r>
          </a:p>
          <a:p>
            <a:r>
              <a:rPr lang="en-US" sz="2000" dirty="0"/>
              <a:t>Raywood (2024)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5" name="Content Placeholder 4" descr="A back view of a person wearing a black jacket&#10;&#10;AI-generated content may be incorrect.">
            <a:extLst>
              <a:ext uri="{FF2B5EF4-FFF2-40B4-BE49-F238E27FC236}">
                <a16:creationId xmlns:a16="http://schemas.microsoft.com/office/drawing/2014/main" id="{16FEB4E3-915B-EECD-29BD-F7059F86B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23" r="14019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002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5B58C-269F-769D-12CF-E93FDCEEA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/>
              <a:t>Introduction of new legislature and polices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2111EE8-A23D-40BE-8383-AD7A27BDA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Home Office (2024)</a:t>
            </a:r>
          </a:p>
          <a:p>
            <a:r>
              <a:rPr lang="en-US" sz="2000" dirty="0"/>
              <a:t>Home Office (2025</a:t>
            </a:r>
          </a:p>
          <a:p>
            <a:r>
              <a:rPr lang="en-US" sz="2000" dirty="0"/>
              <a:t>Home Office (2025a)</a:t>
            </a:r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  <p:pic>
        <p:nvPicPr>
          <p:cNvPr id="5" name="Content Placeholder 4" descr="A book with handcuffs and a pen&#10;&#10;AI-generated content may be incorrect.">
            <a:extLst>
              <a:ext uri="{FF2B5EF4-FFF2-40B4-BE49-F238E27FC236}">
                <a16:creationId xmlns:a16="http://schemas.microsoft.com/office/drawing/2014/main" id="{AF7DA7E8-C187-93D1-2831-0969AF801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1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362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E5215-215C-39F9-1354-7513C3BF9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762001"/>
            <a:ext cx="4080362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Criticisms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08D201-C6EA-6A0E-EF05-9C1AB6851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2470244"/>
            <a:ext cx="4080361" cy="3769834"/>
          </a:xfrm>
        </p:spPr>
        <p:txBody>
          <a:bodyPr anchor="ctr">
            <a:normAutofit/>
          </a:bodyPr>
          <a:lstStyle/>
          <a:p>
            <a:r>
              <a:rPr lang="en-US" sz="2000" dirty="0"/>
              <a:t>RIGHT TO REMAIN (2025)</a:t>
            </a:r>
          </a:p>
          <a:p>
            <a:r>
              <a:rPr lang="en-US" sz="2000" dirty="0"/>
              <a:t>University of York (2025)</a:t>
            </a:r>
          </a:p>
          <a:p>
            <a:r>
              <a:rPr lang="en-US" sz="2000" dirty="0"/>
              <a:t>Law (2025)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artoon of a person looking at a hand pointing at a person&#10;&#10;AI-generated content may be incorrect.">
            <a:extLst>
              <a:ext uri="{FF2B5EF4-FFF2-40B4-BE49-F238E27FC236}">
                <a16:creationId xmlns:a16="http://schemas.microsoft.com/office/drawing/2014/main" id="{148C3131-5AD9-6684-9C29-600F24B41E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31251"/>
            <a:ext cx="5334197" cy="399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404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2D7AF-6004-6E09-1BBD-6B4F066DB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14E9CF15-FEB9-6099-F968-FFBC69C6C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42740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55B38-F94F-F617-35D3-F1CD4FB73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7DAD4FD-974C-EFA7-FD68-C90AADD2A4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49753"/>
            <a:ext cx="8545286" cy="4370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10 Downing Street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PM announces further funding for the National Crime Agency (NCA) and new migration returns figures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https://www.gov.uk/government/news/pm-announces-further-funding-for-the-national-crime-agency-nca-and-new-migration-returns-figures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Babbage, J.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Charting the Future of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Crime – and the UK’s Response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Rusi.org. Available at: https://www.rusi.org/explore-our-research/publications/commentary/charting-future-organised-crime-and-uks-response [Accessed 9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Clarke, R.V. and Tilley, N.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Situational Prevention of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Crimes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London: Routledge.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https://www.perlego.com/book/1470975/situational-prevention-of-organised-crimes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(2013a).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Crime and Courts Bill Fact Sheet 5 of 12 on the National Crime Agency The National Crime Agency: tasking and coordination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https://assets.publishing.service.gov.uk/media/5a7986cbe5274a3864fd7b8b/fs-nca-tasking.pdf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(2013b).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Crime and Courts Bill Fact Sheet 9 of 12 on the National Crime Agency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https://assets.publishing.service.gov.uk/media/5a79c34eed915d07d35b7eca/fs-nca-powers.pdf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(2018).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Serious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Crime Strategy (accessible version)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https://www.gov.uk/government/publications/serious-and-organised-crime-strategy-2018/serious-and-organised-crime-strategy-accessible-version [Accessed 9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County Lines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Overview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https://www.gov.uk/government/publications/county-lines-programme/county-lines-programme-overview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(2025a).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Border Security, Asylum and Immigration Bill 2025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https://www.gov.uk/government/collections/border-security-asylum-and-immigration-bill-2025.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857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A96E9-0BD3-7558-DCBD-750501F73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14FB1F5-2B14-F97A-65CB-0D50DD8CE9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199" y="2303237"/>
            <a:ext cx="8262257" cy="4216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(2025b).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Crime and Policing Bill: Serious crime factsheet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https://www.gov.uk/government/publications/crime-and-policing-bill-2025-factsheets/crime-and-policing-bill-serious-crime-factsheet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(2025c).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Crime and Policing Bill: Serious crime factsheet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https://www.gov.uk/government/publications/crime-and-policing-bill-2025-factsheets/crime-and-policing-bill-serious-crime-factsheet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Law, S. (2025). Effective enforcement of the Online Safety Act and Digital Services Act: unpacking the compliance and enforcement regimes of the UK and EU’s online safety legislation.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Media Law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16(2), pp.1–38.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://doi.org/10.1080/17577632.2025.2459441.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Markson, T.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Crime Agency gets funding for 300 extra officers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Civil Service World. Available at: https://www.civilserviceworld.com/professions/article/nca-funding-small-boat-crossings-300-officers-border-security-command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May, T. (2011).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National Crime Agency: a plan for the creation of a national crime-fighting capability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London: Home Office.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https://assets.publishing.service.gov.uk/media/5a78e615e5274a277e690553/nca-creation-plan.pdf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Crime Agency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NCA and police smash thousands of criminal conspiracies after infiltration of encrypted communication platform in UK’s biggest ever law enforcement operation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Nationalcrimeagency.gov.uk. Available at: https://www.nationalcrimeagency.gov.uk/news/operation-venetic?highlight=WyJiIl0=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669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0B47DF7F-EA4C-E04A-F9DA-B38803D906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754526"/>
            <a:ext cx="7745730" cy="449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Crime Agency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Firearms trainers dismissed after internal investigation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Nationalcrimeagency.gov.uk. Available at: https://www.nationalcrimeagency.gov.uk/news/firearms-trainers-dismissed-after-internal-investigation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Crime Agency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PCC Briefing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www.nationalcrimeagency.gov.uk. Available at: https://www.nationalcrimeagency.gov.uk/pcc-briefing [Accessed 9 Dec. 2025].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Raywood, D.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NCA Acknowledges Criticism, is ‘Actively Working to Address’ Issues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SC Media UK. Available at: https://insight.scmagazineuk.com/nca-acknowledges-criticism-is-actively-working-to-address-issues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RIGHT TO REMAIN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Border Security, Asylum, Immigration Act 2025 is now law. What does this mean for our communities?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Right to Remain. Available at: https://righttoremain.org.uk/the-border-security-asylum-immigration-act-2025-is-now-law-what-does-this-mean-for-our-communities/ [Accessed 11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Ryder, N.,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Turksen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U. and Tucker, J. (2017).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Financial Crisis and White Collar Crime - Legislative and Policy Responses A Critical Assessment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London Taylor And Francis. Available at: https://www.perlego.com/book/1495536/the-financial-crisis-and-white-collar-crime-legislative-and-policy-responses-a-critical-assessment [Accessed 11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Spotlight on corruption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Is Britain’s FBI on its knees? How to make the National Crime Agency a genuinely elite crime fighting force - Spotlight on Corruption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Spotlight on Corruption. Available at: https://www.spotlightcorruption.org/report/britains-fbi-on-its-knees-rept/ [Accessed 10 Dec.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York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policing strategy needed to tackle County Lines child exploitation, study shows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University of York. Available at: https://www.york.ac.uk/news-and-events/news/2025/research/county-lines-child-exploitation-strategy/ [Accessed 11 Dec. 2025].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142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3" ma:contentTypeDescription="Create a new document." ma:contentTypeScope="" ma:versionID="4d11da19766c8a129f8d0de5ddff2392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c949d8cabefffba1e97e62c538da2285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62B433-98BF-44CD-A617-0DA50C6654B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EBC747D-76C4-4DE9-AC2E-773EC23E3984}">
  <ds:schemaRefs>
    <ds:schemaRef ds:uri="http://purl.org/dc/terms/"/>
    <ds:schemaRef ds:uri="60ab93c2-c2e2-4a82-ab36-09e8ba3f753e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47a3e2db-67be-4841-b3a5-2f2fb1d7c7b3"/>
  </ds:schemaRefs>
</ds:datastoreItem>
</file>

<file path=customXml/itemProps3.xml><?xml version="1.0" encoding="utf-8"?>
<ds:datastoreItem xmlns:ds="http://schemas.openxmlformats.org/officeDocument/2006/customXml" ds:itemID="{A62ABA0E-6ACD-4729-A4C7-7A4D0DBEA4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2261</TotalTime>
  <Words>1201</Words>
  <Application>Microsoft Office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Office Theme</vt:lpstr>
      <vt:lpstr>Response against Serious and Organised crime </vt:lpstr>
      <vt:lpstr>Agenda </vt:lpstr>
      <vt:lpstr>Introduction </vt:lpstr>
      <vt:lpstr>What is organised crime? </vt:lpstr>
      <vt:lpstr>Establishment of the NCA  </vt:lpstr>
      <vt:lpstr>Criticism of the NCA</vt:lpstr>
      <vt:lpstr>Introduction of new legislature and polices  </vt:lpstr>
      <vt:lpstr>Criticisms</vt:lpstr>
      <vt:lpstr>Conclusion 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Shavez Khan (2304838)</dc:creator>
  <cp:lastModifiedBy>Shavez Khan (2304838)</cp:lastModifiedBy>
  <cp:revision>3</cp:revision>
  <dcterms:created xsi:type="dcterms:W3CDTF">2025-12-09T13:43:18Z</dcterms:created>
  <dcterms:modified xsi:type="dcterms:W3CDTF">2025-12-11T11:57:38Z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