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heme/theme1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4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5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  <p:sldId id="257" r:id="rId4"/>
    <p:sldId id="258" r:id="rId5"/>
    <p:sldId id="259" r:id="rId6"/>
    <p:sldId id="260" r:id="rId7"/>
    <p:sldId id="261" r:id="rId8"/>
    <p:sldId id="266" r:id="rId9"/>
    <p:sldId id="263" r:id="rId10"/>
    <p:sldId id="268" r:id="rId11"/>
    <p:sldId id="267" r:id="rId12"/>
    <p:sldId id="264" r:id="rId13"/>
    <p:sldId id="265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10" d="100"/>
          <a:sy n="110" d="100"/>
        </p:scale>
        <p:origin x="582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7.xml"/><Relationship Id="rId8" Type="http://schemas.openxmlformats.org/officeDocument/2006/relationships/slide" Target="slides/slide6.xml"/><Relationship Id="rId7" Type="http://schemas.openxmlformats.org/officeDocument/2006/relationships/slide" Target="slides/slide5.xml"/><Relationship Id="rId6" Type="http://schemas.openxmlformats.org/officeDocument/2006/relationships/slide" Target="slides/slide4.xml"/><Relationship Id="rId5" Type="http://schemas.openxmlformats.org/officeDocument/2006/relationships/slide" Target="slides/slide3.xml"/><Relationship Id="rId4" Type="http://schemas.openxmlformats.org/officeDocument/2006/relationships/slide" Target="slides/slide2.xml"/><Relationship Id="rId3" Type="http://schemas.openxmlformats.org/officeDocument/2006/relationships/slide" Target="slides/slide1.xml"/><Relationship Id="rId2" Type="http://schemas.openxmlformats.org/officeDocument/2006/relationships/theme" Target="theme/theme1.xml"/><Relationship Id="rId17" Type="http://schemas.openxmlformats.org/officeDocument/2006/relationships/tableStyles" Target="tableStyles.xml"/><Relationship Id="rId16" Type="http://schemas.openxmlformats.org/officeDocument/2006/relationships/viewProps" Target="viewProps.xml"/><Relationship Id="rId15" Type="http://schemas.openxmlformats.org/officeDocument/2006/relationships/presProps" Target="presProps.xml"/><Relationship Id="rId14" Type="http://schemas.openxmlformats.org/officeDocument/2006/relationships/slide" Target="slides/slide12.xml"/><Relationship Id="rId13" Type="http://schemas.openxmlformats.org/officeDocument/2006/relationships/slide" Target="slides/slide11.xml"/><Relationship Id="rId12" Type="http://schemas.openxmlformats.org/officeDocument/2006/relationships/slide" Target="slides/slide10.xml"/><Relationship Id="rId11" Type="http://schemas.openxmlformats.org/officeDocument/2006/relationships/slide" Target="slides/slide9.xml"/><Relationship Id="rId10" Type="http://schemas.openxmlformats.org/officeDocument/2006/relationships/slide" Target="slides/slide8.xml"/><Relationship Id="rId1" Type="http://schemas.openxmlformats.org/officeDocument/2006/relationships/slideMaster" Target="slideMasters/slideMaster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 showMasterSp="0">
  <p:cSld name="标题幻灯片"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61872" y="758952"/>
            <a:ext cx="9418320" cy="4041648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7200" baseline="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61872" y="4800600"/>
            <a:ext cx="9418320" cy="1691640"/>
          </a:xfrm>
        </p:spPr>
        <p:txBody>
          <a:bodyPr>
            <a:normAutofit/>
          </a:bodyPr>
          <a:lstStyle>
            <a:lvl1pPr marL="0" indent="0" algn="l">
              <a:buNone/>
              <a:defRPr sz="2200" baseline="0">
                <a:solidFill>
                  <a:schemeClr val="tx1">
                    <a:lumMod val="75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zh-CN" altLang="en-US"/>
              <a:t>单击此处编辑母版副标题样式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50000"/>
                  </a:schemeClr>
                </a:solidFill>
              </a:defRPr>
            </a:lvl1pPr>
          </a:lstStyle>
          <a:p>
            <a:fld id="{38A8826D-AC37-466D-B248-D84B591DB624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</a:schemeClr>
                </a:solidFill>
              </a:defRPr>
            </a:lvl1pPr>
          </a:lstStyle>
          <a:p>
            <a:fld id="{F85329F9-F446-46EB-ACC2-0941FC92E770}" type="slidenum">
              <a:rPr lang="zh-CN" altLang="en-US" smtClean="0"/>
            </a:fld>
            <a:endParaRPr lang="zh-CN" altLang="en-US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A8826D-AC37-466D-B248-D84B591DB624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5329F9-F446-46EB-ACC2-0941FC92E770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61872" y="758952"/>
            <a:ext cx="9418320" cy="4041648"/>
          </a:xfrm>
        </p:spPr>
        <p:txBody>
          <a:bodyPr anchor="b">
            <a:normAutofit/>
          </a:bodyPr>
          <a:lstStyle>
            <a:lvl1pPr>
              <a:lnSpc>
                <a:spcPct val="85000"/>
              </a:lnSpc>
              <a:defRPr sz="7200" b="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4800600"/>
            <a:ext cx="9418320" cy="1691640"/>
          </a:xfrm>
        </p:spPr>
        <p:txBody>
          <a:bodyPr anchor="t">
            <a:normAutofit/>
          </a:bodyPr>
          <a:lstStyle>
            <a:lvl1pPr marL="0" indent="0">
              <a:buNone/>
              <a:defRPr sz="2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A8826D-AC37-466D-B248-D84B591DB624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5329F9-F446-46EB-ACC2-0941FC92E770}" type="slidenum">
              <a:rPr lang="zh-CN" altLang="en-US" smtClean="0"/>
            </a:fld>
            <a:endParaRPr lang="zh-CN" altLang="en-US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61872" y="1828800"/>
            <a:ext cx="4480560" cy="4351337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26480" y="1828800"/>
            <a:ext cx="4480560" cy="4351337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A8826D-AC37-466D-B248-D84B591DB624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5329F9-F446-46EB-ACC2-0941FC92E770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1713655"/>
            <a:ext cx="4480560" cy="7315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61872" y="2507550"/>
            <a:ext cx="448056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26480" y="1713655"/>
            <a:ext cx="4480560" cy="731520"/>
          </a:xfrm>
        </p:spPr>
        <p:txBody>
          <a:bodyPr anchor="b">
            <a:normAutofit/>
          </a:bodyPr>
          <a:lstStyle>
            <a:lvl1pPr marL="0" indent="0">
              <a:lnSpc>
                <a:spcPct val="95000"/>
              </a:lnSpc>
              <a:spcBef>
                <a:spcPts val="0"/>
              </a:spcBef>
              <a:buNone/>
              <a:defRPr lang="en-US" sz="2000" b="0" kern="1200" dirty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2000"/>
              </a:spcBef>
              <a:buFontTx/>
              <a:buNone/>
            </a:pPr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26480" y="2507550"/>
            <a:ext cx="448056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A8826D-AC37-466D-B248-D84B591DB624}" type="datetimeFigureOut">
              <a:rPr lang="zh-CN" altLang="en-US" smtClean="0"/>
            </a:fld>
            <a:endParaRPr lang="zh-CN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5329F9-F446-46EB-ACC2-0941FC92E770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A8826D-AC37-466D-B248-D84B591DB624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5329F9-F446-46EB-ACC2-0941FC92E770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A8826D-AC37-466D-B248-D84B591DB624}" type="datetimeFigureOut">
              <a:rPr lang="zh-CN" altLang="en-US" smtClean="0"/>
            </a:fld>
            <a:endParaRPr lang="zh-CN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5329F9-F446-46EB-ACC2-0941FC92E770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1248" y="457200"/>
            <a:ext cx="3200400" cy="1600197"/>
          </a:xfrm>
        </p:spPr>
        <p:txBody>
          <a:bodyPr anchor="b">
            <a:normAutofit/>
          </a:bodyPr>
          <a:lstStyle>
            <a:lvl1pPr>
              <a:defRPr sz="3200" b="0" baseline="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04267" y="685800"/>
            <a:ext cx="6079066" cy="548640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1248" y="2099734"/>
            <a:ext cx="3200400" cy="3810001"/>
          </a:xfrm>
        </p:spPr>
        <p:txBody>
          <a:bodyPr>
            <a:normAutofit/>
          </a:bodyPr>
          <a:lstStyle>
            <a:lvl1pPr marL="0" indent="0">
              <a:lnSpc>
                <a:spcPct val="114000"/>
              </a:lnSpc>
              <a:spcBef>
                <a:spcPts val="800"/>
              </a:spcBef>
              <a:buNone/>
              <a:defRPr sz="13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A8826D-AC37-466D-B248-D84B591DB624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5329F9-F446-46EB-ACC2-0941FC92E770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5105400"/>
            <a:ext cx="11292840" cy="17526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257800"/>
            <a:ext cx="9982200" cy="914400"/>
          </a:xfrm>
        </p:spPr>
        <p:txBody>
          <a:bodyPr anchor="b">
            <a:normAutofit/>
          </a:bodyPr>
          <a:lstStyle>
            <a:lvl1pPr>
              <a:defRPr sz="2800" b="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11292840" cy="5128923"/>
          </a:xfrm>
          <a:solidFill>
            <a:schemeClr val="accent1"/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zh-CN" altLang="en-US"/>
              <a:t>单击图标添加图片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6108589"/>
            <a:ext cx="9982200" cy="597011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800"/>
              </a:spcBef>
              <a:buNone/>
              <a:defRPr sz="1300">
                <a:solidFill>
                  <a:schemeClr val="bg1">
                    <a:lumMod val="8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A8826D-AC37-466D-B248-D84B591DB624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5329F9-F446-46EB-ACC2-0941FC92E770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A8826D-AC37-466D-B248-D84B591DB624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5329F9-F446-46EB-ACC2-0941FC92E770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48700" y="381000"/>
            <a:ext cx="2476500" cy="5897562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62000" y="381000"/>
            <a:ext cx="7734300" cy="5897562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A8826D-AC37-466D-B248-D84B591DB624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5329F9-F446-46EB-ACC2-0941FC92E770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2" Type="http://schemas.openxmlformats.org/officeDocument/2006/relationships/theme" Target="../theme/theme1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61872" y="365760"/>
            <a:ext cx="9692640" cy="132556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1828800"/>
            <a:ext cx="8595360" cy="43513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10797542" y="998537"/>
            <a:ext cx="1904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 b="0">
                <a:solidFill>
                  <a:schemeClr val="tx2">
                    <a:lumMod val="20000"/>
                    <a:lumOff val="80000"/>
                  </a:schemeClr>
                </a:solidFill>
              </a:defRPr>
            </a:lvl1pPr>
          </a:lstStyle>
          <a:p>
            <a:fld id="{38A8826D-AC37-466D-B248-D84B591DB624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9959341" y="4046537"/>
            <a:ext cx="3581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2">
                    <a:lumMod val="20000"/>
                    <a:lumOff val="80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292840" y="6172200"/>
            <a:ext cx="914400" cy="593725"/>
          </a:xfrm>
          <a:prstGeom prst="rect">
            <a:avLst/>
          </a:prstGeom>
        </p:spPr>
        <p:txBody>
          <a:bodyPr vert="horz" lIns="45720" tIns="45720" rIns="45720" bIns="45720" rtlCol="0" anchor="ctr">
            <a:normAutofit/>
          </a:bodyPr>
          <a:lstStyle>
            <a:lvl1pPr algn="ctr">
              <a:defRPr sz="3600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</a:lstStyle>
          <a:p>
            <a:fld id="{F85329F9-F446-46EB-ACC2-0941FC92E770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 spc="-5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5000"/>
        </a:lnSpc>
        <a:spcBef>
          <a:spcPts val="1400"/>
        </a:spcBef>
        <a:spcAft>
          <a:spcPts val="200"/>
        </a:spcAft>
        <a:buClr>
          <a:schemeClr val="accent1"/>
        </a:buClr>
        <a:buSzPct val="80000"/>
        <a:buFont typeface="Arial" panose="020B0704020202020204" pitchFamily="34" charset="0"/>
        <a:buChar char="•"/>
        <a:defRPr sz="1800" kern="1200" spc="1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anose="05020102010507070707" pitchFamily="18" charset="2"/>
        <a:buChar char="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anose="05020102010507070707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anose="05020102010507070707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anose="05020102010507070707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6002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anose="05020102010507070707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6pPr>
      <a:lvl7pPr marL="189992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anose="05020102010507070707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7pPr>
      <a:lvl8pPr marL="2200275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anose="05020102010507070707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8pPr>
      <a:lvl9pPr marL="2499995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anose="05020102010507070707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.xml"/><Relationship Id="rId1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image" Target="../media/image3.jpeg"/><Relationship Id="rId1" Type="http://schemas.openxmlformats.org/officeDocument/2006/relationships/image" Target="../media/image2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image" Target="../media/image5.jpeg"/><Relationship Id="rId1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image" Target="../media/image7.jpeg"/><Relationship Id="rId1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.xml"/><Relationship Id="rId1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.xml"/><Relationship Id="rId1" Type="http://schemas.openxmlformats.org/officeDocument/2006/relationships/image" Target="../media/image9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.xml"/><Relationship Id="rId1" Type="http://schemas.openxmlformats.org/officeDocument/2006/relationships/image" Target="../media/image10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image" Target="../media/image12.jpeg"/><Relationship Id="rId1" Type="http://schemas.openxmlformats.org/officeDocument/2006/relationships/image" Target="../media/image11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image" Target="../media/image14.png"/><Relationship Id="rId1" Type="http://schemas.openxmlformats.org/officeDocument/2006/relationships/image" Target="../media/image13.jpe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42" name="Rectangle 1041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4251489"/>
            <a:ext cx="11292840" cy="260651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4" name="文本框 3"/>
          <p:cNvSpPr txBox="1"/>
          <p:nvPr/>
        </p:nvSpPr>
        <p:spPr>
          <a:xfrm>
            <a:off x="813163" y="4428057"/>
            <a:ext cx="10123714" cy="184211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defTabSz="914400">
              <a:lnSpc>
                <a:spcPct val="85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zh-CN" sz="4000" b="1" spc="-50">
                <a:latin typeface="+mj-lt"/>
                <a:ea typeface="+mj-ea"/>
                <a:cs typeface="+mj-cs"/>
              </a:rPr>
              <a:t>Case study:</a:t>
            </a:r>
            <a:endParaRPr lang="en-US" altLang="zh-CN" sz="2800" spc="-50">
              <a:latin typeface="+mj-lt"/>
              <a:ea typeface="+mj-ea"/>
              <a:cs typeface="+mj-cs"/>
            </a:endParaRPr>
          </a:p>
          <a:p>
            <a:pPr defTabSz="914400">
              <a:lnSpc>
                <a:spcPct val="85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zh-CN" sz="2800" spc="-50">
                <a:latin typeface="+mj-lt"/>
                <a:ea typeface="+mj-ea"/>
                <a:cs typeface="+mj-cs"/>
              </a:rPr>
              <a:t>How do modern business overcome new changes</a:t>
            </a:r>
            <a:endParaRPr lang="en-US" altLang="zh-CN" sz="2800" spc="-50">
              <a:latin typeface="+mj-lt"/>
              <a:ea typeface="+mj-ea"/>
              <a:cs typeface="+mj-cs"/>
            </a:endParaRPr>
          </a:p>
          <a:p>
            <a:pPr defTabSz="914400">
              <a:lnSpc>
                <a:spcPct val="85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zh-CN" sz="2800" spc="-50">
                <a:latin typeface="+mj-lt"/>
                <a:ea typeface="+mj-ea"/>
                <a:cs typeface="+mj-cs"/>
              </a:rPr>
              <a:t>Base on Walmart</a:t>
            </a:r>
            <a:endParaRPr lang="en-US" altLang="zh-CN" sz="2800" spc="-50">
              <a:latin typeface="+mj-lt"/>
              <a:ea typeface="+mj-ea"/>
              <a:cs typeface="+mj-cs"/>
            </a:endParaRPr>
          </a:p>
        </p:txBody>
      </p:sp>
      <p:sp>
        <p:nvSpPr>
          <p:cNvPr id="1044" name="Rectangle 1043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1034" name="Picture 10" descr="Black Friday: Holiday Shopping in a Pandemic - The New York Times"/>
          <p:cNvPicPr>
            <a:picLocks noChangeAspect="1" noChangeArrowheads="1"/>
          </p:cNvPicPr>
          <p:nvPr/>
        </p:nvPicPr>
        <p:blipFill rotWithShape="1"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5732" b="4514"/>
          <a:stretch>
            <a:fillRect/>
          </a:stretch>
        </p:blipFill>
        <p:spPr bwMode="auto">
          <a:xfrm>
            <a:off x="457200" y="10"/>
            <a:ext cx="10835640" cy="42514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5" name="Rectangle 2054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4" name="文本框 3"/>
          <p:cNvSpPr txBox="1"/>
          <p:nvPr/>
        </p:nvSpPr>
        <p:spPr>
          <a:xfrm>
            <a:off x="804671" y="365760"/>
            <a:ext cx="4835635" cy="180594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zh-CN" sz="4000" spc="-50">
                <a:latin typeface="+mj-lt"/>
                <a:ea typeface="+mj-ea"/>
                <a:cs typeface="+mj-cs"/>
              </a:rPr>
              <a:t>Introduction of Walmart</a:t>
            </a:r>
            <a:endParaRPr lang="en-US" altLang="zh-CN" sz="4000" spc="-50">
              <a:latin typeface="+mj-lt"/>
              <a:ea typeface="+mj-ea"/>
              <a:cs typeface="+mj-cs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804671" y="2314575"/>
            <a:ext cx="4824603" cy="386556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285750" indent="-182880" defTabSz="914400">
              <a:spcAft>
                <a:spcPts val="600"/>
              </a:spcAft>
              <a:buClr>
                <a:schemeClr val="accent1"/>
              </a:buClr>
              <a:buFont typeface="Arial" panose="020B0704020202020204" pitchFamily="34" charset="0"/>
              <a:buChar char="•"/>
            </a:pPr>
            <a:endParaRPr lang="en-US" altLang="zh-CN"/>
          </a:p>
          <a:p>
            <a:pPr marL="285750" indent="-182880" defTabSz="914400">
              <a:spcAft>
                <a:spcPts val="600"/>
              </a:spcAft>
              <a:buClr>
                <a:schemeClr val="accent1"/>
              </a:buClr>
              <a:buFont typeface="Arial" panose="020B0704020202020204" pitchFamily="34" charset="0"/>
              <a:buChar char="•"/>
            </a:pPr>
            <a:r>
              <a:rPr lang="en-US" altLang="zh-CN"/>
              <a:t>A history over 60 years</a:t>
            </a:r>
            <a:endParaRPr lang="en-US" altLang="zh-CN" dirty="0"/>
          </a:p>
          <a:p>
            <a:pPr indent="-182880" defTabSz="914400">
              <a:spcAft>
                <a:spcPts val="600"/>
              </a:spcAft>
              <a:buClr>
                <a:schemeClr val="accent1"/>
              </a:buClr>
            </a:pPr>
            <a:endParaRPr lang="en-US" altLang="zh-CN"/>
          </a:p>
          <a:p>
            <a:pPr indent="-182880" defTabSz="914400">
              <a:spcAft>
                <a:spcPts val="600"/>
              </a:spcAft>
              <a:buClr>
                <a:schemeClr val="accent1"/>
              </a:buClr>
            </a:pPr>
            <a:endParaRPr lang="en-US" altLang="zh-CN" dirty="0"/>
          </a:p>
          <a:p>
            <a:pPr marL="285750" indent="-182880" defTabSz="914400">
              <a:spcAft>
                <a:spcPts val="600"/>
              </a:spcAft>
              <a:buClr>
                <a:schemeClr val="accent1"/>
              </a:buClr>
              <a:buFont typeface="Arial" panose="020B0704020202020204" pitchFamily="34" charset="0"/>
              <a:buChar char="•"/>
            </a:pPr>
            <a:r>
              <a:rPr lang="en-US" altLang="zh-CN"/>
              <a:t>A multinational retail corporation</a:t>
            </a:r>
            <a:endParaRPr lang="en-US" altLang="zh-CN" dirty="0"/>
          </a:p>
          <a:p>
            <a:pPr indent="-182880" defTabSz="914400">
              <a:spcAft>
                <a:spcPts val="600"/>
              </a:spcAft>
              <a:buClr>
                <a:schemeClr val="accent1"/>
              </a:buClr>
            </a:pPr>
            <a:endParaRPr lang="en-US" altLang="zh-CN"/>
          </a:p>
          <a:p>
            <a:pPr indent="-182880" defTabSz="914400">
              <a:spcAft>
                <a:spcPts val="600"/>
              </a:spcAft>
              <a:buClr>
                <a:schemeClr val="accent1"/>
              </a:buClr>
            </a:pPr>
            <a:endParaRPr lang="en-US" altLang="zh-CN" dirty="0"/>
          </a:p>
          <a:p>
            <a:pPr marL="285750" indent="-182880" defTabSz="914400">
              <a:spcAft>
                <a:spcPts val="600"/>
              </a:spcAft>
              <a:buClr>
                <a:schemeClr val="accent1"/>
              </a:buClr>
              <a:buFont typeface="Arial" panose="020B0704020202020204" pitchFamily="34" charset="0"/>
              <a:buChar char="•"/>
            </a:pPr>
            <a:r>
              <a:rPr lang="en-US" altLang="zh-CN"/>
              <a:t>The largest retailer in both America and worldwide</a:t>
            </a:r>
            <a:endParaRPr lang="en-US" altLang="zh-CN" dirty="0"/>
          </a:p>
          <a:p>
            <a:pPr marL="285750" indent="-182880" defTabSz="914400">
              <a:spcAft>
                <a:spcPts val="600"/>
              </a:spcAft>
              <a:buClr>
                <a:schemeClr val="accent1"/>
              </a:buClr>
              <a:buFont typeface="Arial" panose="020B0704020202020204" pitchFamily="34" charset="0"/>
              <a:buChar char="•"/>
            </a:pPr>
            <a:endParaRPr lang="en-US" altLang="zh-CN" dirty="0"/>
          </a:p>
          <a:p>
            <a:pPr marL="285750" indent="-182880" defTabSz="914400">
              <a:spcAft>
                <a:spcPts val="600"/>
              </a:spcAft>
              <a:buClr>
                <a:schemeClr val="accent1"/>
              </a:buClr>
              <a:buFont typeface="Arial" panose="020B0704020202020204" pitchFamily="34" charset="0"/>
              <a:buChar char="•"/>
            </a:pPr>
            <a:endParaRPr lang="en-US" altLang="zh-CN" dirty="0"/>
          </a:p>
        </p:txBody>
      </p:sp>
      <p:pic>
        <p:nvPicPr>
          <p:cNvPr id="2" name="Picture 2" descr="General Views of Park City"/>
          <p:cNvPicPr>
            <a:picLocks noChangeAspect="1" noChangeArrowheads="1"/>
          </p:cNvPicPr>
          <p:nvPr/>
        </p:nvPicPr>
        <p:blipFill rotWithShape="1"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1" b="1307"/>
          <a:stretch>
            <a:fillRect/>
          </a:stretch>
        </p:blipFill>
        <p:spPr bwMode="auto">
          <a:xfrm>
            <a:off x="6095999" y="10"/>
            <a:ext cx="5075239" cy="33559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A Short History Of Walmart, The World'S Largest Retailer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96" r="-1" b="-1"/>
          <a:stretch>
            <a:fillRect/>
          </a:stretch>
        </p:blipFill>
        <p:spPr bwMode="auto">
          <a:xfrm>
            <a:off x="6095999" y="3476625"/>
            <a:ext cx="5075238" cy="3381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文本框 3"/>
          <p:cNvSpPr txBox="1"/>
          <p:nvPr/>
        </p:nvSpPr>
        <p:spPr>
          <a:xfrm>
            <a:off x="552323" y="330610"/>
            <a:ext cx="853728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4000"/>
              <a:t>COVID_19 </a:t>
            </a:r>
            <a:endParaRPr lang="en-US" altLang="zh-CN" sz="4000"/>
          </a:p>
        </p:txBody>
      </p:sp>
      <p:sp>
        <p:nvSpPr>
          <p:cNvPr id="5" name="文本框 4"/>
          <p:cNvSpPr txBox="1"/>
          <p:nvPr/>
        </p:nvSpPr>
        <p:spPr>
          <a:xfrm>
            <a:off x="4193332" y="330610"/>
            <a:ext cx="821390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b="1"/>
              <a:t>What pandemic bring</a:t>
            </a:r>
            <a:endParaRPr lang="en-US" altLang="zh-CN" sz="2400" b="1"/>
          </a:p>
          <a:p>
            <a:r>
              <a:rPr lang="en-US" altLang="zh-CN" sz="2000"/>
              <a:t>Physical isolation    -&gt;    low efficient social funcion</a:t>
            </a:r>
            <a:endParaRPr lang="en-US" altLang="zh-CN" sz="2000"/>
          </a:p>
          <a:p>
            <a:r>
              <a:rPr lang="en-US" altLang="zh-CN" sz="2000"/>
              <a:t>Unstable economy   -&gt;    fewer investment and shrinking demands</a:t>
            </a:r>
            <a:endParaRPr lang="zh-CN" altLang="en-US" sz="2000"/>
          </a:p>
        </p:txBody>
      </p:sp>
      <p:sp>
        <p:nvSpPr>
          <p:cNvPr id="6" name="文本框 5"/>
          <p:cNvSpPr txBox="1"/>
          <p:nvPr/>
        </p:nvSpPr>
        <p:spPr>
          <a:xfrm>
            <a:off x="934427" y="4622712"/>
            <a:ext cx="7512474" cy="20005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b="1"/>
              <a:t>Influence on business</a:t>
            </a:r>
            <a:endParaRPr lang="en-US" altLang="zh-CN" sz="2400" b="1"/>
          </a:p>
          <a:p>
            <a:r>
              <a:rPr lang="en-US" altLang="zh-CN" sz="3600" b="1"/>
              <a:t>¼</a:t>
            </a:r>
            <a:r>
              <a:rPr lang="en-US" altLang="zh-CN"/>
              <a:t> of companies saw their sales fall by </a:t>
            </a:r>
            <a:r>
              <a:rPr lang="en-US" altLang="zh-CN" sz="3200" b="1"/>
              <a:t>50%</a:t>
            </a:r>
            <a:endParaRPr lang="en-US" altLang="zh-CN" sz="3200" b="1"/>
          </a:p>
          <a:p>
            <a:r>
              <a:rPr lang="en-US" altLang="zh-CN" sz="2000"/>
              <a:t>Average sales dropped by </a:t>
            </a:r>
            <a:r>
              <a:rPr lang="en-US" altLang="zh-CN" sz="3200" b="1"/>
              <a:t>27%</a:t>
            </a:r>
            <a:endParaRPr lang="en-US" altLang="zh-CN" sz="3200" b="1"/>
          </a:p>
          <a:p>
            <a:r>
              <a:rPr lang="en-US" altLang="zh-CN" sz="3200" b="1"/>
              <a:t>34% </a:t>
            </a:r>
            <a:r>
              <a:rPr lang="en-US" altLang="zh-CN" sz="2000"/>
              <a:t>firms have increased the use of digital platforms</a:t>
            </a:r>
            <a:endParaRPr lang="zh-CN" altLang="en-US"/>
          </a:p>
        </p:txBody>
      </p:sp>
      <p:pic>
        <p:nvPicPr>
          <p:cNvPr id="3074" name="Picture 2" descr="Image result for pandemic business"/>
          <p:cNvPicPr>
            <a:picLocks noChangeAspect="1" noChangeArrowheads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906" y="1834170"/>
            <a:ext cx="4181475" cy="2362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How to Reinvent Your Small Business During the Coronavirus Pandemic - Bloomber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18860" y="2119064"/>
            <a:ext cx="4514850" cy="3009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 descr="Business Model of Walmart - 5"/>
          <p:cNvPicPr>
            <a:picLocks noChangeAspect="1" noChangeArrowheads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66503" y="-9024"/>
            <a:ext cx="5898608" cy="33179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文本框 3"/>
          <p:cNvSpPr txBox="1"/>
          <p:nvPr/>
        </p:nvSpPr>
        <p:spPr>
          <a:xfrm>
            <a:off x="839705" y="304485"/>
            <a:ext cx="853728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4000"/>
              <a:t>Walmart in Pandemic</a:t>
            </a:r>
            <a:endParaRPr lang="en-US" altLang="zh-CN" sz="4000"/>
          </a:p>
        </p:txBody>
      </p:sp>
      <p:grpSp>
        <p:nvGrpSpPr>
          <p:cNvPr id="14" name="组合 13"/>
          <p:cNvGrpSpPr/>
          <p:nvPr/>
        </p:nvGrpSpPr>
        <p:grpSpPr>
          <a:xfrm>
            <a:off x="1503001" y="1472531"/>
            <a:ext cx="3324496" cy="3284466"/>
            <a:chOff x="1410789" y="1903605"/>
            <a:chExt cx="3324496" cy="3284466"/>
          </a:xfrm>
        </p:grpSpPr>
        <p:grpSp>
          <p:nvGrpSpPr>
            <p:cNvPr id="13" name="组合 12"/>
            <p:cNvGrpSpPr/>
            <p:nvPr/>
          </p:nvGrpSpPr>
          <p:grpSpPr>
            <a:xfrm>
              <a:off x="1410789" y="1903605"/>
              <a:ext cx="3324496" cy="1991805"/>
              <a:chOff x="1410789" y="1903605"/>
              <a:chExt cx="3324496" cy="1991805"/>
            </a:xfrm>
          </p:grpSpPr>
          <p:sp>
            <p:nvSpPr>
              <p:cNvPr id="10" name="箭头: 下 9"/>
              <p:cNvSpPr/>
              <p:nvPr/>
            </p:nvSpPr>
            <p:spPr>
              <a:xfrm>
                <a:off x="3455126" y="1933303"/>
                <a:ext cx="869764" cy="1776549"/>
              </a:xfrm>
              <a:prstGeom prst="downArrow">
                <a:avLst/>
              </a:prstGeom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7" name="箭头: 下 6"/>
              <p:cNvSpPr/>
              <p:nvPr/>
            </p:nvSpPr>
            <p:spPr>
              <a:xfrm rot="10800000">
                <a:off x="1750423" y="1933303"/>
                <a:ext cx="816428" cy="1685108"/>
              </a:xfrm>
              <a:prstGeom prst="downArrow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9" name="文本框 8"/>
              <p:cNvSpPr txBox="1"/>
              <p:nvPr/>
            </p:nvSpPr>
            <p:spPr>
              <a:xfrm>
                <a:off x="3135085" y="1903605"/>
                <a:ext cx="160020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altLang="zh-CN"/>
                  <a:t>Retail sales</a:t>
                </a:r>
                <a:endParaRPr lang="zh-CN" altLang="en-US"/>
              </a:p>
            </p:txBody>
          </p:sp>
          <p:sp>
            <p:nvSpPr>
              <p:cNvPr id="11" name="文本框 10"/>
              <p:cNvSpPr txBox="1"/>
              <p:nvPr/>
            </p:nvSpPr>
            <p:spPr>
              <a:xfrm>
                <a:off x="1410789" y="3249079"/>
                <a:ext cx="1600200" cy="6463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altLang="zh-CN"/>
                  <a:t>Online sales percentage</a:t>
                </a:r>
                <a:endParaRPr lang="zh-CN" altLang="en-US"/>
              </a:p>
            </p:txBody>
          </p:sp>
          <p:sp>
            <p:nvSpPr>
              <p:cNvPr id="12" name="文本框 11"/>
              <p:cNvSpPr txBox="1"/>
              <p:nvPr/>
            </p:nvSpPr>
            <p:spPr>
              <a:xfrm>
                <a:off x="1626326" y="1903605"/>
                <a:ext cx="1117420" cy="193899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altLang="zh-CN" sz="2400"/>
                  <a:t>33.7% </a:t>
                </a:r>
                <a:endParaRPr lang="en-US" altLang="zh-CN" sz="2400"/>
              </a:p>
              <a:p>
                <a:endParaRPr lang="en-US" altLang="zh-CN" sz="2400"/>
              </a:p>
              <a:p>
                <a:endParaRPr lang="en-US" altLang="zh-CN" sz="2400"/>
              </a:p>
              <a:p>
                <a:endParaRPr lang="en-US" altLang="zh-CN" sz="2400"/>
              </a:p>
              <a:p>
                <a:endParaRPr lang="en-US" altLang="zh-CN" sz="2400"/>
              </a:p>
            </p:txBody>
          </p:sp>
        </p:grpSp>
        <p:sp>
          <p:nvSpPr>
            <p:cNvPr id="8" name="文本框 7"/>
            <p:cNvSpPr txBox="1"/>
            <p:nvPr/>
          </p:nvSpPr>
          <p:spPr>
            <a:xfrm>
              <a:off x="3427910" y="3249079"/>
              <a:ext cx="980804" cy="193899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2400"/>
                <a:t>1.9% </a:t>
              </a:r>
              <a:endParaRPr lang="en-US" altLang="zh-CN" sz="2400"/>
            </a:p>
            <a:p>
              <a:endParaRPr lang="en-US" altLang="zh-CN" sz="2400"/>
            </a:p>
            <a:p>
              <a:endParaRPr lang="en-US" altLang="zh-CN" sz="2400"/>
            </a:p>
            <a:p>
              <a:endParaRPr lang="en-US" altLang="zh-CN" sz="2400"/>
            </a:p>
            <a:p>
              <a:endParaRPr lang="en-US" altLang="zh-CN" sz="2400"/>
            </a:p>
          </p:txBody>
        </p:sp>
      </p:grpSp>
      <p:pic>
        <p:nvPicPr>
          <p:cNvPr id="10246" name="Picture 6" descr="Image result for pandemic busines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62922" y="3317967"/>
            <a:ext cx="5829078" cy="35400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5" name="组合 14"/>
          <p:cNvGrpSpPr/>
          <p:nvPr/>
        </p:nvGrpSpPr>
        <p:grpSpPr>
          <a:xfrm>
            <a:off x="1654040" y="4328942"/>
            <a:ext cx="3313883" cy="3284466"/>
            <a:chOff x="1623876" y="1903605"/>
            <a:chExt cx="3313883" cy="3284466"/>
          </a:xfrm>
        </p:grpSpPr>
        <p:grpSp>
          <p:nvGrpSpPr>
            <p:cNvPr id="16" name="组合 15"/>
            <p:cNvGrpSpPr/>
            <p:nvPr/>
          </p:nvGrpSpPr>
          <p:grpSpPr>
            <a:xfrm>
              <a:off x="1623876" y="1903605"/>
              <a:ext cx="3313883" cy="1991805"/>
              <a:chOff x="1623876" y="1903605"/>
              <a:chExt cx="3313883" cy="1991805"/>
            </a:xfrm>
          </p:grpSpPr>
          <p:sp>
            <p:nvSpPr>
              <p:cNvPr id="18" name="箭头: 下 17"/>
              <p:cNvSpPr/>
              <p:nvPr/>
            </p:nvSpPr>
            <p:spPr>
              <a:xfrm>
                <a:off x="3455126" y="1933303"/>
                <a:ext cx="869764" cy="1776549"/>
              </a:xfrm>
              <a:prstGeom prst="downArrow">
                <a:avLst/>
              </a:prstGeom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19" name="箭头: 下 18"/>
              <p:cNvSpPr/>
              <p:nvPr/>
            </p:nvSpPr>
            <p:spPr>
              <a:xfrm rot="10800000">
                <a:off x="1750423" y="1933303"/>
                <a:ext cx="816428" cy="1685108"/>
              </a:xfrm>
              <a:prstGeom prst="downArrow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20" name="文本框 19"/>
              <p:cNvSpPr txBox="1"/>
              <p:nvPr/>
            </p:nvSpPr>
            <p:spPr>
              <a:xfrm>
                <a:off x="3337559" y="1933303"/>
                <a:ext cx="1600200" cy="6463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altLang="zh-CN"/>
                  <a:t>Dow Jones index</a:t>
                </a:r>
                <a:endParaRPr lang="zh-CN" altLang="en-US"/>
              </a:p>
            </p:txBody>
          </p:sp>
          <p:sp>
            <p:nvSpPr>
              <p:cNvPr id="21" name="文本框 20"/>
              <p:cNvSpPr txBox="1"/>
              <p:nvPr/>
            </p:nvSpPr>
            <p:spPr>
              <a:xfrm>
                <a:off x="1623876" y="3249079"/>
                <a:ext cx="1600200" cy="6463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altLang="zh-CN"/>
                  <a:t>Walmart 2020 sales</a:t>
                </a:r>
                <a:endParaRPr lang="zh-CN" altLang="en-US"/>
              </a:p>
            </p:txBody>
          </p:sp>
          <p:sp>
            <p:nvSpPr>
              <p:cNvPr id="22" name="文本框 21"/>
              <p:cNvSpPr txBox="1"/>
              <p:nvPr/>
            </p:nvSpPr>
            <p:spPr>
              <a:xfrm>
                <a:off x="1626326" y="1903605"/>
                <a:ext cx="1117420" cy="193899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altLang="zh-CN" sz="2400"/>
                  <a:t>21.7% </a:t>
                </a:r>
                <a:endParaRPr lang="en-US" altLang="zh-CN" sz="2400"/>
              </a:p>
              <a:p>
                <a:endParaRPr lang="en-US" altLang="zh-CN" sz="2400"/>
              </a:p>
              <a:p>
                <a:endParaRPr lang="en-US" altLang="zh-CN" sz="2400"/>
              </a:p>
              <a:p>
                <a:endParaRPr lang="en-US" altLang="zh-CN" sz="2400"/>
              </a:p>
              <a:p>
                <a:endParaRPr lang="en-US" altLang="zh-CN" sz="2400"/>
              </a:p>
            </p:txBody>
          </p:sp>
        </p:grpSp>
        <p:sp>
          <p:nvSpPr>
            <p:cNvPr id="17" name="文本框 16"/>
            <p:cNvSpPr txBox="1"/>
            <p:nvPr/>
          </p:nvSpPr>
          <p:spPr>
            <a:xfrm>
              <a:off x="3506831" y="3249079"/>
              <a:ext cx="980804" cy="193899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2400"/>
                <a:t>7.2% </a:t>
              </a:r>
              <a:endParaRPr lang="en-US" altLang="zh-CN" sz="2400"/>
            </a:p>
            <a:p>
              <a:endParaRPr lang="en-US" altLang="zh-CN" sz="2400"/>
            </a:p>
            <a:p>
              <a:endParaRPr lang="en-US" altLang="zh-CN" sz="2400"/>
            </a:p>
            <a:p>
              <a:endParaRPr lang="en-US" altLang="zh-CN" sz="2400"/>
            </a:p>
            <a:p>
              <a:endParaRPr lang="en-US" altLang="zh-CN" sz="2400"/>
            </a:p>
          </p:txBody>
        </p:sp>
      </p:grp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2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4" name="文本框 3"/>
          <p:cNvSpPr txBox="1"/>
          <p:nvPr/>
        </p:nvSpPr>
        <p:spPr>
          <a:xfrm>
            <a:off x="6420464" y="539087"/>
            <a:ext cx="4534047" cy="158489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zh-CN" sz="4100" spc="-50">
                <a:latin typeface="+mj-lt"/>
                <a:ea typeface="+mj-ea"/>
                <a:cs typeface="+mj-cs"/>
              </a:rPr>
              <a:t>What Walmart do: </a:t>
            </a:r>
            <a:endParaRPr lang="en-US" altLang="zh-CN" sz="4100" spc="-50">
              <a:latin typeface="+mj-lt"/>
              <a:ea typeface="+mj-ea"/>
              <a:cs typeface="+mj-cs"/>
            </a:endParaRPr>
          </a:p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zh-CN" sz="4100" spc="-50">
                <a:latin typeface="+mj-lt"/>
                <a:ea typeface="+mj-ea"/>
                <a:cs typeface="+mj-cs"/>
              </a:rPr>
              <a:t>Full-channel sales</a:t>
            </a:r>
            <a:endParaRPr lang="en-US" altLang="zh-CN" sz="4100" spc="-50">
              <a:latin typeface="+mj-lt"/>
              <a:ea typeface="+mj-ea"/>
              <a:cs typeface="+mj-cs"/>
            </a:endParaRPr>
          </a:p>
        </p:txBody>
      </p:sp>
      <p:pic>
        <p:nvPicPr>
          <p:cNvPr id="8" name="图片 7"/>
          <p:cNvPicPr>
            <a:picLocks noChangeAspect="1"/>
          </p:cNvPicPr>
          <p:nvPr/>
        </p:nvPicPr>
        <p:blipFill rotWithShape="1">
          <a:blip r:embed="rId1"/>
          <a:srcRect t="7666" r="1" b="23415"/>
          <a:stretch>
            <a:fillRect/>
          </a:stretch>
        </p:blipFill>
        <p:spPr>
          <a:xfrm>
            <a:off x="20" y="10"/>
            <a:ext cx="6094799" cy="6857990"/>
          </a:xfrm>
          <a:prstGeom prst="rect">
            <a:avLst/>
          </a:prstGeom>
        </p:spPr>
      </p:pic>
      <p:sp>
        <p:nvSpPr>
          <p:cNvPr id="3" name="文本框 2"/>
          <p:cNvSpPr txBox="1"/>
          <p:nvPr/>
        </p:nvSpPr>
        <p:spPr>
          <a:xfrm>
            <a:off x="6382509" y="2793762"/>
            <a:ext cx="4572002" cy="38805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285750" indent="-182880" defTabSz="914400">
              <a:spcAft>
                <a:spcPts val="600"/>
              </a:spcAft>
              <a:buClr>
                <a:schemeClr val="accent1"/>
              </a:buClr>
              <a:buFont typeface="Arial" panose="020B0704020202020204" pitchFamily="34" charset="0"/>
              <a:buChar char="•"/>
            </a:pPr>
            <a:r>
              <a:rPr lang="en-US" altLang="zh-CN"/>
              <a:t>Service without the limit of time or place</a:t>
            </a:r>
            <a:endParaRPr lang="en-US" altLang="zh-CN"/>
          </a:p>
          <a:p>
            <a:pPr marL="285750" indent="-182880" defTabSz="914400">
              <a:spcAft>
                <a:spcPts val="600"/>
              </a:spcAft>
              <a:buClr>
                <a:schemeClr val="accent1"/>
              </a:buClr>
              <a:buFont typeface="Arial" panose="020B0704020202020204" pitchFamily="34" charset="0"/>
              <a:buChar char="•"/>
            </a:pPr>
            <a:endParaRPr lang="en-US" altLang="zh-CN"/>
          </a:p>
          <a:p>
            <a:pPr marL="285750" indent="-182880" defTabSz="914400">
              <a:spcAft>
                <a:spcPts val="600"/>
              </a:spcAft>
              <a:buClr>
                <a:schemeClr val="accent1"/>
              </a:buClr>
              <a:buFont typeface="Arial" panose="020B0704020202020204" pitchFamily="34" charset="0"/>
              <a:buChar char="•"/>
            </a:pPr>
            <a:endParaRPr lang="en-US" altLang="zh-CN"/>
          </a:p>
          <a:p>
            <a:pPr marL="285750" indent="-182880" defTabSz="914400">
              <a:spcAft>
                <a:spcPts val="600"/>
              </a:spcAft>
              <a:buClr>
                <a:schemeClr val="accent1"/>
              </a:buClr>
              <a:buFont typeface="Arial" panose="020B0704020202020204" pitchFamily="34" charset="0"/>
              <a:buChar char="•"/>
            </a:pPr>
            <a:r>
              <a:rPr lang="en-US" altLang="zh-CN"/>
              <a:t>Redevelop its own online sales platform</a:t>
            </a:r>
            <a:endParaRPr lang="en-US" altLang="zh-CN"/>
          </a:p>
          <a:p>
            <a:pPr marL="285750" indent="-182880" defTabSz="914400">
              <a:spcAft>
                <a:spcPts val="600"/>
              </a:spcAft>
              <a:buClr>
                <a:schemeClr val="accent1"/>
              </a:buClr>
              <a:buFont typeface="Arial" panose="020B0704020202020204" pitchFamily="34" charset="0"/>
              <a:buChar char="•"/>
            </a:pPr>
            <a:endParaRPr lang="en-US" altLang="zh-CN"/>
          </a:p>
          <a:p>
            <a:pPr marL="285750" indent="-182880" defTabSz="914400">
              <a:spcAft>
                <a:spcPts val="600"/>
              </a:spcAft>
              <a:buClr>
                <a:schemeClr val="accent1"/>
              </a:buClr>
              <a:buFont typeface="Arial" panose="020B0704020202020204" pitchFamily="34" charset="0"/>
              <a:buChar char="•"/>
            </a:pPr>
            <a:endParaRPr lang="en-US" altLang="zh-CN"/>
          </a:p>
          <a:p>
            <a:pPr marL="285750" indent="-182880" defTabSz="914400">
              <a:spcAft>
                <a:spcPts val="600"/>
              </a:spcAft>
              <a:buClr>
                <a:schemeClr val="accent1"/>
              </a:buClr>
              <a:buFont typeface="Arial" panose="020B0704020202020204" pitchFamily="34" charset="0"/>
              <a:buChar char="•"/>
            </a:pPr>
            <a:r>
              <a:rPr lang="en-US" altLang="zh-CN"/>
              <a:t>Channels including Amazon, Alipay, Sam global, Curbside pickup</a:t>
            </a:r>
            <a:endParaRPr lang="en-US" altLang="zh-CN"/>
          </a:p>
          <a:p>
            <a:pPr marL="285750" indent="-182880" defTabSz="914400">
              <a:spcAft>
                <a:spcPts val="600"/>
              </a:spcAft>
              <a:buClr>
                <a:schemeClr val="accent1"/>
              </a:buClr>
              <a:buFont typeface="Arial" panose="020B0704020202020204" pitchFamily="34" charset="0"/>
              <a:buChar char="•"/>
            </a:pPr>
            <a:endParaRPr lang="en-US" altLang="zh-CN"/>
          </a:p>
          <a:p>
            <a:pPr marL="285750" indent="-182880" defTabSz="914400">
              <a:spcAft>
                <a:spcPts val="600"/>
              </a:spcAft>
              <a:buClr>
                <a:schemeClr val="accent1"/>
              </a:buClr>
              <a:buFont typeface="Arial" panose="020B0704020202020204" pitchFamily="34" charset="0"/>
              <a:buChar char="•"/>
            </a:pPr>
            <a:endParaRPr lang="en-US" altLang="zh-CN"/>
          </a:p>
          <a:p>
            <a:pPr marL="285750" indent="-182880" defTabSz="914400">
              <a:spcAft>
                <a:spcPts val="600"/>
              </a:spcAft>
              <a:buClr>
                <a:schemeClr val="accent1"/>
              </a:buClr>
              <a:buFont typeface="Arial" panose="020B0704020202020204" pitchFamily="34" charset="0"/>
              <a:buChar char="•"/>
            </a:pPr>
            <a:endParaRPr lang="en-US" altLang="zh-CN"/>
          </a:p>
          <a:p>
            <a:pPr marL="285750" indent="-182880" defTabSz="914400">
              <a:spcAft>
                <a:spcPts val="600"/>
              </a:spcAft>
              <a:buClr>
                <a:schemeClr val="accent1"/>
              </a:buClr>
              <a:buFont typeface="Arial" panose="020B0704020202020204" pitchFamily="34" charset="0"/>
              <a:buChar char="•"/>
            </a:pPr>
            <a:endParaRPr lang="en-US" altLang="zh-CN"/>
          </a:p>
        </p:txBody>
      </p:sp>
      <p:sp>
        <p:nvSpPr>
          <p:cNvPr id="5" name="AutoShape 2" descr="屏幕截图图片 3"/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Image result for amazon walmart"/>
          <p:cNvPicPr>
            <a:picLocks noChangeAspect="1" noChangeArrowheads="1"/>
          </p:cNvPicPr>
          <p:nvPr/>
        </p:nvPicPr>
        <p:blipFill>
          <a:blip r:embed="rId1">
            <a:alphaModFix amt="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0669" y="2491"/>
            <a:ext cx="11741331" cy="71534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文本框 1"/>
          <p:cNvSpPr txBox="1"/>
          <p:nvPr/>
        </p:nvSpPr>
        <p:spPr>
          <a:xfrm>
            <a:off x="685869" y="186391"/>
            <a:ext cx="5590834" cy="158489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zh-CN" sz="4800" spc="-50">
                <a:latin typeface="+mj-lt"/>
                <a:ea typeface="+mj-ea"/>
                <a:cs typeface="+mj-cs"/>
              </a:rPr>
              <a:t>What Walmart do: </a:t>
            </a:r>
            <a:r>
              <a:rPr lang="en-US" altLang="zh-CN" sz="4100" spc="-50">
                <a:latin typeface="+mj-lt"/>
                <a:ea typeface="+mj-ea"/>
                <a:cs typeface="+mj-cs"/>
              </a:rPr>
              <a:t>Strategic cooperation</a:t>
            </a:r>
            <a:endParaRPr lang="en-US" altLang="zh-CN" sz="4100" spc="-50">
              <a:latin typeface="+mj-lt"/>
              <a:ea typeface="+mj-ea"/>
              <a:cs typeface="+mj-cs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685869" y="4441329"/>
            <a:ext cx="6097088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sz="1100" b="0" i="0">
                <a:effectLst/>
                <a:latin typeface="Arial" panose="020B0704020202020204" pitchFamily="34" charset="0"/>
              </a:rPr>
              <a:t>Crick, J. M., &amp; Crick, D. (2020). Coopetition and COVID-19: Collaborative business-to-business marketing strategies in a pandemic crisis. </a:t>
            </a:r>
            <a:r>
              <a:rPr lang="en-US" altLang="zh-CN" sz="1100" b="0" i="1">
                <a:effectLst/>
                <a:latin typeface="Arial" panose="020B0704020202020204" pitchFamily="34" charset="0"/>
              </a:rPr>
              <a:t>Industrial Marketing Management</a:t>
            </a:r>
            <a:r>
              <a:rPr lang="en-US" altLang="zh-CN" sz="1100" b="0" i="0">
                <a:effectLst/>
                <a:latin typeface="Arial" panose="020B0704020202020204" pitchFamily="34" charset="0"/>
              </a:rPr>
              <a:t>, </a:t>
            </a:r>
            <a:r>
              <a:rPr lang="en-US" altLang="zh-CN" sz="1100" b="0" i="1">
                <a:effectLst/>
                <a:latin typeface="Arial" panose="020B0704020202020204" pitchFamily="34" charset="0"/>
              </a:rPr>
              <a:t>88</a:t>
            </a:r>
            <a:r>
              <a:rPr lang="en-US" altLang="zh-CN" sz="1100" b="0" i="0">
                <a:effectLst/>
                <a:latin typeface="Arial" panose="020B0704020202020204" pitchFamily="34" charset="0"/>
              </a:rPr>
              <a:t>, 206-213.</a:t>
            </a:r>
            <a:endParaRPr lang="zh-CN" altLang="en-US" sz="1100"/>
          </a:p>
        </p:txBody>
      </p:sp>
      <p:sp>
        <p:nvSpPr>
          <p:cNvPr id="6" name="文本框 5"/>
          <p:cNvSpPr txBox="1"/>
          <p:nvPr/>
        </p:nvSpPr>
        <p:spPr>
          <a:xfrm>
            <a:off x="685869" y="2194560"/>
            <a:ext cx="8210005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800" b="0" i="0">
                <a:effectLst/>
                <a:latin typeface="Open Sans" panose="020B0606030504020204" pitchFamily="34" charset="0"/>
              </a:rPr>
              <a:t>It is shown that even though the cooperation generally fulfilled its problem-solving function, an expressive function that signaled unity was identified to be of equal importance in such a time of crisis.</a:t>
            </a:r>
            <a:endParaRPr lang="zh-CN" altLang="en-US" sz="280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框 1"/>
          <p:cNvSpPr txBox="1"/>
          <p:nvPr/>
        </p:nvSpPr>
        <p:spPr>
          <a:xfrm>
            <a:off x="7921131" y="1914463"/>
            <a:ext cx="2853005" cy="404164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defTabSz="914400">
              <a:lnSpc>
                <a:spcPct val="85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zh-CN" sz="3300" spc="-50">
                <a:latin typeface="+mj-lt"/>
                <a:ea typeface="+mj-ea"/>
                <a:cs typeface="+mj-cs"/>
              </a:rPr>
              <a:t>A whole process along supply chain, track inventory, and manage inventory</a:t>
            </a:r>
            <a:endParaRPr lang="en-US" altLang="zh-CN" sz="3300" spc="-50">
              <a:latin typeface="+mj-lt"/>
              <a:ea typeface="+mj-ea"/>
              <a:cs typeface="+mj-cs"/>
            </a:endParaRPr>
          </a:p>
        </p:txBody>
      </p:sp>
      <p:sp>
        <p:nvSpPr>
          <p:cNvPr id="5" name="AutoShape 2" descr="屏幕截图图片 3"/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7" name="文本框 6"/>
          <p:cNvSpPr txBox="1"/>
          <p:nvPr/>
        </p:nvSpPr>
        <p:spPr>
          <a:xfrm>
            <a:off x="7610508" y="620720"/>
            <a:ext cx="478373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4000"/>
              <a:t>Digitalization:</a:t>
            </a:r>
            <a:endParaRPr lang="en-US" altLang="zh-CN" sz="4000"/>
          </a:p>
          <a:p>
            <a:r>
              <a:rPr lang="en-US" altLang="zh-CN" sz="4000"/>
              <a:t>Long-term trend</a:t>
            </a:r>
            <a:endParaRPr lang="en-US" altLang="zh-CN" sz="4000"/>
          </a:p>
        </p:txBody>
      </p:sp>
      <p:pic>
        <p:nvPicPr>
          <p:cNvPr id="1028" name="Picture 4" descr="Walmart Innovation Strategy Means Boosting Its Omnichannel Presence"/>
          <p:cNvPicPr>
            <a:picLocks noChangeAspect="1" noChangeArrowheads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1208" y="1724167"/>
            <a:ext cx="6746652" cy="3195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文本框 3"/>
          <p:cNvSpPr txBox="1"/>
          <p:nvPr/>
        </p:nvSpPr>
        <p:spPr>
          <a:xfrm>
            <a:off x="889858" y="-1635906"/>
            <a:ext cx="3738617" cy="404164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defTabSz="914400">
              <a:lnSpc>
                <a:spcPct val="85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zh-CN" sz="4400" spc="-50">
                <a:latin typeface="+mj-lt"/>
                <a:ea typeface="+mj-ea"/>
                <a:cs typeface="+mj-cs"/>
              </a:rPr>
              <a:t>Digitalization: embrace the future</a:t>
            </a:r>
            <a:endParaRPr lang="en-US" altLang="zh-CN" sz="4400" spc="-50">
              <a:latin typeface="+mj-lt"/>
              <a:ea typeface="+mj-ea"/>
              <a:cs typeface="+mj-cs"/>
            </a:endParaRPr>
          </a:p>
        </p:txBody>
      </p:sp>
      <p:sp>
        <p:nvSpPr>
          <p:cNvPr id="6153" name="Rectangle 6152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5214783" y="0"/>
            <a:ext cx="6087359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55" name="Rectangle 6154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9289997" y="160866"/>
            <a:ext cx="1856777" cy="280319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57" name="Rectangle 6156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5375651" y="4093880"/>
            <a:ext cx="1883167" cy="2617987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148" name="Picture 4" descr="Image result for tracking supply chain"/>
          <p:cNvPicPr>
            <a:picLocks noChangeAspect="1" noChangeArrowheads="1"/>
          </p:cNvPicPr>
          <p:nvPr/>
        </p:nvPicPr>
        <p:blipFill rotWithShape="1"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1" b="15488"/>
          <a:stretch>
            <a:fillRect/>
          </a:stretch>
        </p:blipFill>
        <p:spPr bwMode="auto">
          <a:xfrm>
            <a:off x="7414186" y="3124930"/>
            <a:ext cx="3732588" cy="37330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6" name="Picture 2" descr="Image result for IOT shoppin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394" r="22515" b="-3"/>
          <a:stretch>
            <a:fillRect/>
          </a:stretch>
        </p:blipFill>
        <p:spPr bwMode="auto">
          <a:xfrm>
            <a:off x="5366758" y="1"/>
            <a:ext cx="3762123" cy="3933013"/>
          </a:xfrm>
          <a:custGeom>
            <a:avLst/>
            <a:gdLst/>
            <a:ahLst/>
            <a:cxnLst/>
            <a:rect l="l" t="t" r="r" b="b"/>
            <a:pathLst>
              <a:path w="3762123" h="3933013">
                <a:moveTo>
                  <a:pt x="1969" y="0"/>
                </a:moveTo>
                <a:lnTo>
                  <a:pt x="3760153" y="0"/>
                </a:lnTo>
                <a:lnTo>
                  <a:pt x="3760153" y="160866"/>
                </a:lnTo>
                <a:lnTo>
                  <a:pt x="3762123" y="160866"/>
                </a:lnTo>
                <a:lnTo>
                  <a:pt x="3762123" y="2964064"/>
                </a:lnTo>
                <a:lnTo>
                  <a:pt x="1898122" y="2964064"/>
                </a:lnTo>
                <a:lnTo>
                  <a:pt x="1898122" y="3933013"/>
                </a:lnTo>
                <a:lnTo>
                  <a:pt x="0" y="3933013"/>
                </a:lnTo>
                <a:lnTo>
                  <a:pt x="0" y="160866"/>
                </a:lnTo>
                <a:lnTo>
                  <a:pt x="1969" y="160866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文本框 1"/>
          <p:cNvSpPr txBox="1"/>
          <p:nvPr/>
        </p:nvSpPr>
        <p:spPr>
          <a:xfrm>
            <a:off x="1045226" y="2964064"/>
            <a:ext cx="3977639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704020202020204" pitchFamily="34" charset="0"/>
              <a:buChar char="•"/>
            </a:pPr>
            <a:r>
              <a:rPr lang="en-US" altLang="zh-CN" sz="2400"/>
              <a:t>Tracking system along the supply chain</a:t>
            </a:r>
            <a:endParaRPr lang="en-US" altLang="zh-CN" sz="2400"/>
          </a:p>
          <a:p>
            <a:endParaRPr lang="en-US" altLang="zh-CN" sz="2400"/>
          </a:p>
          <a:p>
            <a:endParaRPr lang="en-US" altLang="zh-CN" sz="2400"/>
          </a:p>
          <a:p>
            <a:pPr marL="342900" indent="-342900">
              <a:buFont typeface="Arial" panose="020B0704020202020204" pitchFamily="34" charset="0"/>
              <a:buChar char="•"/>
            </a:pPr>
            <a:r>
              <a:rPr lang="en-US" altLang="zh-CN" sz="2400"/>
              <a:t>Internet of Things applied in shopping experience</a:t>
            </a:r>
            <a:endParaRPr lang="zh-CN" altLang="en-US" sz="240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框 1"/>
          <p:cNvSpPr txBox="1"/>
          <p:nvPr/>
        </p:nvSpPr>
        <p:spPr>
          <a:xfrm>
            <a:off x="656826" y="284890"/>
            <a:ext cx="965292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4000"/>
              <a:t>PEST Analysis of Walmart</a:t>
            </a:r>
            <a:endParaRPr lang="en-US" altLang="zh-CN" sz="4000"/>
          </a:p>
        </p:txBody>
      </p:sp>
      <p:sp>
        <p:nvSpPr>
          <p:cNvPr id="3" name="文本框 2"/>
          <p:cNvSpPr txBox="1"/>
          <p:nvPr/>
        </p:nvSpPr>
        <p:spPr>
          <a:xfrm>
            <a:off x="940835" y="1658983"/>
            <a:ext cx="7319101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704020202020204" pitchFamily="34" charset="0"/>
              <a:buChar char="•"/>
            </a:pPr>
            <a:r>
              <a:rPr lang="en-US" altLang="zh-CN"/>
              <a:t>Political factor: free trade system</a:t>
            </a:r>
            <a:endParaRPr lang="en-US" altLang="zh-CN"/>
          </a:p>
          <a:p>
            <a:pPr marL="285750" indent="-285750">
              <a:buFont typeface="Arial" panose="020B0704020202020204" pitchFamily="34" charset="0"/>
              <a:buChar char="•"/>
            </a:pPr>
            <a:endParaRPr lang="en-US" altLang="zh-CN"/>
          </a:p>
          <a:p>
            <a:pPr marL="285750" indent="-285750">
              <a:buFont typeface="Arial" panose="020B0704020202020204" pitchFamily="34" charset="0"/>
              <a:buChar char="•"/>
            </a:pPr>
            <a:endParaRPr lang="en-US" altLang="zh-CN"/>
          </a:p>
          <a:p>
            <a:pPr marL="285750" indent="-285750">
              <a:buFont typeface="Arial" panose="020B0704020202020204" pitchFamily="34" charset="0"/>
              <a:buChar char="•"/>
            </a:pPr>
            <a:endParaRPr lang="en-US" altLang="zh-CN"/>
          </a:p>
          <a:p>
            <a:pPr marL="285750" indent="-285750">
              <a:buFont typeface="Arial" panose="020B0704020202020204" pitchFamily="34" charset="0"/>
              <a:buChar char="•"/>
            </a:pPr>
            <a:r>
              <a:rPr lang="en-US" altLang="zh-CN"/>
              <a:t>Economic factor: economic slowdown </a:t>
            </a:r>
            <a:endParaRPr lang="en-US" altLang="zh-CN"/>
          </a:p>
          <a:p>
            <a:pPr marL="285750" indent="-285750">
              <a:buFont typeface="Arial" panose="020B0704020202020204" pitchFamily="34" charset="0"/>
              <a:buChar char="•"/>
            </a:pPr>
            <a:endParaRPr lang="en-US" altLang="zh-CN"/>
          </a:p>
          <a:p>
            <a:pPr marL="285750" indent="-285750">
              <a:buFont typeface="Arial" panose="020B0704020202020204" pitchFamily="34" charset="0"/>
              <a:buChar char="•"/>
            </a:pPr>
            <a:endParaRPr lang="en-US" altLang="zh-CN"/>
          </a:p>
          <a:p>
            <a:pPr marL="285750" indent="-285750">
              <a:buFont typeface="Arial" panose="020B0704020202020204" pitchFamily="34" charset="0"/>
              <a:buChar char="•"/>
            </a:pPr>
            <a:endParaRPr lang="en-US" altLang="zh-CN"/>
          </a:p>
          <a:p>
            <a:pPr marL="285750" indent="-285750">
              <a:buFont typeface="Arial" panose="020B0704020202020204" pitchFamily="34" charset="0"/>
              <a:buChar char="•"/>
            </a:pPr>
            <a:r>
              <a:rPr lang="en-US" altLang="zh-CN"/>
              <a:t>Social and culture factor: multicuture and localization</a:t>
            </a:r>
            <a:endParaRPr lang="en-US" altLang="zh-CN"/>
          </a:p>
          <a:p>
            <a:pPr marL="285750" indent="-285750">
              <a:buFont typeface="Arial" panose="020B0704020202020204" pitchFamily="34" charset="0"/>
              <a:buChar char="•"/>
            </a:pPr>
            <a:endParaRPr lang="en-US" altLang="zh-CN"/>
          </a:p>
          <a:p>
            <a:pPr marL="285750" indent="-285750">
              <a:buFont typeface="Arial" panose="020B0704020202020204" pitchFamily="34" charset="0"/>
              <a:buChar char="•"/>
            </a:pPr>
            <a:endParaRPr lang="en-US" altLang="zh-CN"/>
          </a:p>
          <a:p>
            <a:pPr marL="285750" indent="-285750">
              <a:buFont typeface="Arial" panose="020B0704020202020204" pitchFamily="34" charset="0"/>
              <a:buChar char="•"/>
            </a:pPr>
            <a:endParaRPr lang="en-US" altLang="zh-CN"/>
          </a:p>
          <a:p>
            <a:pPr marL="285750" indent="-285750">
              <a:buFont typeface="Arial" panose="020B0704020202020204" pitchFamily="34" charset="0"/>
              <a:buChar char="•"/>
            </a:pPr>
            <a:r>
              <a:rPr lang="en-US" altLang="zh-CN"/>
              <a:t>Technology factor: tracking system</a:t>
            </a:r>
            <a:endParaRPr lang="en-US" altLang="zh-CN"/>
          </a:p>
          <a:p>
            <a:pPr marL="285750" indent="-285750">
              <a:buFont typeface="Arial" panose="020B0704020202020204" pitchFamily="34" charset="0"/>
              <a:buChar char="•"/>
            </a:pPr>
            <a:endParaRPr lang="en-US" altLang="zh-CN"/>
          </a:p>
          <a:p>
            <a:pPr marL="285750" indent="-285750">
              <a:buFont typeface="Arial" panose="020B0704020202020204" pitchFamily="34" charset="0"/>
              <a:buChar char="•"/>
            </a:pPr>
            <a:endParaRPr lang="en-US" altLang="zh-CN"/>
          </a:p>
          <a:p>
            <a:pPr marL="285750" indent="-285750">
              <a:buFont typeface="Arial" panose="020B0704020202020204" pitchFamily="34" charset="0"/>
              <a:buChar char="•"/>
            </a:pPr>
            <a:endParaRPr lang="zh-CN" altLang="en-US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框 1"/>
          <p:cNvSpPr txBox="1"/>
          <p:nvPr/>
        </p:nvSpPr>
        <p:spPr>
          <a:xfrm>
            <a:off x="656826" y="284890"/>
            <a:ext cx="965292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4000"/>
              <a:t>Lewin’s Change management model</a:t>
            </a:r>
            <a:endParaRPr lang="en-US" altLang="zh-CN" sz="4000"/>
          </a:p>
        </p:txBody>
      </p:sp>
      <p:sp>
        <p:nvSpPr>
          <p:cNvPr id="3" name="文本框 2"/>
          <p:cNvSpPr txBox="1"/>
          <p:nvPr/>
        </p:nvSpPr>
        <p:spPr>
          <a:xfrm>
            <a:off x="997172" y="1658983"/>
            <a:ext cx="438088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704020202020204" pitchFamily="34" charset="0"/>
              <a:buChar char="•"/>
            </a:pPr>
            <a:endParaRPr lang="en-US" altLang="zh-CN"/>
          </a:p>
          <a:p>
            <a:pPr marL="285750" indent="-285750">
              <a:buFont typeface="Arial" panose="020B0704020202020204" pitchFamily="34" charset="0"/>
              <a:buChar char="•"/>
            </a:pPr>
            <a:endParaRPr lang="zh-CN" altLang="en-US"/>
          </a:p>
        </p:txBody>
      </p:sp>
      <p:pic>
        <p:nvPicPr>
          <p:cNvPr id="4" name="Picture 2" descr="Walmart Technology Strategy"/>
          <p:cNvPicPr>
            <a:picLocks noChangeAspect="1" noChangeArrowheads="1"/>
          </p:cNvPicPr>
          <p:nvPr/>
        </p:nvPicPr>
        <p:blipFill rotWithShape="1"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482" r="10534"/>
          <a:stretch>
            <a:fillRect/>
          </a:stretch>
        </p:blipFill>
        <p:spPr bwMode="auto">
          <a:xfrm>
            <a:off x="902531" y="1320908"/>
            <a:ext cx="5279905" cy="51438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图片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9256" y="2452047"/>
            <a:ext cx="5226760" cy="2523485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框 1"/>
          <p:cNvSpPr txBox="1"/>
          <p:nvPr/>
        </p:nvSpPr>
        <p:spPr>
          <a:xfrm>
            <a:off x="656826" y="284890"/>
            <a:ext cx="853728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4000"/>
              <a:t>Conclusion</a:t>
            </a:r>
            <a:endParaRPr lang="en-US" altLang="zh-CN" sz="4000"/>
          </a:p>
        </p:txBody>
      </p:sp>
      <p:sp>
        <p:nvSpPr>
          <p:cNvPr id="3" name="文本框 2"/>
          <p:cNvSpPr txBox="1"/>
          <p:nvPr/>
        </p:nvSpPr>
        <p:spPr>
          <a:xfrm>
            <a:off x="997172" y="1658983"/>
            <a:ext cx="9871125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704020202020204" pitchFamily="34" charset="0"/>
              <a:buChar char="•"/>
            </a:pPr>
            <a:r>
              <a:rPr lang="en-US" altLang="zh-CN" sz="3200"/>
              <a:t>Short-term changes &amp; long-term changes</a:t>
            </a:r>
            <a:endParaRPr lang="en-US" altLang="zh-CN" sz="3200"/>
          </a:p>
          <a:p>
            <a:pPr marL="285750" indent="-285750">
              <a:buFont typeface="Arial" panose="020B0704020202020204" pitchFamily="34" charset="0"/>
              <a:buChar char="•"/>
            </a:pPr>
            <a:endParaRPr lang="en-US" altLang="zh-CN" sz="3200"/>
          </a:p>
          <a:p>
            <a:pPr marL="285750" indent="-285750">
              <a:buFont typeface="Arial" panose="020B0704020202020204" pitchFamily="34" charset="0"/>
              <a:buChar char="•"/>
            </a:pPr>
            <a:r>
              <a:rPr lang="en-US" altLang="zh-CN" sz="3200"/>
              <a:t>Pandemic: Full-channel sales &amp; strategic cooperation </a:t>
            </a:r>
            <a:endParaRPr lang="en-US" altLang="zh-CN" sz="3200"/>
          </a:p>
          <a:p>
            <a:pPr marL="285750" indent="-285750">
              <a:buFont typeface="Arial" panose="020B0704020202020204" pitchFamily="34" charset="0"/>
              <a:buChar char="•"/>
            </a:pPr>
            <a:endParaRPr lang="en-US" altLang="zh-CN" sz="3200"/>
          </a:p>
          <a:p>
            <a:pPr marL="285750" indent="-285750">
              <a:buFont typeface="Arial" panose="020B0704020202020204" pitchFamily="34" charset="0"/>
              <a:buChar char="•"/>
            </a:pPr>
            <a:r>
              <a:rPr lang="en-US" altLang="zh-CN" sz="3200"/>
              <a:t>Digitalization: whole-process integration &amp; usage of future technology</a:t>
            </a:r>
            <a:endParaRPr lang="en-US" altLang="zh-CN" sz="3200"/>
          </a:p>
          <a:p>
            <a:pPr marL="285750" indent="-285750">
              <a:buFont typeface="Arial" panose="020B0704020202020204" pitchFamily="34" charset="0"/>
              <a:buChar char="•"/>
            </a:pPr>
            <a:endParaRPr lang="en-US" altLang="zh-CN"/>
          </a:p>
          <a:p>
            <a:pPr marL="285750" indent="-285750">
              <a:buFont typeface="Arial" panose="020B0704020202020204" pitchFamily="34" charset="0"/>
              <a:buChar char="•"/>
            </a:pPr>
            <a:endParaRPr lang="zh-CN" altLang="en-US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文本框 3"/>
          <p:cNvSpPr txBox="1"/>
          <p:nvPr/>
        </p:nvSpPr>
        <p:spPr>
          <a:xfrm>
            <a:off x="767860" y="317547"/>
            <a:ext cx="853728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4000"/>
              <a:t>Reference</a:t>
            </a:r>
            <a:endParaRPr lang="en-US" altLang="zh-CN" sz="4000"/>
          </a:p>
        </p:txBody>
      </p:sp>
      <p:sp>
        <p:nvSpPr>
          <p:cNvPr id="2" name="文本框 1"/>
          <p:cNvSpPr txBox="1"/>
          <p:nvPr/>
        </p:nvSpPr>
        <p:spPr>
          <a:xfrm>
            <a:off x="819864" y="1277474"/>
            <a:ext cx="10332651" cy="553997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71450" indent="-171450">
              <a:lnSpc>
                <a:spcPct val="150000"/>
              </a:lnSpc>
              <a:buFont typeface="Arial" panose="020B0704020202020204" pitchFamily="34" charset="0"/>
              <a:buChar char="•"/>
            </a:pPr>
            <a:r>
              <a:rPr lang="en-US" altLang="zh-CN" sz="1200" b="0" i="0">
                <a:effectLst/>
                <a:latin typeface="Arial" panose="020B0704020202020204" pitchFamily="34" charset="0"/>
              </a:rPr>
              <a:t>Crick, J. M., &amp; Crick, D. (2020). Coopetition and COVID-19: Collaborative business-to-business marketing strategies in a pandemic crisis. </a:t>
            </a:r>
            <a:r>
              <a:rPr lang="en-US" altLang="zh-CN" sz="1200" b="0" i="1">
                <a:effectLst/>
                <a:latin typeface="Arial" panose="020B0704020202020204" pitchFamily="34" charset="0"/>
              </a:rPr>
              <a:t>Industrial Marketing Management</a:t>
            </a:r>
            <a:r>
              <a:rPr lang="en-US" altLang="zh-CN" sz="1200" b="0" i="0">
                <a:effectLst/>
                <a:latin typeface="Arial" panose="020B0704020202020204" pitchFamily="34" charset="0"/>
              </a:rPr>
              <a:t>, </a:t>
            </a:r>
            <a:r>
              <a:rPr lang="en-US" altLang="zh-CN" sz="1200" b="0" i="1">
                <a:effectLst/>
                <a:latin typeface="Arial" panose="020B0704020202020204" pitchFamily="34" charset="0"/>
              </a:rPr>
              <a:t>88</a:t>
            </a:r>
            <a:r>
              <a:rPr lang="en-US" altLang="zh-CN" sz="1200" b="0" i="0">
                <a:effectLst/>
                <a:latin typeface="Arial" panose="020B0704020202020204" pitchFamily="34" charset="0"/>
              </a:rPr>
              <a:t>, 206-213.</a:t>
            </a:r>
            <a:endParaRPr lang="en-US" altLang="zh-CN" sz="1200">
              <a:latin typeface="Arial" panose="020B0704020202020204" pitchFamily="34" charset="0"/>
            </a:endParaRPr>
          </a:p>
          <a:p>
            <a:pPr marL="171450" indent="-171450">
              <a:lnSpc>
                <a:spcPct val="150000"/>
              </a:lnSpc>
              <a:buFont typeface="Arial" panose="020B0704020202020204" pitchFamily="34" charset="0"/>
              <a:buChar char="•"/>
            </a:pPr>
            <a:r>
              <a:rPr lang="en-US" altLang="zh-CN" sz="1200">
                <a:latin typeface="Arial" panose="020B0704020202020204" pitchFamily="34" charset="0"/>
              </a:rPr>
              <a:t>Sharma, P., Leung, T. Y., Kingshott, R. P., Davcik, N. S., &amp; Cardinali, S. (2020). Managing uncertainty during a global pandemic: An international business perspective. Journal of business research, 116, 188-192.</a:t>
            </a:r>
            <a:endParaRPr lang="en-US" altLang="zh-CN" sz="1200">
              <a:latin typeface="Arial" panose="020B0704020202020204" pitchFamily="34" charset="0"/>
            </a:endParaRPr>
          </a:p>
          <a:p>
            <a:pPr marL="171450" indent="-171450">
              <a:lnSpc>
                <a:spcPct val="150000"/>
              </a:lnSpc>
              <a:buFont typeface="Arial" panose="020B0704020202020204" pitchFamily="34" charset="0"/>
              <a:buChar char="•"/>
            </a:pPr>
            <a:r>
              <a:rPr lang="en-US" altLang="zh-CN" sz="1200">
                <a:latin typeface="Arial" panose="020B0704020202020204" pitchFamily="34" charset="0"/>
              </a:rPr>
              <a:t>He, W., Tan, E. L., Lee, E. W., &amp; Li, T. Y. (2009, September). A solution for integrated track and trace in supply chain based on RFID &amp; GPS. In 2009 IEEE conference on emerging technologies &amp; factory automation (pp. 1-6). IEEE.</a:t>
            </a:r>
            <a:endParaRPr lang="en-US" altLang="zh-CN" sz="1200">
              <a:latin typeface="Arial" panose="020B0704020202020204" pitchFamily="34" charset="0"/>
            </a:endParaRPr>
          </a:p>
          <a:p>
            <a:pPr marL="171450" indent="-171450">
              <a:lnSpc>
                <a:spcPct val="150000"/>
              </a:lnSpc>
              <a:buFont typeface="Arial" panose="020B0704020202020204" pitchFamily="34" charset="0"/>
              <a:buChar char="•"/>
            </a:pPr>
            <a:r>
              <a:rPr lang="en-US" altLang="zh-CN" sz="1200">
                <a:latin typeface="Arial" panose="020B0704020202020204" pitchFamily="34" charset="0"/>
              </a:rPr>
              <a:t>Stankevičiūtė, E., Grunda, R., &amp; Bartkus, E. V. (2012). Pursuing a cost leadership strategy and business sustainability objectives: Walmart case study. Economics and Management, 17(3), 1200-1206.</a:t>
            </a:r>
            <a:endParaRPr lang="en-US" altLang="zh-CN" sz="1200">
              <a:latin typeface="Arial" panose="020B0704020202020204" pitchFamily="34" charset="0"/>
            </a:endParaRPr>
          </a:p>
          <a:p>
            <a:pPr marL="171450" indent="-171450">
              <a:lnSpc>
                <a:spcPct val="150000"/>
              </a:lnSpc>
              <a:buFont typeface="Arial" panose="020B0704020202020204" pitchFamily="34" charset="0"/>
              <a:buChar char="•"/>
            </a:pPr>
            <a:r>
              <a:rPr lang="en-US" altLang="zh-CN" sz="1200">
                <a:latin typeface="Arial" panose="020B0704020202020204" pitchFamily="34" charset="0"/>
              </a:rPr>
              <a:t>Spicer, A., &amp; Hyatt, D. (2017). Walmart’s emergent low-cost sustainable product strategy. California Management Review, 59(2), 116-141.</a:t>
            </a:r>
            <a:endParaRPr lang="en-US" altLang="zh-CN" sz="1200">
              <a:latin typeface="Arial" panose="020B0704020202020204" pitchFamily="34" charset="0"/>
            </a:endParaRPr>
          </a:p>
          <a:p>
            <a:pPr marL="171450" indent="-171450">
              <a:lnSpc>
                <a:spcPct val="150000"/>
              </a:lnSpc>
              <a:buFont typeface="Arial" panose="020B0704020202020204" pitchFamily="34" charset="0"/>
              <a:buChar char="•"/>
            </a:pPr>
            <a:r>
              <a:rPr lang="en-US" altLang="zh-CN" sz="1200">
                <a:latin typeface="Arial" panose="020B0704020202020204" pitchFamily="34" charset="0"/>
              </a:rPr>
              <a:t>By, R. T. (2005). Organisational change management: A critical review. Journal of change management, 5(4), 369-380.</a:t>
            </a:r>
            <a:endParaRPr lang="en-US" altLang="zh-CN" sz="1200">
              <a:latin typeface="Arial" panose="020B0704020202020204" pitchFamily="34" charset="0"/>
            </a:endParaRPr>
          </a:p>
          <a:p>
            <a:pPr marL="171450" indent="-171450">
              <a:lnSpc>
                <a:spcPct val="150000"/>
              </a:lnSpc>
              <a:buFont typeface="Arial" panose="020B0704020202020204" pitchFamily="34" charset="0"/>
              <a:buChar char="•"/>
            </a:pPr>
            <a:r>
              <a:rPr lang="en-US" altLang="zh-CN" sz="1200">
                <a:latin typeface="Arial" panose="020B0704020202020204" pitchFamily="34" charset="0"/>
              </a:rPr>
              <a:t>Hornstein, H. A. (2015). The integration of project management and organizational change management is now a necessity. International journal of project management, 33(2), 291-298.</a:t>
            </a:r>
            <a:endParaRPr lang="en-US" altLang="zh-CN" sz="1200">
              <a:latin typeface="Arial" panose="020B0704020202020204" pitchFamily="34" charset="0"/>
            </a:endParaRPr>
          </a:p>
          <a:p>
            <a:pPr marL="171450" indent="-171450">
              <a:lnSpc>
                <a:spcPct val="150000"/>
              </a:lnSpc>
              <a:buFont typeface="Arial" panose="020B0704020202020204" pitchFamily="34" charset="0"/>
              <a:buChar char="•"/>
            </a:pPr>
            <a:r>
              <a:rPr lang="en-US" altLang="zh-CN" sz="1200">
                <a:latin typeface="Arial" panose="020B0704020202020204" pitchFamily="34" charset="0"/>
              </a:rPr>
              <a:t>Hussain, S. T., Lei, S., Akram, T., Haider, M. J., Hussain, S. H., &amp; Ali, M. (2018). Kurt Lewin's change model: A critical review of the role of leadership and employee involvement in organizational change. Journal of Innovation &amp; Knowledge, 3(3), 123-127.</a:t>
            </a:r>
            <a:endParaRPr lang="en-US" altLang="zh-CN" sz="1200">
              <a:latin typeface="Arial" panose="020B0704020202020204" pitchFamily="34" charset="0"/>
            </a:endParaRPr>
          </a:p>
          <a:p>
            <a:pPr marL="171450" indent="-171450">
              <a:lnSpc>
                <a:spcPct val="150000"/>
              </a:lnSpc>
              <a:buFont typeface="Arial" panose="020B0704020202020204" pitchFamily="34" charset="0"/>
              <a:buChar char="•"/>
            </a:pPr>
            <a:r>
              <a:rPr lang="en-US" altLang="zh-CN" sz="1200">
                <a:latin typeface="Arial" panose="020B0704020202020204" pitchFamily="34" charset="0"/>
              </a:rPr>
              <a:t>Song, X. (2018, June). A study on management model of human resources in multinational companies based on cultural differences--taking walmart as an example. In 2018 International Conference on Sports, Arts, Education and Management Engineering (SAEME 2018) (pp. 292-295). Atlantis Press.</a:t>
            </a:r>
            <a:endParaRPr lang="en-US" altLang="zh-CN" sz="1200">
              <a:latin typeface="Arial" panose="020B0704020202020204" pitchFamily="34" charset="0"/>
            </a:endParaRPr>
          </a:p>
          <a:p>
            <a:pPr marL="171450" indent="-171450">
              <a:lnSpc>
                <a:spcPct val="150000"/>
              </a:lnSpc>
              <a:buFont typeface="Arial" panose="020B0704020202020204" pitchFamily="34" charset="0"/>
              <a:buChar char="•"/>
            </a:pPr>
            <a:r>
              <a:rPr lang="en-US" altLang="zh-CN" sz="1200">
                <a:latin typeface="Arial" panose="020B0704020202020204" pitchFamily="34" charset="0"/>
              </a:rPr>
              <a:t>Pandey, R., Dillip, D., Jayant, J., Vashishth, K., Nikhil, N., Qi, T. J., ... &amp; Qhi, L. Y. (2021). Factors Influencing Organization Success: A Case Study of Walmart. International Journal of Tourism and Hospitality in Asia Pasific (IJTHAP), 4(2), 112-123.</a:t>
            </a:r>
            <a:endParaRPr lang="en-US" altLang="zh-CN" sz="1200">
              <a:latin typeface="Arial" panose="020B0704020202020204" pitchFamily="34" charset="0"/>
            </a:endParaRPr>
          </a:p>
          <a:p>
            <a:endParaRPr lang="zh-CN" altLang="en-US" sz="1200">
              <a:latin typeface="Arial" panose="020B0704020202020204" pitchFamily="34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风景">
  <a:themeElements>
    <a:clrScheme name="风景">
      <a:dk1>
        <a:srgbClr val="000000"/>
      </a:dk1>
      <a:lt1>
        <a:srgbClr val="FFFFFF"/>
      </a:lt1>
      <a:dk2>
        <a:srgbClr val="46464A"/>
      </a:dk2>
      <a:lt2>
        <a:srgbClr val="D6D3CC"/>
      </a:lt2>
      <a:accent1>
        <a:srgbClr val="6F6F74"/>
      </a:accent1>
      <a:accent2>
        <a:srgbClr val="92A9B9"/>
      </a:accent2>
      <a:accent3>
        <a:srgbClr val="A7B789"/>
      </a:accent3>
      <a:accent4>
        <a:srgbClr val="B9A489"/>
      </a:accent4>
      <a:accent5>
        <a:srgbClr val="8D6374"/>
      </a:accent5>
      <a:accent6>
        <a:srgbClr val="9B7362"/>
      </a:accent6>
      <a:hlink>
        <a:srgbClr val="67AABF"/>
      </a:hlink>
      <a:folHlink>
        <a:srgbClr val="ABAFA5"/>
      </a:folHlink>
    </a:clrScheme>
    <a:fontScheme name="风景">
      <a:majorFont>
        <a:latin typeface="Century Schoolbook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风景">
      <a:fillStyleLst>
        <a:solidFill>
          <a:schemeClr val="phClr"/>
        </a:solidFill>
        <a:solidFill>
          <a:schemeClr val="phClr">
            <a:tint val="60000"/>
            <a:satMod val="120000"/>
          </a:schemeClr>
        </a:solidFill>
        <a:solidFill>
          <a:schemeClr val="phClr">
            <a:shade val="75000"/>
            <a:satMod val="16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3970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95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5240" dir="5400000" algn="tl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9525" prstMaterial="flat">
            <a:bevelT w="0" h="0" prst="coolSlant"/>
            <a:contourClr>
              <a:schemeClr val="phClr">
                <a:shade val="35000"/>
                <a:satMod val="130000"/>
              </a:schemeClr>
            </a:contourClr>
          </a:sp3d>
        </a:effectStyle>
        <a:effectStyle>
          <a:effectLst>
            <a:outerShdw blurRad="76200" dist="25400" dir="5400000" algn="tl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9050" prstMaterial="flat">
            <a:bevelT w="0" h="0" prst="coolSlant"/>
            <a:contourClr>
              <a:schemeClr val="phClr">
                <a:shade val="25000"/>
                <a:satMod val="14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4000"/>
                <a:shade val="98000"/>
                <a:satMod val="130000"/>
                <a:lumMod val="102000"/>
              </a:schemeClr>
            </a:gs>
            <a:gs pos="100000">
              <a:schemeClr val="phClr">
                <a:tint val="98000"/>
                <a:shade val="78000"/>
                <a:satMod val="140000"/>
              </a:schemeClr>
            </a:gs>
          </a:gsLst>
          <a:path path="circle">
            <a:fillToRect l="100000" t="100000" r="100000" b="10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风景</Template>
  <TotalTime>0</TotalTime>
  <Words>3869</Words>
  <Application>WPS 表格</Application>
  <PresentationFormat>宽屏</PresentationFormat>
  <Paragraphs>141</Paragraphs>
  <Slides>12</Slides>
  <Notes>0</Notes>
  <HiddenSlides>0</HiddenSlides>
  <MMClips>0</MMClips>
  <ScaleCrop>false</ScaleCrop>
  <HeadingPairs>
    <vt:vector size="6" baseType="variant">
      <vt:variant>
        <vt:lpstr>已用的字体</vt:lpstr>
      </vt:variant>
      <vt:variant>
        <vt:i4>14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12</vt:i4>
      </vt:variant>
    </vt:vector>
  </HeadingPairs>
  <TitlesOfParts>
    <vt:vector size="27" baseType="lpstr">
      <vt:lpstr>Arial</vt:lpstr>
      <vt:lpstr>方正书宋_GBK</vt:lpstr>
      <vt:lpstr>Wingdings</vt:lpstr>
      <vt:lpstr>Wingdings 2</vt:lpstr>
      <vt:lpstr>Open Sans</vt:lpstr>
      <vt:lpstr>苹方-简</vt:lpstr>
      <vt:lpstr>Century Schoolbook</vt:lpstr>
      <vt:lpstr>微软雅黑</vt:lpstr>
      <vt:lpstr>汉仪旗黑</vt:lpstr>
      <vt:lpstr>宋体</vt:lpstr>
      <vt:lpstr>Arial Unicode MS</vt:lpstr>
      <vt:lpstr>汉仪书宋二KW</vt:lpstr>
      <vt:lpstr>Calibri</vt:lpstr>
      <vt:lpstr>Helvetica Neue</vt:lpstr>
      <vt:lpstr>风景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演示文稿</dc:title>
  <dc:creator>4032</dc:creator>
  <cp:lastModifiedBy>somi</cp:lastModifiedBy>
  <cp:revision>58</cp:revision>
  <dcterms:created xsi:type="dcterms:W3CDTF">2023-02-27T02:43:18Z</dcterms:created>
  <dcterms:modified xsi:type="dcterms:W3CDTF">2023-02-27T02:43:18Z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2052-3.9.1.6204</vt:lpwstr>
  </property>
</Properties>
</file>