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5" autoAdjust="0"/>
    <p:restoredTop sz="94660"/>
  </p:normalViewPr>
  <p:slideViewPr>
    <p:cSldViewPr snapToGrid="0">
      <p:cViewPr varScale="1">
        <p:scale>
          <a:sx n="50" d="100"/>
          <a:sy n="50" d="100"/>
        </p:scale>
        <p:origin x="3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41338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118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682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58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331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40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79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467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474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922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3168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0099084-B18C-4467-86E6-27523C51AE65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286A263-6158-4E28-A396-9E40D835A39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782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Italy II: Urban Identity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9447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86"/>
            <a:ext cx="12192000" cy="684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43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Debating the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084832"/>
            <a:ext cx="4754880" cy="42245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Increasing urban identity key feature of medieval Europe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Variety key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Italy and Flanders the exception, not the rule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Centre for conflict: economic, political, social and religious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49728" y="0"/>
            <a:ext cx="54422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096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Definitions only in English</a:t>
            </a:r>
          </a:p>
          <a:p>
            <a:endParaRPr lang="en-GB" dirty="0" smtClean="0"/>
          </a:p>
          <a:p>
            <a:r>
              <a:rPr lang="en-GB" dirty="0" smtClean="0"/>
              <a:t>4 main factors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Permanent population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Commerce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Cultural identity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Legal status</a:t>
            </a:r>
            <a:endParaRPr lang="en-GB" dirty="0"/>
          </a:p>
        </p:txBody>
      </p:sp>
      <p:pic>
        <p:nvPicPr>
          <p:cNvPr id="1026" name="Picture 2" descr="https://upload.wikimedia.org/wikipedia/commons/d/d3/Nuremberg_chronicles_f_58v_1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666" y="865163"/>
            <a:ext cx="7164808" cy="599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060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the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Why do cities form?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Historical debate: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Crossroads?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Roman empire?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Royal interference?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Monastic interference?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Deliberate merging of villages?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59644" y="1583735"/>
            <a:ext cx="7032356" cy="5274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599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in the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Royal: the Paris Model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Nobles and Bishops: Southern France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Autonomy: Italy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Measures of growth</a:t>
            </a:r>
            <a:endParaRPr lang="en-GB" dirty="0"/>
          </a:p>
        </p:txBody>
      </p:sp>
      <p:pic>
        <p:nvPicPr>
          <p:cNvPr id="2050" name="Picture 2" descr="http://employees.oneonta.edu/farberas/arth/Images/ARTH_214images/Paris/map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640" y="0"/>
            <a:ext cx="575536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139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 of the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Number of parishes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Expansion within the walls – smaller plots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Expansion within the walls – upwards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Expansion outwards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Identity and Walls:</a:t>
            </a:r>
          </a:p>
          <a:p>
            <a:pPr lvl="1"/>
            <a:r>
              <a:rPr lang="en-GB" dirty="0" smtClean="0"/>
              <a:t>Boundary</a:t>
            </a:r>
          </a:p>
          <a:p>
            <a:pPr lvl="1"/>
            <a:r>
              <a:rPr lang="en-GB" dirty="0" smtClean="0"/>
              <a:t>Administration</a:t>
            </a:r>
          </a:p>
          <a:p>
            <a:pPr lvl="1"/>
            <a:r>
              <a:rPr lang="en-GB" dirty="0" smtClean="0"/>
              <a:t>Control</a:t>
            </a:r>
          </a:p>
          <a:p>
            <a:pPr lvl="1"/>
            <a:r>
              <a:rPr lang="en-GB" dirty="0" smtClean="0"/>
              <a:t>Culture</a:t>
            </a:r>
          </a:p>
          <a:p>
            <a:pPr lvl="1"/>
            <a:r>
              <a:rPr lang="en-GB" dirty="0" smtClean="0"/>
              <a:t>Prestige</a:t>
            </a:r>
          </a:p>
          <a:p>
            <a:pPr lvl="1"/>
            <a:r>
              <a:rPr lang="en-GB" dirty="0" smtClean="0"/>
              <a:t>Defence</a:t>
            </a:r>
          </a:p>
          <a:p>
            <a:endParaRPr lang="en-GB" dirty="0"/>
          </a:p>
        </p:txBody>
      </p:sp>
      <p:pic>
        <p:nvPicPr>
          <p:cNvPr id="3074" name="Picture 2" descr="https://www.oneonta.edu/faculty/farberas/arth/Images/ARTH213images/florence_map_altered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284" y="-127326"/>
            <a:ext cx="6038716" cy="698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791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Identity within the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Parishes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Guilds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Districts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Families</a:t>
            </a:r>
          </a:p>
          <a:p>
            <a:endParaRPr lang="en-GB" dirty="0"/>
          </a:p>
        </p:txBody>
      </p:sp>
      <p:pic>
        <p:nvPicPr>
          <p:cNvPr id="4098" name="Picture 2" descr="http://cookit.e2bn.org/library/1244921334/100_8341_copy_2.original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023" y="1869373"/>
            <a:ext cx="1810332" cy="220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employees.oneonta.edu/farberas/arth/Images/ARTH213images/Orsanmichele/nannidobanco_quattro_pre_lar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45" y="4073453"/>
            <a:ext cx="8696355" cy="278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s://upload.wikimedia.org/wikipedia/commons/thumb/3/39/Map_of_London,_1300.svg/2000px-Map_of_London,_1300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554" y="-1"/>
            <a:ext cx="5225728" cy="407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797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Guelphs</a:t>
            </a:r>
            <a:r>
              <a:rPr lang="en-GB" dirty="0" smtClean="0"/>
              <a:t> and Ghibellines: a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Romeo and Juliet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Battle of </a:t>
            </a:r>
            <a:r>
              <a:rPr lang="en-GB" dirty="0" err="1" smtClean="0"/>
              <a:t>Montaperti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 err="1"/>
              <a:t>Carroccio</a:t>
            </a:r>
            <a:r>
              <a:rPr lang="en-GB" i="1" dirty="0"/>
              <a:t> </a:t>
            </a:r>
            <a:endParaRPr lang="en-GB" i="1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Bocca</a:t>
            </a:r>
            <a:r>
              <a:rPr lang="en-GB" dirty="0"/>
              <a:t> </a:t>
            </a:r>
            <a:r>
              <a:rPr lang="en-GB" dirty="0" err="1"/>
              <a:t>degli</a:t>
            </a:r>
            <a:r>
              <a:rPr lang="en-GB" dirty="0"/>
              <a:t> </a:t>
            </a:r>
            <a:r>
              <a:rPr lang="en-GB" dirty="0" err="1"/>
              <a:t>Abati</a:t>
            </a:r>
            <a:r>
              <a:rPr lang="en-GB" dirty="0"/>
              <a:t>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Dante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mtClean="0"/>
              <a:t> Would </a:t>
            </a:r>
            <a:r>
              <a:rPr lang="en-GB" dirty="0" smtClean="0"/>
              <a:t>the Renaissance have occurred without the development of cities?</a:t>
            </a:r>
            <a:endParaRPr lang="en-GB" dirty="0"/>
          </a:p>
        </p:txBody>
      </p:sp>
      <p:pic>
        <p:nvPicPr>
          <p:cNvPr id="5122" name="Picture 2" descr="https://upload.wikimedia.org/wikipedia/commons/7/76/Battle_of_Montaperti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434" y="1723292"/>
            <a:ext cx="5628648" cy="494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4696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5" y="1181100"/>
            <a:ext cx="67627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049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732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484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23812"/>
            <a:ext cx="7620000" cy="681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4771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86</TotalTime>
  <Words>176</Words>
  <Application>Microsoft Office PowerPoint</Application>
  <PresentationFormat>Widescreen</PresentationFormat>
  <Paragraphs>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Tw Cen MT</vt:lpstr>
      <vt:lpstr>Tw Cen MT Condensed</vt:lpstr>
      <vt:lpstr>Wingdings</vt:lpstr>
      <vt:lpstr>Wingdings 3</vt:lpstr>
      <vt:lpstr>Integral</vt:lpstr>
      <vt:lpstr>Italy II: Urban Identity</vt:lpstr>
      <vt:lpstr>PowerPoint Presentation</vt:lpstr>
      <vt:lpstr>Debating the city</vt:lpstr>
      <vt:lpstr>Defining the city</vt:lpstr>
      <vt:lpstr>Development of the city</vt:lpstr>
      <vt:lpstr>Power in the city</vt:lpstr>
      <vt:lpstr>Growth of the city</vt:lpstr>
      <vt:lpstr>Identity within the city</vt:lpstr>
      <vt:lpstr>Guelphs and Ghibellines: a case study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Italy II: Urban Identity</dc:title>
  <dc:creator>Harriet Webster</dc:creator>
  <cp:lastModifiedBy>Harriet Webster</cp:lastModifiedBy>
  <cp:revision>7</cp:revision>
  <dcterms:created xsi:type="dcterms:W3CDTF">2015-12-01T15:29:31Z</dcterms:created>
  <dcterms:modified xsi:type="dcterms:W3CDTF">2015-12-04T08:48:55Z</dcterms:modified>
</cp:coreProperties>
</file>