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0"/>
  </p:notesMasterIdLst>
  <p:sldIdLst>
    <p:sldId id="256" r:id="rId2"/>
    <p:sldId id="265" r:id="rId3"/>
    <p:sldId id="258" r:id="rId4"/>
    <p:sldId id="259" r:id="rId5"/>
    <p:sldId id="260" r:id="rId6"/>
    <p:sldId id="261" r:id="rId7"/>
    <p:sldId id="262" r:id="rId8"/>
    <p:sldId id="263" r:id="rId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79" d="100"/>
          <a:sy n="79" d="100"/>
        </p:scale>
        <p:origin x="848" y="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02163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4389120" cy="5143500"/>
          </a:xfrm>
          <a:prstGeom prst="rect">
            <a:avLst/>
          </a:prstGeom>
          <a:solidFill>
            <a:srgbClr val="3D3530"/>
          </a:solidFill>
          <a:ln w="12700">
            <a:solidFill>
              <a:srgbClr val="3D3530"/>
            </a:solidFill>
            <a:prstDash val="solid"/>
          </a:ln>
        </p:spPr>
        <p:txBody>
          <a:bodyPr/>
          <a:lstStyle/>
          <a:p>
            <a:endParaRPr lang="en-GB"/>
          </a:p>
        </p:txBody>
      </p:sp>
      <p:sp>
        <p:nvSpPr>
          <p:cNvPr id="3" name="Shape 1"/>
          <p:cNvSpPr/>
          <p:nvPr/>
        </p:nvSpPr>
        <p:spPr>
          <a:xfrm>
            <a:off x="0" y="0"/>
            <a:ext cx="164592" cy="5143500"/>
          </a:xfrm>
          <a:prstGeom prst="rect">
            <a:avLst/>
          </a:prstGeom>
          <a:solidFill>
            <a:srgbClr val="C9973A"/>
          </a:solidFill>
          <a:ln w="12700">
            <a:solidFill>
              <a:srgbClr val="C9973A"/>
            </a:solidFill>
            <a:prstDash val="solid"/>
          </a:ln>
        </p:spPr>
        <p:txBody>
          <a:bodyPr/>
          <a:lstStyle/>
          <a:p>
            <a:endParaRPr lang="en-GB"/>
          </a:p>
        </p:txBody>
      </p:sp>
      <p:sp>
        <p:nvSpPr>
          <p:cNvPr id="4" name="Shape 2"/>
          <p:cNvSpPr/>
          <p:nvPr/>
        </p:nvSpPr>
        <p:spPr>
          <a:xfrm>
            <a:off x="4937760" y="274320"/>
            <a:ext cx="3840480" cy="502920"/>
          </a:xfrm>
          <a:prstGeom prst="rect">
            <a:avLst/>
          </a:prstGeom>
          <a:solidFill>
            <a:srgbClr val="B85042"/>
          </a:solidFill>
          <a:ln w="12700">
            <a:solidFill>
              <a:srgbClr val="B85042"/>
            </a:solidFill>
            <a:prstDash val="solid"/>
          </a:ln>
          <a:effectLst>
            <a:outerShdw blurRad="101600" dist="38100" dir="8100000" algn="bl" rotWithShape="0">
              <a:srgbClr val="3D3530">
                <a:alpha val="12000"/>
              </a:srgbClr>
            </a:outerShdw>
          </a:effectLst>
        </p:spPr>
        <p:txBody>
          <a:bodyPr/>
          <a:lstStyle/>
          <a:p>
            <a:endParaRPr lang="en-GB"/>
          </a:p>
        </p:txBody>
      </p:sp>
      <p:sp>
        <p:nvSpPr>
          <p:cNvPr id="5" name="Text 3"/>
          <p:cNvSpPr/>
          <p:nvPr/>
        </p:nvSpPr>
        <p:spPr>
          <a:xfrm>
            <a:off x="4937760" y="274320"/>
            <a:ext cx="3840480" cy="502920"/>
          </a:xfrm>
          <a:prstGeom prst="rect">
            <a:avLst/>
          </a:prstGeom>
          <a:noFill/>
          <a:ln/>
        </p:spPr>
        <p:txBody>
          <a:bodyPr wrap="square" lIns="0" tIns="0" rIns="0" bIns="0" rtlCol="0" anchor="ctr"/>
          <a:lstStyle/>
          <a:p>
            <a:pPr marL="0" indent="0" algn="ctr">
              <a:buNone/>
            </a:pPr>
            <a:r>
              <a:rPr lang="en-US" sz="900" b="1" dirty="0">
                <a:solidFill>
                  <a:srgbClr val="FFFFFF"/>
                </a:solidFill>
              </a:rPr>
              <a:t>LCHS4009 — Self-Awareness Presentation</a:t>
            </a:r>
            <a:endParaRPr lang="en-US" sz="900" dirty="0"/>
          </a:p>
        </p:txBody>
      </p:sp>
      <p:sp>
        <p:nvSpPr>
          <p:cNvPr id="6" name="Text 4"/>
          <p:cNvSpPr/>
          <p:nvPr/>
        </p:nvSpPr>
        <p:spPr>
          <a:xfrm>
            <a:off x="320040" y="914400"/>
            <a:ext cx="3749040" cy="777240"/>
          </a:xfrm>
          <a:prstGeom prst="rect">
            <a:avLst/>
          </a:prstGeom>
          <a:noFill/>
          <a:ln/>
        </p:spPr>
        <p:txBody>
          <a:bodyPr wrap="square" lIns="0" tIns="0" rIns="0" bIns="0" rtlCol="0" anchor="ctr"/>
          <a:lstStyle/>
          <a:p>
            <a:pPr marL="0" indent="0" algn="l">
              <a:buNone/>
            </a:pPr>
            <a:r>
              <a:rPr lang="en-US" sz="3800" dirty="0">
                <a:solidFill>
                  <a:srgbClr val="D6CFC5"/>
                </a:solidFill>
                <a:latin typeface="Georgia" pitchFamily="34" charset="0"/>
                <a:ea typeface="Georgia" pitchFamily="34" charset="-122"/>
                <a:cs typeface="Georgia" pitchFamily="34" charset="-120"/>
              </a:rPr>
              <a:t>Working in</a:t>
            </a:r>
            <a:endParaRPr lang="en-US" sz="3800" dirty="0"/>
          </a:p>
        </p:txBody>
      </p:sp>
      <p:sp>
        <p:nvSpPr>
          <p:cNvPr id="7" name="Text 5"/>
          <p:cNvSpPr/>
          <p:nvPr/>
        </p:nvSpPr>
        <p:spPr>
          <a:xfrm>
            <a:off x="320040" y="1600200"/>
            <a:ext cx="3749040" cy="1005840"/>
          </a:xfrm>
          <a:prstGeom prst="rect">
            <a:avLst/>
          </a:prstGeom>
          <a:noFill/>
          <a:ln/>
        </p:spPr>
        <p:txBody>
          <a:bodyPr wrap="square" lIns="0" tIns="0" rIns="0" bIns="0" rtlCol="0" anchor="ctr"/>
          <a:lstStyle/>
          <a:p>
            <a:pPr marL="0" indent="0" algn="l">
              <a:buNone/>
            </a:pPr>
            <a:r>
              <a:rPr lang="en-US" sz="5800" b="1" dirty="0">
                <a:solidFill>
                  <a:srgbClr val="C9973A"/>
                </a:solidFill>
                <a:latin typeface="Georgia" pitchFamily="34" charset="0"/>
                <a:ea typeface="Georgia" pitchFamily="34" charset="-122"/>
                <a:cs typeface="Georgia" pitchFamily="34" charset="-120"/>
              </a:rPr>
              <a:t>Teams</a:t>
            </a:r>
            <a:endParaRPr lang="en-US" sz="5800" dirty="0"/>
          </a:p>
        </p:txBody>
      </p:sp>
      <p:sp>
        <p:nvSpPr>
          <p:cNvPr id="8" name="Text 6"/>
          <p:cNvSpPr/>
          <p:nvPr/>
        </p:nvSpPr>
        <p:spPr>
          <a:xfrm>
            <a:off x="320040" y="2651760"/>
            <a:ext cx="3657600" cy="822960"/>
          </a:xfrm>
          <a:prstGeom prst="rect">
            <a:avLst/>
          </a:prstGeom>
          <a:noFill/>
          <a:ln/>
        </p:spPr>
        <p:txBody>
          <a:bodyPr wrap="square" lIns="0" tIns="0" rIns="0" bIns="0" rtlCol="0" anchor="ctr"/>
          <a:lstStyle/>
          <a:p>
            <a:pPr marL="0" indent="0" algn="l">
              <a:buNone/>
            </a:pPr>
            <a:r>
              <a:rPr lang="en-US" sz="1300" i="1" dirty="0">
                <a:solidFill>
                  <a:srgbClr val="BDD5BF"/>
                </a:solidFill>
                <a:latin typeface="Calibri" pitchFamily="34" charset="0"/>
                <a:ea typeface="Calibri" pitchFamily="34" charset="-122"/>
                <a:cs typeface="Calibri" pitchFamily="34" charset="-120"/>
              </a:rPr>
              <a:t>A Key Skill for Professional Practice</a:t>
            </a:r>
            <a:endParaRPr lang="en-US" sz="1300" dirty="0"/>
          </a:p>
          <a:p>
            <a:pPr marL="0" indent="0" algn="l">
              <a:buNone/>
            </a:pPr>
            <a:r>
              <a:rPr lang="en-US" sz="1300" i="1" dirty="0">
                <a:solidFill>
                  <a:srgbClr val="BDD5BF"/>
                </a:solidFill>
                <a:latin typeface="Calibri" pitchFamily="34" charset="0"/>
                <a:ea typeface="Calibri" pitchFamily="34" charset="-122"/>
                <a:cs typeface="Calibri" pitchFamily="34" charset="-120"/>
              </a:rPr>
              <a:t>in Health and Social Care</a:t>
            </a:r>
            <a:endParaRPr lang="en-US" sz="1300" dirty="0"/>
          </a:p>
        </p:txBody>
      </p:sp>
      <p:sp>
        <p:nvSpPr>
          <p:cNvPr id="9" name="Shape 7"/>
          <p:cNvSpPr/>
          <p:nvPr/>
        </p:nvSpPr>
        <p:spPr>
          <a:xfrm>
            <a:off x="4754880" y="1097280"/>
            <a:ext cx="4023360" cy="658368"/>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pic>
        <p:nvPicPr>
          <p:cNvPr id="10" name="Image 0" descr="preencoded.png"/>
          <p:cNvPicPr>
            <a:picLocks noChangeAspect="1"/>
          </p:cNvPicPr>
          <p:nvPr/>
        </p:nvPicPr>
        <p:blipFill>
          <a:blip r:embed="rId3"/>
          <a:stretch>
            <a:fillRect/>
          </a:stretch>
        </p:blipFill>
        <p:spPr>
          <a:xfrm>
            <a:off x="4919472" y="1225296"/>
            <a:ext cx="347472" cy="347472"/>
          </a:xfrm>
          <a:prstGeom prst="rect">
            <a:avLst/>
          </a:prstGeom>
        </p:spPr>
      </p:pic>
      <p:sp>
        <p:nvSpPr>
          <p:cNvPr id="11" name="Text 8"/>
          <p:cNvSpPr/>
          <p:nvPr/>
        </p:nvSpPr>
        <p:spPr>
          <a:xfrm>
            <a:off x="5376672" y="1225296"/>
            <a:ext cx="3291840" cy="402336"/>
          </a:xfrm>
          <a:prstGeom prst="rect">
            <a:avLst/>
          </a:prstGeom>
          <a:noFill/>
          <a:ln/>
        </p:spPr>
        <p:txBody>
          <a:bodyPr wrap="square" lIns="0" tIns="0" rIns="0" bIns="0" rtlCol="0" anchor="ctr"/>
          <a:lstStyle/>
          <a:p>
            <a:pPr marL="0" indent="0">
              <a:buNone/>
            </a:pPr>
            <a:r>
              <a:rPr lang="en-US" sz="1300" b="1" dirty="0">
                <a:solidFill>
                  <a:srgbClr val="3D3530"/>
                </a:solidFill>
                <a:latin typeface="Calibri" pitchFamily="34" charset="0"/>
                <a:ea typeface="Calibri" pitchFamily="34" charset="-122"/>
                <a:cs typeface="Calibri" pitchFamily="34" charset="-120"/>
              </a:rPr>
              <a:t>Roles &amp; Responsibilities</a:t>
            </a:r>
            <a:endParaRPr lang="en-US" sz="1300" dirty="0"/>
          </a:p>
        </p:txBody>
      </p:sp>
      <p:sp>
        <p:nvSpPr>
          <p:cNvPr id="12" name="Shape 9"/>
          <p:cNvSpPr/>
          <p:nvPr/>
        </p:nvSpPr>
        <p:spPr>
          <a:xfrm>
            <a:off x="4754880" y="2011680"/>
            <a:ext cx="4023360" cy="658368"/>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pic>
        <p:nvPicPr>
          <p:cNvPr id="13" name="Image 1" descr="preencoded.png"/>
          <p:cNvPicPr>
            <a:picLocks noChangeAspect="1"/>
          </p:cNvPicPr>
          <p:nvPr/>
        </p:nvPicPr>
        <p:blipFill>
          <a:blip r:embed="rId4"/>
          <a:stretch>
            <a:fillRect/>
          </a:stretch>
        </p:blipFill>
        <p:spPr>
          <a:xfrm>
            <a:off x="4919472" y="2139696"/>
            <a:ext cx="347472" cy="347472"/>
          </a:xfrm>
          <a:prstGeom prst="rect">
            <a:avLst/>
          </a:prstGeom>
        </p:spPr>
      </p:pic>
      <p:sp>
        <p:nvSpPr>
          <p:cNvPr id="14" name="Text 10"/>
          <p:cNvSpPr/>
          <p:nvPr/>
        </p:nvSpPr>
        <p:spPr>
          <a:xfrm>
            <a:off x="5376672" y="2139696"/>
            <a:ext cx="3291840" cy="402336"/>
          </a:xfrm>
          <a:prstGeom prst="rect">
            <a:avLst/>
          </a:prstGeom>
          <a:noFill/>
          <a:ln/>
        </p:spPr>
        <p:txBody>
          <a:bodyPr wrap="square" lIns="0" tIns="0" rIns="0" bIns="0" rtlCol="0" anchor="ctr"/>
          <a:lstStyle/>
          <a:p>
            <a:pPr marL="0" indent="0">
              <a:buNone/>
            </a:pPr>
            <a:r>
              <a:rPr lang="en-US" sz="1300" b="1" dirty="0">
                <a:solidFill>
                  <a:srgbClr val="3D3530"/>
                </a:solidFill>
                <a:latin typeface="Calibri" pitchFamily="34" charset="0"/>
                <a:ea typeface="Calibri" pitchFamily="34" charset="-122"/>
                <a:cs typeface="Calibri" pitchFamily="34" charset="-120"/>
              </a:rPr>
              <a:t>Team Dynamics</a:t>
            </a:r>
            <a:endParaRPr lang="en-US" sz="1300" dirty="0"/>
          </a:p>
        </p:txBody>
      </p:sp>
      <p:sp>
        <p:nvSpPr>
          <p:cNvPr id="15" name="Shape 11"/>
          <p:cNvSpPr/>
          <p:nvPr/>
        </p:nvSpPr>
        <p:spPr>
          <a:xfrm>
            <a:off x="4754880" y="2926080"/>
            <a:ext cx="4023360" cy="658368"/>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pic>
        <p:nvPicPr>
          <p:cNvPr id="16" name="Image 2" descr="preencoded.png"/>
          <p:cNvPicPr>
            <a:picLocks noChangeAspect="1"/>
          </p:cNvPicPr>
          <p:nvPr/>
        </p:nvPicPr>
        <p:blipFill>
          <a:blip r:embed="rId5"/>
          <a:stretch>
            <a:fillRect/>
          </a:stretch>
        </p:blipFill>
        <p:spPr>
          <a:xfrm>
            <a:off x="4919472" y="3054096"/>
            <a:ext cx="347472" cy="347472"/>
          </a:xfrm>
          <a:prstGeom prst="rect">
            <a:avLst/>
          </a:prstGeom>
        </p:spPr>
      </p:pic>
      <p:sp>
        <p:nvSpPr>
          <p:cNvPr id="17" name="Text 12"/>
          <p:cNvSpPr/>
          <p:nvPr/>
        </p:nvSpPr>
        <p:spPr>
          <a:xfrm>
            <a:off x="5376672" y="3054096"/>
            <a:ext cx="3291840" cy="402336"/>
          </a:xfrm>
          <a:prstGeom prst="rect">
            <a:avLst/>
          </a:prstGeom>
          <a:noFill/>
          <a:ln/>
        </p:spPr>
        <p:txBody>
          <a:bodyPr wrap="square" lIns="0" tIns="0" rIns="0" bIns="0" rtlCol="0" anchor="ctr"/>
          <a:lstStyle/>
          <a:p>
            <a:pPr marL="0" indent="0">
              <a:buNone/>
            </a:pPr>
            <a:r>
              <a:rPr lang="en-US" sz="1300" b="1" dirty="0">
                <a:solidFill>
                  <a:srgbClr val="3D3530"/>
                </a:solidFill>
                <a:latin typeface="Calibri" pitchFamily="34" charset="0"/>
                <a:ea typeface="Calibri" pitchFamily="34" charset="-122"/>
                <a:cs typeface="Calibri" pitchFamily="34" charset="-120"/>
              </a:rPr>
              <a:t>Conflict &amp; Challenge</a:t>
            </a:r>
            <a:endParaRPr lang="en-US" sz="1300" dirty="0"/>
          </a:p>
        </p:txBody>
      </p:sp>
      <p:sp>
        <p:nvSpPr>
          <p:cNvPr id="18" name="Shape 13"/>
          <p:cNvSpPr/>
          <p:nvPr/>
        </p:nvSpPr>
        <p:spPr>
          <a:xfrm>
            <a:off x="4754880" y="3840480"/>
            <a:ext cx="4023360" cy="658368"/>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pic>
        <p:nvPicPr>
          <p:cNvPr id="19" name="Image 3" descr="preencoded.png"/>
          <p:cNvPicPr>
            <a:picLocks noChangeAspect="1"/>
          </p:cNvPicPr>
          <p:nvPr/>
        </p:nvPicPr>
        <p:blipFill>
          <a:blip r:embed="rId6"/>
          <a:stretch>
            <a:fillRect/>
          </a:stretch>
        </p:blipFill>
        <p:spPr>
          <a:xfrm>
            <a:off x="4919472" y="3968496"/>
            <a:ext cx="347472" cy="347472"/>
          </a:xfrm>
          <a:prstGeom prst="rect">
            <a:avLst/>
          </a:prstGeom>
        </p:spPr>
      </p:pic>
      <p:sp>
        <p:nvSpPr>
          <p:cNvPr id="20" name="Text 14"/>
          <p:cNvSpPr/>
          <p:nvPr/>
        </p:nvSpPr>
        <p:spPr>
          <a:xfrm>
            <a:off x="5376672" y="3968496"/>
            <a:ext cx="3291840" cy="402336"/>
          </a:xfrm>
          <a:prstGeom prst="rect">
            <a:avLst/>
          </a:prstGeom>
          <a:noFill/>
          <a:ln/>
        </p:spPr>
        <p:txBody>
          <a:bodyPr wrap="square" lIns="0" tIns="0" rIns="0" bIns="0" rtlCol="0" anchor="ctr"/>
          <a:lstStyle/>
          <a:p>
            <a:pPr marL="0" indent="0">
              <a:buNone/>
            </a:pPr>
            <a:r>
              <a:rPr lang="en-US" sz="1300" b="1" dirty="0">
                <a:solidFill>
                  <a:srgbClr val="3D3530"/>
                </a:solidFill>
                <a:latin typeface="Calibri" pitchFamily="34" charset="0"/>
                <a:ea typeface="Calibri" pitchFamily="34" charset="-122"/>
                <a:cs typeface="Calibri" pitchFamily="34" charset="-120"/>
              </a:rPr>
              <a:t>Professional Reflection</a:t>
            </a:r>
            <a:endParaRPr lang="en-US" sz="1300" dirty="0"/>
          </a:p>
        </p:txBody>
      </p:sp>
      <p:sp>
        <p:nvSpPr>
          <p:cNvPr id="21" name="Text 15"/>
          <p:cNvSpPr/>
          <p:nvPr/>
        </p:nvSpPr>
        <p:spPr>
          <a:xfrm>
            <a:off x="4754880" y="4663440"/>
            <a:ext cx="4023360" cy="320040"/>
          </a:xfrm>
          <a:prstGeom prst="rect">
            <a:avLst/>
          </a:prstGeom>
          <a:noFill/>
          <a:ln/>
        </p:spPr>
        <p:txBody>
          <a:bodyPr wrap="square" lIns="0" tIns="0" rIns="0" bIns="0" rtlCol="0" anchor="ctr"/>
          <a:lstStyle/>
          <a:p>
            <a:pPr marL="0" indent="0" algn="ctr">
              <a:buNone/>
            </a:pPr>
            <a:r>
              <a:rPr lang="en-US" sz="900" i="1" dirty="0">
                <a:solidFill>
                  <a:srgbClr val="5C7A60"/>
                </a:solidFill>
              </a:rPr>
              <a:t>Professional Development within Health and Social Care</a:t>
            </a:r>
            <a:endParaRPr lang="en-US" sz="9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6583680" y="-1645920"/>
            <a:ext cx="4114800" cy="4114800"/>
          </a:xfrm>
          <a:prstGeom prst="ellipse">
            <a:avLst/>
          </a:prstGeom>
          <a:solidFill>
            <a:srgbClr val="CC0000"/>
          </a:solidFill>
          <a:ln w="12700">
            <a:solidFill>
              <a:srgbClr val="CC0000"/>
            </a:solidFill>
            <a:prstDash val="solid"/>
          </a:ln>
        </p:spPr>
        <p:txBody>
          <a:bodyPr/>
          <a:lstStyle/>
          <a:p>
            <a:endParaRPr lang="en-GB"/>
          </a:p>
        </p:txBody>
      </p:sp>
      <p:sp>
        <p:nvSpPr>
          <p:cNvPr id="3" name="Shape 1"/>
          <p:cNvSpPr/>
          <p:nvPr/>
        </p:nvSpPr>
        <p:spPr>
          <a:xfrm>
            <a:off x="7132320" y="-1097280"/>
            <a:ext cx="3474720" cy="3474720"/>
          </a:xfrm>
          <a:prstGeom prst="ellipse">
            <a:avLst/>
          </a:prstGeom>
          <a:solidFill>
            <a:srgbClr val="FFFFFF"/>
          </a:solidFill>
          <a:ln w="12700">
            <a:solidFill>
              <a:srgbClr val="FFFFFF"/>
            </a:solidFill>
            <a:prstDash val="solid"/>
          </a:ln>
        </p:spPr>
        <p:txBody>
          <a:bodyPr/>
          <a:lstStyle/>
          <a:p>
            <a:endParaRPr lang="en-GB"/>
          </a:p>
        </p:txBody>
      </p:sp>
      <p:sp>
        <p:nvSpPr>
          <p:cNvPr id="4" name="Shape 2"/>
          <p:cNvSpPr/>
          <p:nvPr/>
        </p:nvSpPr>
        <p:spPr>
          <a:xfrm>
            <a:off x="-1371600" y="2834640"/>
            <a:ext cx="3657600" cy="3657600"/>
          </a:xfrm>
          <a:prstGeom prst="ellipse">
            <a:avLst/>
          </a:prstGeom>
          <a:solidFill>
            <a:srgbClr val="CC0000"/>
          </a:solidFill>
          <a:ln w="12700">
            <a:solidFill>
              <a:srgbClr val="CC0000"/>
            </a:solidFill>
            <a:prstDash val="solid"/>
          </a:ln>
        </p:spPr>
        <p:txBody>
          <a:bodyPr/>
          <a:lstStyle/>
          <a:p>
            <a:endParaRPr lang="en-GB"/>
          </a:p>
        </p:txBody>
      </p:sp>
      <p:sp>
        <p:nvSpPr>
          <p:cNvPr id="5" name="Shape 3"/>
          <p:cNvSpPr/>
          <p:nvPr/>
        </p:nvSpPr>
        <p:spPr>
          <a:xfrm>
            <a:off x="-822960" y="3383280"/>
            <a:ext cx="3017520" cy="3017520"/>
          </a:xfrm>
          <a:prstGeom prst="ellipse">
            <a:avLst/>
          </a:prstGeom>
          <a:solidFill>
            <a:srgbClr val="FFFFFF"/>
          </a:solidFill>
          <a:ln w="12700">
            <a:solidFill>
              <a:srgbClr val="FFFFFF"/>
            </a:solidFill>
            <a:prstDash val="solid"/>
          </a:ln>
        </p:spPr>
        <p:txBody>
          <a:bodyPr/>
          <a:lstStyle/>
          <a:p>
            <a:endParaRPr lang="en-GB"/>
          </a:p>
        </p:txBody>
      </p:sp>
      <p:sp>
        <p:nvSpPr>
          <p:cNvPr id="6" name="Shape 4"/>
          <p:cNvSpPr/>
          <p:nvPr/>
        </p:nvSpPr>
        <p:spPr>
          <a:xfrm>
            <a:off x="-365760" y="-274320"/>
            <a:ext cx="1645920" cy="1645920"/>
          </a:xfrm>
          <a:prstGeom prst="ellipse">
            <a:avLst/>
          </a:prstGeom>
          <a:solidFill>
            <a:srgbClr val="1A1A1A"/>
          </a:solidFill>
          <a:ln w="12700">
            <a:solidFill>
              <a:srgbClr val="1A1A1A"/>
            </a:solidFill>
            <a:prstDash val="solid"/>
          </a:ln>
        </p:spPr>
        <p:txBody>
          <a:bodyPr/>
          <a:lstStyle/>
          <a:p>
            <a:endParaRPr lang="en-GB"/>
          </a:p>
        </p:txBody>
      </p:sp>
      <p:sp>
        <p:nvSpPr>
          <p:cNvPr id="7" name="Shape 5"/>
          <p:cNvSpPr/>
          <p:nvPr/>
        </p:nvSpPr>
        <p:spPr>
          <a:xfrm>
            <a:off x="-45720" y="45720"/>
            <a:ext cx="1371600" cy="1371600"/>
          </a:xfrm>
          <a:prstGeom prst="ellipse">
            <a:avLst/>
          </a:prstGeom>
          <a:solidFill>
            <a:srgbClr val="FFFFFF"/>
          </a:solidFill>
          <a:ln w="12700">
            <a:solidFill>
              <a:srgbClr val="FFFFFF"/>
            </a:solidFill>
            <a:prstDash val="solid"/>
          </a:ln>
        </p:spPr>
        <p:txBody>
          <a:bodyPr/>
          <a:lstStyle/>
          <a:p>
            <a:endParaRPr lang="en-GB"/>
          </a:p>
        </p:txBody>
      </p:sp>
      <p:sp>
        <p:nvSpPr>
          <p:cNvPr id="8" name="Text 6"/>
          <p:cNvSpPr/>
          <p:nvPr/>
        </p:nvSpPr>
        <p:spPr>
          <a:xfrm>
            <a:off x="1645920" y="731520"/>
            <a:ext cx="5943600" cy="365760"/>
          </a:xfrm>
          <a:prstGeom prst="rect">
            <a:avLst/>
          </a:prstGeom>
          <a:noFill/>
          <a:ln/>
        </p:spPr>
        <p:txBody>
          <a:bodyPr wrap="square" lIns="0" tIns="0" rIns="0" bIns="0" rtlCol="0" anchor="ctr"/>
          <a:lstStyle/>
          <a:p>
            <a:pPr marL="0" indent="0" algn="ctr">
              <a:buNone/>
            </a:pPr>
            <a:r>
              <a:rPr lang="en-US" sz="1100" b="1" dirty="0">
                <a:solidFill>
                  <a:srgbClr val="CC0000"/>
                </a:solidFill>
                <a:latin typeface="Cambria" pitchFamily="34" charset="0"/>
                <a:ea typeface="Cambria" pitchFamily="34" charset="-122"/>
                <a:cs typeface="Cambria" pitchFamily="34" charset="-120"/>
              </a:rPr>
              <a:t>University of Wales Trinity Saint David (UWTSD)</a:t>
            </a:r>
            <a:endParaRPr lang="en-US" sz="1100" dirty="0"/>
          </a:p>
        </p:txBody>
      </p:sp>
      <p:sp>
        <p:nvSpPr>
          <p:cNvPr id="9" name="Shape 7"/>
          <p:cNvSpPr/>
          <p:nvPr/>
        </p:nvSpPr>
        <p:spPr>
          <a:xfrm>
            <a:off x="3200400" y="1115568"/>
            <a:ext cx="2743200" cy="18288"/>
          </a:xfrm>
          <a:prstGeom prst="rect">
            <a:avLst/>
          </a:prstGeom>
          <a:solidFill>
            <a:srgbClr val="CCCCCC"/>
          </a:solidFill>
          <a:ln w="12700">
            <a:solidFill>
              <a:srgbClr val="CCCCCC"/>
            </a:solidFill>
            <a:prstDash val="solid"/>
          </a:ln>
        </p:spPr>
        <p:txBody>
          <a:bodyPr/>
          <a:lstStyle/>
          <a:p>
            <a:endParaRPr lang="en-GB"/>
          </a:p>
        </p:txBody>
      </p:sp>
      <p:sp>
        <p:nvSpPr>
          <p:cNvPr id="10" name="Text 8"/>
          <p:cNvSpPr/>
          <p:nvPr/>
        </p:nvSpPr>
        <p:spPr>
          <a:xfrm>
            <a:off x="1371600" y="1234440"/>
            <a:ext cx="6400800" cy="685800"/>
          </a:xfrm>
          <a:prstGeom prst="rect">
            <a:avLst/>
          </a:prstGeom>
          <a:noFill/>
          <a:ln/>
        </p:spPr>
        <p:txBody>
          <a:bodyPr wrap="square" lIns="0" tIns="0" rIns="0" bIns="0" rtlCol="0" anchor="ctr"/>
          <a:lstStyle/>
          <a:p>
            <a:pPr marL="0" indent="0" algn="ctr">
              <a:buNone/>
            </a:pPr>
            <a:r>
              <a:rPr lang="en-US" sz="2800" b="1" dirty="0">
                <a:solidFill>
                  <a:srgbClr val="1A1A1A"/>
                </a:solidFill>
                <a:latin typeface="Cambria" pitchFamily="34" charset="0"/>
                <a:ea typeface="Cambria" pitchFamily="34" charset="-122"/>
                <a:cs typeface="Cambria" pitchFamily="34" charset="-120"/>
              </a:rPr>
              <a:t>Self-Awareness Presentation</a:t>
            </a:r>
            <a:endParaRPr lang="en-US" sz="2800" dirty="0"/>
          </a:p>
        </p:txBody>
      </p:sp>
      <p:sp>
        <p:nvSpPr>
          <p:cNvPr id="11" name="Text 9"/>
          <p:cNvSpPr/>
          <p:nvPr/>
        </p:nvSpPr>
        <p:spPr>
          <a:xfrm>
            <a:off x="1371600" y="1920240"/>
            <a:ext cx="6400800" cy="365760"/>
          </a:xfrm>
          <a:prstGeom prst="rect">
            <a:avLst/>
          </a:prstGeom>
          <a:noFill/>
          <a:ln/>
        </p:spPr>
        <p:txBody>
          <a:bodyPr wrap="square" lIns="0" tIns="0" rIns="0" bIns="0" rtlCol="0" anchor="ctr"/>
          <a:lstStyle/>
          <a:p>
            <a:pPr marL="0" indent="0" algn="ctr">
              <a:buNone/>
            </a:pPr>
            <a:r>
              <a:rPr lang="en-US" sz="1200" i="1" dirty="0">
                <a:solidFill>
                  <a:srgbClr val="555555"/>
                </a:solidFill>
                <a:latin typeface="Calibri" pitchFamily="34" charset="0"/>
                <a:ea typeface="Calibri" pitchFamily="34" charset="-122"/>
                <a:cs typeface="Calibri" pitchFamily="34" charset="-120"/>
              </a:rPr>
              <a:t>Professional Development within Health and Social Care</a:t>
            </a:r>
            <a:endParaRPr lang="en-US" sz="1200" dirty="0"/>
          </a:p>
        </p:txBody>
      </p:sp>
      <p:sp>
        <p:nvSpPr>
          <p:cNvPr id="12" name="Shape 10"/>
          <p:cNvSpPr/>
          <p:nvPr/>
        </p:nvSpPr>
        <p:spPr>
          <a:xfrm>
            <a:off x="2926080" y="2359152"/>
            <a:ext cx="3291840" cy="18288"/>
          </a:xfrm>
          <a:prstGeom prst="rect">
            <a:avLst/>
          </a:prstGeom>
          <a:solidFill>
            <a:srgbClr val="BBBBBB"/>
          </a:solidFill>
          <a:ln w="12700">
            <a:solidFill>
              <a:srgbClr val="BBBBBB"/>
            </a:solidFill>
            <a:prstDash val="solid"/>
          </a:ln>
        </p:spPr>
        <p:txBody>
          <a:bodyPr/>
          <a:lstStyle/>
          <a:p>
            <a:endParaRPr lang="en-GB"/>
          </a:p>
        </p:txBody>
      </p:sp>
      <p:sp>
        <p:nvSpPr>
          <p:cNvPr id="13" name="Text 11"/>
          <p:cNvSpPr/>
          <p:nvPr/>
        </p:nvSpPr>
        <p:spPr>
          <a:xfrm>
            <a:off x="2560320" y="2468880"/>
            <a:ext cx="4114800" cy="1417320"/>
          </a:xfrm>
          <a:prstGeom prst="rect">
            <a:avLst/>
          </a:prstGeom>
          <a:noFill/>
          <a:ln/>
        </p:spPr>
        <p:txBody>
          <a:bodyPr wrap="square" lIns="0" tIns="0" rIns="0" bIns="0" rtlCol="0" anchor="t"/>
          <a:lstStyle/>
          <a:p>
            <a:pPr marL="0" indent="0" algn="ctr">
              <a:spcAft>
                <a:spcPts val="400"/>
              </a:spcAft>
              <a:buNone/>
            </a:pPr>
            <a:r>
              <a:rPr lang="en-US" sz="1200" b="1" dirty="0">
                <a:solidFill>
                  <a:srgbClr val="1A1A1A"/>
                </a:solidFill>
                <a:latin typeface="Calibri" pitchFamily="34" charset="0"/>
                <a:ea typeface="Calibri" pitchFamily="34" charset="-122"/>
                <a:cs typeface="Calibri" pitchFamily="34" charset="-120"/>
              </a:rPr>
              <a:t>Student Name: </a:t>
            </a:r>
            <a:r>
              <a:rPr lang="en-US" sz="1200" dirty="0">
                <a:solidFill>
                  <a:srgbClr val="555555"/>
                </a:solidFill>
                <a:latin typeface="Calibri" pitchFamily="34" charset="0"/>
                <a:ea typeface="Calibri" pitchFamily="34" charset="-122"/>
                <a:cs typeface="Calibri" pitchFamily="34" charset="-120"/>
              </a:rPr>
              <a:t>_________________________</a:t>
            </a:r>
            <a:endParaRPr lang="en-US" sz="1200" dirty="0"/>
          </a:p>
          <a:p>
            <a:pPr marL="0" indent="0" algn="ctr">
              <a:spcAft>
                <a:spcPts val="400"/>
              </a:spcAft>
              <a:buNone/>
            </a:pPr>
            <a:r>
              <a:rPr lang="en-US" sz="1200" b="1" dirty="0">
                <a:solidFill>
                  <a:srgbClr val="1A1A1A"/>
                </a:solidFill>
                <a:latin typeface="Calibri" pitchFamily="34" charset="0"/>
                <a:ea typeface="Calibri" pitchFamily="34" charset="-122"/>
                <a:cs typeface="Calibri" pitchFamily="34" charset="-120"/>
              </a:rPr>
              <a:t>Student ID Number: </a:t>
            </a:r>
            <a:r>
              <a:rPr lang="en-US" sz="1200" dirty="0">
                <a:solidFill>
                  <a:srgbClr val="555555"/>
                </a:solidFill>
                <a:latin typeface="Calibri" pitchFamily="34" charset="0"/>
                <a:ea typeface="Calibri" pitchFamily="34" charset="-122"/>
                <a:cs typeface="Calibri" pitchFamily="34" charset="-120"/>
              </a:rPr>
              <a:t>_________________________</a:t>
            </a:r>
            <a:endParaRPr lang="en-US" sz="1200" dirty="0"/>
          </a:p>
          <a:p>
            <a:pPr marL="0" indent="0" algn="ctr">
              <a:spcAft>
                <a:spcPts val="400"/>
              </a:spcAft>
              <a:buNone/>
            </a:pPr>
            <a:r>
              <a:rPr lang="en-US" sz="1200" b="1" dirty="0">
                <a:solidFill>
                  <a:srgbClr val="1A1A1A"/>
                </a:solidFill>
                <a:latin typeface="Calibri" pitchFamily="34" charset="0"/>
                <a:ea typeface="Calibri" pitchFamily="34" charset="-122"/>
                <a:cs typeface="Calibri" pitchFamily="34" charset="-120"/>
              </a:rPr>
              <a:t>Module Code: </a:t>
            </a:r>
            <a:r>
              <a:rPr lang="en-US" sz="1200" dirty="0">
                <a:solidFill>
                  <a:srgbClr val="CC0000"/>
                </a:solidFill>
                <a:latin typeface="Calibri" pitchFamily="34" charset="0"/>
                <a:ea typeface="Calibri" pitchFamily="34" charset="-122"/>
                <a:cs typeface="Calibri" pitchFamily="34" charset="-120"/>
              </a:rPr>
              <a:t>LCHS4009</a:t>
            </a:r>
            <a:endParaRPr lang="en-US" sz="1200" dirty="0"/>
          </a:p>
          <a:p>
            <a:pPr marL="0" indent="0" algn="ctr">
              <a:spcAft>
                <a:spcPts val="400"/>
              </a:spcAft>
              <a:buNone/>
            </a:pPr>
            <a:r>
              <a:rPr lang="en-US" sz="1200" b="1" dirty="0">
                <a:solidFill>
                  <a:srgbClr val="1A1A1A"/>
                </a:solidFill>
                <a:latin typeface="Calibri" pitchFamily="34" charset="0"/>
                <a:ea typeface="Calibri" pitchFamily="34" charset="-122"/>
                <a:cs typeface="Calibri" pitchFamily="34" charset="-120"/>
              </a:rPr>
              <a:t>Lecturer: </a:t>
            </a:r>
            <a:r>
              <a:rPr lang="en-US" sz="1200" dirty="0">
                <a:solidFill>
                  <a:srgbClr val="555555"/>
                </a:solidFill>
                <a:latin typeface="Calibri" pitchFamily="34" charset="0"/>
                <a:ea typeface="Calibri" pitchFamily="34" charset="-122"/>
                <a:cs typeface="Calibri" pitchFamily="34" charset="-120"/>
              </a:rPr>
              <a:t>Olubukola Adegbite (Module Lead)</a:t>
            </a:r>
            <a:endParaRPr lang="en-US" sz="1200" dirty="0"/>
          </a:p>
        </p:txBody>
      </p:sp>
      <p:sp>
        <p:nvSpPr>
          <p:cNvPr id="14" name="Shape 12"/>
          <p:cNvSpPr/>
          <p:nvPr/>
        </p:nvSpPr>
        <p:spPr>
          <a:xfrm>
            <a:off x="2926080" y="3931920"/>
            <a:ext cx="3291840" cy="18288"/>
          </a:xfrm>
          <a:prstGeom prst="rect">
            <a:avLst/>
          </a:prstGeom>
          <a:solidFill>
            <a:srgbClr val="BBBBBB"/>
          </a:solidFill>
          <a:ln w="12700">
            <a:solidFill>
              <a:srgbClr val="BBBBBB"/>
            </a:solidFill>
            <a:prstDash val="solid"/>
          </a:ln>
        </p:spPr>
        <p:txBody>
          <a:bodyPr/>
          <a:lstStyle/>
          <a:p>
            <a:endParaRPr lang="en-GB"/>
          </a:p>
        </p:txBody>
      </p:sp>
      <p:sp>
        <p:nvSpPr>
          <p:cNvPr id="15" name="Shape 13"/>
          <p:cNvSpPr/>
          <p:nvPr/>
        </p:nvSpPr>
        <p:spPr>
          <a:xfrm>
            <a:off x="4407408" y="3995928"/>
            <a:ext cx="73152" cy="73152"/>
          </a:xfrm>
          <a:prstGeom prst="ellipse">
            <a:avLst/>
          </a:prstGeom>
          <a:solidFill>
            <a:srgbClr val="CC0000"/>
          </a:solidFill>
          <a:ln w="12700">
            <a:solidFill>
              <a:srgbClr val="CC0000"/>
            </a:solidFill>
            <a:prstDash val="solid"/>
          </a:ln>
        </p:spPr>
        <p:txBody>
          <a:bodyPr/>
          <a:lstStyle/>
          <a:p>
            <a:endParaRPr lang="en-GB"/>
          </a:p>
        </p:txBody>
      </p:sp>
      <p:sp>
        <p:nvSpPr>
          <p:cNvPr id="16" name="Shape 14"/>
          <p:cNvSpPr/>
          <p:nvPr/>
        </p:nvSpPr>
        <p:spPr>
          <a:xfrm>
            <a:off x="4572000" y="3995928"/>
            <a:ext cx="73152" cy="73152"/>
          </a:xfrm>
          <a:prstGeom prst="ellipse">
            <a:avLst/>
          </a:prstGeom>
          <a:solidFill>
            <a:srgbClr val="CC0000"/>
          </a:solidFill>
          <a:ln w="12700">
            <a:solidFill>
              <a:srgbClr val="CC0000"/>
            </a:solidFill>
            <a:prstDash val="solid"/>
          </a:ln>
        </p:spPr>
        <p:txBody>
          <a:bodyPr/>
          <a:lstStyle/>
          <a:p>
            <a:endParaRPr lang="en-GB"/>
          </a:p>
        </p:txBody>
      </p:sp>
      <p:sp>
        <p:nvSpPr>
          <p:cNvPr id="17" name="Shape 15"/>
          <p:cNvSpPr/>
          <p:nvPr/>
        </p:nvSpPr>
        <p:spPr>
          <a:xfrm>
            <a:off x="4736592" y="3995928"/>
            <a:ext cx="73152" cy="73152"/>
          </a:xfrm>
          <a:prstGeom prst="ellipse">
            <a:avLst/>
          </a:prstGeom>
          <a:solidFill>
            <a:srgbClr val="CC0000"/>
          </a:solidFill>
          <a:ln w="12700">
            <a:solidFill>
              <a:srgbClr val="CC0000"/>
            </a:solidFill>
            <a:prstDash val="solid"/>
          </a:ln>
        </p:spPr>
        <p:txBody>
          <a:bodyPr/>
          <a:lstStyle/>
          <a:p>
            <a:endParaRPr lang="en-GB"/>
          </a:p>
        </p:txBody>
      </p:sp>
      <p:sp>
        <p:nvSpPr>
          <p:cNvPr id="18" name="Text 16"/>
          <p:cNvSpPr/>
          <p:nvPr/>
        </p:nvSpPr>
        <p:spPr>
          <a:xfrm>
            <a:off x="1097280" y="4114800"/>
            <a:ext cx="6949440" cy="868680"/>
          </a:xfrm>
          <a:prstGeom prst="rect">
            <a:avLst/>
          </a:prstGeom>
          <a:noFill/>
          <a:ln/>
        </p:spPr>
        <p:txBody>
          <a:bodyPr wrap="square" lIns="0" tIns="0" rIns="0" bIns="0" rtlCol="0" anchor="t"/>
          <a:lstStyle/>
          <a:p>
            <a:pPr marL="0" indent="0" algn="ctr">
              <a:spcAft>
                <a:spcPts val="200"/>
              </a:spcAft>
              <a:buNone/>
            </a:pPr>
            <a:r>
              <a:rPr lang="en-US" sz="950" b="1" dirty="0">
                <a:solidFill>
                  <a:srgbClr val="444444"/>
                </a:solidFill>
                <a:latin typeface="Calibri" pitchFamily="34" charset="0"/>
                <a:ea typeface="Calibri" pitchFamily="34" charset="-122"/>
                <a:cs typeface="Calibri" pitchFamily="34" charset="-120"/>
              </a:rPr>
              <a:t>Programme: </a:t>
            </a:r>
            <a:r>
              <a:rPr lang="en-US" sz="950" dirty="0">
                <a:solidFill>
                  <a:srgbClr val="444444"/>
                </a:solidFill>
                <a:latin typeface="Calibri" pitchFamily="34" charset="0"/>
                <a:ea typeface="Calibri" pitchFamily="34" charset="-122"/>
                <a:cs typeface="Calibri" pitchFamily="34" charset="-120"/>
              </a:rPr>
              <a:t>Certificate of Higher Education Skills for the Workplace (Health and Social Care)</a:t>
            </a:r>
            <a:endParaRPr lang="en-US" sz="950" dirty="0"/>
          </a:p>
          <a:p>
            <a:pPr marL="0" indent="0" algn="ctr">
              <a:spcAft>
                <a:spcPts val="200"/>
              </a:spcAft>
              <a:buNone/>
            </a:pPr>
            <a:r>
              <a:rPr lang="en-US" sz="950" b="1" dirty="0">
                <a:solidFill>
                  <a:srgbClr val="444444"/>
                </a:solidFill>
                <a:latin typeface="Calibri" pitchFamily="34" charset="0"/>
                <a:ea typeface="Calibri" pitchFamily="34" charset="-122"/>
                <a:cs typeface="Calibri" pitchFamily="34" charset="-120"/>
              </a:rPr>
              <a:t>Word Count: </a:t>
            </a:r>
            <a:r>
              <a:rPr lang="en-US" sz="950" dirty="0">
                <a:solidFill>
                  <a:srgbClr val="444444"/>
                </a:solidFill>
                <a:latin typeface="Calibri" pitchFamily="34" charset="0"/>
                <a:ea typeface="Calibri" pitchFamily="34" charset="-122"/>
                <a:cs typeface="Calibri" pitchFamily="34" charset="-120"/>
              </a:rPr>
              <a:t>6 mins  |  5 mins presentation</a:t>
            </a:r>
            <a:endParaRPr lang="en-US" sz="950" dirty="0"/>
          </a:p>
          <a:p>
            <a:pPr marL="0" indent="0" algn="ctr">
              <a:spcAft>
                <a:spcPts val="200"/>
              </a:spcAft>
              <a:buNone/>
            </a:pPr>
            <a:r>
              <a:rPr lang="en-US" sz="950" b="1" dirty="0">
                <a:solidFill>
                  <a:srgbClr val="444444"/>
                </a:solidFill>
                <a:latin typeface="Calibri" pitchFamily="34" charset="0"/>
                <a:ea typeface="Calibri" pitchFamily="34" charset="-122"/>
                <a:cs typeface="Calibri" pitchFamily="34" charset="-120"/>
              </a:rPr>
              <a:t>Submission Deadline: </a:t>
            </a:r>
            <a:r>
              <a:rPr lang="en-US" sz="950" dirty="0">
                <a:solidFill>
                  <a:srgbClr val="444444"/>
                </a:solidFill>
                <a:latin typeface="Calibri" pitchFamily="34" charset="0"/>
                <a:ea typeface="Calibri" pitchFamily="34" charset="-122"/>
                <a:cs typeface="Calibri" pitchFamily="34" charset="-120"/>
              </a:rPr>
              <a:t>22nd June 2026, 10 am  |  Week 7 session w/c 22nd June 2026</a:t>
            </a:r>
            <a:endParaRPr lang="en-US" sz="950" dirty="0"/>
          </a:p>
          <a:p>
            <a:pPr marL="0" indent="0" algn="ctr">
              <a:spcAft>
                <a:spcPts val="200"/>
              </a:spcAft>
              <a:buNone/>
            </a:pPr>
            <a:r>
              <a:rPr lang="en-US" sz="950" b="1" dirty="0">
                <a:solidFill>
                  <a:srgbClr val="444444"/>
                </a:solidFill>
                <a:latin typeface="Calibri" pitchFamily="34" charset="0"/>
                <a:ea typeface="Calibri" pitchFamily="34" charset="-122"/>
                <a:cs typeface="Calibri" pitchFamily="34" charset="-120"/>
              </a:rPr>
              <a:t>Return of Feedback: </a:t>
            </a:r>
            <a:r>
              <a:rPr lang="en-US" sz="950" dirty="0">
                <a:solidFill>
                  <a:srgbClr val="444444"/>
                </a:solidFill>
                <a:latin typeface="Calibri" pitchFamily="34" charset="0"/>
                <a:ea typeface="Calibri" pitchFamily="34" charset="-122"/>
                <a:cs typeface="Calibri" pitchFamily="34" charset="-120"/>
              </a:rPr>
              <a:t>20th July 2026</a:t>
            </a:r>
            <a:endParaRPr lang="en-US" sz="9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7A9E7E"/>
          </a:solidFill>
          <a:ln w="12700">
            <a:solidFill>
              <a:srgbClr val="7A9E7E"/>
            </a:solidFill>
            <a:prstDash val="solid"/>
          </a:ln>
        </p:spPr>
        <p:txBody>
          <a:bodyPr/>
          <a:lstStyle/>
          <a:p>
            <a:endParaRPr lang="en-GB"/>
          </a:p>
        </p:txBody>
      </p:sp>
      <p:sp>
        <p:nvSpPr>
          <p:cNvPr id="3" name="Text 1"/>
          <p:cNvSpPr/>
          <p:nvPr/>
        </p:nvSpPr>
        <p:spPr>
          <a:xfrm>
            <a:off x="411480" y="228600"/>
            <a:ext cx="6858000" cy="594360"/>
          </a:xfrm>
          <a:prstGeom prst="rect">
            <a:avLst/>
          </a:prstGeom>
          <a:noFill/>
          <a:ln/>
        </p:spPr>
        <p:txBody>
          <a:bodyPr wrap="square" lIns="0" tIns="0" rIns="0" bIns="0" rtlCol="0" anchor="ctr"/>
          <a:lstStyle/>
          <a:p>
            <a:pPr marL="0" indent="0">
              <a:buNone/>
            </a:pPr>
            <a:r>
              <a:rPr lang="en-US" sz="2800" b="1" dirty="0">
                <a:solidFill>
                  <a:srgbClr val="3D3530"/>
                </a:solidFill>
                <a:latin typeface="Georgia" pitchFamily="34" charset="0"/>
                <a:ea typeface="Georgia" pitchFamily="34" charset="-122"/>
                <a:cs typeface="Georgia" pitchFamily="34" charset="-120"/>
              </a:rPr>
              <a:t>What Is Teamwork?</a:t>
            </a:r>
            <a:endParaRPr lang="en-US" sz="2800" dirty="0"/>
          </a:p>
        </p:txBody>
      </p:sp>
      <p:sp>
        <p:nvSpPr>
          <p:cNvPr id="4" name="Shape 2"/>
          <p:cNvSpPr/>
          <p:nvPr/>
        </p:nvSpPr>
        <p:spPr>
          <a:xfrm>
            <a:off x="411480" y="804672"/>
            <a:ext cx="1097280" cy="54864"/>
          </a:xfrm>
          <a:prstGeom prst="rect">
            <a:avLst/>
          </a:prstGeom>
          <a:solidFill>
            <a:srgbClr val="B85042"/>
          </a:solidFill>
          <a:ln w="12700">
            <a:solidFill>
              <a:srgbClr val="B85042"/>
            </a:solidFill>
            <a:prstDash val="solid"/>
          </a:ln>
        </p:spPr>
        <p:txBody>
          <a:bodyPr/>
          <a:lstStyle/>
          <a:p>
            <a:endParaRPr lang="en-GB"/>
          </a:p>
        </p:txBody>
      </p:sp>
      <p:sp>
        <p:nvSpPr>
          <p:cNvPr id="5" name="Shape 3"/>
          <p:cNvSpPr/>
          <p:nvPr/>
        </p:nvSpPr>
        <p:spPr>
          <a:xfrm>
            <a:off x="7589520" y="256032"/>
            <a:ext cx="1371600" cy="457200"/>
          </a:xfrm>
          <a:prstGeom prst="rect">
            <a:avLst/>
          </a:prstGeom>
          <a:solidFill>
            <a:srgbClr val="7A9E7E"/>
          </a:solidFill>
          <a:ln w="12700">
            <a:solidFill>
              <a:srgbClr val="7A9E7E"/>
            </a:solidFill>
            <a:prstDash val="solid"/>
          </a:ln>
        </p:spPr>
        <p:txBody>
          <a:bodyPr/>
          <a:lstStyle/>
          <a:p>
            <a:endParaRPr lang="en-GB"/>
          </a:p>
        </p:txBody>
      </p:sp>
      <p:sp>
        <p:nvSpPr>
          <p:cNvPr id="6" name="Text 4"/>
          <p:cNvSpPr/>
          <p:nvPr/>
        </p:nvSpPr>
        <p:spPr>
          <a:xfrm>
            <a:off x="7589520" y="256032"/>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rPr>
              <a:t>Criterion 2</a:t>
            </a:r>
            <a:endParaRPr lang="en-US" sz="1000" dirty="0"/>
          </a:p>
        </p:txBody>
      </p:sp>
      <p:sp>
        <p:nvSpPr>
          <p:cNvPr id="7" name="Shape 5"/>
          <p:cNvSpPr/>
          <p:nvPr/>
        </p:nvSpPr>
        <p:spPr>
          <a:xfrm>
            <a:off x="411480" y="960120"/>
            <a:ext cx="8412480" cy="1005840"/>
          </a:xfrm>
          <a:prstGeom prst="rect">
            <a:avLst/>
          </a:prstGeom>
          <a:solidFill>
            <a:srgbClr val="F5F0E8"/>
          </a:solidFill>
          <a:ln w="12700">
            <a:solidFill>
              <a:srgbClr val="D6CFC5"/>
            </a:solidFill>
            <a:prstDash val="solid"/>
          </a:ln>
        </p:spPr>
        <p:txBody>
          <a:bodyPr/>
          <a:lstStyle/>
          <a:p>
            <a:endParaRPr lang="en-GB"/>
          </a:p>
        </p:txBody>
      </p:sp>
      <p:sp>
        <p:nvSpPr>
          <p:cNvPr id="8" name="Text 6"/>
          <p:cNvSpPr/>
          <p:nvPr/>
        </p:nvSpPr>
        <p:spPr>
          <a:xfrm>
            <a:off x="548640" y="1005840"/>
            <a:ext cx="8138160" cy="914400"/>
          </a:xfrm>
          <a:prstGeom prst="rect">
            <a:avLst/>
          </a:prstGeom>
          <a:noFill/>
          <a:ln/>
        </p:spPr>
        <p:txBody>
          <a:bodyPr wrap="square" lIns="0" tIns="0" rIns="0" bIns="0" rtlCol="0" anchor="ctr"/>
          <a:lstStyle/>
          <a:p>
            <a:r>
              <a:rPr lang="en-US" sz="1200" b="1" dirty="0">
                <a:solidFill>
                  <a:srgbClr val="B85042"/>
                </a:solidFill>
                <a:latin typeface="Calibri" pitchFamily="34" charset="0"/>
                <a:ea typeface="Calibri" pitchFamily="34" charset="-122"/>
                <a:cs typeface="Calibri" pitchFamily="34" charset="-120"/>
              </a:rPr>
              <a:t>Definition: </a:t>
            </a:r>
            <a:r>
              <a:rPr lang="en-GB" sz="1200" dirty="0">
                <a:latin typeface="Calibri" pitchFamily="34" charset="0"/>
                <a:ea typeface="Calibri" pitchFamily="34" charset="-122"/>
                <a:cs typeface="Calibri" pitchFamily="34" charset="-120"/>
              </a:rPr>
              <a:t>Teamwork means that different people work together, each using their own skills and knowledge to help achieve a common goal. In health and social care, good teamwork is essential to ensure that services are organized, safe, and focused on the needs of the people receiving care. (Mickan, S., &amp; Rodger, S. (2000). </a:t>
            </a:r>
            <a:endParaRPr lang="en-US" sz="1200" dirty="0"/>
          </a:p>
        </p:txBody>
      </p:sp>
      <p:sp>
        <p:nvSpPr>
          <p:cNvPr id="9" name="Shape 7"/>
          <p:cNvSpPr/>
          <p:nvPr/>
        </p:nvSpPr>
        <p:spPr>
          <a:xfrm>
            <a:off x="411480" y="2103120"/>
            <a:ext cx="2606040" cy="246888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0" name="Shape 8"/>
          <p:cNvSpPr/>
          <p:nvPr/>
        </p:nvSpPr>
        <p:spPr>
          <a:xfrm>
            <a:off x="411480" y="2103120"/>
            <a:ext cx="2606040" cy="384048"/>
          </a:xfrm>
          <a:prstGeom prst="rect">
            <a:avLst/>
          </a:prstGeom>
          <a:solidFill>
            <a:srgbClr val="B85042"/>
          </a:solidFill>
          <a:ln w="12700">
            <a:solidFill>
              <a:srgbClr val="B85042"/>
            </a:solidFill>
            <a:prstDash val="solid"/>
          </a:ln>
        </p:spPr>
        <p:txBody>
          <a:bodyPr/>
          <a:lstStyle/>
          <a:p>
            <a:endParaRPr lang="en-GB"/>
          </a:p>
        </p:txBody>
      </p:sp>
      <p:pic>
        <p:nvPicPr>
          <p:cNvPr id="11" name="Image 0" descr="preencoded.png"/>
          <p:cNvPicPr>
            <a:picLocks noChangeAspect="1"/>
          </p:cNvPicPr>
          <p:nvPr/>
        </p:nvPicPr>
        <p:blipFill>
          <a:blip r:embed="rId3"/>
          <a:stretch>
            <a:fillRect/>
          </a:stretch>
        </p:blipFill>
        <p:spPr>
          <a:xfrm>
            <a:off x="521208" y="2167128"/>
            <a:ext cx="256032" cy="256032"/>
          </a:xfrm>
          <a:prstGeom prst="rect">
            <a:avLst/>
          </a:prstGeom>
        </p:spPr>
      </p:pic>
      <p:sp>
        <p:nvSpPr>
          <p:cNvPr id="12" name="Text 9"/>
          <p:cNvSpPr/>
          <p:nvPr/>
        </p:nvSpPr>
        <p:spPr>
          <a:xfrm>
            <a:off x="832104" y="2148840"/>
            <a:ext cx="2075688" cy="34747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Collaborative Working</a:t>
            </a:r>
            <a:endParaRPr lang="en-US" sz="1100" dirty="0"/>
          </a:p>
        </p:txBody>
      </p:sp>
      <p:sp>
        <p:nvSpPr>
          <p:cNvPr id="13" name="Text 10"/>
          <p:cNvSpPr/>
          <p:nvPr/>
        </p:nvSpPr>
        <p:spPr>
          <a:xfrm>
            <a:off x="576072" y="2578608"/>
            <a:ext cx="2276856" cy="1847088"/>
          </a:xfrm>
          <a:prstGeom prst="rect">
            <a:avLst/>
          </a:prstGeom>
          <a:noFill/>
          <a:ln/>
        </p:spPr>
        <p:txBody>
          <a:bodyPr wrap="square" lIns="0" tIns="0" rIns="0" bIns="0" rtlCol="0" anchor="t"/>
          <a:lstStyle/>
          <a:p>
            <a:r>
              <a:rPr lang="en-GB" sz="1100" dirty="0"/>
              <a:t>Pooling expertise across roles means different professionals, such as nurses, social workers, and occupational therapists, work together and share their knowledge to provide complete support for a person's needs.</a:t>
            </a:r>
            <a:endParaRPr lang="en-US" sz="1100" dirty="0"/>
          </a:p>
        </p:txBody>
      </p:sp>
      <p:sp>
        <p:nvSpPr>
          <p:cNvPr id="14" name="Shape 11"/>
          <p:cNvSpPr/>
          <p:nvPr/>
        </p:nvSpPr>
        <p:spPr>
          <a:xfrm>
            <a:off x="3182112" y="2103120"/>
            <a:ext cx="2606040" cy="246888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5" name="Shape 12"/>
          <p:cNvSpPr/>
          <p:nvPr/>
        </p:nvSpPr>
        <p:spPr>
          <a:xfrm>
            <a:off x="3182112" y="2103120"/>
            <a:ext cx="2606040" cy="384048"/>
          </a:xfrm>
          <a:prstGeom prst="rect">
            <a:avLst/>
          </a:prstGeom>
          <a:solidFill>
            <a:srgbClr val="7A9E7E"/>
          </a:solidFill>
          <a:ln w="12700">
            <a:solidFill>
              <a:srgbClr val="7A9E7E"/>
            </a:solidFill>
            <a:prstDash val="solid"/>
          </a:ln>
        </p:spPr>
        <p:txBody>
          <a:bodyPr/>
          <a:lstStyle/>
          <a:p>
            <a:endParaRPr lang="en-GB"/>
          </a:p>
        </p:txBody>
      </p:sp>
      <p:pic>
        <p:nvPicPr>
          <p:cNvPr id="16" name="Image 1" descr="preencoded.png"/>
          <p:cNvPicPr>
            <a:picLocks noChangeAspect="1"/>
          </p:cNvPicPr>
          <p:nvPr/>
        </p:nvPicPr>
        <p:blipFill>
          <a:blip r:embed="rId4"/>
          <a:stretch>
            <a:fillRect/>
          </a:stretch>
        </p:blipFill>
        <p:spPr>
          <a:xfrm>
            <a:off x="3291840" y="2167128"/>
            <a:ext cx="256032" cy="256032"/>
          </a:xfrm>
          <a:prstGeom prst="rect">
            <a:avLst/>
          </a:prstGeom>
        </p:spPr>
      </p:pic>
      <p:sp>
        <p:nvSpPr>
          <p:cNvPr id="17" name="Text 13"/>
          <p:cNvSpPr/>
          <p:nvPr/>
        </p:nvSpPr>
        <p:spPr>
          <a:xfrm>
            <a:off x="3602736" y="2148840"/>
            <a:ext cx="2075688" cy="34747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Shared Responsibility</a:t>
            </a:r>
            <a:endParaRPr lang="en-US" sz="1100" dirty="0"/>
          </a:p>
        </p:txBody>
      </p:sp>
      <p:sp>
        <p:nvSpPr>
          <p:cNvPr id="18" name="Text 14"/>
          <p:cNvSpPr/>
          <p:nvPr/>
        </p:nvSpPr>
        <p:spPr>
          <a:xfrm>
            <a:off x="3346704" y="2578608"/>
            <a:ext cx="2276856" cy="1847088"/>
          </a:xfrm>
          <a:prstGeom prst="rect">
            <a:avLst/>
          </a:prstGeom>
          <a:noFill/>
          <a:ln/>
        </p:spPr>
        <p:txBody>
          <a:bodyPr wrap="square" lIns="0" tIns="0" rIns="0" bIns="0" rtlCol="0" anchor="t"/>
          <a:lstStyle/>
          <a:p>
            <a:r>
              <a:rPr lang="en-GB" sz="1100" dirty="0"/>
              <a:t>Each team member helps achieve shared goals. Responsibility is shared among the team, which reduces mistakes and improves the quality of care.</a:t>
            </a:r>
          </a:p>
          <a:p>
            <a:pPr marL="0" indent="0">
              <a:buNone/>
            </a:pPr>
            <a:endParaRPr lang="en-US" sz="1100" dirty="0"/>
          </a:p>
        </p:txBody>
      </p:sp>
      <p:sp>
        <p:nvSpPr>
          <p:cNvPr id="19" name="Shape 15"/>
          <p:cNvSpPr/>
          <p:nvPr/>
        </p:nvSpPr>
        <p:spPr>
          <a:xfrm>
            <a:off x="5952744" y="2103120"/>
            <a:ext cx="2606040" cy="246888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20" name="Shape 16"/>
          <p:cNvSpPr/>
          <p:nvPr/>
        </p:nvSpPr>
        <p:spPr>
          <a:xfrm>
            <a:off x="5952744" y="2103120"/>
            <a:ext cx="2606040" cy="384048"/>
          </a:xfrm>
          <a:prstGeom prst="rect">
            <a:avLst/>
          </a:prstGeom>
          <a:solidFill>
            <a:srgbClr val="C9973A"/>
          </a:solidFill>
          <a:ln w="12700">
            <a:solidFill>
              <a:srgbClr val="C9973A"/>
            </a:solidFill>
            <a:prstDash val="solid"/>
          </a:ln>
        </p:spPr>
        <p:txBody>
          <a:bodyPr/>
          <a:lstStyle/>
          <a:p>
            <a:endParaRPr lang="en-GB"/>
          </a:p>
        </p:txBody>
      </p:sp>
      <p:pic>
        <p:nvPicPr>
          <p:cNvPr id="21" name="Image 2" descr="preencoded.png"/>
          <p:cNvPicPr>
            <a:picLocks noChangeAspect="1"/>
          </p:cNvPicPr>
          <p:nvPr/>
        </p:nvPicPr>
        <p:blipFill>
          <a:blip r:embed="rId5"/>
          <a:stretch>
            <a:fillRect/>
          </a:stretch>
        </p:blipFill>
        <p:spPr>
          <a:xfrm>
            <a:off x="6062472" y="2167128"/>
            <a:ext cx="256032" cy="256032"/>
          </a:xfrm>
          <a:prstGeom prst="rect">
            <a:avLst/>
          </a:prstGeom>
        </p:spPr>
      </p:pic>
      <p:sp>
        <p:nvSpPr>
          <p:cNvPr id="22" name="Text 17"/>
          <p:cNvSpPr/>
          <p:nvPr/>
        </p:nvSpPr>
        <p:spPr>
          <a:xfrm>
            <a:off x="6373368" y="2148840"/>
            <a:ext cx="2075688" cy="347472"/>
          </a:xfrm>
          <a:prstGeom prst="rect">
            <a:avLst/>
          </a:prstGeom>
          <a:noFill/>
          <a:ln/>
        </p:spPr>
        <p:txBody>
          <a:bodyPr wrap="square" lIns="0" tIns="0" rIns="0" bIns="0" rtlCol="0" anchor="ctr"/>
          <a:lstStyle/>
          <a:p>
            <a:pPr marL="0" indent="0">
              <a:buNone/>
            </a:pPr>
            <a:r>
              <a:rPr lang="en-US" sz="1100" b="1" dirty="0">
                <a:solidFill>
                  <a:srgbClr val="FFFFFF"/>
                </a:solidFill>
                <a:latin typeface="Calibri" pitchFamily="34" charset="0"/>
                <a:ea typeface="Calibri" pitchFamily="34" charset="-122"/>
                <a:cs typeface="Calibri" pitchFamily="34" charset="-120"/>
              </a:rPr>
              <a:t>Mutual Support &amp; Trust</a:t>
            </a:r>
            <a:endParaRPr lang="en-US" sz="1100" dirty="0"/>
          </a:p>
        </p:txBody>
      </p:sp>
      <p:sp>
        <p:nvSpPr>
          <p:cNvPr id="23" name="Text 18"/>
          <p:cNvSpPr/>
          <p:nvPr/>
        </p:nvSpPr>
        <p:spPr>
          <a:xfrm>
            <a:off x="6117336" y="2578608"/>
            <a:ext cx="2276856" cy="1847088"/>
          </a:xfrm>
          <a:prstGeom prst="rect">
            <a:avLst/>
          </a:prstGeom>
          <a:noFill/>
          <a:ln/>
        </p:spPr>
        <p:txBody>
          <a:bodyPr wrap="square" lIns="0" tIns="0" rIns="0" bIns="0" rtlCol="0" anchor="t"/>
          <a:lstStyle/>
          <a:p>
            <a:r>
              <a:rPr lang="en-GB" sz="1100" dirty="0"/>
              <a:t>When team members feel safe to speak up, they can share concerns, admit mistakes, and ask for help. This is important for providing safe and effective health and social care (HSC).</a:t>
            </a:r>
          </a:p>
          <a:p>
            <a:pPr marL="0" indent="0">
              <a:buNone/>
            </a:pPr>
            <a:endParaRPr lang="en-US" sz="11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C9973A"/>
          </a:solidFill>
          <a:ln w="12700">
            <a:solidFill>
              <a:srgbClr val="C9973A"/>
            </a:solidFill>
            <a:prstDash val="solid"/>
          </a:ln>
        </p:spPr>
        <p:txBody>
          <a:bodyPr/>
          <a:lstStyle/>
          <a:p>
            <a:endParaRPr lang="en-GB"/>
          </a:p>
        </p:txBody>
      </p:sp>
      <p:sp>
        <p:nvSpPr>
          <p:cNvPr id="3" name="Text 1"/>
          <p:cNvSpPr/>
          <p:nvPr/>
        </p:nvSpPr>
        <p:spPr>
          <a:xfrm>
            <a:off x="411480" y="228600"/>
            <a:ext cx="8046720" cy="594360"/>
          </a:xfrm>
          <a:prstGeom prst="rect">
            <a:avLst/>
          </a:prstGeom>
          <a:noFill/>
          <a:ln/>
        </p:spPr>
        <p:txBody>
          <a:bodyPr wrap="square" lIns="0" tIns="0" rIns="0" bIns="0" rtlCol="0" anchor="ctr"/>
          <a:lstStyle/>
          <a:p>
            <a:pPr marL="0" indent="0">
              <a:buNone/>
            </a:pPr>
            <a:r>
              <a:rPr lang="en-US" sz="2200" b="1" dirty="0">
                <a:solidFill>
                  <a:srgbClr val="3D3530"/>
                </a:solidFill>
                <a:latin typeface="Georgia" pitchFamily="34" charset="0"/>
                <a:ea typeface="Georgia" pitchFamily="34" charset="-122"/>
                <a:cs typeface="Georgia" pitchFamily="34" charset="-120"/>
              </a:rPr>
              <a:t>Why Teamwork Matters in Health &amp; Social Care</a:t>
            </a:r>
            <a:endParaRPr lang="en-US" sz="2200" dirty="0"/>
          </a:p>
        </p:txBody>
      </p:sp>
      <p:sp>
        <p:nvSpPr>
          <p:cNvPr id="4" name="Shape 2"/>
          <p:cNvSpPr/>
          <p:nvPr/>
        </p:nvSpPr>
        <p:spPr>
          <a:xfrm>
            <a:off x="7589520" y="256032"/>
            <a:ext cx="1371600" cy="457200"/>
          </a:xfrm>
          <a:prstGeom prst="rect">
            <a:avLst/>
          </a:prstGeom>
          <a:solidFill>
            <a:srgbClr val="C9973A"/>
          </a:solidFill>
          <a:ln w="12700">
            <a:solidFill>
              <a:srgbClr val="C9973A"/>
            </a:solidFill>
            <a:prstDash val="solid"/>
          </a:ln>
        </p:spPr>
        <p:txBody>
          <a:bodyPr/>
          <a:lstStyle/>
          <a:p>
            <a:endParaRPr lang="en-GB"/>
          </a:p>
        </p:txBody>
      </p:sp>
      <p:sp>
        <p:nvSpPr>
          <p:cNvPr id="5" name="Text 3"/>
          <p:cNvSpPr/>
          <p:nvPr/>
        </p:nvSpPr>
        <p:spPr>
          <a:xfrm>
            <a:off x="7589520" y="256032"/>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rPr>
              <a:t>Criterion 3</a:t>
            </a:r>
            <a:endParaRPr lang="en-US" sz="1000" dirty="0"/>
          </a:p>
        </p:txBody>
      </p:sp>
      <p:sp>
        <p:nvSpPr>
          <p:cNvPr id="6" name="Shape 4"/>
          <p:cNvSpPr/>
          <p:nvPr/>
        </p:nvSpPr>
        <p:spPr>
          <a:xfrm>
            <a:off x="411480" y="914400"/>
            <a:ext cx="3108960" cy="3291840"/>
          </a:xfrm>
          <a:prstGeom prst="rect">
            <a:avLst/>
          </a:prstGeom>
          <a:solidFill>
            <a:srgbClr val="B85042"/>
          </a:solidFill>
          <a:ln w="12700">
            <a:solidFill>
              <a:srgbClr val="B85042"/>
            </a:solidFill>
            <a:prstDash val="solid"/>
          </a:ln>
          <a:effectLst>
            <a:outerShdw blurRad="101600" dist="38100" dir="8100000" algn="bl" rotWithShape="0">
              <a:srgbClr val="3D3530">
                <a:alpha val="12000"/>
              </a:srgbClr>
            </a:outerShdw>
          </a:effectLst>
        </p:spPr>
        <p:txBody>
          <a:bodyPr/>
          <a:lstStyle/>
          <a:p>
            <a:endParaRPr lang="en-GB"/>
          </a:p>
        </p:txBody>
      </p:sp>
      <p:sp>
        <p:nvSpPr>
          <p:cNvPr id="7" name="Text 5"/>
          <p:cNvSpPr/>
          <p:nvPr/>
        </p:nvSpPr>
        <p:spPr>
          <a:xfrm>
            <a:off x="411480" y="1097280"/>
            <a:ext cx="3108960" cy="1280160"/>
          </a:xfrm>
          <a:prstGeom prst="rect">
            <a:avLst/>
          </a:prstGeom>
          <a:noFill/>
          <a:ln/>
        </p:spPr>
        <p:txBody>
          <a:bodyPr wrap="square" lIns="0" tIns="0" rIns="0" bIns="0" rtlCol="0" anchor="ctr"/>
          <a:lstStyle/>
          <a:p>
            <a:pPr marL="0" indent="0" algn="ctr">
              <a:buNone/>
            </a:pPr>
            <a:r>
              <a:rPr lang="en-US" sz="8000" b="1" dirty="0">
                <a:solidFill>
                  <a:srgbClr val="FFFFFF"/>
                </a:solidFill>
                <a:latin typeface="Georgia" pitchFamily="34" charset="0"/>
                <a:ea typeface="Georgia" pitchFamily="34" charset="-122"/>
                <a:cs typeface="Georgia" pitchFamily="34" charset="-120"/>
              </a:rPr>
              <a:t>3x</a:t>
            </a:r>
            <a:endParaRPr lang="en-US" sz="8000" dirty="0"/>
          </a:p>
        </p:txBody>
      </p:sp>
      <p:sp>
        <p:nvSpPr>
          <p:cNvPr id="8" name="Text 6"/>
          <p:cNvSpPr/>
          <p:nvPr/>
        </p:nvSpPr>
        <p:spPr>
          <a:xfrm>
            <a:off x="502920" y="2377440"/>
            <a:ext cx="2926080" cy="914400"/>
          </a:xfrm>
          <a:prstGeom prst="rect">
            <a:avLst/>
          </a:prstGeom>
          <a:noFill/>
          <a:ln/>
        </p:spPr>
        <p:txBody>
          <a:bodyPr wrap="square" lIns="0" tIns="0" rIns="0" bIns="0" rtlCol="0" anchor="ctr"/>
          <a:lstStyle/>
          <a:p>
            <a:pPr algn="ctr"/>
            <a:r>
              <a:rPr lang="en-GB" sz="1100" i="1" dirty="0">
                <a:solidFill>
                  <a:schemeClr val="bg1"/>
                </a:solidFill>
              </a:rPr>
              <a:t>People are more likely to receive good care when staff work well together in an organized team.</a:t>
            </a:r>
            <a:endParaRPr lang="en-US" sz="1100" i="1" dirty="0">
              <a:solidFill>
                <a:schemeClr val="bg1"/>
              </a:solidFill>
            </a:endParaRPr>
          </a:p>
        </p:txBody>
      </p:sp>
      <p:sp>
        <p:nvSpPr>
          <p:cNvPr id="9" name="Text 7"/>
          <p:cNvSpPr/>
          <p:nvPr/>
        </p:nvSpPr>
        <p:spPr>
          <a:xfrm>
            <a:off x="502920" y="3291840"/>
            <a:ext cx="2926080" cy="548640"/>
          </a:xfrm>
          <a:prstGeom prst="rect">
            <a:avLst/>
          </a:prstGeom>
          <a:noFill/>
          <a:ln/>
        </p:spPr>
        <p:txBody>
          <a:bodyPr wrap="square" lIns="0" tIns="0" rIns="0" bIns="0" rtlCol="0" anchor="ctr"/>
          <a:lstStyle/>
          <a:p>
            <a:pPr marL="0" indent="0" algn="ctr">
              <a:buNone/>
            </a:pPr>
            <a:r>
              <a:rPr lang="en-US" sz="1000" b="1" dirty="0">
                <a:solidFill>
                  <a:srgbClr val="D6CFC5"/>
                </a:solidFill>
                <a:latin typeface="Calibri" pitchFamily="34" charset="0"/>
                <a:ea typeface="Calibri" pitchFamily="34" charset="-122"/>
                <a:cs typeface="Calibri" pitchFamily="34" charset="-120"/>
              </a:rPr>
              <a:t>(West et al., 2002)</a:t>
            </a:r>
            <a:endParaRPr lang="en-US" sz="1000" dirty="0"/>
          </a:p>
        </p:txBody>
      </p:sp>
      <p:sp>
        <p:nvSpPr>
          <p:cNvPr id="10" name="Shape 8"/>
          <p:cNvSpPr/>
          <p:nvPr/>
        </p:nvSpPr>
        <p:spPr>
          <a:xfrm>
            <a:off x="3749040" y="914400"/>
            <a:ext cx="5212080" cy="768096"/>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1" name="Shape 9"/>
          <p:cNvSpPr/>
          <p:nvPr/>
        </p:nvSpPr>
        <p:spPr>
          <a:xfrm>
            <a:off x="3749040" y="914400"/>
            <a:ext cx="201168" cy="768096"/>
          </a:xfrm>
          <a:prstGeom prst="rect">
            <a:avLst/>
          </a:prstGeom>
          <a:solidFill>
            <a:srgbClr val="7A9E7E"/>
          </a:solidFill>
          <a:ln w="12700">
            <a:solidFill>
              <a:srgbClr val="7A9E7E"/>
            </a:solidFill>
            <a:prstDash val="solid"/>
          </a:ln>
        </p:spPr>
        <p:txBody>
          <a:bodyPr/>
          <a:lstStyle/>
          <a:p>
            <a:endParaRPr lang="en-GB"/>
          </a:p>
        </p:txBody>
      </p:sp>
      <p:pic>
        <p:nvPicPr>
          <p:cNvPr id="12" name="Image 0" descr="preencoded.png"/>
          <p:cNvPicPr>
            <a:picLocks noChangeAspect="1"/>
          </p:cNvPicPr>
          <p:nvPr/>
        </p:nvPicPr>
        <p:blipFill>
          <a:blip r:embed="rId3"/>
          <a:stretch>
            <a:fillRect/>
          </a:stretch>
        </p:blipFill>
        <p:spPr>
          <a:xfrm>
            <a:off x="4023360" y="1115568"/>
            <a:ext cx="329184" cy="329184"/>
          </a:xfrm>
          <a:prstGeom prst="rect">
            <a:avLst/>
          </a:prstGeom>
          <a:solidFill>
            <a:schemeClr val="bg1">
              <a:lumMod val="50000"/>
            </a:schemeClr>
          </a:solidFill>
        </p:spPr>
      </p:pic>
      <p:sp>
        <p:nvSpPr>
          <p:cNvPr id="13" name="Text 10"/>
          <p:cNvSpPr/>
          <p:nvPr/>
        </p:nvSpPr>
        <p:spPr>
          <a:xfrm>
            <a:off x="4462272" y="987552"/>
            <a:ext cx="4389120" cy="292608"/>
          </a:xfrm>
          <a:prstGeom prst="rect">
            <a:avLst/>
          </a:prstGeom>
          <a:noFill/>
          <a:ln/>
        </p:spPr>
        <p:txBody>
          <a:bodyPr wrap="square" lIns="0" tIns="0" rIns="0" bIns="0" rtlCol="0" anchor="ctr"/>
          <a:lstStyle/>
          <a:p>
            <a:pPr marL="0" indent="0">
              <a:buNone/>
            </a:pPr>
            <a:r>
              <a:rPr lang="en-US" sz="1200" b="1" dirty="0">
                <a:solidFill>
                  <a:srgbClr val="3D3530"/>
                </a:solidFill>
                <a:latin typeface="Calibri" pitchFamily="34" charset="0"/>
                <a:ea typeface="Calibri" pitchFamily="34" charset="-122"/>
                <a:cs typeface="Calibri" pitchFamily="34" charset="-120"/>
              </a:rPr>
              <a:t>Patient Safety</a:t>
            </a:r>
            <a:endParaRPr lang="en-US" sz="1200" dirty="0"/>
          </a:p>
        </p:txBody>
      </p:sp>
      <p:sp>
        <p:nvSpPr>
          <p:cNvPr id="14" name="Text 11"/>
          <p:cNvSpPr/>
          <p:nvPr/>
        </p:nvSpPr>
        <p:spPr>
          <a:xfrm>
            <a:off x="4462272" y="1261872"/>
            <a:ext cx="4370832" cy="384048"/>
          </a:xfrm>
          <a:prstGeom prst="rect">
            <a:avLst/>
          </a:prstGeom>
          <a:noFill/>
          <a:ln/>
        </p:spPr>
        <p:txBody>
          <a:bodyPr wrap="square" lIns="0" tIns="0" rIns="0" bIns="0" rtlCol="0" anchor="ctr"/>
          <a:lstStyle/>
          <a:p>
            <a:r>
              <a:rPr lang="en-GB" sz="1000" dirty="0"/>
              <a:t>When staff have clear responsibilities and share information properly during handovers, mistakes are less likely and important care is not missed.</a:t>
            </a:r>
          </a:p>
          <a:p>
            <a:pPr marL="0" indent="0">
              <a:buNone/>
            </a:pPr>
            <a:endParaRPr lang="en-US" sz="1000" dirty="0"/>
          </a:p>
        </p:txBody>
      </p:sp>
      <p:sp>
        <p:nvSpPr>
          <p:cNvPr id="15" name="Shape 12"/>
          <p:cNvSpPr/>
          <p:nvPr/>
        </p:nvSpPr>
        <p:spPr>
          <a:xfrm>
            <a:off x="3749040" y="1773936"/>
            <a:ext cx="5212080" cy="768096"/>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6" name="Shape 13"/>
          <p:cNvSpPr/>
          <p:nvPr/>
        </p:nvSpPr>
        <p:spPr>
          <a:xfrm>
            <a:off x="3749040" y="1773936"/>
            <a:ext cx="201168" cy="768096"/>
          </a:xfrm>
          <a:prstGeom prst="rect">
            <a:avLst/>
          </a:prstGeom>
          <a:solidFill>
            <a:srgbClr val="5C7A60"/>
          </a:solidFill>
          <a:ln w="12700">
            <a:solidFill>
              <a:srgbClr val="5C7A60"/>
            </a:solidFill>
            <a:prstDash val="solid"/>
          </a:ln>
        </p:spPr>
        <p:txBody>
          <a:bodyPr/>
          <a:lstStyle/>
          <a:p>
            <a:endParaRPr lang="en-GB"/>
          </a:p>
        </p:txBody>
      </p:sp>
      <p:pic>
        <p:nvPicPr>
          <p:cNvPr id="17" name="Image 1" descr="preencoded.png"/>
          <p:cNvPicPr>
            <a:picLocks noChangeAspect="1"/>
          </p:cNvPicPr>
          <p:nvPr/>
        </p:nvPicPr>
        <p:blipFill>
          <a:blip r:embed="rId4"/>
          <a:stretch>
            <a:fillRect/>
          </a:stretch>
        </p:blipFill>
        <p:spPr>
          <a:xfrm>
            <a:off x="4023360" y="1975104"/>
            <a:ext cx="329184" cy="329184"/>
          </a:xfrm>
          <a:prstGeom prst="rect">
            <a:avLst/>
          </a:prstGeom>
          <a:solidFill>
            <a:schemeClr val="bg1">
              <a:lumMod val="50000"/>
            </a:schemeClr>
          </a:solidFill>
        </p:spPr>
      </p:pic>
      <p:sp>
        <p:nvSpPr>
          <p:cNvPr id="18" name="Text 14"/>
          <p:cNvSpPr/>
          <p:nvPr/>
        </p:nvSpPr>
        <p:spPr>
          <a:xfrm>
            <a:off x="4462272" y="1847088"/>
            <a:ext cx="4389120" cy="292608"/>
          </a:xfrm>
          <a:prstGeom prst="rect">
            <a:avLst/>
          </a:prstGeom>
          <a:noFill/>
          <a:ln/>
        </p:spPr>
        <p:txBody>
          <a:bodyPr wrap="square" lIns="0" tIns="0" rIns="0" bIns="0" rtlCol="0" anchor="ctr"/>
          <a:lstStyle/>
          <a:p>
            <a:pPr marL="0" indent="0">
              <a:buNone/>
            </a:pPr>
            <a:r>
              <a:rPr lang="en-US" sz="1200" b="1" dirty="0">
                <a:solidFill>
                  <a:srgbClr val="3D3530"/>
                </a:solidFill>
                <a:latin typeface="Calibri" pitchFamily="34" charset="0"/>
                <a:ea typeface="Calibri" pitchFamily="34" charset="-122"/>
                <a:cs typeface="Calibri" pitchFamily="34" charset="-120"/>
              </a:rPr>
              <a:t>Service User Outcomes</a:t>
            </a:r>
            <a:endParaRPr lang="en-US" sz="1200" dirty="0"/>
          </a:p>
        </p:txBody>
      </p:sp>
      <p:sp>
        <p:nvSpPr>
          <p:cNvPr id="19" name="Text 15"/>
          <p:cNvSpPr/>
          <p:nvPr/>
        </p:nvSpPr>
        <p:spPr>
          <a:xfrm>
            <a:off x="4462272" y="2121408"/>
            <a:ext cx="4370832" cy="384048"/>
          </a:xfrm>
          <a:prstGeom prst="rect">
            <a:avLst/>
          </a:prstGeom>
          <a:noFill/>
          <a:ln/>
        </p:spPr>
        <p:txBody>
          <a:bodyPr wrap="square" lIns="0" tIns="0" rIns="0" bIns="0" rtlCol="0" anchor="ctr"/>
          <a:lstStyle/>
          <a:p>
            <a:r>
              <a:rPr lang="en-GB" sz="1000" dirty="0"/>
              <a:t>Teams with different professionals work together to meet all a person's needs, leading to better physical and mental health.</a:t>
            </a:r>
            <a:endParaRPr lang="en-US" sz="1000" dirty="0"/>
          </a:p>
        </p:txBody>
      </p:sp>
      <p:sp>
        <p:nvSpPr>
          <p:cNvPr id="20" name="Shape 16"/>
          <p:cNvSpPr/>
          <p:nvPr/>
        </p:nvSpPr>
        <p:spPr>
          <a:xfrm>
            <a:off x="3749040" y="2633472"/>
            <a:ext cx="5212080" cy="768096"/>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21" name="Shape 17"/>
          <p:cNvSpPr/>
          <p:nvPr/>
        </p:nvSpPr>
        <p:spPr>
          <a:xfrm>
            <a:off x="3749040" y="2633472"/>
            <a:ext cx="201168" cy="768096"/>
          </a:xfrm>
          <a:prstGeom prst="rect">
            <a:avLst/>
          </a:prstGeom>
          <a:solidFill>
            <a:srgbClr val="C9973A"/>
          </a:solidFill>
          <a:ln w="12700">
            <a:solidFill>
              <a:srgbClr val="C9973A"/>
            </a:solidFill>
            <a:prstDash val="solid"/>
          </a:ln>
        </p:spPr>
        <p:txBody>
          <a:bodyPr/>
          <a:lstStyle/>
          <a:p>
            <a:endParaRPr lang="en-GB"/>
          </a:p>
        </p:txBody>
      </p:sp>
      <p:pic>
        <p:nvPicPr>
          <p:cNvPr id="22" name="Image 2" descr="preencoded.png"/>
          <p:cNvPicPr>
            <a:picLocks noChangeAspect="1"/>
          </p:cNvPicPr>
          <p:nvPr/>
        </p:nvPicPr>
        <p:blipFill>
          <a:blip r:embed="rId5"/>
          <a:stretch>
            <a:fillRect/>
          </a:stretch>
        </p:blipFill>
        <p:spPr>
          <a:xfrm>
            <a:off x="4023360" y="2834640"/>
            <a:ext cx="329184" cy="329184"/>
          </a:xfrm>
          <a:prstGeom prst="rect">
            <a:avLst/>
          </a:prstGeom>
          <a:solidFill>
            <a:schemeClr val="bg1">
              <a:lumMod val="50000"/>
            </a:schemeClr>
          </a:solidFill>
        </p:spPr>
      </p:pic>
      <p:sp>
        <p:nvSpPr>
          <p:cNvPr id="23" name="Text 18"/>
          <p:cNvSpPr/>
          <p:nvPr/>
        </p:nvSpPr>
        <p:spPr>
          <a:xfrm>
            <a:off x="4462272" y="2706624"/>
            <a:ext cx="4389120" cy="292608"/>
          </a:xfrm>
          <a:prstGeom prst="rect">
            <a:avLst/>
          </a:prstGeom>
          <a:noFill/>
          <a:ln/>
        </p:spPr>
        <p:txBody>
          <a:bodyPr wrap="square" lIns="0" tIns="0" rIns="0" bIns="0" rtlCol="0" anchor="ctr"/>
          <a:lstStyle/>
          <a:p>
            <a:pPr marL="0" indent="0">
              <a:buNone/>
            </a:pPr>
            <a:r>
              <a:rPr lang="en-US" sz="1200" b="1" dirty="0">
                <a:solidFill>
                  <a:srgbClr val="3D3530"/>
                </a:solidFill>
                <a:latin typeface="Calibri" pitchFamily="34" charset="0"/>
                <a:ea typeface="Calibri" pitchFamily="34" charset="-122"/>
                <a:cs typeface="Calibri" pitchFamily="34" charset="-120"/>
              </a:rPr>
              <a:t>Staff Wellbeing</a:t>
            </a:r>
            <a:endParaRPr lang="en-US" sz="1200" dirty="0"/>
          </a:p>
        </p:txBody>
      </p:sp>
      <p:sp>
        <p:nvSpPr>
          <p:cNvPr id="24" name="Text 19"/>
          <p:cNvSpPr/>
          <p:nvPr/>
        </p:nvSpPr>
        <p:spPr>
          <a:xfrm>
            <a:off x="4462272" y="2980944"/>
            <a:ext cx="4370832" cy="384048"/>
          </a:xfrm>
          <a:prstGeom prst="rect">
            <a:avLst/>
          </a:prstGeom>
          <a:noFill/>
          <a:ln/>
        </p:spPr>
        <p:txBody>
          <a:bodyPr wrap="square" lIns="0" tIns="0" rIns="0" bIns="0" rtlCol="0" anchor="ctr"/>
          <a:lstStyle/>
          <a:p>
            <a:r>
              <a:rPr lang="en-GB" sz="1000" dirty="0"/>
              <a:t>Supportive teams help staff feel less stressed and less likely to leave their jobs, which helps maintain good-quality care.</a:t>
            </a:r>
          </a:p>
          <a:p>
            <a:pPr marL="0" indent="0">
              <a:buNone/>
            </a:pPr>
            <a:endParaRPr lang="en-US" sz="1000" dirty="0"/>
          </a:p>
        </p:txBody>
      </p:sp>
      <p:sp>
        <p:nvSpPr>
          <p:cNvPr id="25" name="Shape 20"/>
          <p:cNvSpPr/>
          <p:nvPr/>
        </p:nvSpPr>
        <p:spPr>
          <a:xfrm>
            <a:off x="3749040" y="3493008"/>
            <a:ext cx="5212080" cy="768096"/>
          </a:xfrm>
          <a:prstGeom prst="rect">
            <a:avLst/>
          </a:prstGeom>
          <a:solidFill>
            <a:srgbClr val="F5F0E8"/>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26" name="Shape 21"/>
          <p:cNvSpPr/>
          <p:nvPr/>
        </p:nvSpPr>
        <p:spPr>
          <a:xfrm>
            <a:off x="3749040" y="3493008"/>
            <a:ext cx="201168" cy="768096"/>
          </a:xfrm>
          <a:prstGeom prst="rect">
            <a:avLst/>
          </a:prstGeom>
          <a:solidFill>
            <a:srgbClr val="B85042"/>
          </a:solidFill>
          <a:ln w="12700">
            <a:solidFill>
              <a:srgbClr val="B85042"/>
            </a:solidFill>
            <a:prstDash val="solid"/>
          </a:ln>
        </p:spPr>
        <p:txBody>
          <a:bodyPr/>
          <a:lstStyle/>
          <a:p>
            <a:endParaRPr lang="en-GB"/>
          </a:p>
        </p:txBody>
      </p:sp>
      <p:pic>
        <p:nvPicPr>
          <p:cNvPr id="27" name="Image 3" descr="preencoded.png"/>
          <p:cNvPicPr>
            <a:picLocks noChangeAspect="1"/>
          </p:cNvPicPr>
          <p:nvPr/>
        </p:nvPicPr>
        <p:blipFill>
          <a:blip r:embed="rId6"/>
          <a:stretch>
            <a:fillRect/>
          </a:stretch>
        </p:blipFill>
        <p:spPr>
          <a:xfrm>
            <a:off x="4023360" y="3694176"/>
            <a:ext cx="329184" cy="329184"/>
          </a:xfrm>
          <a:prstGeom prst="rect">
            <a:avLst/>
          </a:prstGeom>
          <a:solidFill>
            <a:schemeClr val="bg1">
              <a:lumMod val="50000"/>
            </a:schemeClr>
          </a:solidFill>
        </p:spPr>
      </p:pic>
      <p:sp>
        <p:nvSpPr>
          <p:cNvPr id="28" name="Text 22"/>
          <p:cNvSpPr/>
          <p:nvPr/>
        </p:nvSpPr>
        <p:spPr>
          <a:xfrm>
            <a:off x="4462272" y="3566160"/>
            <a:ext cx="4389120" cy="292608"/>
          </a:xfrm>
          <a:prstGeom prst="rect">
            <a:avLst/>
          </a:prstGeom>
          <a:noFill/>
          <a:ln/>
        </p:spPr>
        <p:txBody>
          <a:bodyPr wrap="square" lIns="0" tIns="0" rIns="0" bIns="0" rtlCol="0" anchor="ctr"/>
          <a:lstStyle/>
          <a:p>
            <a:pPr marL="0" indent="0">
              <a:buNone/>
            </a:pPr>
            <a:r>
              <a:rPr lang="en-US" sz="1200" b="1" dirty="0">
                <a:solidFill>
                  <a:srgbClr val="3D3530"/>
                </a:solidFill>
                <a:latin typeface="Calibri" pitchFamily="34" charset="0"/>
                <a:ea typeface="Calibri" pitchFamily="34" charset="-122"/>
                <a:cs typeface="Calibri" pitchFamily="34" charset="-120"/>
              </a:rPr>
              <a:t>Legal Compliance</a:t>
            </a:r>
            <a:endParaRPr lang="en-US" sz="1200" dirty="0"/>
          </a:p>
        </p:txBody>
      </p:sp>
      <p:sp>
        <p:nvSpPr>
          <p:cNvPr id="29" name="Text 23"/>
          <p:cNvSpPr/>
          <p:nvPr/>
        </p:nvSpPr>
        <p:spPr>
          <a:xfrm>
            <a:off x="4462272" y="3840480"/>
            <a:ext cx="4370832" cy="384048"/>
          </a:xfrm>
          <a:prstGeom prst="rect">
            <a:avLst/>
          </a:prstGeom>
          <a:noFill/>
          <a:ln/>
        </p:spPr>
        <p:txBody>
          <a:bodyPr wrap="square" lIns="0" tIns="0" rIns="0" bIns="0" rtlCol="0" anchor="ctr"/>
          <a:lstStyle/>
          <a:p>
            <a:r>
              <a:rPr lang="en-GB" sz="1000" dirty="0"/>
              <a:t>The Care Act (2014) and NHS Long Term Plan state that health and social care staff should work together in coordinated teams to provide better care.</a:t>
            </a:r>
          </a:p>
          <a:p>
            <a:pPr marL="0" indent="0">
              <a:buNone/>
            </a:pP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3D3530"/>
        </a:solidFill>
        <a:effectLst/>
      </p:bgPr>
    </p:bg>
    <p:spTree>
      <p:nvGrpSpPr>
        <p:cNvPr id="1" name=""/>
        <p:cNvGrpSpPr/>
        <p:nvPr/>
      </p:nvGrpSpPr>
      <p:grpSpPr>
        <a:xfrm>
          <a:off x="0" y="0"/>
          <a:ext cx="0" cy="0"/>
          <a:chOff x="0" y="0"/>
          <a:chExt cx="0" cy="0"/>
        </a:xfrm>
      </p:grpSpPr>
      <p:sp>
        <p:nvSpPr>
          <p:cNvPr id="2" name="Shape 0"/>
          <p:cNvSpPr/>
          <p:nvPr/>
        </p:nvSpPr>
        <p:spPr>
          <a:xfrm>
            <a:off x="-5080" y="-2540"/>
            <a:ext cx="9144000" cy="1051560"/>
          </a:xfrm>
          <a:prstGeom prst="rect">
            <a:avLst/>
          </a:prstGeom>
          <a:solidFill>
            <a:srgbClr val="8B3A33"/>
          </a:solidFill>
          <a:ln w="12700">
            <a:solidFill>
              <a:srgbClr val="8B3A33"/>
            </a:solidFill>
            <a:prstDash val="solid"/>
          </a:ln>
        </p:spPr>
        <p:txBody>
          <a:bodyPr/>
          <a:lstStyle/>
          <a:p>
            <a:endParaRPr lang="en-GB"/>
          </a:p>
        </p:txBody>
      </p:sp>
      <p:sp>
        <p:nvSpPr>
          <p:cNvPr id="3" name="Text 1"/>
          <p:cNvSpPr/>
          <p:nvPr/>
        </p:nvSpPr>
        <p:spPr>
          <a:xfrm>
            <a:off x="365760" y="0"/>
            <a:ext cx="8412480" cy="914400"/>
          </a:xfrm>
          <a:prstGeom prst="rect">
            <a:avLst/>
          </a:prstGeom>
          <a:noFill/>
          <a:ln/>
        </p:spPr>
        <p:txBody>
          <a:bodyPr wrap="square" lIns="0" tIns="0" rIns="0" bIns="0" rtlCol="0" anchor="ctr"/>
          <a:lstStyle/>
          <a:p>
            <a:pPr marL="0" indent="0" algn="l">
              <a:buNone/>
            </a:pPr>
            <a:r>
              <a:rPr lang="en-US" sz="1600" b="1" dirty="0">
                <a:solidFill>
                  <a:srgbClr val="FFFFFF"/>
                </a:solidFill>
                <a:latin typeface="Georgia" pitchFamily="34" charset="0"/>
                <a:ea typeface="Georgia" pitchFamily="34" charset="-122"/>
                <a:cs typeface="Georgia" pitchFamily="34" charset="-120"/>
              </a:rPr>
              <a:t>Theoretical Model: Tuckman's (1965) Stages of Group Development</a:t>
            </a:r>
            <a:endParaRPr lang="en-US" sz="1600" dirty="0"/>
          </a:p>
        </p:txBody>
      </p:sp>
      <p:sp>
        <p:nvSpPr>
          <p:cNvPr id="4" name="Text 2"/>
          <p:cNvSpPr/>
          <p:nvPr/>
        </p:nvSpPr>
        <p:spPr>
          <a:xfrm>
            <a:off x="7863840" y="91440"/>
            <a:ext cx="1097280" cy="384048"/>
          </a:xfrm>
          <a:prstGeom prst="rect">
            <a:avLst/>
          </a:prstGeom>
          <a:noFill/>
          <a:ln/>
        </p:spPr>
        <p:txBody>
          <a:bodyPr wrap="square" lIns="0" tIns="0" rIns="0" bIns="0" rtlCol="0" anchor="ctr"/>
          <a:lstStyle/>
          <a:p>
            <a:pPr marL="0" indent="0" algn="ctr">
              <a:buNone/>
            </a:pPr>
            <a:r>
              <a:rPr lang="en-US" sz="900" b="1" dirty="0">
                <a:solidFill>
                  <a:srgbClr val="D6CFC5"/>
                </a:solidFill>
              </a:rPr>
              <a:t>Criterion 4</a:t>
            </a:r>
            <a:endParaRPr lang="en-US" sz="900" dirty="0"/>
          </a:p>
        </p:txBody>
      </p:sp>
      <p:sp>
        <p:nvSpPr>
          <p:cNvPr id="5" name="Text 3"/>
          <p:cNvSpPr/>
          <p:nvPr/>
        </p:nvSpPr>
        <p:spPr>
          <a:xfrm>
            <a:off x="365760" y="1097280"/>
            <a:ext cx="8412480" cy="731520"/>
          </a:xfrm>
          <a:prstGeom prst="rect">
            <a:avLst/>
          </a:prstGeom>
          <a:noFill/>
          <a:ln/>
        </p:spPr>
        <p:txBody>
          <a:bodyPr wrap="square" lIns="0" tIns="0" rIns="0" bIns="0" rtlCol="0" anchor="ctr"/>
          <a:lstStyle/>
          <a:p>
            <a:r>
              <a:rPr lang="en-GB" sz="1100" dirty="0">
                <a:solidFill>
                  <a:schemeClr val="bg1"/>
                </a:solidFill>
              </a:rPr>
              <a:t>Tuckman (1965) said that groups move through stages before they become effective. In health and social care teams, this helps explain how teamwork develops and improves collaboration and patient care.</a:t>
            </a:r>
            <a:endParaRPr lang="en-US" sz="1100" dirty="0">
              <a:solidFill>
                <a:schemeClr val="bg1"/>
              </a:solidFill>
            </a:endParaRPr>
          </a:p>
        </p:txBody>
      </p:sp>
      <p:sp>
        <p:nvSpPr>
          <p:cNvPr id="6" name="Shape 4"/>
          <p:cNvSpPr/>
          <p:nvPr/>
        </p:nvSpPr>
        <p:spPr>
          <a:xfrm>
            <a:off x="274320" y="1920240"/>
            <a:ext cx="1572768" cy="2606040"/>
          </a:xfrm>
          <a:prstGeom prst="rect">
            <a:avLst/>
          </a:prstGeom>
          <a:solidFill>
            <a:srgbClr val="7A9E7E"/>
          </a:solidFill>
          <a:ln w="12700">
            <a:solidFill>
              <a:srgbClr val="7A9E7E"/>
            </a:solidFill>
            <a:prstDash val="solid"/>
          </a:ln>
          <a:effectLst>
            <a:outerShdw blurRad="101600" dist="38100" dir="8100000" algn="bl" rotWithShape="0">
              <a:srgbClr val="3D3530">
                <a:alpha val="12000"/>
              </a:srgbClr>
            </a:outerShdw>
          </a:effectLst>
        </p:spPr>
        <p:txBody>
          <a:bodyPr/>
          <a:lstStyle/>
          <a:p>
            <a:endParaRPr lang="en-GB"/>
          </a:p>
        </p:txBody>
      </p:sp>
      <p:sp>
        <p:nvSpPr>
          <p:cNvPr id="7" name="Text 5"/>
          <p:cNvSpPr/>
          <p:nvPr/>
        </p:nvSpPr>
        <p:spPr>
          <a:xfrm>
            <a:off x="347472"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1</a:t>
            </a:r>
            <a:endParaRPr lang="en-US" sz="1400" dirty="0"/>
          </a:p>
          <a:p>
            <a:pPr marL="0" indent="0" algn="ctr">
              <a:buNone/>
            </a:pPr>
            <a:r>
              <a:rPr lang="en-US" sz="1400" b="1" dirty="0">
                <a:solidFill>
                  <a:srgbClr val="FFFFFF"/>
                </a:solidFill>
                <a:latin typeface="Georgia" pitchFamily="34" charset="0"/>
                <a:ea typeface="Georgia" pitchFamily="34" charset="-122"/>
                <a:cs typeface="Georgia" pitchFamily="34" charset="-120"/>
              </a:rPr>
              <a:t>Forming</a:t>
            </a:r>
            <a:endParaRPr lang="en-US" sz="1400" dirty="0"/>
          </a:p>
        </p:txBody>
      </p:sp>
      <p:sp>
        <p:nvSpPr>
          <p:cNvPr id="8" name="Shape 6"/>
          <p:cNvSpPr/>
          <p:nvPr/>
        </p:nvSpPr>
        <p:spPr>
          <a:xfrm>
            <a:off x="365760"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9" name="Text 7"/>
          <p:cNvSpPr/>
          <p:nvPr/>
        </p:nvSpPr>
        <p:spPr>
          <a:xfrm>
            <a:off x="365760" y="2926080"/>
            <a:ext cx="1389888" cy="1463040"/>
          </a:xfrm>
          <a:prstGeom prst="rect">
            <a:avLst/>
          </a:prstGeom>
          <a:noFill/>
          <a:ln/>
        </p:spPr>
        <p:txBody>
          <a:bodyPr wrap="square" lIns="0" tIns="0" rIns="0" bIns="0" rtlCol="0" anchor="t"/>
          <a:lstStyle/>
          <a:p>
            <a:r>
              <a:rPr lang="en-GB" sz="1000" dirty="0">
                <a:solidFill>
                  <a:schemeClr val="bg1"/>
                </a:solidFill>
              </a:rPr>
              <a:t>Team members are polite but unsure, and their roles are not clear yet. The focus is on getting to know each other and setting expectation</a:t>
            </a:r>
          </a:p>
          <a:p>
            <a:pPr marL="0" indent="0">
              <a:buNone/>
            </a:pPr>
            <a:endParaRPr lang="en-US" sz="1000" dirty="0"/>
          </a:p>
        </p:txBody>
      </p:sp>
      <p:sp>
        <p:nvSpPr>
          <p:cNvPr id="10" name="Shape 8"/>
          <p:cNvSpPr/>
          <p:nvPr/>
        </p:nvSpPr>
        <p:spPr>
          <a:xfrm>
            <a:off x="1856232" y="3223260"/>
            <a:ext cx="91440" cy="0"/>
          </a:xfrm>
          <a:prstGeom prst="line">
            <a:avLst/>
          </a:prstGeom>
          <a:noFill/>
          <a:ln w="19050">
            <a:solidFill>
              <a:srgbClr val="D6CFC5"/>
            </a:solidFill>
            <a:prstDash val="solid"/>
          </a:ln>
        </p:spPr>
        <p:txBody>
          <a:bodyPr/>
          <a:lstStyle/>
          <a:p>
            <a:endParaRPr lang="en-GB"/>
          </a:p>
        </p:txBody>
      </p:sp>
      <p:sp>
        <p:nvSpPr>
          <p:cNvPr id="11" name="Shape 9"/>
          <p:cNvSpPr/>
          <p:nvPr/>
        </p:nvSpPr>
        <p:spPr>
          <a:xfrm>
            <a:off x="1956816" y="1920240"/>
            <a:ext cx="1572768" cy="2606040"/>
          </a:xfrm>
          <a:prstGeom prst="rect">
            <a:avLst/>
          </a:prstGeom>
          <a:solidFill>
            <a:srgbClr val="C9973A"/>
          </a:solidFill>
          <a:ln w="12700">
            <a:solidFill>
              <a:srgbClr val="C9973A"/>
            </a:solidFill>
            <a:prstDash val="solid"/>
          </a:ln>
          <a:effectLst>
            <a:outerShdw blurRad="101600" dist="38100" dir="8100000" algn="bl" rotWithShape="0">
              <a:srgbClr val="3D3530">
                <a:alpha val="12000"/>
              </a:srgbClr>
            </a:outerShdw>
          </a:effectLst>
        </p:spPr>
        <p:txBody>
          <a:bodyPr/>
          <a:lstStyle/>
          <a:p>
            <a:endParaRPr lang="en-GB"/>
          </a:p>
        </p:txBody>
      </p:sp>
      <p:sp>
        <p:nvSpPr>
          <p:cNvPr id="12" name="Text 10"/>
          <p:cNvSpPr/>
          <p:nvPr/>
        </p:nvSpPr>
        <p:spPr>
          <a:xfrm>
            <a:off x="2029968"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2</a:t>
            </a:r>
            <a:endParaRPr lang="en-US" sz="1400" dirty="0"/>
          </a:p>
          <a:p>
            <a:pPr marL="0" indent="0" algn="ctr">
              <a:buNone/>
            </a:pPr>
            <a:r>
              <a:rPr lang="en-US" sz="1400" b="1" dirty="0">
                <a:solidFill>
                  <a:srgbClr val="FFFFFF"/>
                </a:solidFill>
                <a:latin typeface="Georgia" pitchFamily="34" charset="0"/>
                <a:ea typeface="Georgia" pitchFamily="34" charset="-122"/>
                <a:cs typeface="Georgia" pitchFamily="34" charset="-120"/>
              </a:rPr>
              <a:t>Storming</a:t>
            </a:r>
            <a:endParaRPr lang="en-US" sz="1400" dirty="0"/>
          </a:p>
        </p:txBody>
      </p:sp>
      <p:sp>
        <p:nvSpPr>
          <p:cNvPr id="13" name="Shape 11"/>
          <p:cNvSpPr/>
          <p:nvPr/>
        </p:nvSpPr>
        <p:spPr>
          <a:xfrm>
            <a:off x="2048256"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14" name="Text 12"/>
          <p:cNvSpPr/>
          <p:nvPr/>
        </p:nvSpPr>
        <p:spPr>
          <a:xfrm>
            <a:off x="2048256" y="2926080"/>
            <a:ext cx="1389888" cy="1463040"/>
          </a:xfrm>
          <a:prstGeom prst="rect">
            <a:avLst/>
          </a:prstGeom>
          <a:noFill/>
          <a:ln/>
        </p:spPr>
        <p:txBody>
          <a:bodyPr wrap="square" lIns="0" tIns="0" rIns="0" bIns="0" rtlCol="0" anchor="t"/>
          <a:lstStyle/>
          <a:p>
            <a:r>
              <a:rPr lang="en-GB" sz="1000" dirty="0">
                <a:solidFill>
                  <a:schemeClr val="bg1"/>
                </a:solidFill>
              </a:rPr>
              <a:t>Team members may disagree and challenge each other or the leader. This is normal and can be helpful if handled in a good way.</a:t>
            </a:r>
            <a:endParaRPr lang="en-US" sz="1000" dirty="0">
              <a:solidFill>
                <a:schemeClr val="bg1"/>
              </a:solidFill>
            </a:endParaRPr>
          </a:p>
        </p:txBody>
      </p:sp>
      <p:sp>
        <p:nvSpPr>
          <p:cNvPr id="15" name="Shape 13"/>
          <p:cNvSpPr/>
          <p:nvPr/>
        </p:nvSpPr>
        <p:spPr>
          <a:xfrm>
            <a:off x="3538728" y="3223260"/>
            <a:ext cx="91440" cy="0"/>
          </a:xfrm>
          <a:prstGeom prst="line">
            <a:avLst/>
          </a:prstGeom>
          <a:noFill/>
          <a:ln w="19050">
            <a:solidFill>
              <a:srgbClr val="D6CFC5"/>
            </a:solidFill>
            <a:prstDash val="solid"/>
          </a:ln>
        </p:spPr>
        <p:txBody>
          <a:bodyPr/>
          <a:lstStyle/>
          <a:p>
            <a:endParaRPr lang="en-GB"/>
          </a:p>
        </p:txBody>
      </p:sp>
      <p:sp>
        <p:nvSpPr>
          <p:cNvPr id="16" name="Shape 14"/>
          <p:cNvSpPr/>
          <p:nvPr/>
        </p:nvSpPr>
        <p:spPr>
          <a:xfrm>
            <a:off x="3639312" y="1920240"/>
            <a:ext cx="1572768" cy="2606040"/>
          </a:xfrm>
          <a:prstGeom prst="rect">
            <a:avLst/>
          </a:prstGeom>
          <a:solidFill>
            <a:srgbClr val="B85042"/>
          </a:solidFill>
          <a:ln w="12700">
            <a:solidFill>
              <a:srgbClr val="B85042"/>
            </a:solidFill>
            <a:prstDash val="solid"/>
          </a:ln>
          <a:effectLst>
            <a:outerShdw blurRad="101600" dist="38100" dir="8100000" algn="bl" rotWithShape="0">
              <a:srgbClr val="3D3530">
                <a:alpha val="12000"/>
              </a:srgbClr>
            </a:outerShdw>
          </a:effectLst>
        </p:spPr>
        <p:txBody>
          <a:bodyPr/>
          <a:lstStyle/>
          <a:p>
            <a:endParaRPr lang="en-GB"/>
          </a:p>
        </p:txBody>
      </p:sp>
      <p:sp>
        <p:nvSpPr>
          <p:cNvPr id="17" name="Text 15"/>
          <p:cNvSpPr/>
          <p:nvPr/>
        </p:nvSpPr>
        <p:spPr>
          <a:xfrm>
            <a:off x="3712464"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3</a:t>
            </a:r>
            <a:endParaRPr lang="en-US" sz="1400" dirty="0"/>
          </a:p>
          <a:p>
            <a:pPr marL="0" indent="0" algn="ctr">
              <a:buNone/>
            </a:pPr>
            <a:r>
              <a:rPr lang="en-US" sz="1400" b="1" dirty="0">
                <a:solidFill>
                  <a:srgbClr val="FFFFFF"/>
                </a:solidFill>
                <a:latin typeface="Georgia" pitchFamily="34" charset="0"/>
                <a:ea typeface="Georgia" pitchFamily="34" charset="-122"/>
                <a:cs typeface="Georgia" pitchFamily="34" charset="-120"/>
              </a:rPr>
              <a:t>Norming</a:t>
            </a:r>
            <a:endParaRPr lang="en-US" sz="1400" dirty="0"/>
          </a:p>
        </p:txBody>
      </p:sp>
      <p:sp>
        <p:nvSpPr>
          <p:cNvPr id="18" name="Shape 16"/>
          <p:cNvSpPr/>
          <p:nvPr/>
        </p:nvSpPr>
        <p:spPr>
          <a:xfrm>
            <a:off x="3730752"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19" name="Text 17"/>
          <p:cNvSpPr/>
          <p:nvPr/>
        </p:nvSpPr>
        <p:spPr>
          <a:xfrm>
            <a:off x="3730752" y="2926080"/>
            <a:ext cx="1389888" cy="1463040"/>
          </a:xfrm>
          <a:prstGeom prst="rect">
            <a:avLst/>
          </a:prstGeom>
          <a:noFill/>
          <a:ln/>
        </p:spPr>
        <p:txBody>
          <a:bodyPr wrap="square" lIns="0" tIns="0" rIns="0" bIns="0" rtlCol="0" anchor="t"/>
          <a:lstStyle/>
          <a:p>
            <a:r>
              <a:rPr lang="en-GB" sz="1000" dirty="0">
                <a:solidFill>
                  <a:schemeClr val="bg1"/>
                </a:solidFill>
              </a:rPr>
              <a:t>The team starts to agree more, roles become clear, and members work better together as a group.</a:t>
            </a:r>
            <a:endParaRPr lang="en-US" sz="1000" dirty="0">
              <a:solidFill>
                <a:schemeClr val="bg1"/>
              </a:solidFill>
            </a:endParaRPr>
          </a:p>
        </p:txBody>
      </p:sp>
      <p:sp>
        <p:nvSpPr>
          <p:cNvPr id="20" name="Shape 18"/>
          <p:cNvSpPr/>
          <p:nvPr/>
        </p:nvSpPr>
        <p:spPr>
          <a:xfrm>
            <a:off x="5221224" y="3223260"/>
            <a:ext cx="91440" cy="0"/>
          </a:xfrm>
          <a:prstGeom prst="line">
            <a:avLst/>
          </a:prstGeom>
          <a:noFill/>
          <a:ln w="19050">
            <a:solidFill>
              <a:srgbClr val="D6CFC5"/>
            </a:solidFill>
            <a:prstDash val="solid"/>
          </a:ln>
        </p:spPr>
        <p:txBody>
          <a:bodyPr/>
          <a:lstStyle/>
          <a:p>
            <a:endParaRPr lang="en-GB"/>
          </a:p>
        </p:txBody>
      </p:sp>
      <p:sp>
        <p:nvSpPr>
          <p:cNvPr id="21" name="Shape 19"/>
          <p:cNvSpPr/>
          <p:nvPr/>
        </p:nvSpPr>
        <p:spPr>
          <a:xfrm>
            <a:off x="5321808" y="1920240"/>
            <a:ext cx="1572768" cy="2606040"/>
          </a:xfrm>
          <a:prstGeom prst="rect">
            <a:avLst/>
          </a:prstGeom>
          <a:solidFill>
            <a:srgbClr val="5C7A60"/>
          </a:solidFill>
          <a:ln w="12700">
            <a:solidFill>
              <a:srgbClr val="5C7A60"/>
            </a:solidFill>
            <a:prstDash val="solid"/>
          </a:ln>
          <a:effectLst>
            <a:outerShdw blurRad="101600" dist="38100" dir="8100000" algn="bl" rotWithShape="0">
              <a:srgbClr val="3D3530">
                <a:alpha val="12000"/>
              </a:srgbClr>
            </a:outerShdw>
          </a:effectLst>
        </p:spPr>
        <p:txBody>
          <a:bodyPr/>
          <a:lstStyle/>
          <a:p>
            <a:endParaRPr lang="en-GB"/>
          </a:p>
        </p:txBody>
      </p:sp>
      <p:sp>
        <p:nvSpPr>
          <p:cNvPr id="22" name="Text 20"/>
          <p:cNvSpPr/>
          <p:nvPr/>
        </p:nvSpPr>
        <p:spPr>
          <a:xfrm>
            <a:off x="5394960"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4</a:t>
            </a:r>
            <a:endParaRPr lang="en-US" sz="1400" dirty="0"/>
          </a:p>
          <a:p>
            <a:pPr marL="0" indent="0" algn="ctr">
              <a:buNone/>
            </a:pPr>
            <a:r>
              <a:rPr lang="en-US" sz="1400" b="1" dirty="0">
                <a:solidFill>
                  <a:srgbClr val="FFFFFF"/>
                </a:solidFill>
                <a:latin typeface="Georgia" pitchFamily="34" charset="0"/>
                <a:ea typeface="Georgia" pitchFamily="34" charset="-122"/>
                <a:cs typeface="Georgia" pitchFamily="34" charset="-120"/>
              </a:rPr>
              <a:t>Performing</a:t>
            </a:r>
            <a:endParaRPr lang="en-US" sz="1400" dirty="0"/>
          </a:p>
        </p:txBody>
      </p:sp>
      <p:sp>
        <p:nvSpPr>
          <p:cNvPr id="23" name="Shape 21"/>
          <p:cNvSpPr/>
          <p:nvPr/>
        </p:nvSpPr>
        <p:spPr>
          <a:xfrm>
            <a:off x="5413248"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24" name="Text 22"/>
          <p:cNvSpPr/>
          <p:nvPr/>
        </p:nvSpPr>
        <p:spPr>
          <a:xfrm>
            <a:off x="5413248" y="2926080"/>
            <a:ext cx="1389888" cy="1463040"/>
          </a:xfrm>
          <a:prstGeom prst="rect">
            <a:avLst/>
          </a:prstGeom>
          <a:noFill/>
          <a:ln/>
        </p:spPr>
        <p:txBody>
          <a:bodyPr wrap="square" lIns="0" tIns="0" rIns="0" bIns="0" rtlCol="0" anchor="t"/>
          <a:lstStyle/>
          <a:p>
            <a:r>
              <a:rPr lang="en-GB" sz="1000" dirty="0">
                <a:solidFill>
                  <a:schemeClr val="bg1"/>
                </a:solidFill>
              </a:rPr>
              <a:t>The team works well together, shares responsibility, and focuses on achieving goals with good results.</a:t>
            </a:r>
            <a:endParaRPr lang="en-US" sz="1000" dirty="0">
              <a:solidFill>
                <a:schemeClr val="bg1"/>
              </a:solidFill>
            </a:endParaRPr>
          </a:p>
        </p:txBody>
      </p:sp>
      <p:sp>
        <p:nvSpPr>
          <p:cNvPr id="25" name="Shape 23"/>
          <p:cNvSpPr/>
          <p:nvPr/>
        </p:nvSpPr>
        <p:spPr>
          <a:xfrm>
            <a:off x="6903720" y="3223260"/>
            <a:ext cx="91440" cy="0"/>
          </a:xfrm>
          <a:prstGeom prst="line">
            <a:avLst/>
          </a:prstGeom>
          <a:noFill/>
          <a:ln w="19050">
            <a:solidFill>
              <a:srgbClr val="D6CFC5"/>
            </a:solidFill>
            <a:prstDash val="solid"/>
          </a:ln>
        </p:spPr>
        <p:txBody>
          <a:bodyPr/>
          <a:lstStyle/>
          <a:p>
            <a:endParaRPr lang="en-GB"/>
          </a:p>
        </p:txBody>
      </p:sp>
      <p:sp>
        <p:nvSpPr>
          <p:cNvPr id="26" name="Shape 24"/>
          <p:cNvSpPr/>
          <p:nvPr/>
        </p:nvSpPr>
        <p:spPr>
          <a:xfrm>
            <a:off x="7004304" y="1920240"/>
            <a:ext cx="1572768" cy="2606040"/>
          </a:xfrm>
          <a:prstGeom prst="rect">
            <a:avLst/>
          </a:prstGeom>
          <a:solidFill>
            <a:srgbClr val="8B3A33"/>
          </a:solidFill>
          <a:ln w="12700">
            <a:solidFill>
              <a:srgbClr val="8B3A33"/>
            </a:solidFill>
            <a:prstDash val="solid"/>
          </a:ln>
          <a:effectLst>
            <a:outerShdw blurRad="101600" dist="38100" dir="8100000" algn="bl" rotWithShape="0">
              <a:srgbClr val="3D3530">
                <a:alpha val="12000"/>
              </a:srgbClr>
            </a:outerShdw>
          </a:effectLst>
        </p:spPr>
        <p:txBody>
          <a:bodyPr/>
          <a:lstStyle/>
          <a:p>
            <a:endParaRPr lang="en-GB"/>
          </a:p>
        </p:txBody>
      </p:sp>
      <p:sp>
        <p:nvSpPr>
          <p:cNvPr id="27" name="Text 25"/>
          <p:cNvSpPr/>
          <p:nvPr/>
        </p:nvSpPr>
        <p:spPr>
          <a:xfrm>
            <a:off x="7077456" y="2057400"/>
            <a:ext cx="1426464" cy="777240"/>
          </a:xfrm>
          <a:prstGeom prst="rect">
            <a:avLst/>
          </a:prstGeom>
          <a:noFill/>
          <a:ln/>
        </p:spPr>
        <p:txBody>
          <a:bodyPr wrap="square" lIns="0" tIns="0" rIns="0" bIns="0" rtlCol="0" anchor="ctr"/>
          <a:lstStyle/>
          <a:p>
            <a:pPr marL="0" indent="0" algn="ctr">
              <a:buNone/>
            </a:pPr>
            <a:r>
              <a:rPr lang="en-US" sz="1400" b="1" dirty="0">
                <a:solidFill>
                  <a:srgbClr val="FFFFFF"/>
                </a:solidFill>
                <a:latin typeface="Georgia" pitchFamily="34" charset="0"/>
                <a:ea typeface="Georgia" pitchFamily="34" charset="-122"/>
                <a:cs typeface="Georgia" pitchFamily="34" charset="-120"/>
              </a:rPr>
              <a:t>5</a:t>
            </a:r>
            <a:endParaRPr lang="en-US" sz="1400" dirty="0"/>
          </a:p>
          <a:p>
            <a:pPr marL="0" indent="0" algn="ctr">
              <a:buNone/>
            </a:pPr>
            <a:r>
              <a:rPr lang="en-US" sz="1400" b="1" dirty="0">
                <a:solidFill>
                  <a:srgbClr val="FFFFFF"/>
                </a:solidFill>
                <a:latin typeface="Georgia" pitchFamily="34" charset="0"/>
              </a:rPr>
              <a:t>Final Stage</a:t>
            </a:r>
            <a:endParaRPr lang="en-US" sz="1400" dirty="0"/>
          </a:p>
        </p:txBody>
      </p:sp>
      <p:sp>
        <p:nvSpPr>
          <p:cNvPr id="28" name="Shape 26"/>
          <p:cNvSpPr/>
          <p:nvPr/>
        </p:nvSpPr>
        <p:spPr>
          <a:xfrm>
            <a:off x="7095744" y="2816352"/>
            <a:ext cx="1389888" cy="27432"/>
          </a:xfrm>
          <a:prstGeom prst="rect">
            <a:avLst/>
          </a:prstGeom>
          <a:solidFill>
            <a:srgbClr val="FFFFFF"/>
          </a:solidFill>
          <a:ln w="12700">
            <a:solidFill>
              <a:srgbClr val="FFFFFF">
                <a:alpha val="40000"/>
              </a:srgbClr>
            </a:solidFill>
            <a:prstDash val="solid"/>
          </a:ln>
        </p:spPr>
        <p:txBody>
          <a:bodyPr/>
          <a:lstStyle/>
          <a:p>
            <a:endParaRPr lang="en-GB"/>
          </a:p>
        </p:txBody>
      </p:sp>
      <p:sp>
        <p:nvSpPr>
          <p:cNvPr id="29" name="Text 27"/>
          <p:cNvSpPr/>
          <p:nvPr/>
        </p:nvSpPr>
        <p:spPr>
          <a:xfrm>
            <a:off x="7095744" y="2926080"/>
            <a:ext cx="1389888" cy="1463040"/>
          </a:xfrm>
          <a:prstGeom prst="rect">
            <a:avLst/>
          </a:prstGeom>
          <a:noFill/>
          <a:ln/>
        </p:spPr>
        <p:txBody>
          <a:bodyPr wrap="square" lIns="0" tIns="0" rIns="0" bIns="0" rtlCol="0" anchor="t"/>
          <a:lstStyle/>
          <a:p>
            <a:r>
              <a:rPr lang="en-GB" sz="1000" dirty="0">
                <a:solidFill>
                  <a:schemeClr val="bg1"/>
                </a:solidFill>
              </a:rPr>
              <a:t>The work is finished and the team reflects on what went well and what can be improved. This helps learning and supports well-being in health and social care projects.</a:t>
            </a:r>
          </a:p>
          <a:p>
            <a:pPr marL="0" indent="0">
              <a:buNone/>
            </a:pPr>
            <a:endParaRPr lang="en-US" sz="1000" dirty="0"/>
          </a:p>
        </p:txBody>
      </p:sp>
      <p:sp>
        <p:nvSpPr>
          <p:cNvPr id="30" name="Shape 28"/>
          <p:cNvSpPr/>
          <p:nvPr/>
        </p:nvSpPr>
        <p:spPr>
          <a:xfrm>
            <a:off x="274320" y="4617720"/>
            <a:ext cx="8595360" cy="384048"/>
          </a:xfrm>
          <a:prstGeom prst="rect">
            <a:avLst/>
          </a:prstGeom>
          <a:solidFill>
            <a:srgbClr val="2A2220"/>
          </a:solidFill>
          <a:ln w="12700">
            <a:solidFill>
              <a:srgbClr val="2A2220"/>
            </a:solidFill>
            <a:prstDash val="solid"/>
          </a:ln>
        </p:spPr>
        <p:txBody>
          <a:bodyPr/>
          <a:lstStyle/>
          <a:p>
            <a:endParaRPr lang="en-GB"/>
          </a:p>
        </p:txBody>
      </p:sp>
      <p:sp>
        <p:nvSpPr>
          <p:cNvPr id="31" name="Text 29"/>
          <p:cNvSpPr/>
          <p:nvPr/>
        </p:nvSpPr>
        <p:spPr>
          <a:xfrm>
            <a:off x="411480" y="4617720"/>
            <a:ext cx="8412480" cy="384048"/>
          </a:xfrm>
          <a:prstGeom prst="rect">
            <a:avLst/>
          </a:prstGeom>
          <a:noFill/>
          <a:ln/>
        </p:spPr>
        <p:txBody>
          <a:bodyPr wrap="square" lIns="0" tIns="0" rIns="0" bIns="0" rtlCol="0" anchor="ctr"/>
          <a:lstStyle/>
          <a:p>
            <a:r>
              <a:rPr lang="en-US" sz="1000" b="1" dirty="0">
                <a:solidFill>
                  <a:srgbClr val="C9973A"/>
                </a:solidFill>
                <a:latin typeface="Calibri" pitchFamily="34" charset="0"/>
                <a:ea typeface="Calibri" pitchFamily="34" charset="-122"/>
                <a:cs typeface="Calibri" pitchFamily="34" charset="-120"/>
              </a:rPr>
              <a:t>HSC Application: </a:t>
            </a:r>
            <a:r>
              <a:rPr lang="en-GB" sz="1000" dirty="0">
                <a:solidFill>
                  <a:schemeClr val="bg1"/>
                </a:solidFill>
              </a:rPr>
              <a:t>A new hospital ward team first gets to know each other and may have disagreements. Over time, they start working better together and eventually provide safe and well-coordinated patient care.</a:t>
            </a:r>
          </a:p>
          <a:p>
            <a:pPr marL="0" indent="0">
              <a:buNone/>
            </a:pP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B85042"/>
          </a:solidFill>
          <a:ln w="12700">
            <a:solidFill>
              <a:srgbClr val="B85042"/>
            </a:solidFill>
            <a:prstDash val="solid"/>
          </a:ln>
        </p:spPr>
        <p:txBody>
          <a:bodyPr/>
          <a:lstStyle/>
          <a:p>
            <a:endParaRPr lang="en-GB"/>
          </a:p>
        </p:txBody>
      </p:sp>
      <p:sp>
        <p:nvSpPr>
          <p:cNvPr id="3" name="Text 1"/>
          <p:cNvSpPr/>
          <p:nvPr/>
        </p:nvSpPr>
        <p:spPr>
          <a:xfrm>
            <a:off x="411480" y="201168"/>
            <a:ext cx="7315200" cy="594360"/>
          </a:xfrm>
          <a:prstGeom prst="rect">
            <a:avLst/>
          </a:prstGeom>
          <a:noFill/>
          <a:ln/>
        </p:spPr>
        <p:txBody>
          <a:bodyPr wrap="square" lIns="0" tIns="0" rIns="0" bIns="0" rtlCol="0" anchor="ctr"/>
          <a:lstStyle/>
          <a:p>
            <a:pPr marL="0" indent="0">
              <a:buNone/>
            </a:pPr>
            <a:r>
              <a:rPr lang="en-US" sz="2400" b="1" dirty="0">
                <a:solidFill>
                  <a:srgbClr val="3D3530"/>
                </a:solidFill>
                <a:latin typeface="Georgia" pitchFamily="34" charset="0"/>
                <a:ea typeface="Georgia" pitchFamily="34" charset="-122"/>
                <a:cs typeface="Georgia" pitchFamily="34" charset="-120"/>
              </a:rPr>
              <a:t>Practical Application: Teamwork in My Job Role</a:t>
            </a:r>
            <a:endParaRPr lang="en-US" sz="2400" dirty="0"/>
          </a:p>
        </p:txBody>
      </p:sp>
      <p:sp>
        <p:nvSpPr>
          <p:cNvPr id="4" name="Shape 2"/>
          <p:cNvSpPr/>
          <p:nvPr/>
        </p:nvSpPr>
        <p:spPr>
          <a:xfrm>
            <a:off x="7589520" y="256032"/>
            <a:ext cx="1371600" cy="457200"/>
          </a:xfrm>
          <a:prstGeom prst="rect">
            <a:avLst/>
          </a:prstGeom>
          <a:solidFill>
            <a:srgbClr val="B85042"/>
          </a:solidFill>
          <a:ln w="12700">
            <a:solidFill>
              <a:srgbClr val="B85042"/>
            </a:solidFill>
            <a:prstDash val="solid"/>
          </a:ln>
        </p:spPr>
        <p:txBody>
          <a:bodyPr/>
          <a:lstStyle/>
          <a:p>
            <a:endParaRPr lang="en-GB"/>
          </a:p>
        </p:txBody>
      </p:sp>
      <p:sp>
        <p:nvSpPr>
          <p:cNvPr id="5" name="Text 3"/>
          <p:cNvSpPr/>
          <p:nvPr/>
        </p:nvSpPr>
        <p:spPr>
          <a:xfrm>
            <a:off x="7589520" y="256032"/>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rPr>
              <a:t>Criterion 4</a:t>
            </a:r>
            <a:endParaRPr lang="en-US" sz="1000" dirty="0"/>
          </a:p>
        </p:txBody>
      </p:sp>
      <p:sp>
        <p:nvSpPr>
          <p:cNvPr id="6" name="Shape 4"/>
          <p:cNvSpPr/>
          <p:nvPr/>
        </p:nvSpPr>
        <p:spPr>
          <a:xfrm>
            <a:off x="411480" y="914400"/>
            <a:ext cx="8412480" cy="457200"/>
          </a:xfrm>
          <a:prstGeom prst="rect">
            <a:avLst/>
          </a:prstGeom>
          <a:solidFill>
            <a:srgbClr val="B85042"/>
          </a:solidFill>
          <a:ln w="12700">
            <a:solidFill>
              <a:srgbClr val="B85042"/>
            </a:solidFill>
            <a:prstDash val="solid"/>
          </a:ln>
        </p:spPr>
        <p:txBody>
          <a:bodyPr/>
          <a:lstStyle/>
          <a:p>
            <a:endParaRPr lang="en-GB"/>
          </a:p>
        </p:txBody>
      </p:sp>
      <p:sp>
        <p:nvSpPr>
          <p:cNvPr id="7" name="Text 5"/>
          <p:cNvSpPr/>
          <p:nvPr/>
        </p:nvSpPr>
        <p:spPr>
          <a:xfrm>
            <a:off x="548640" y="960120"/>
            <a:ext cx="8138160" cy="566928"/>
          </a:xfrm>
          <a:prstGeom prst="rect">
            <a:avLst/>
          </a:prstGeom>
          <a:noFill/>
          <a:ln/>
        </p:spPr>
        <p:txBody>
          <a:bodyPr wrap="square" lIns="0" tIns="0" rIns="0" bIns="0" rtlCol="0" anchor="ctr"/>
          <a:lstStyle/>
          <a:p>
            <a:r>
              <a:rPr lang="en-US" sz="1100" b="1" dirty="0">
                <a:solidFill>
                  <a:srgbClr val="FFFFFF"/>
                </a:solidFill>
                <a:latin typeface="Calibri" pitchFamily="34" charset="0"/>
                <a:ea typeface="Calibri" pitchFamily="34" charset="-122"/>
                <a:cs typeface="Calibri" pitchFamily="34" charset="-120"/>
              </a:rPr>
              <a:t>Role &amp; Scenario: </a:t>
            </a:r>
            <a:r>
              <a:rPr lang="en-GB" sz="1100" dirty="0">
                <a:solidFill>
                  <a:schemeClr val="bg1"/>
                </a:solidFill>
              </a:rPr>
              <a:t>As a trainee Early Years Support Worker at a Children’s Centre in London, I joined a team meeting to review a child’s support plan. The situation needed good communication, clear roles, and teamwork between different professionals.</a:t>
            </a:r>
          </a:p>
          <a:p>
            <a:pPr marL="0" indent="0">
              <a:buNone/>
            </a:pPr>
            <a:endParaRPr lang="en-US" sz="1100" dirty="0"/>
          </a:p>
        </p:txBody>
      </p:sp>
      <p:sp>
        <p:nvSpPr>
          <p:cNvPr id="8" name="Shape 6"/>
          <p:cNvSpPr/>
          <p:nvPr/>
        </p:nvSpPr>
        <p:spPr>
          <a:xfrm>
            <a:off x="411480" y="1737360"/>
            <a:ext cx="2651760" cy="306324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9" name="Shape 7"/>
          <p:cNvSpPr/>
          <p:nvPr/>
        </p:nvSpPr>
        <p:spPr>
          <a:xfrm>
            <a:off x="1389888" y="1901952"/>
            <a:ext cx="694944" cy="694944"/>
          </a:xfrm>
          <a:prstGeom prst="ellipse">
            <a:avLst/>
          </a:prstGeom>
          <a:solidFill>
            <a:srgbClr val="7A9E7E"/>
          </a:solidFill>
          <a:ln w="12700">
            <a:solidFill>
              <a:srgbClr val="7A9E7E"/>
            </a:solidFill>
            <a:prstDash val="solid"/>
          </a:ln>
        </p:spPr>
        <p:txBody>
          <a:bodyPr/>
          <a:lstStyle/>
          <a:p>
            <a:endParaRPr lang="en-GB"/>
          </a:p>
        </p:txBody>
      </p:sp>
      <p:sp>
        <p:nvSpPr>
          <p:cNvPr id="10" name="Text 8"/>
          <p:cNvSpPr/>
          <p:nvPr/>
        </p:nvSpPr>
        <p:spPr>
          <a:xfrm>
            <a:off x="1389888" y="1901952"/>
            <a:ext cx="694944" cy="694944"/>
          </a:xfrm>
          <a:prstGeom prst="rect">
            <a:avLst/>
          </a:prstGeom>
          <a:noFill/>
          <a:ln/>
        </p:spPr>
        <p:txBody>
          <a:bodyPr wrap="square" lIns="0" tIns="0" rIns="0" bIns="0" rtlCol="0" anchor="ctr"/>
          <a:lstStyle/>
          <a:p>
            <a:pPr marL="0" indent="0" algn="ctr">
              <a:buNone/>
            </a:pPr>
            <a:r>
              <a:rPr lang="en-US" sz="1800" b="1" dirty="0">
                <a:solidFill>
                  <a:srgbClr val="FFFFFF"/>
                </a:solidFill>
                <a:latin typeface="Georgia" pitchFamily="34" charset="0"/>
                <a:ea typeface="Georgia" pitchFamily="34" charset="-122"/>
                <a:cs typeface="Georgia" pitchFamily="34" charset="-120"/>
              </a:rPr>
              <a:t>01</a:t>
            </a:r>
            <a:endParaRPr lang="en-US" sz="1800" dirty="0"/>
          </a:p>
        </p:txBody>
      </p:sp>
      <p:sp>
        <p:nvSpPr>
          <p:cNvPr id="11" name="Text 9"/>
          <p:cNvSpPr/>
          <p:nvPr/>
        </p:nvSpPr>
        <p:spPr>
          <a:xfrm>
            <a:off x="548640" y="2724912"/>
            <a:ext cx="2377440" cy="493776"/>
          </a:xfrm>
          <a:prstGeom prst="rect">
            <a:avLst/>
          </a:prstGeom>
          <a:noFill/>
          <a:ln/>
        </p:spPr>
        <p:txBody>
          <a:bodyPr wrap="square" lIns="0" tIns="0" rIns="0" bIns="0" rtlCol="0" anchor="ctr"/>
          <a:lstStyle/>
          <a:p>
            <a:pPr marL="0" indent="0" algn="ctr">
              <a:buNone/>
            </a:pPr>
            <a:r>
              <a:rPr lang="en-US" sz="1200" b="1" dirty="0">
                <a:solidFill>
                  <a:srgbClr val="B85042"/>
                </a:solidFill>
                <a:latin typeface="Calibri" pitchFamily="34" charset="0"/>
                <a:ea typeface="Calibri" pitchFamily="34" charset="-122"/>
                <a:cs typeface="Calibri" pitchFamily="34" charset="-120"/>
              </a:rPr>
              <a:t>Preparing for the MDT</a:t>
            </a:r>
            <a:endParaRPr lang="en-US" sz="1200" dirty="0"/>
          </a:p>
        </p:txBody>
      </p:sp>
      <p:sp>
        <p:nvSpPr>
          <p:cNvPr id="12" name="Shape 10"/>
          <p:cNvSpPr/>
          <p:nvPr/>
        </p:nvSpPr>
        <p:spPr>
          <a:xfrm>
            <a:off x="1051560" y="3218688"/>
            <a:ext cx="1371600" cy="36576"/>
          </a:xfrm>
          <a:prstGeom prst="rect">
            <a:avLst/>
          </a:prstGeom>
          <a:solidFill>
            <a:srgbClr val="D6CFC5"/>
          </a:solidFill>
          <a:ln w="12700">
            <a:solidFill>
              <a:srgbClr val="D6CFC5"/>
            </a:solidFill>
            <a:prstDash val="solid"/>
          </a:ln>
        </p:spPr>
        <p:txBody>
          <a:bodyPr/>
          <a:lstStyle/>
          <a:p>
            <a:endParaRPr lang="en-GB"/>
          </a:p>
        </p:txBody>
      </p:sp>
      <p:sp>
        <p:nvSpPr>
          <p:cNvPr id="13" name="Text 11"/>
          <p:cNvSpPr/>
          <p:nvPr/>
        </p:nvSpPr>
        <p:spPr>
          <a:xfrm>
            <a:off x="585216" y="3346704"/>
            <a:ext cx="2377440" cy="1234440"/>
          </a:xfrm>
          <a:prstGeom prst="rect">
            <a:avLst/>
          </a:prstGeom>
          <a:noFill/>
          <a:ln/>
        </p:spPr>
        <p:txBody>
          <a:bodyPr wrap="square" lIns="0" tIns="0" rIns="0" bIns="0" rtlCol="0" anchor="t"/>
          <a:lstStyle/>
          <a:p>
            <a:r>
              <a:rPr lang="en-GB" sz="1000" dirty="0"/>
              <a:t>I looked at the child’s Early Help notes before the meeting and noticed concerns about speech and social skills. This helped me take part in the meeting with clear and relevant information.</a:t>
            </a:r>
            <a:endParaRPr lang="en-US" sz="1000" dirty="0"/>
          </a:p>
        </p:txBody>
      </p:sp>
      <p:sp>
        <p:nvSpPr>
          <p:cNvPr id="14" name="Shape 12"/>
          <p:cNvSpPr/>
          <p:nvPr/>
        </p:nvSpPr>
        <p:spPr>
          <a:xfrm>
            <a:off x="731520" y="4416552"/>
            <a:ext cx="2011680" cy="292608"/>
          </a:xfrm>
          <a:prstGeom prst="rect">
            <a:avLst/>
          </a:prstGeom>
          <a:solidFill>
            <a:srgbClr val="F5F0E8"/>
          </a:solidFill>
          <a:ln w="6350">
            <a:solidFill>
              <a:srgbClr val="D6CFC5"/>
            </a:solidFill>
            <a:prstDash val="solid"/>
          </a:ln>
        </p:spPr>
        <p:txBody>
          <a:bodyPr/>
          <a:lstStyle/>
          <a:p>
            <a:endParaRPr lang="en-GB"/>
          </a:p>
        </p:txBody>
      </p:sp>
      <p:sp>
        <p:nvSpPr>
          <p:cNvPr id="15" name="Text 13"/>
          <p:cNvSpPr/>
          <p:nvPr/>
        </p:nvSpPr>
        <p:spPr>
          <a:xfrm>
            <a:off x="731520" y="4416552"/>
            <a:ext cx="2011680" cy="292608"/>
          </a:xfrm>
          <a:prstGeom prst="rect">
            <a:avLst/>
          </a:prstGeom>
          <a:noFill/>
          <a:ln/>
        </p:spPr>
        <p:txBody>
          <a:bodyPr wrap="square" lIns="0" tIns="0" rIns="0" bIns="0" rtlCol="0" anchor="ctr"/>
          <a:lstStyle/>
          <a:p>
            <a:pPr marL="0" indent="0" algn="ctr">
              <a:buNone/>
            </a:pPr>
            <a:r>
              <a:rPr lang="en-US" sz="900" b="1" dirty="0">
                <a:solidFill>
                  <a:srgbClr val="5C7A60"/>
                </a:solidFill>
              </a:rPr>
              <a:t>Preparation</a:t>
            </a:r>
            <a:endParaRPr lang="en-US" sz="900" dirty="0"/>
          </a:p>
        </p:txBody>
      </p:sp>
      <p:sp>
        <p:nvSpPr>
          <p:cNvPr id="16" name="Shape 14"/>
          <p:cNvSpPr/>
          <p:nvPr/>
        </p:nvSpPr>
        <p:spPr>
          <a:xfrm>
            <a:off x="3227832" y="1737360"/>
            <a:ext cx="2651760" cy="306324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17" name="Shape 15"/>
          <p:cNvSpPr/>
          <p:nvPr/>
        </p:nvSpPr>
        <p:spPr>
          <a:xfrm>
            <a:off x="4206240" y="1901952"/>
            <a:ext cx="694944" cy="694944"/>
          </a:xfrm>
          <a:prstGeom prst="ellipse">
            <a:avLst/>
          </a:prstGeom>
          <a:solidFill>
            <a:srgbClr val="7A9E7E"/>
          </a:solidFill>
          <a:ln w="12700">
            <a:solidFill>
              <a:srgbClr val="7A9E7E"/>
            </a:solidFill>
            <a:prstDash val="solid"/>
          </a:ln>
        </p:spPr>
        <p:txBody>
          <a:bodyPr/>
          <a:lstStyle/>
          <a:p>
            <a:endParaRPr lang="en-GB"/>
          </a:p>
        </p:txBody>
      </p:sp>
      <p:sp>
        <p:nvSpPr>
          <p:cNvPr id="18" name="Text 16"/>
          <p:cNvSpPr/>
          <p:nvPr/>
        </p:nvSpPr>
        <p:spPr>
          <a:xfrm>
            <a:off x="4206240" y="1901952"/>
            <a:ext cx="694944" cy="694944"/>
          </a:xfrm>
          <a:prstGeom prst="rect">
            <a:avLst/>
          </a:prstGeom>
          <a:noFill/>
          <a:ln/>
        </p:spPr>
        <p:txBody>
          <a:bodyPr wrap="square" lIns="0" tIns="0" rIns="0" bIns="0" rtlCol="0" anchor="ctr"/>
          <a:lstStyle/>
          <a:p>
            <a:pPr marL="0" indent="0" algn="ctr">
              <a:buNone/>
            </a:pPr>
            <a:r>
              <a:rPr lang="en-US" sz="1800" b="1" dirty="0">
                <a:solidFill>
                  <a:srgbClr val="FFFFFF"/>
                </a:solidFill>
                <a:latin typeface="Georgia" pitchFamily="34" charset="0"/>
                <a:ea typeface="Georgia" pitchFamily="34" charset="-122"/>
                <a:cs typeface="Georgia" pitchFamily="34" charset="-120"/>
              </a:rPr>
              <a:t>02</a:t>
            </a:r>
            <a:endParaRPr lang="en-US" sz="1800" dirty="0"/>
          </a:p>
        </p:txBody>
      </p:sp>
      <p:sp>
        <p:nvSpPr>
          <p:cNvPr id="19" name="Text 17"/>
          <p:cNvSpPr/>
          <p:nvPr/>
        </p:nvSpPr>
        <p:spPr>
          <a:xfrm>
            <a:off x="3364992" y="2724912"/>
            <a:ext cx="2377440" cy="493776"/>
          </a:xfrm>
          <a:prstGeom prst="rect">
            <a:avLst/>
          </a:prstGeom>
          <a:noFill/>
          <a:ln/>
        </p:spPr>
        <p:txBody>
          <a:bodyPr wrap="square" lIns="0" tIns="0" rIns="0" bIns="0" rtlCol="0" anchor="ctr"/>
          <a:lstStyle/>
          <a:p>
            <a:pPr marL="0" indent="0" algn="ctr">
              <a:buNone/>
            </a:pPr>
            <a:r>
              <a:rPr lang="en-US" sz="1200" b="1" dirty="0">
                <a:solidFill>
                  <a:srgbClr val="B85042"/>
                </a:solidFill>
                <a:latin typeface="Calibri" pitchFamily="34" charset="0"/>
                <a:ea typeface="Calibri" pitchFamily="34" charset="-122"/>
                <a:cs typeface="Calibri" pitchFamily="34" charset="-120"/>
              </a:rPr>
              <a:t>Contributing to the Meeting</a:t>
            </a:r>
            <a:endParaRPr lang="en-US" sz="1200" dirty="0"/>
          </a:p>
        </p:txBody>
      </p:sp>
      <p:sp>
        <p:nvSpPr>
          <p:cNvPr id="20" name="Shape 18"/>
          <p:cNvSpPr/>
          <p:nvPr/>
        </p:nvSpPr>
        <p:spPr>
          <a:xfrm>
            <a:off x="3867912" y="3218688"/>
            <a:ext cx="1371600" cy="36576"/>
          </a:xfrm>
          <a:prstGeom prst="rect">
            <a:avLst/>
          </a:prstGeom>
          <a:solidFill>
            <a:srgbClr val="D6CFC5"/>
          </a:solidFill>
          <a:ln w="12700">
            <a:solidFill>
              <a:srgbClr val="D6CFC5"/>
            </a:solidFill>
            <a:prstDash val="solid"/>
          </a:ln>
        </p:spPr>
        <p:txBody>
          <a:bodyPr/>
          <a:lstStyle/>
          <a:p>
            <a:endParaRPr lang="en-GB"/>
          </a:p>
        </p:txBody>
      </p:sp>
      <p:sp>
        <p:nvSpPr>
          <p:cNvPr id="21" name="Text 19"/>
          <p:cNvSpPr/>
          <p:nvPr/>
        </p:nvSpPr>
        <p:spPr>
          <a:xfrm>
            <a:off x="3357626" y="3346704"/>
            <a:ext cx="2377440" cy="1234440"/>
          </a:xfrm>
          <a:prstGeom prst="rect">
            <a:avLst/>
          </a:prstGeom>
          <a:noFill/>
          <a:ln/>
        </p:spPr>
        <p:txBody>
          <a:bodyPr wrap="square" lIns="0" tIns="0" rIns="0" bIns="0" rtlCol="0" anchor="t"/>
          <a:lstStyle/>
          <a:p>
            <a:r>
              <a:rPr lang="en-GB" sz="1000" dirty="0"/>
              <a:t>I listened carefully and clearly shared what I had observed about the child during daily activities. This helped explain the child’s development and behaviour based on my role as an Early Years practitioner.</a:t>
            </a:r>
          </a:p>
          <a:p>
            <a:pPr marL="0" indent="0">
              <a:buNone/>
            </a:pPr>
            <a:endParaRPr lang="en-US" sz="1050" dirty="0"/>
          </a:p>
        </p:txBody>
      </p:sp>
      <p:sp>
        <p:nvSpPr>
          <p:cNvPr id="22" name="Shape 20"/>
          <p:cNvSpPr/>
          <p:nvPr/>
        </p:nvSpPr>
        <p:spPr>
          <a:xfrm>
            <a:off x="3547872" y="4416552"/>
            <a:ext cx="2011680" cy="292608"/>
          </a:xfrm>
          <a:prstGeom prst="rect">
            <a:avLst/>
          </a:prstGeom>
          <a:solidFill>
            <a:srgbClr val="F5F0E8"/>
          </a:solidFill>
          <a:ln w="6350">
            <a:solidFill>
              <a:srgbClr val="D6CFC5"/>
            </a:solidFill>
            <a:prstDash val="solid"/>
          </a:ln>
        </p:spPr>
        <p:txBody>
          <a:bodyPr/>
          <a:lstStyle/>
          <a:p>
            <a:endParaRPr lang="en-GB"/>
          </a:p>
        </p:txBody>
      </p:sp>
      <p:sp>
        <p:nvSpPr>
          <p:cNvPr id="23" name="Text 21"/>
          <p:cNvSpPr/>
          <p:nvPr/>
        </p:nvSpPr>
        <p:spPr>
          <a:xfrm>
            <a:off x="3547872" y="4416552"/>
            <a:ext cx="2011680" cy="292608"/>
          </a:xfrm>
          <a:prstGeom prst="rect">
            <a:avLst/>
          </a:prstGeom>
          <a:noFill/>
          <a:ln/>
        </p:spPr>
        <p:txBody>
          <a:bodyPr wrap="square" lIns="0" tIns="0" rIns="0" bIns="0" rtlCol="0" anchor="ctr"/>
          <a:lstStyle/>
          <a:p>
            <a:pPr marL="0" indent="0" algn="ctr">
              <a:buNone/>
            </a:pPr>
            <a:r>
              <a:rPr lang="en-US" sz="900" b="1" dirty="0">
                <a:solidFill>
                  <a:srgbClr val="5C7A60"/>
                </a:solidFill>
              </a:rPr>
              <a:t>Collaboration</a:t>
            </a:r>
            <a:endParaRPr lang="en-US" sz="900" dirty="0"/>
          </a:p>
        </p:txBody>
      </p:sp>
      <p:sp>
        <p:nvSpPr>
          <p:cNvPr id="24" name="Shape 22"/>
          <p:cNvSpPr/>
          <p:nvPr/>
        </p:nvSpPr>
        <p:spPr>
          <a:xfrm>
            <a:off x="6044184" y="1737360"/>
            <a:ext cx="2651760" cy="3063240"/>
          </a:xfrm>
          <a:prstGeom prst="rect">
            <a:avLst/>
          </a:prstGeom>
          <a:solidFill>
            <a:srgbClr val="FFFFFF"/>
          </a:solidFill>
          <a:ln w="12700">
            <a:solidFill>
              <a:srgbClr val="D6CFC5"/>
            </a:solidFill>
            <a:prstDash val="solid"/>
          </a:ln>
          <a:effectLst>
            <a:outerShdw blurRad="101600" dist="38100" dir="8100000" algn="bl" rotWithShape="0">
              <a:srgbClr val="3D3530">
                <a:alpha val="12000"/>
              </a:srgbClr>
            </a:outerShdw>
          </a:effectLst>
        </p:spPr>
        <p:txBody>
          <a:bodyPr/>
          <a:lstStyle/>
          <a:p>
            <a:endParaRPr lang="en-GB"/>
          </a:p>
        </p:txBody>
      </p:sp>
      <p:sp>
        <p:nvSpPr>
          <p:cNvPr id="25" name="Shape 23"/>
          <p:cNvSpPr/>
          <p:nvPr/>
        </p:nvSpPr>
        <p:spPr>
          <a:xfrm>
            <a:off x="7022592" y="1901952"/>
            <a:ext cx="694944" cy="694944"/>
          </a:xfrm>
          <a:prstGeom prst="ellipse">
            <a:avLst/>
          </a:prstGeom>
          <a:solidFill>
            <a:srgbClr val="7A9E7E"/>
          </a:solidFill>
          <a:ln w="12700">
            <a:solidFill>
              <a:srgbClr val="7A9E7E"/>
            </a:solidFill>
            <a:prstDash val="solid"/>
          </a:ln>
        </p:spPr>
        <p:txBody>
          <a:bodyPr/>
          <a:lstStyle/>
          <a:p>
            <a:endParaRPr lang="en-GB"/>
          </a:p>
        </p:txBody>
      </p:sp>
      <p:sp>
        <p:nvSpPr>
          <p:cNvPr id="26" name="Text 24"/>
          <p:cNvSpPr/>
          <p:nvPr/>
        </p:nvSpPr>
        <p:spPr>
          <a:xfrm>
            <a:off x="7022592" y="1901952"/>
            <a:ext cx="694944" cy="694944"/>
          </a:xfrm>
          <a:prstGeom prst="rect">
            <a:avLst/>
          </a:prstGeom>
          <a:noFill/>
          <a:ln/>
        </p:spPr>
        <p:txBody>
          <a:bodyPr wrap="square" lIns="0" tIns="0" rIns="0" bIns="0" rtlCol="0" anchor="ctr"/>
          <a:lstStyle/>
          <a:p>
            <a:pPr marL="0" indent="0" algn="ctr">
              <a:buNone/>
            </a:pPr>
            <a:r>
              <a:rPr lang="en-US" sz="1800" b="1" dirty="0">
                <a:solidFill>
                  <a:srgbClr val="FFFFFF"/>
                </a:solidFill>
                <a:latin typeface="Georgia" pitchFamily="34" charset="0"/>
                <a:ea typeface="Georgia" pitchFamily="34" charset="-122"/>
                <a:cs typeface="Georgia" pitchFamily="34" charset="-120"/>
              </a:rPr>
              <a:t>03</a:t>
            </a:r>
            <a:endParaRPr lang="en-US" sz="1800" dirty="0"/>
          </a:p>
        </p:txBody>
      </p:sp>
      <p:sp>
        <p:nvSpPr>
          <p:cNvPr id="27" name="Text 25"/>
          <p:cNvSpPr/>
          <p:nvPr/>
        </p:nvSpPr>
        <p:spPr>
          <a:xfrm>
            <a:off x="6181344" y="2724912"/>
            <a:ext cx="2377440" cy="493776"/>
          </a:xfrm>
          <a:prstGeom prst="rect">
            <a:avLst/>
          </a:prstGeom>
          <a:noFill/>
          <a:ln/>
        </p:spPr>
        <p:txBody>
          <a:bodyPr wrap="square" lIns="0" tIns="0" rIns="0" bIns="0" rtlCol="0" anchor="ctr"/>
          <a:lstStyle/>
          <a:p>
            <a:pPr marL="0" indent="0" algn="ctr">
              <a:buNone/>
            </a:pPr>
            <a:r>
              <a:rPr lang="en-US" sz="1200" b="1" dirty="0">
                <a:solidFill>
                  <a:srgbClr val="B85042"/>
                </a:solidFill>
                <a:latin typeface="Calibri" pitchFamily="34" charset="0"/>
                <a:ea typeface="Calibri" pitchFamily="34" charset="-122"/>
                <a:cs typeface="Calibri" pitchFamily="34" charset="-120"/>
              </a:rPr>
              <a:t>Shared Action Planning</a:t>
            </a:r>
            <a:endParaRPr lang="en-US" sz="1200" dirty="0"/>
          </a:p>
        </p:txBody>
      </p:sp>
      <p:sp>
        <p:nvSpPr>
          <p:cNvPr id="28" name="Shape 26"/>
          <p:cNvSpPr/>
          <p:nvPr/>
        </p:nvSpPr>
        <p:spPr>
          <a:xfrm>
            <a:off x="6684264" y="3218688"/>
            <a:ext cx="1371600" cy="36576"/>
          </a:xfrm>
          <a:prstGeom prst="rect">
            <a:avLst/>
          </a:prstGeom>
          <a:solidFill>
            <a:srgbClr val="D6CFC5"/>
          </a:solidFill>
          <a:ln w="12700">
            <a:solidFill>
              <a:srgbClr val="D6CFC5"/>
            </a:solidFill>
            <a:prstDash val="solid"/>
          </a:ln>
        </p:spPr>
        <p:txBody>
          <a:bodyPr/>
          <a:lstStyle/>
          <a:p>
            <a:endParaRPr lang="en-GB"/>
          </a:p>
        </p:txBody>
      </p:sp>
      <p:sp>
        <p:nvSpPr>
          <p:cNvPr id="29" name="Text 27"/>
          <p:cNvSpPr/>
          <p:nvPr/>
        </p:nvSpPr>
        <p:spPr>
          <a:xfrm>
            <a:off x="6199632" y="3328416"/>
            <a:ext cx="2377440" cy="1234440"/>
          </a:xfrm>
          <a:prstGeom prst="rect">
            <a:avLst/>
          </a:prstGeom>
          <a:noFill/>
          <a:ln/>
        </p:spPr>
        <p:txBody>
          <a:bodyPr wrap="square" lIns="0" tIns="0" rIns="0" bIns="0" rtlCol="0" anchor="t"/>
          <a:lstStyle/>
          <a:p>
            <a:r>
              <a:rPr lang="en-GB" sz="1000" dirty="0"/>
              <a:t>I worked with the lead practitioner, family support worker, and SENCO to create an updated Early Help plan. We assigned clear tasks and set review dates so everyone knew their responsibilities and the support for the child and family could continue smoothly.</a:t>
            </a:r>
          </a:p>
          <a:p>
            <a:pPr marL="0" indent="0">
              <a:buNone/>
            </a:pPr>
            <a:endParaRPr lang="en-US" sz="1050" dirty="0"/>
          </a:p>
        </p:txBody>
      </p:sp>
      <p:sp>
        <p:nvSpPr>
          <p:cNvPr id="30" name="Shape 28"/>
          <p:cNvSpPr/>
          <p:nvPr/>
        </p:nvSpPr>
        <p:spPr>
          <a:xfrm>
            <a:off x="6364224" y="4416552"/>
            <a:ext cx="2011680" cy="292608"/>
          </a:xfrm>
          <a:prstGeom prst="rect">
            <a:avLst/>
          </a:prstGeom>
          <a:solidFill>
            <a:srgbClr val="F5F0E8"/>
          </a:solidFill>
          <a:ln w="6350">
            <a:solidFill>
              <a:srgbClr val="D6CFC5"/>
            </a:solidFill>
            <a:prstDash val="solid"/>
          </a:ln>
        </p:spPr>
        <p:txBody>
          <a:bodyPr/>
          <a:lstStyle/>
          <a:p>
            <a:endParaRPr lang="en-GB"/>
          </a:p>
        </p:txBody>
      </p:sp>
      <p:sp>
        <p:nvSpPr>
          <p:cNvPr id="31" name="Text 29"/>
          <p:cNvSpPr/>
          <p:nvPr/>
        </p:nvSpPr>
        <p:spPr>
          <a:xfrm>
            <a:off x="6364224" y="4416552"/>
            <a:ext cx="2011680" cy="292608"/>
          </a:xfrm>
          <a:prstGeom prst="rect">
            <a:avLst/>
          </a:prstGeom>
          <a:noFill/>
          <a:ln/>
        </p:spPr>
        <p:txBody>
          <a:bodyPr wrap="square" lIns="0" tIns="0" rIns="0" bIns="0" rtlCol="0" anchor="ctr"/>
          <a:lstStyle/>
          <a:p>
            <a:pPr marL="0" indent="0" algn="ctr">
              <a:buNone/>
            </a:pPr>
            <a:r>
              <a:rPr lang="en-US" sz="900" b="1" dirty="0">
                <a:solidFill>
                  <a:srgbClr val="5C7A60"/>
                </a:solidFill>
              </a:rPr>
              <a:t>Coordination</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AF7F2"/>
        </a:solidFill>
        <a:effectLst/>
      </p:bgPr>
    </p:bg>
    <p:spTree>
      <p:nvGrpSpPr>
        <p:cNvPr id="1" name=""/>
        <p:cNvGrpSpPr/>
        <p:nvPr/>
      </p:nvGrpSpPr>
      <p:grpSpPr>
        <a:xfrm>
          <a:off x="0" y="0"/>
          <a:ext cx="0" cy="0"/>
          <a:chOff x="0" y="0"/>
          <a:chExt cx="0" cy="0"/>
        </a:xfrm>
      </p:grpSpPr>
      <p:sp>
        <p:nvSpPr>
          <p:cNvPr id="2" name="Shape 0"/>
          <p:cNvSpPr/>
          <p:nvPr/>
        </p:nvSpPr>
        <p:spPr>
          <a:xfrm>
            <a:off x="0" y="0"/>
            <a:ext cx="228600" cy="5143500"/>
          </a:xfrm>
          <a:prstGeom prst="rect">
            <a:avLst/>
          </a:prstGeom>
          <a:solidFill>
            <a:srgbClr val="5C7A60"/>
          </a:solidFill>
          <a:ln w="12700">
            <a:solidFill>
              <a:srgbClr val="5C7A60"/>
            </a:solidFill>
            <a:prstDash val="solid"/>
          </a:ln>
        </p:spPr>
        <p:txBody>
          <a:bodyPr/>
          <a:lstStyle/>
          <a:p>
            <a:endParaRPr lang="en-GB"/>
          </a:p>
        </p:txBody>
      </p:sp>
      <p:sp>
        <p:nvSpPr>
          <p:cNvPr id="3" name="Text 1"/>
          <p:cNvSpPr/>
          <p:nvPr/>
        </p:nvSpPr>
        <p:spPr>
          <a:xfrm>
            <a:off x="411480" y="201168"/>
            <a:ext cx="7132320" cy="594360"/>
          </a:xfrm>
          <a:prstGeom prst="rect">
            <a:avLst/>
          </a:prstGeom>
          <a:noFill/>
          <a:ln/>
        </p:spPr>
        <p:txBody>
          <a:bodyPr wrap="square" lIns="0" tIns="0" rIns="0" bIns="0" rtlCol="0" anchor="ctr"/>
          <a:lstStyle/>
          <a:p>
            <a:pPr marL="0" indent="0">
              <a:buNone/>
            </a:pPr>
            <a:r>
              <a:rPr lang="en-US" sz="2600" b="1" dirty="0">
                <a:solidFill>
                  <a:srgbClr val="3D3530"/>
                </a:solidFill>
                <a:latin typeface="Georgia" pitchFamily="34" charset="0"/>
                <a:ea typeface="Georgia" pitchFamily="34" charset="-122"/>
                <a:cs typeface="Georgia" pitchFamily="34" charset="-120"/>
              </a:rPr>
              <a:t>Self-Reflection: My Teamworking Skills</a:t>
            </a:r>
            <a:endParaRPr lang="en-US" sz="2600" dirty="0"/>
          </a:p>
        </p:txBody>
      </p:sp>
      <p:sp>
        <p:nvSpPr>
          <p:cNvPr id="4" name="Shape 2"/>
          <p:cNvSpPr/>
          <p:nvPr/>
        </p:nvSpPr>
        <p:spPr>
          <a:xfrm>
            <a:off x="7589520" y="256032"/>
            <a:ext cx="1371600" cy="457200"/>
          </a:xfrm>
          <a:prstGeom prst="rect">
            <a:avLst/>
          </a:prstGeom>
          <a:solidFill>
            <a:srgbClr val="5C7A60"/>
          </a:solidFill>
          <a:ln w="12700">
            <a:solidFill>
              <a:srgbClr val="5C7A60"/>
            </a:solidFill>
            <a:prstDash val="solid"/>
          </a:ln>
        </p:spPr>
        <p:txBody>
          <a:bodyPr/>
          <a:lstStyle/>
          <a:p>
            <a:endParaRPr lang="en-GB"/>
          </a:p>
        </p:txBody>
      </p:sp>
      <p:sp>
        <p:nvSpPr>
          <p:cNvPr id="5" name="Text 3"/>
          <p:cNvSpPr/>
          <p:nvPr/>
        </p:nvSpPr>
        <p:spPr>
          <a:xfrm>
            <a:off x="7589520" y="256032"/>
            <a:ext cx="1371600" cy="457200"/>
          </a:xfrm>
          <a:prstGeom prst="rect">
            <a:avLst/>
          </a:prstGeom>
          <a:noFill/>
          <a:ln/>
        </p:spPr>
        <p:txBody>
          <a:bodyPr wrap="square" lIns="0" tIns="0" rIns="0" bIns="0" rtlCol="0" anchor="ctr"/>
          <a:lstStyle/>
          <a:p>
            <a:pPr marL="0" indent="0" algn="ctr">
              <a:buNone/>
            </a:pPr>
            <a:r>
              <a:rPr lang="en-US" sz="1000" b="1" dirty="0">
                <a:solidFill>
                  <a:srgbClr val="FFFFFF"/>
                </a:solidFill>
              </a:rPr>
              <a:t>Criterion 5</a:t>
            </a:r>
            <a:endParaRPr lang="en-US" sz="1000" dirty="0"/>
          </a:p>
        </p:txBody>
      </p:sp>
      <p:sp>
        <p:nvSpPr>
          <p:cNvPr id="6" name="Text 4"/>
          <p:cNvSpPr/>
          <p:nvPr/>
        </p:nvSpPr>
        <p:spPr>
          <a:xfrm>
            <a:off x="411480" y="914400"/>
            <a:ext cx="8412480" cy="658368"/>
          </a:xfrm>
          <a:prstGeom prst="rect">
            <a:avLst/>
          </a:prstGeom>
          <a:noFill/>
          <a:ln/>
        </p:spPr>
        <p:txBody>
          <a:bodyPr wrap="square" lIns="0" tIns="0" rIns="0" bIns="0" rtlCol="0" anchor="ctr"/>
          <a:lstStyle/>
          <a:p>
            <a:r>
              <a:rPr lang="en-US" sz="1100" dirty="0">
                <a:solidFill>
                  <a:srgbClr val="3D3530"/>
                </a:solidFill>
                <a:latin typeface="Calibri" pitchFamily="34" charset="0"/>
                <a:ea typeface="Calibri" pitchFamily="34" charset="-122"/>
                <a:cs typeface="Calibri" pitchFamily="34" charset="-120"/>
              </a:rPr>
              <a:t>Reflective Framework: </a:t>
            </a:r>
            <a:r>
              <a:rPr lang="en-GB" sz="1100" dirty="0"/>
              <a:t>Using Driscoll’s (2007) model, I reflected on my role in the team to understand what happened, why it mattered, and how I can improve my teamwork in the future.</a:t>
            </a:r>
            <a:endParaRPr lang="en-US" sz="1100" dirty="0"/>
          </a:p>
        </p:txBody>
      </p:sp>
      <p:sp>
        <p:nvSpPr>
          <p:cNvPr id="7" name="Shape 5"/>
          <p:cNvSpPr/>
          <p:nvPr/>
        </p:nvSpPr>
        <p:spPr>
          <a:xfrm>
            <a:off x="411480" y="1691640"/>
            <a:ext cx="4069080" cy="438912"/>
          </a:xfrm>
          <a:prstGeom prst="rect">
            <a:avLst/>
          </a:prstGeom>
          <a:solidFill>
            <a:srgbClr val="7A9E7E"/>
          </a:solidFill>
          <a:ln w="12700">
            <a:solidFill>
              <a:srgbClr val="7A9E7E"/>
            </a:solidFill>
            <a:prstDash val="solid"/>
          </a:ln>
        </p:spPr>
        <p:txBody>
          <a:bodyPr/>
          <a:lstStyle/>
          <a:p>
            <a:endParaRPr lang="en-GB"/>
          </a:p>
        </p:txBody>
      </p:sp>
      <p:pic>
        <p:nvPicPr>
          <p:cNvPr id="8" name="Image 0" descr="preencoded.png"/>
          <p:cNvPicPr>
            <a:picLocks noChangeAspect="1"/>
          </p:cNvPicPr>
          <p:nvPr/>
        </p:nvPicPr>
        <p:blipFill>
          <a:blip r:embed="rId3"/>
          <a:stretch>
            <a:fillRect/>
          </a:stretch>
        </p:blipFill>
        <p:spPr>
          <a:xfrm>
            <a:off x="548640" y="1764792"/>
            <a:ext cx="274320" cy="274320"/>
          </a:xfrm>
          <a:prstGeom prst="rect">
            <a:avLst/>
          </a:prstGeom>
        </p:spPr>
      </p:pic>
      <p:sp>
        <p:nvSpPr>
          <p:cNvPr id="9" name="Text 6"/>
          <p:cNvSpPr/>
          <p:nvPr/>
        </p:nvSpPr>
        <p:spPr>
          <a:xfrm>
            <a:off x="914400" y="1719072"/>
            <a:ext cx="3383280" cy="384048"/>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Current Strengths</a:t>
            </a:r>
            <a:endParaRPr lang="en-US" sz="1300" dirty="0"/>
          </a:p>
        </p:txBody>
      </p:sp>
      <p:sp>
        <p:nvSpPr>
          <p:cNvPr id="10" name="Shape 7"/>
          <p:cNvSpPr/>
          <p:nvPr/>
        </p:nvSpPr>
        <p:spPr>
          <a:xfrm>
            <a:off x="411480" y="2212848"/>
            <a:ext cx="4069080" cy="676656"/>
          </a:xfrm>
          <a:prstGeom prst="rect">
            <a:avLst/>
          </a:prstGeom>
          <a:solidFill>
            <a:srgbClr val="F5F0E8"/>
          </a:solidFill>
          <a:ln w="6350">
            <a:solidFill>
              <a:srgbClr val="D6CFC5"/>
            </a:solidFill>
            <a:prstDash val="solid"/>
          </a:ln>
        </p:spPr>
        <p:txBody>
          <a:bodyPr/>
          <a:lstStyle/>
          <a:p>
            <a:endParaRPr lang="en-GB"/>
          </a:p>
        </p:txBody>
      </p:sp>
      <p:sp>
        <p:nvSpPr>
          <p:cNvPr id="11" name="Shape 8"/>
          <p:cNvSpPr/>
          <p:nvPr/>
        </p:nvSpPr>
        <p:spPr>
          <a:xfrm>
            <a:off x="411480" y="2212848"/>
            <a:ext cx="91440" cy="676656"/>
          </a:xfrm>
          <a:prstGeom prst="rect">
            <a:avLst/>
          </a:prstGeom>
          <a:solidFill>
            <a:srgbClr val="7A9E7E"/>
          </a:solidFill>
          <a:ln w="12700">
            <a:solidFill>
              <a:srgbClr val="7A9E7E"/>
            </a:solidFill>
            <a:prstDash val="solid"/>
          </a:ln>
        </p:spPr>
        <p:txBody>
          <a:bodyPr/>
          <a:lstStyle/>
          <a:p>
            <a:endParaRPr lang="en-GB"/>
          </a:p>
        </p:txBody>
      </p:sp>
      <p:sp>
        <p:nvSpPr>
          <p:cNvPr id="12" name="Text 9"/>
          <p:cNvSpPr/>
          <p:nvPr/>
        </p:nvSpPr>
        <p:spPr>
          <a:xfrm>
            <a:off x="594360" y="2286000"/>
            <a:ext cx="3767328" cy="530352"/>
          </a:xfrm>
          <a:prstGeom prst="rect">
            <a:avLst/>
          </a:prstGeom>
          <a:noFill/>
          <a:ln/>
        </p:spPr>
        <p:txBody>
          <a:bodyPr wrap="square" lIns="0" tIns="0" rIns="0" bIns="0" rtlCol="0" anchor="ctr"/>
          <a:lstStyle/>
          <a:p>
            <a:r>
              <a:rPr lang="en-GB" sz="1050" dirty="0"/>
              <a:t>Careful and understanding listening during team discussions, supported by positive feedback from the senior nurse.</a:t>
            </a:r>
            <a:endParaRPr lang="en-US" sz="1050" dirty="0"/>
          </a:p>
        </p:txBody>
      </p:sp>
      <p:sp>
        <p:nvSpPr>
          <p:cNvPr id="13" name="Shape 10"/>
          <p:cNvSpPr/>
          <p:nvPr/>
        </p:nvSpPr>
        <p:spPr>
          <a:xfrm>
            <a:off x="411480" y="2962656"/>
            <a:ext cx="4069080" cy="676656"/>
          </a:xfrm>
          <a:prstGeom prst="rect">
            <a:avLst/>
          </a:prstGeom>
          <a:solidFill>
            <a:srgbClr val="F5F0E8"/>
          </a:solidFill>
          <a:ln w="6350">
            <a:solidFill>
              <a:srgbClr val="D6CFC5"/>
            </a:solidFill>
            <a:prstDash val="solid"/>
          </a:ln>
        </p:spPr>
        <p:txBody>
          <a:bodyPr/>
          <a:lstStyle/>
          <a:p>
            <a:endParaRPr lang="en-GB"/>
          </a:p>
        </p:txBody>
      </p:sp>
      <p:sp>
        <p:nvSpPr>
          <p:cNvPr id="14" name="Shape 11"/>
          <p:cNvSpPr/>
          <p:nvPr/>
        </p:nvSpPr>
        <p:spPr>
          <a:xfrm>
            <a:off x="411480" y="2962656"/>
            <a:ext cx="91440" cy="676656"/>
          </a:xfrm>
          <a:prstGeom prst="rect">
            <a:avLst/>
          </a:prstGeom>
          <a:solidFill>
            <a:srgbClr val="7A9E7E"/>
          </a:solidFill>
          <a:ln w="12700">
            <a:solidFill>
              <a:srgbClr val="7A9E7E"/>
            </a:solidFill>
            <a:prstDash val="solid"/>
          </a:ln>
        </p:spPr>
        <p:txBody>
          <a:bodyPr/>
          <a:lstStyle/>
          <a:p>
            <a:endParaRPr lang="en-GB"/>
          </a:p>
        </p:txBody>
      </p:sp>
      <p:sp>
        <p:nvSpPr>
          <p:cNvPr id="15" name="Text 12"/>
          <p:cNvSpPr/>
          <p:nvPr/>
        </p:nvSpPr>
        <p:spPr>
          <a:xfrm>
            <a:off x="594360" y="3035808"/>
            <a:ext cx="3767328" cy="530352"/>
          </a:xfrm>
          <a:prstGeom prst="rect">
            <a:avLst/>
          </a:prstGeom>
          <a:noFill/>
          <a:ln/>
        </p:spPr>
        <p:txBody>
          <a:bodyPr wrap="square" lIns="0" tIns="0" rIns="0" bIns="0" rtlCol="0" anchor="ctr"/>
          <a:lstStyle/>
          <a:p>
            <a:r>
              <a:rPr lang="en-GB" sz="1050" dirty="0"/>
              <a:t>Consistently doing the key worker role well by coming prepared to MDT meetings and sharing direct observations about the child.</a:t>
            </a:r>
          </a:p>
          <a:p>
            <a:pPr marL="0" indent="0">
              <a:buNone/>
            </a:pPr>
            <a:endParaRPr lang="en-US" sz="1050" dirty="0"/>
          </a:p>
        </p:txBody>
      </p:sp>
      <p:sp>
        <p:nvSpPr>
          <p:cNvPr id="16" name="Shape 13"/>
          <p:cNvSpPr/>
          <p:nvPr/>
        </p:nvSpPr>
        <p:spPr>
          <a:xfrm>
            <a:off x="411480" y="3712464"/>
            <a:ext cx="4069080" cy="676656"/>
          </a:xfrm>
          <a:prstGeom prst="rect">
            <a:avLst/>
          </a:prstGeom>
          <a:solidFill>
            <a:srgbClr val="F5F0E8"/>
          </a:solidFill>
          <a:ln w="6350">
            <a:solidFill>
              <a:srgbClr val="D6CFC5"/>
            </a:solidFill>
            <a:prstDash val="solid"/>
          </a:ln>
        </p:spPr>
        <p:txBody>
          <a:bodyPr/>
          <a:lstStyle/>
          <a:p>
            <a:endParaRPr lang="en-GB"/>
          </a:p>
        </p:txBody>
      </p:sp>
      <p:sp>
        <p:nvSpPr>
          <p:cNvPr id="17" name="Shape 14"/>
          <p:cNvSpPr/>
          <p:nvPr/>
        </p:nvSpPr>
        <p:spPr>
          <a:xfrm>
            <a:off x="411480" y="3712464"/>
            <a:ext cx="91440" cy="676656"/>
          </a:xfrm>
          <a:prstGeom prst="rect">
            <a:avLst/>
          </a:prstGeom>
          <a:solidFill>
            <a:srgbClr val="7A9E7E"/>
          </a:solidFill>
          <a:ln w="12700">
            <a:solidFill>
              <a:srgbClr val="7A9E7E"/>
            </a:solidFill>
            <a:prstDash val="solid"/>
          </a:ln>
        </p:spPr>
        <p:txBody>
          <a:bodyPr/>
          <a:lstStyle/>
          <a:p>
            <a:endParaRPr lang="en-GB"/>
          </a:p>
        </p:txBody>
      </p:sp>
      <p:sp>
        <p:nvSpPr>
          <p:cNvPr id="18" name="Text 15"/>
          <p:cNvSpPr/>
          <p:nvPr/>
        </p:nvSpPr>
        <p:spPr>
          <a:xfrm>
            <a:off x="594360" y="3785616"/>
            <a:ext cx="3767328" cy="530352"/>
          </a:xfrm>
          <a:prstGeom prst="rect">
            <a:avLst/>
          </a:prstGeom>
          <a:noFill/>
          <a:ln/>
        </p:spPr>
        <p:txBody>
          <a:bodyPr wrap="square" lIns="0" tIns="0" rIns="0" bIns="0" rtlCol="0" anchor="ctr"/>
          <a:lstStyle/>
          <a:p>
            <a:r>
              <a:rPr lang="en-GB" sz="1050" dirty="0"/>
              <a:t>Changing how I communicate depending on who I’m speaking to, such as clinicians or admin staff, to keep good working relationships and teamwork.</a:t>
            </a:r>
          </a:p>
          <a:p>
            <a:pPr marL="0" indent="0">
              <a:buNone/>
            </a:pPr>
            <a:endParaRPr lang="en-US" sz="1050" dirty="0"/>
          </a:p>
        </p:txBody>
      </p:sp>
      <p:sp>
        <p:nvSpPr>
          <p:cNvPr id="19" name="Shape 16"/>
          <p:cNvSpPr/>
          <p:nvPr/>
        </p:nvSpPr>
        <p:spPr>
          <a:xfrm>
            <a:off x="4663440" y="1691640"/>
            <a:ext cx="4160520" cy="438912"/>
          </a:xfrm>
          <a:prstGeom prst="rect">
            <a:avLst/>
          </a:prstGeom>
          <a:solidFill>
            <a:srgbClr val="B85042"/>
          </a:solidFill>
          <a:ln w="12700">
            <a:solidFill>
              <a:srgbClr val="B85042"/>
            </a:solidFill>
            <a:prstDash val="solid"/>
          </a:ln>
        </p:spPr>
        <p:txBody>
          <a:bodyPr/>
          <a:lstStyle/>
          <a:p>
            <a:endParaRPr lang="en-GB"/>
          </a:p>
        </p:txBody>
      </p:sp>
      <p:pic>
        <p:nvPicPr>
          <p:cNvPr id="20" name="Image 1" descr="preencoded.png"/>
          <p:cNvPicPr>
            <a:picLocks noChangeAspect="1"/>
          </p:cNvPicPr>
          <p:nvPr/>
        </p:nvPicPr>
        <p:blipFill>
          <a:blip r:embed="rId4"/>
          <a:stretch>
            <a:fillRect/>
          </a:stretch>
        </p:blipFill>
        <p:spPr>
          <a:xfrm>
            <a:off x="4800600" y="1764792"/>
            <a:ext cx="274320" cy="274320"/>
          </a:xfrm>
          <a:prstGeom prst="rect">
            <a:avLst/>
          </a:prstGeom>
        </p:spPr>
      </p:pic>
      <p:sp>
        <p:nvSpPr>
          <p:cNvPr id="21" name="Text 17"/>
          <p:cNvSpPr/>
          <p:nvPr/>
        </p:nvSpPr>
        <p:spPr>
          <a:xfrm>
            <a:off x="5166360" y="1719072"/>
            <a:ext cx="3474720" cy="384048"/>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Areas for Development</a:t>
            </a:r>
            <a:endParaRPr lang="en-US" sz="1300" dirty="0"/>
          </a:p>
        </p:txBody>
      </p:sp>
      <p:sp>
        <p:nvSpPr>
          <p:cNvPr id="22" name="Shape 18"/>
          <p:cNvSpPr/>
          <p:nvPr/>
        </p:nvSpPr>
        <p:spPr>
          <a:xfrm>
            <a:off x="4663440" y="2212848"/>
            <a:ext cx="4160520" cy="676656"/>
          </a:xfrm>
          <a:prstGeom prst="rect">
            <a:avLst/>
          </a:prstGeom>
          <a:solidFill>
            <a:srgbClr val="F5F0E8"/>
          </a:solidFill>
          <a:ln w="6350">
            <a:solidFill>
              <a:srgbClr val="D6CFC5"/>
            </a:solidFill>
            <a:prstDash val="solid"/>
          </a:ln>
        </p:spPr>
        <p:txBody>
          <a:bodyPr/>
          <a:lstStyle/>
          <a:p>
            <a:endParaRPr lang="en-GB"/>
          </a:p>
        </p:txBody>
      </p:sp>
      <p:sp>
        <p:nvSpPr>
          <p:cNvPr id="23" name="Shape 19"/>
          <p:cNvSpPr/>
          <p:nvPr/>
        </p:nvSpPr>
        <p:spPr>
          <a:xfrm>
            <a:off x="4663440" y="2212848"/>
            <a:ext cx="91440" cy="676656"/>
          </a:xfrm>
          <a:prstGeom prst="rect">
            <a:avLst/>
          </a:prstGeom>
          <a:solidFill>
            <a:srgbClr val="B85042"/>
          </a:solidFill>
          <a:ln w="12700">
            <a:solidFill>
              <a:srgbClr val="B85042"/>
            </a:solidFill>
            <a:prstDash val="solid"/>
          </a:ln>
        </p:spPr>
        <p:txBody>
          <a:bodyPr/>
          <a:lstStyle/>
          <a:p>
            <a:endParaRPr lang="en-GB"/>
          </a:p>
        </p:txBody>
      </p:sp>
      <p:sp>
        <p:nvSpPr>
          <p:cNvPr id="24" name="Text 20"/>
          <p:cNvSpPr/>
          <p:nvPr/>
        </p:nvSpPr>
        <p:spPr>
          <a:xfrm>
            <a:off x="4846320" y="2286000"/>
            <a:ext cx="3858768" cy="530352"/>
          </a:xfrm>
          <a:prstGeom prst="rect">
            <a:avLst/>
          </a:prstGeom>
          <a:noFill/>
          <a:ln/>
        </p:spPr>
        <p:txBody>
          <a:bodyPr wrap="square" lIns="0" tIns="0" rIns="0" bIns="0" rtlCol="0" anchor="ctr"/>
          <a:lstStyle/>
          <a:p>
            <a:r>
              <a:rPr lang="en-GB" sz="1050" dirty="0"/>
              <a:t>Building confidence to speak up respectfully when needed, especially to support the service user, even when talking to senior staff.</a:t>
            </a:r>
          </a:p>
          <a:p>
            <a:pPr marL="0" indent="0">
              <a:buNone/>
            </a:pPr>
            <a:endParaRPr lang="en-US" sz="1050" dirty="0"/>
          </a:p>
        </p:txBody>
      </p:sp>
      <p:sp>
        <p:nvSpPr>
          <p:cNvPr id="25" name="Shape 21"/>
          <p:cNvSpPr/>
          <p:nvPr/>
        </p:nvSpPr>
        <p:spPr>
          <a:xfrm>
            <a:off x="4663440" y="2962656"/>
            <a:ext cx="4160520" cy="676656"/>
          </a:xfrm>
          <a:prstGeom prst="rect">
            <a:avLst/>
          </a:prstGeom>
          <a:solidFill>
            <a:srgbClr val="F5F0E8"/>
          </a:solidFill>
          <a:ln w="6350">
            <a:solidFill>
              <a:srgbClr val="D6CFC5"/>
            </a:solidFill>
            <a:prstDash val="solid"/>
          </a:ln>
        </p:spPr>
        <p:txBody>
          <a:bodyPr/>
          <a:lstStyle/>
          <a:p>
            <a:endParaRPr lang="en-GB"/>
          </a:p>
        </p:txBody>
      </p:sp>
      <p:sp>
        <p:nvSpPr>
          <p:cNvPr id="26" name="Shape 22"/>
          <p:cNvSpPr/>
          <p:nvPr/>
        </p:nvSpPr>
        <p:spPr>
          <a:xfrm>
            <a:off x="4663440" y="2962656"/>
            <a:ext cx="91440" cy="676656"/>
          </a:xfrm>
          <a:prstGeom prst="rect">
            <a:avLst/>
          </a:prstGeom>
          <a:solidFill>
            <a:srgbClr val="B85042"/>
          </a:solidFill>
          <a:ln w="12700">
            <a:solidFill>
              <a:srgbClr val="B85042"/>
            </a:solidFill>
            <a:prstDash val="solid"/>
          </a:ln>
        </p:spPr>
        <p:txBody>
          <a:bodyPr/>
          <a:lstStyle/>
          <a:p>
            <a:endParaRPr lang="en-GB"/>
          </a:p>
        </p:txBody>
      </p:sp>
      <p:sp>
        <p:nvSpPr>
          <p:cNvPr id="27" name="Text 23"/>
          <p:cNvSpPr/>
          <p:nvPr/>
        </p:nvSpPr>
        <p:spPr>
          <a:xfrm>
            <a:off x="4846320" y="3035808"/>
            <a:ext cx="3858768" cy="530352"/>
          </a:xfrm>
          <a:prstGeom prst="rect">
            <a:avLst/>
          </a:prstGeom>
          <a:noFill/>
          <a:ln/>
        </p:spPr>
        <p:txBody>
          <a:bodyPr wrap="square" lIns="0" tIns="0" rIns="0" bIns="0" rtlCol="0" anchor="ctr"/>
          <a:lstStyle/>
          <a:p>
            <a:r>
              <a:rPr lang="en-GB" sz="1050" dirty="0"/>
              <a:t>Improving my understanding of different professionals like occupational therapists and social workers so I can contribute better to joint care planning.</a:t>
            </a:r>
            <a:endParaRPr lang="en-US" sz="1050" dirty="0"/>
          </a:p>
        </p:txBody>
      </p:sp>
      <p:sp>
        <p:nvSpPr>
          <p:cNvPr id="28" name="Shape 24"/>
          <p:cNvSpPr/>
          <p:nvPr/>
        </p:nvSpPr>
        <p:spPr>
          <a:xfrm>
            <a:off x="4663440" y="3712464"/>
            <a:ext cx="4160520" cy="676656"/>
          </a:xfrm>
          <a:prstGeom prst="rect">
            <a:avLst/>
          </a:prstGeom>
          <a:solidFill>
            <a:srgbClr val="F5F0E8"/>
          </a:solidFill>
          <a:ln w="6350">
            <a:solidFill>
              <a:srgbClr val="D6CFC5"/>
            </a:solidFill>
            <a:prstDash val="solid"/>
          </a:ln>
        </p:spPr>
        <p:txBody>
          <a:bodyPr/>
          <a:lstStyle/>
          <a:p>
            <a:endParaRPr lang="en-GB"/>
          </a:p>
        </p:txBody>
      </p:sp>
      <p:sp>
        <p:nvSpPr>
          <p:cNvPr id="29" name="Shape 25"/>
          <p:cNvSpPr/>
          <p:nvPr/>
        </p:nvSpPr>
        <p:spPr>
          <a:xfrm>
            <a:off x="4663440" y="3712464"/>
            <a:ext cx="91440" cy="676656"/>
          </a:xfrm>
          <a:prstGeom prst="rect">
            <a:avLst/>
          </a:prstGeom>
          <a:solidFill>
            <a:srgbClr val="B85042"/>
          </a:solidFill>
          <a:ln w="12700">
            <a:solidFill>
              <a:srgbClr val="B85042"/>
            </a:solidFill>
            <a:prstDash val="solid"/>
          </a:ln>
        </p:spPr>
        <p:txBody>
          <a:bodyPr/>
          <a:lstStyle/>
          <a:p>
            <a:endParaRPr lang="en-GB"/>
          </a:p>
        </p:txBody>
      </p:sp>
      <p:sp>
        <p:nvSpPr>
          <p:cNvPr id="30" name="Text 26"/>
          <p:cNvSpPr/>
          <p:nvPr/>
        </p:nvSpPr>
        <p:spPr>
          <a:xfrm>
            <a:off x="4846320" y="3785616"/>
            <a:ext cx="3858768" cy="530352"/>
          </a:xfrm>
          <a:prstGeom prst="rect">
            <a:avLst/>
          </a:prstGeom>
          <a:noFill/>
          <a:ln/>
        </p:spPr>
        <p:txBody>
          <a:bodyPr wrap="square" lIns="0" tIns="0" rIns="0" bIns="0" rtlCol="0" anchor="ctr"/>
          <a:lstStyle/>
          <a:p>
            <a:r>
              <a:rPr lang="en-GB" sz="1050" dirty="0"/>
              <a:t>My action plan is to complete the NHS Leadership Academy “Essentials of Team Working” course by September 2026, get feedback from my line manager by July 2026, and shadow the SENCO in two meetings by October 2026 to improve my understanding of Early Years roles.</a:t>
            </a:r>
            <a:endParaRPr lang="en-US"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3D3530"/>
        </a:solidFill>
        <a:effectLst/>
      </p:bgPr>
    </p:bg>
    <p:spTree>
      <p:nvGrpSpPr>
        <p:cNvPr id="1" name=""/>
        <p:cNvGrpSpPr/>
        <p:nvPr/>
      </p:nvGrpSpPr>
      <p:grpSpPr>
        <a:xfrm>
          <a:off x="0" y="0"/>
          <a:ext cx="0" cy="0"/>
          <a:chOff x="0" y="0"/>
          <a:chExt cx="0" cy="0"/>
        </a:xfrm>
      </p:grpSpPr>
      <p:sp>
        <p:nvSpPr>
          <p:cNvPr id="2" name="Shape 0"/>
          <p:cNvSpPr/>
          <p:nvPr/>
        </p:nvSpPr>
        <p:spPr>
          <a:xfrm>
            <a:off x="0" y="0"/>
            <a:ext cx="9144000" cy="960120"/>
          </a:xfrm>
          <a:prstGeom prst="rect">
            <a:avLst/>
          </a:prstGeom>
          <a:solidFill>
            <a:srgbClr val="8B3A33"/>
          </a:solidFill>
          <a:ln w="12700">
            <a:solidFill>
              <a:srgbClr val="8B3A33"/>
            </a:solidFill>
            <a:prstDash val="solid"/>
          </a:ln>
        </p:spPr>
        <p:txBody>
          <a:bodyPr/>
          <a:lstStyle/>
          <a:p>
            <a:endParaRPr lang="en-GB"/>
          </a:p>
        </p:txBody>
      </p:sp>
      <p:sp>
        <p:nvSpPr>
          <p:cNvPr id="3" name="Text 1"/>
          <p:cNvSpPr/>
          <p:nvPr/>
        </p:nvSpPr>
        <p:spPr>
          <a:xfrm>
            <a:off x="365760" y="0"/>
            <a:ext cx="8412480" cy="960120"/>
          </a:xfrm>
          <a:prstGeom prst="rect">
            <a:avLst/>
          </a:prstGeom>
          <a:noFill/>
          <a:ln/>
        </p:spPr>
        <p:txBody>
          <a:bodyPr wrap="square" lIns="0" tIns="0" rIns="0" bIns="0" rtlCol="0" anchor="ctr"/>
          <a:lstStyle/>
          <a:p>
            <a:pPr marL="0" indent="0" algn="l">
              <a:buNone/>
            </a:pPr>
            <a:r>
              <a:rPr lang="en-US" sz="2600" b="1" dirty="0">
                <a:solidFill>
                  <a:srgbClr val="FFFFFF"/>
                </a:solidFill>
                <a:latin typeface="Georgia" pitchFamily="34" charset="0"/>
                <a:ea typeface="Georgia" pitchFamily="34" charset="-122"/>
                <a:cs typeface="Georgia" pitchFamily="34" charset="-120"/>
              </a:rPr>
              <a:t>Conclusion</a:t>
            </a:r>
            <a:endParaRPr lang="en-US" sz="2600" dirty="0"/>
          </a:p>
        </p:txBody>
      </p:sp>
      <p:sp>
        <p:nvSpPr>
          <p:cNvPr id="4" name="Shape 2"/>
          <p:cNvSpPr/>
          <p:nvPr/>
        </p:nvSpPr>
        <p:spPr>
          <a:xfrm>
            <a:off x="365760" y="1051560"/>
            <a:ext cx="8412480" cy="1033272"/>
          </a:xfrm>
          <a:prstGeom prst="rect">
            <a:avLst/>
          </a:prstGeom>
          <a:solidFill>
            <a:srgbClr val="2A2220"/>
          </a:solidFill>
          <a:ln w="12700">
            <a:solidFill>
              <a:srgbClr val="2A2220"/>
            </a:solidFill>
            <a:prstDash val="solid"/>
          </a:ln>
        </p:spPr>
        <p:txBody>
          <a:bodyPr/>
          <a:lstStyle/>
          <a:p>
            <a:endParaRPr lang="en-GB"/>
          </a:p>
        </p:txBody>
      </p:sp>
      <p:sp>
        <p:nvSpPr>
          <p:cNvPr id="5" name="Text 3"/>
          <p:cNvSpPr/>
          <p:nvPr/>
        </p:nvSpPr>
        <p:spPr>
          <a:xfrm>
            <a:off x="548640" y="1143000"/>
            <a:ext cx="8046720" cy="1389888"/>
          </a:xfrm>
          <a:prstGeom prst="rect">
            <a:avLst/>
          </a:prstGeom>
          <a:noFill/>
          <a:ln/>
        </p:spPr>
        <p:txBody>
          <a:bodyPr wrap="square" lIns="0" tIns="0" rIns="0" bIns="0" rtlCol="0" anchor="t"/>
          <a:lstStyle/>
          <a:p>
            <a:r>
              <a:rPr lang="en-GB" sz="1200" dirty="0">
                <a:solidFill>
                  <a:schemeClr val="bg1"/>
                </a:solidFill>
              </a:rPr>
              <a:t>Teamwork is a key part of safe and effective health and social care. Using Tuckman’s (1965) model, this presentation looked at how teams develop and how this affects the quality of care. It showed how different professionals work together in practice. Through Driscoll’s (2007) reflection model, I identified my strengths and made a clear plan to improve, showing my commitment to learning and working well with others in health and social care.</a:t>
            </a:r>
          </a:p>
          <a:p>
            <a:pPr marL="0" indent="0">
              <a:buNone/>
            </a:pPr>
            <a:endParaRPr lang="en-US" sz="1150" dirty="0"/>
          </a:p>
        </p:txBody>
      </p:sp>
      <p:sp>
        <p:nvSpPr>
          <p:cNvPr id="6" name="Shape 4"/>
          <p:cNvSpPr/>
          <p:nvPr/>
        </p:nvSpPr>
        <p:spPr>
          <a:xfrm>
            <a:off x="429260" y="2350008"/>
            <a:ext cx="1828800" cy="365760"/>
          </a:xfrm>
          <a:prstGeom prst="rect">
            <a:avLst/>
          </a:prstGeom>
          <a:solidFill>
            <a:srgbClr val="7A9E7E"/>
          </a:solidFill>
          <a:ln w="12700">
            <a:solidFill>
              <a:srgbClr val="7A9E7E"/>
            </a:solidFill>
            <a:prstDash val="solid"/>
          </a:ln>
        </p:spPr>
        <p:txBody>
          <a:bodyPr/>
          <a:lstStyle/>
          <a:p>
            <a:endParaRPr lang="en-GB"/>
          </a:p>
        </p:txBody>
      </p:sp>
      <p:sp>
        <p:nvSpPr>
          <p:cNvPr id="7" name="Text 5"/>
          <p:cNvSpPr/>
          <p:nvPr/>
        </p:nvSpPr>
        <p:spPr>
          <a:xfrm>
            <a:off x="365760" y="2368296"/>
            <a:ext cx="1828800" cy="365760"/>
          </a:xfrm>
          <a:prstGeom prst="rect">
            <a:avLst/>
          </a:prstGeom>
          <a:noFill/>
          <a:ln/>
        </p:spPr>
        <p:txBody>
          <a:bodyPr wrap="square" lIns="0" tIns="0" rIns="0" bIns="0" rtlCol="0" anchor="ctr"/>
          <a:lstStyle/>
          <a:p>
            <a:pPr marL="0" indent="0" algn="ctr">
              <a:buNone/>
            </a:pPr>
            <a:r>
              <a:rPr lang="en-US" sz="1200" b="1" dirty="0">
                <a:solidFill>
                  <a:srgbClr val="FFFFFF"/>
                </a:solidFill>
              </a:rPr>
              <a:t>References</a:t>
            </a:r>
            <a:endParaRPr lang="en-US" sz="1200" dirty="0"/>
          </a:p>
        </p:txBody>
      </p:sp>
      <p:sp>
        <p:nvSpPr>
          <p:cNvPr id="8" name="Text 6"/>
          <p:cNvSpPr/>
          <p:nvPr/>
        </p:nvSpPr>
        <p:spPr>
          <a:xfrm>
            <a:off x="457200" y="2862072"/>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Care Act (2014). London: HMSO.</a:t>
            </a:r>
            <a:endParaRPr lang="en-US" sz="900" dirty="0"/>
          </a:p>
        </p:txBody>
      </p:sp>
      <p:sp>
        <p:nvSpPr>
          <p:cNvPr id="9" name="Text 7"/>
          <p:cNvSpPr/>
          <p:nvPr/>
        </p:nvSpPr>
        <p:spPr>
          <a:xfrm>
            <a:off x="457200" y="3145536"/>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Driscoll, J. (2007) Practising Clinical Supervision: A Reflective Approach for Healthcare Professionals. 2nd edn. Edinburgh: Baillière Tindall.</a:t>
            </a:r>
            <a:endParaRPr lang="en-US" sz="900" dirty="0"/>
          </a:p>
        </p:txBody>
      </p:sp>
      <p:sp>
        <p:nvSpPr>
          <p:cNvPr id="10" name="Text 8"/>
          <p:cNvSpPr/>
          <p:nvPr/>
        </p:nvSpPr>
        <p:spPr>
          <a:xfrm>
            <a:off x="457200" y="3429000"/>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Mickan, S. and Rodger, S. (2000) 'Characteristics of effective teams: a literature review', Australian Health Review, 23(3), pp. 201–208.</a:t>
            </a:r>
            <a:endParaRPr lang="en-US" sz="900" dirty="0"/>
          </a:p>
        </p:txBody>
      </p:sp>
      <p:sp>
        <p:nvSpPr>
          <p:cNvPr id="11" name="Text 9"/>
          <p:cNvSpPr/>
          <p:nvPr/>
        </p:nvSpPr>
        <p:spPr>
          <a:xfrm>
            <a:off x="457200" y="3712464"/>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NHS England (2019) NHS Long Term Plan. Available at: https://www.longtermplan.nhs.uk/ (Accessed: 1 June 2026).</a:t>
            </a:r>
            <a:endParaRPr lang="en-US" sz="900" dirty="0"/>
          </a:p>
        </p:txBody>
      </p:sp>
      <p:sp>
        <p:nvSpPr>
          <p:cNvPr id="12" name="Text 10"/>
          <p:cNvSpPr/>
          <p:nvPr/>
        </p:nvSpPr>
        <p:spPr>
          <a:xfrm>
            <a:off x="457200" y="3995928"/>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Tuckman, B.W. (1965) 'Developmental sequence in small groups', Psychological Bulletin, 63(6), pp. 384–399.</a:t>
            </a:r>
            <a:endParaRPr lang="en-US" sz="900" dirty="0"/>
          </a:p>
        </p:txBody>
      </p:sp>
      <p:sp>
        <p:nvSpPr>
          <p:cNvPr id="13" name="Text 11"/>
          <p:cNvSpPr/>
          <p:nvPr/>
        </p:nvSpPr>
        <p:spPr>
          <a:xfrm>
            <a:off x="457200" y="4279392"/>
            <a:ext cx="8229600" cy="256032"/>
          </a:xfrm>
          <a:prstGeom prst="rect">
            <a:avLst/>
          </a:prstGeom>
          <a:noFill/>
          <a:ln/>
        </p:spPr>
        <p:txBody>
          <a:bodyPr wrap="square" lIns="0" tIns="0" rIns="0" bIns="0" rtlCol="0" anchor="ctr"/>
          <a:lstStyle/>
          <a:p>
            <a:pPr marL="0" indent="0">
              <a:buNone/>
            </a:pPr>
            <a:r>
              <a:rPr lang="en-US" sz="900" dirty="0">
                <a:solidFill>
                  <a:srgbClr val="D6CFC5"/>
                </a:solidFill>
                <a:latin typeface="Calibri" pitchFamily="34" charset="0"/>
                <a:ea typeface="Calibri" pitchFamily="34" charset="-122"/>
                <a:cs typeface="Calibri" pitchFamily="34" charset="-120"/>
              </a:rPr>
              <a:t>West, M.A. et al. (2002) 'The link between the management of employees and patient mortality in acute hospitals', International Journal of Human Resource Management, 13(8), pp. 1299–1310.</a:t>
            </a:r>
            <a:endParaRPr lang="en-US" sz="900" dirty="0"/>
          </a:p>
        </p:txBody>
      </p:sp>
      <p:sp>
        <p:nvSpPr>
          <p:cNvPr id="14" name="Text 12"/>
          <p:cNvSpPr/>
          <p:nvPr/>
        </p:nvSpPr>
        <p:spPr>
          <a:xfrm>
            <a:off x="365760" y="4846320"/>
            <a:ext cx="8412480" cy="228600"/>
          </a:xfrm>
          <a:prstGeom prst="rect">
            <a:avLst/>
          </a:prstGeom>
          <a:noFill/>
          <a:ln/>
        </p:spPr>
        <p:txBody>
          <a:bodyPr wrap="square" lIns="0" tIns="0" rIns="0" bIns="0" rtlCol="0" anchor="ctr"/>
          <a:lstStyle/>
          <a:p>
            <a:pPr marL="0" indent="0" algn="r">
              <a:buNone/>
            </a:pP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69</TotalTime>
  <Words>1306</Words>
  <Application>Microsoft Office PowerPoint</Application>
  <PresentationFormat>On-screen Show (16:9)</PresentationFormat>
  <Paragraphs>105</Paragraphs>
  <Slides>8</Slides>
  <Notes>8</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dc:title>
  <dc:subject>PptxGenJS Presentation</dc:subject>
  <dc:creator>PptxGenJS</dc:creator>
  <cp:lastModifiedBy>Rabia Rashid (2504610)</cp:lastModifiedBy>
  <cp:revision>11</cp:revision>
  <dcterms:created xsi:type="dcterms:W3CDTF">2026-06-08T06:23:07Z</dcterms:created>
  <dcterms:modified xsi:type="dcterms:W3CDTF">2026-06-22T06:01:57Z</dcterms:modified>
</cp:coreProperties>
</file>