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4"/>
  </p:sldMasterIdLst>
  <p:notesMasterIdLst>
    <p:notesMasterId r:id="rId18"/>
  </p:notesMasterIdLst>
  <p:handoutMasterIdLst>
    <p:handoutMasterId r:id="rId19"/>
  </p:handoutMasterIdLst>
  <p:sldIdLst>
    <p:sldId id="1497" r:id="rId5"/>
    <p:sldId id="1498" r:id="rId6"/>
    <p:sldId id="1514" r:id="rId7"/>
    <p:sldId id="1515" r:id="rId8"/>
    <p:sldId id="1516" r:id="rId9"/>
    <p:sldId id="1517" r:id="rId10"/>
    <p:sldId id="1520" r:id="rId11"/>
    <p:sldId id="1519" r:id="rId12"/>
    <p:sldId id="1521" r:id="rId13"/>
    <p:sldId id="1522" r:id="rId14"/>
    <p:sldId id="1523" r:id="rId15"/>
    <p:sldId id="1524" r:id="rId16"/>
    <p:sldId id="152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DC3CAF61-3D39-8A1C-6AB6-F5CBCFCBEA47}" name="Vanessa Buzgheia (ALLEGIS GROUP HOLDINGS INC)" initials="" userId="S::v-vabuzgheia@microsoft.com::f3934b54-4599-40d0-96a8-d6208686f730"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74E908-CA14-D52C-C03E-B84108F021FE}" v="1023" dt="2026-05-04T17:48:45.240"/>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9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73" d="100"/>
          <a:sy n="73" d="100"/>
        </p:scale>
        <p:origin x="2126" y="29"/>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5/4/2026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5/4/2026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 I am pitching Drink &amp; Drive—a strategic response to the shifting evening economy in Swansea. We are redefining nightlife by offering a premium, inclusive experience that removes the barrier of alcohol.</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9359430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999A50C-9391-DD8B-6782-CEEF4E738406}"/>
              </a:ext>
            </a:extLst>
          </p:cNvPr>
          <p:cNvSpPr>
            <a:spLocks noGrp="1"/>
          </p:cNvSpPr>
          <p:nvPr>
            <p:ph type="title" hasCustomPrompt="1"/>
          </p:nvPr>
        </p:nvSpPr>
        <p:spPr>
          <a:xfrm>
            <a:off x="634997" y="4163638"/>
            <a:ext cx="10737853" cy="1646689"/>
          </a:xfrm>
        </p:spPr>
        <p:txBody>
          <a:bodyPr tIns="0" bIns="0" anchor="t">
            <a:noAutofit/>
          </a:bodyPr>
          <a:lstStyle>
            <a:lvl1pPr>
              <a:defRPr lang="en-US" sz="8000" b="1" kern="1200" cap="all" baseline="0" dirty="0">
                <a:solidFill>
                  <a:schemeClr val="tx1"/>
                </a:solidFill>
                <a:effectLst>
                  <a:outerShdw blurRad="190500" algn="ctr" rotWithShape="0">
                    <a:prstClr val="black">
                      <a:alpha val="40000"/>
                    </a:prstClr>
                  </a:outerShdw>
                </a:effectLst>
                <a:latin typeface="+mj-lt"/>
                <a:ea typeface="Aharoni Bold" pitchFamily="34" charset="-122"/>
                <a:cs typeface="Aharoni Bold" pitchFamily="34" charset="-120"/>
              </a:defRPr>
            </a:lvl1pPr>
          </a:lstStyle>
          <a:p>
            <a:r>
              <a:rPr lang="en-US" dirty="0"/>
              <a:t>Click to edit Master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997" y="5815645"/>
            <a:ext cx="10737854" cy="480373"/>
          </a:xfrm>
        </p:spPr>
        <p:txBody>
          <a:bodyPr anchor="t">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3632173"/>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lvl1pPr>
              <a:defRPr>
                <a:solidFill>
                  <a:schemeClr val="tx1"/>
                </a:solidFill>
              </a:defRPr>
            </a:lvl1pPr>
          </a:lstStyle>
          <a:p>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a:solidFill>
                  <a:schemeClr val="tx1"/>
                </a:solidFill>
              </a:defRPr>
            </a:lvl1pPr>
          </a:lstStyle>
          <a:p>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422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AA1319C-BBB6-55BF-1CEC-58FA56EB0568}"/>
              </a:ext>
            </a:extLst>
          </p:cNvPr>
          <p:cNvSpPr>
            <a:spLocks noGrp="1"/>
          </p:cNvSpPr>
          <p:nvPr>
            <p:ph type="title"/>
          </p:nvPr>
        </p:nvSpPr>
        <p:spPr>
          <a:xfrm>
            <a:off x="634995" y="553501"/>
            <a:ext cx="10944229" cy="1605500"/>
          </a:xfrm>
        </p:spPr>
        <p:txBody>
          <a:bodyPr anchor="t">
            <a:noAutofit/>
          </a:bodyPr>
          <a:lstStyle>
            <a:lvl1pPr>
              <a:defRPr sz="7200">
                <a:solidFill>
                  <a:schemeClr val="tx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2400300"/>
            <a:ext cx="10966577" cy="390906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02205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922655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52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lvl1pPr>
              <a:defRPr>
                <a:solidFill>
                  <a:schemeClr val="tx1"/>
                </a:solidFill>
              </a:defRPr>
            </a:lvl1pPr>
          </a:lstStyle>
          <a:p>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lvl1pPr>
              <a:defRPr>
                <a:solidFill>
                  <a:schemeClr val="tx1"/>
                </a:solidFill>
              </a:defRPr>
            </a:lvl1pPr>
          </a:lstStyle>
          <a:p>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36901834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0CF2D626-D126-4CE7-9AFC-41007C1608D4}"/>
              </a:ext>
            </a:extLst>
          </p:cNvPr>
          <p:cNvSpPr>
            <a:spLocks noGrp="1"/>
          </p:cNvSpPr>
          <p:nvPr>
            <p:ph type="pic" sz="quarter" idx="13"/>
          </p:nvPr>
        </p:nvSpPr>
        <p:spPr>
          <a:xfrm>
            <a:off x="5905470" y="0"/>
            <a:ext cx="6286530" cy="6858000"/>
          </a:xfrm>
          <a:custGeom>
            <a:avLst/>
            <a:gdLst>
              <a:gd name="connsiteX0" fmla="*/ 3962484 w 6286530"/>
              <a:gd name="connsiteY0" fmla="*/ 392 h 6858000"/>
              <a:gd name="connsiteX1" fmla="*/ 3962484 w 6286530"/>
              <a:gd name="connsiteY1" fmla="*/ 863988 h 6858000"/>
              <a:gd name="connsiteX2" fmla="*/ 5651364 w 6286530"/>
              <a:gd name="connsiteY2" fmla="*/ 863988 h 6858000"/>
              <a:gd name="connsiteX3" fmla="*/ 5651364 w 6286530"/>
              <a:gd name="connsiteY3" fmla="*/ 392 h 6858000"/>
              <a:gd name="connsiteX4" fmla="*/ 0 w 6286530"/>
              <a:gd name="connsiteY4" fmla="*/ 0 h 6858000"/>
              <a:gd name="connsiteX5" fmla="*/ 6286530 w 6286530"/>
              <a:gd name="connsiteY5" fmla="*/ 0 h 6858000"/>
              <a:gd name="connsiteX6" fmla="*/ 6286530 w 6286530"/>
              <a:gd name="connsiteY6" fmla="*/ 6858000 h 6858000"/>
              <a:gd name="connsiteX7" fmla="*/ 0 w 628653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86530" h="6858000">
                <a:moveTo>
                  <a:pt x="3962484" y="392"/>
                </a:moveTo>
                <a:lnTo>
                  <a:pt x="3962484" y="863988"/>
                </a:lnTo>
                <a:lnTo>
                  <a:pt x="5651364" y="863988"/>
                </a:lnTo>
                <a:lnTo>
                  <a:pt x="5651364" y="392"/>
                </a:lnTo>
                <a:close/>
                <a:moveTo>
                  <a:pt x="0" y="0"/>
                </a:moveTo>
                <a:lnTo>
                  <a:pt x="6286530" y="0"/>
                </a:lnTo>
                <a:lnTo>
                  <a:pt x="6286530"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solidFill>
                  <a:schemeClr val="tx1"/>
                </a:solidFill>
              </a:defRPr>
            </a:lvl1pPr>
          </a:lstStyle>
          <a:p>
            <a:r>
              <a:rPr lang="en-US" dirty="0"/>
              <a:t>Click icon to add picture</a:t>
            </a:r>
          </a:p>
        </p:txBody>
      </p:sp>
      <p:sp>
        <p:nvSpPr>
          <p:cNvPr id="4" name="Shape 1">
            <a:extLst>
              <a:ext uri="{FF2B5EF4-FFF2-40B4-BE49-F238E27FC236}">
                <a16:creationId xmlns:a16="http://schemas.microsoft.com/office/drawing/2014/main" id="{CD5F9307-8AB1-ECCF-2ECC-8B9BCC13FEBF}"/>
              </a:ext>
            </a:extLst>
          </p:cNvPr>
          <p:cNvSpPr/>
          <p:nvPr userDrawn="1"/>
        </p:nvSpPr>
        <p:spPr>
          <a:xfrm rot="5400000">
            <a:off x="10280596" y="-412250"/>
            <a:ext cx="863596" cy="1688880"/>
          </a:xfrm>
          <a:prstGeom prst="rect">
            <a:avLst/>
          </a:prstGeom>
          <a:solidFill>
            <a:schemeClr val="tx1"/>
          </a:solidFill>
          <a:ln/>
        </p:spPr>
        <p:txBody>
          <a:bodyPr/>
          <a:lstStyle/>
          <a:p>
            <a:pPr defTabSz="457109"/>
            <a:endParaRPr lang="en-US" sz="900" dirty="0">
              <a:solidFill>
                <a:schemeClr val="bg2"/>
              </a:solidFill>
              <a:latin typeface="Calibri" panose="020F0502020204030204"/>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997" y="3881120"/>
            <a:ext cx="11242423" cy="3053080"/>
          </a:xfrm>
        </p:spPr>
        <p:txBody>
          <a:bodyPr tIns="777240" anchor="b">
            <a:noAutofit/>
          </a:bodyPr>
          <a:lstStyle>
            <a:lvl1pPr algn="l">
              <a:lnSpc>
                <a:spcPct val="65000"/>
              </a:lnSpc>
              <a:defRPr lang="en-US" sz="14997" kern="1200" dirty="0">
                <a:solidFill>
                  <a:schemeClr val="tx1"/>
                </a:solidFill>
                <a:effectLst>
                  <a:outerShdw blurRad="190500" algn="ctr" rotWithShape="0">
                    <a:prstClr val="black">
                      <a:alpha val="40000"/>
                    </a:prstClr>
                  </a:outerShdw>
                </a:effectLst>
                <a:latin typeface="+mj-lt"/>
                <a:ea typeface="Aharoni Bold" pitchFamily="34" charset="-122"/>
                <a:cs typeface="Aharoni Bold" pitchFamily="34" charset="-120"/>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678322" y="1"/>
            <a:ext cx="2068144" cy="863988"/>
          </a:xfrm>
        </p:spPr>
        <p:txBody>
          <a:bodyPr anchor="ctr">
            <a:normAutofit/>
          </a:bodyPr>
          <a:lstStyle>
            <a:lvl1pPr marL="0" indent="0" algn="ctr">
              <a:buNone/>
              <a:defRPr lang="en-US" sz="1000" kern="0" cap="all" spc="100" baseline="0" dirty="0">
                <a:solidFill>
                  <a:schemeClr val="bg2"/>
                </a:solidFill>
                <a:latin typeface="+mn-lt"/>
                <a:ea typeface="Trade Gothic Next Bold" pitchFamily="34" charset="-122"/>
                <a:cs typeface="Trade Gothic Next Bold" pitchFamily="34" charset="-12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36986286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0936" y="548642"/>
            <a:ext cx="7478991" cy="3635797"/>
          </a:xfrm>
        </p:spPr>
        <p:txBody>
          <a:bodyPr anchor="t">
            <a:normAutofit/>
          </a:bodyPr>
          <a:lstStyle>
            <a:lvl1pPr algn="l">
              <a:defRPr sz="70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0936" y="4473553"/>
            <a:ext cx="6655522" cy="1545336"/>
          </a:xfrm>
        </p:spPr>
        <p:txBody>
          <a:bodyPr anchor="b">
            <a:normAutofit/>
          </a:bodyPr>
          <a:lstStyle>
            <a:lvl1pPr marL="0" indent="0" algn="l">
              <a:buNone/>
              <a:defRPr sz="22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839307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anchor="t">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667759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916503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0936" y="495300"/>
            <a:ext cx="10951464" cy="6432550"/>
          </a:xfrm>
        </p:spPr>
        <p:txBody>
          <a:bodyPr tIns="822960" anchor="b">
            <a:normAutofit/>
          </a:bodyPr>
          <a:lstStyle>
            <a:lvl1pPr algn="l">
              <a:lnSpc>
                <a:spcPct val="65000"/>
              </a:lnSpc>
              <a:defRPr sz="15000">
                <a:solidFill>
                  <a:schemeClr val="tx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471559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48805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66082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10" name="Picture Placeholder 10">
            <a:extLst>
              <a:ext uri="{FF2B5EF4-FFF2-40B4-BE49-F238E27FC236}">
                <a16:creationId xmlns:a16="http://schemas.microsoft.com/office/drawing/2014/main" id="{ED51341B-B2F0-E912-DC30-5F26DF089FDC}"/>
              </a:ext>
            </a:extLst>
          </p:cNvPr>
          <p:cNvSpPr>
            <a:spLocks noGrp="1"/>
          </p:cNvSpPr>
          <p:nvPr>
            <p:ph type="pic" sz="quarter" idx="14"/>
          </p:nvPr>
        </p:nvSpPr>
        <p:spPr>
          <a:xfrm>
            <a:off x="0" y="13145"/>
            <a:ext cx="62864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997" y="3371850"/>
            <a:ext cx="10737853" cy="3657600"/>
          </a:xfrm>
        </p:spPr>
        <p:txBody>
          <a:bodyPr tIns="0" bIns="0" anchor="b">
            <a:noAutofit/>
          </a:bodyPr>
          <a:lstStyle>
            <a:lvl1pPr>
              <a:defRPr lang="en-US" sz="18000" b="1" kern="1200" cap="all" normalizeH="0" baseline="0" dirty="0">
                <a:solidFill>
                  <a:schemeClr val="tx1"/>
                </a:solidFill>
                <a:effectLst>
                  <a:outerShdw blurRad="190500" algn="ctr" rotWithShape="0">
                    <a:prstClr val="black">
                      <a:alpha val="40000"/>
                    </a:prstClr>
                  </a:outerShdw>
                </a:effectLst>
                <a:latin typeface="Aharoni Bold" pitchFamily="34" charset="0"/>
                <a:ea typeface="Aharoni Bold" pitchFamily="34" charset="-122"/>
                <a:cs typeface="Aharoni Bold" pitchFamily="34" charset="-120"/>
              </a:defRPr>
            </a:lvl1pPr>
          </a:lstStyle>
          <a:p>
            <a:r>
              <a:rPr lang="en-US" dirty="0"/>
              <a:t>Click to edit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72262" y="819150"/>
            <a:ext cx="4400587" cy="2114549"/>
          </a:xfrm>
        </p:spPr>
        <p:txBody>
          <a:bodyPr anchor="t">
            <a:normAutofit/>
          </a:bodyPr>
          <a:lstStyle>
            <a:lvl1pPr marL="0" indent="0">
              <a:lnSpc>
                <a:spcPct val="70000"/>
              </a:lnSpc>
              <a:buFont typeface="+mj-lt"/>
              <a:buNone/>
              <a:defRPr sz="2000">
                <a:solidFill>
                  <a:schemeClr val="tx1"/>
                </a:solidFill>
              </a:defRPr>
            </a:lvl1pPr>
            <a:lvl2pPr marL="228600" indent="0">
              <a:lnSpc>
                <a:spcPct val="70000"/>
              </a:lnSpc>
              <a:buFont typeface="+mj-lt"/>
              <a:buNone/>
              <a:defRPr sz="1800">
                <a:solidFill>
                  <a:schemeClr val="tx1"/>
                </a:solidFill>
              </a:defRPr>
            </a:lvl2pPr>
            <a:lvl3pPr marL="457200" indent="0">
              <a:lnSpc>
                <a:spcPct val="70000"/>
              </a:lnSpc>
              <a:buFont typeface="+mj-lt"/>
              <a:buNone/>
              <a:defRPr sz="1600">
                <a:solidFill>
                  <a:schemeClr val="tx1"/>
                </a:solidFill>
              </a:defRPr>
            </a:lvl3pPr>
            <a:lvl4pPr marL="685800" indent="0">
              <a:lnSpc>
                <a:spcPct val="70000"/>
              </a:lnSpc>
              <a:buFont typeface="+mj-lt"/>
              <a:buNone/>
              <a:defRPr sz="1400">
                <a:solidFill>
                  <a:schemeClr val="tx1"/>
                </a:solidFill>
              </a:defRPr>
            </a:lvl4pPr>
            <a:lvl5pPr marL="914400" indent="0">
              <a:lnSpc>
                <a:spcPct val="70000"/>
              </a:lnSpc>
              <a:buFont typeface="+mj-lt"/>
              <a:buNone/>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465568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98079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23570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99860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931025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5ABB6D6-C769-7847-C4E4-5D7D3DD04C5D}"/>
              </a:ext>
            </a:extLst>
          </p:cNvPr>
          <p:cNvSpPr>
            <a:spLocks noGrp="1"/>
          </p:cNvSpPr>
          <p:nvPr>
            <p:ph type="title"/>
          </p:nvPr>
        </p:nvSpPr>
        <p:spPr>
          <a:xfrm>
            <a:off x="630936" y="630936"/>
            <a:ext cx="5998464" cy="5724778"/>
          </a:xfrm>
        </p:spPr>
        <p:txBody>
          <a:bodyPr anchor="t">
            <a:noAutofit/>
          </a:bodyPr>
          <a:lstStyle>
            <a:lvl1pPr>
              <a:defRPr sz="100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6851650" y="630936"/>
            <a:ext cx="4967818" cy="5724778"/>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a:t>
            </a:r>
            <a:r>
              <a:rPr lang="en-US" dirty="0" err="1"/>
              <a:t>levelZA</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40541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5346672"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67083" y="557277"/>
            <a:ext cx="8163939" cy="2382774"/>
          </a:xfrm>
        </p:spPr>
        <p:txBody>
          <a:bodyPr anchor="t" anchorCtr="0">
            <a:normAutofit/>
          </a:bodyPr>
          <a:lstStyle>
            <a:lvl1pPr>
              <a:defRPr lang="en-US" sz="7200" b="1" kern="1200" cap="all" baseline="0" dirty="0">
                <a:solidFill>
                  <a:schemeClr val="tx1"/>
                </a:solidFill>
                <a:effectLst>
                  <a:outerShdw blurRad="190500" algn="ctr" rotWithShape="0">
                    <a:prstClr val="black">
                      <a:alpha val="40000"/>
                    </a:prstClr>
                  </a:outerShdw>
                </a:effectLst>
                <a:latin typeface="+mj-lt"/>
                <a:ea typeface="+mj-ea"/>
                <a:cs typeface="+mj-cs"/>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9" y="3238524"/>
            <a:ext cx="5725553" cy="3079979"/>
          </a:xfrm>
        </p:spPr>
        <p:txBody>
          <a:bodyPr/>
          <a:lstStyle>
            <a:lvl1pPr marL="342900" indent="-342900">
              <a:buFont typeface="Arial" panose="020B0604020202020204" pitchFamily="34" charset="0"/>
              <a:buChar char="•"/>
              <a:defRPr>
                <a:solidFill>
                  <a:schemeClr val="tx1"/>
                </a:solidFill>
              </a:defRPr>
            </a:lvl1pPr>
            <a:lvl2pPr marL="514350" indent="-285750">
              <a:buFont typeface="Arial" panose="020B0604020202020204" pitchFamily="34" charset="0"/>
              <a:buChar char="•"/>
              <a:defRPr>
                <a:solidFill>
                  <a:schemeClr val="tx1"/>
                </a:solidFill>
              </a:defRPr>
            </a:lvl2pPr>
            <a:lvl3pPr marL="742950" indent="-285750">
              <a:buFont typeface="Arial" panose="020B0604020202020204" pitchFamily="34" charset="0"/>
              <a:buChar char="•"/>
              <a:defRPr>
                <a:solidFill>
                  <a:schemeClr val="tx1"/>
                </a:solidFill>
              </a:defRPr>
            </a:lvl3pPr>
            <a:lvl4pPr marL="971550" indent="-285750">
              <a:buFont typeface="Arial" panose="020B0604020202020204" pitchFamily="34" charset="0"/>
              <a:buChar char="•"/>
              <a:defRPr>
                <a:solidFill>
                  <a:schemeClr val="tx1"/>
                </a:solidFill>
              </a:defRPr>
            </a:lvl4pPr>
            <a:lvl5pPr marL="1085850" indent="-171450">
              <a:buFont typeface="Arial" panose="020B0604020202020204" pitchFamily="34" charset="0"/>
              <a:buChar cha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lvl1pPr>
              <a:defRPr>
                <a:solidFill>
                  <a:schemeClr val="tx1"/>
                </a:solidFill>
              </a:defRPr>
            </a:lvl1pPr>
          </a:lstStyle>
          <a:p>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lvl1pPr>
              <a:defRPr>
                <a:solidFill>
                  <a:schemeClr val="tx1"/>
                </a:solidFill>
              </a:defRPr>
            </a:lvl1p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6385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lvl1pPr>
              <a:defRPr>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lvl1pPr>
              <a:defRPr>
                <a:solidFill>
                  <a:schemeClr val="tx1"/>
                </a:solidFill>
              </a:defRPr>
            </a:lvl1pPr>
          </a:lstStyle>
          <a:p>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lvl1pPr>
              <a:defRPr>
                <a:solidFill>
                  <a:schemeClr val="tx1"/>
                </a:solidFill>
              </a:defRPr>
            </a:lvl1pPr>
          </a:lstStyle>
          <a:p>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16539187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lvl1pPr>
              <a:defRPr>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lvl1pPr>
              <a:defRPr>
                <a:solidFill>
                  <a:schemeClr val="tx1"/>
                </a:solidFill>
              </a:defRPr>
            </a:lvl1p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74526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lvl1pPr>
              <a:defRPr>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lvl1pPr>
              <a:defRPr>
                <a:solidFill>
                  <a:schemeClr val="tx1"/>
                </a:solidFill>
              </a:defRPr>
            </a:lvl1p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lvl1pPr>
              <a:defRPr>
                <a:solidFill>
                  <a:schemeClr val="tx1"/>
                </a:solidFill>
              </a:defRPr>
            </a:lvl1p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504454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lvl1pPr>
              <a:defRPr>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507131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470" y="0"/>
            <a:ext cx="628653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553501"/>
            <a:ext cx="6908764" cy="1605500"/>
          </a:xfrm>
        </p:spPr>
        <p:txBody>
          <a:bodyPr anchor="t">
            <a:noAutofit/>
          </a:bodyPr>
          <a:lstStyle>
            <a:lvl1pPr>
              <a:defRPr sz="7200">
                <a:solidFill>
                  <a:schemeClr val="tx1"/>
                </a:solidFill>
                <a:effectLst>
                  <a:outerShdw blurRad="190500" algn="ctr" rotWithShape="0">
                    <a:prstClr val="black">
                      <a:alpha val="40000"/>
                    </a:prstClr>
                  </a:outerShdw>
                </a:effectLs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95671"/>
            <a:ext cx="4785759" cy="3813053"/>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379023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84383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36259254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lvl1pPr>
              <a:defRPr>
                <a:solidFill>
                  <a:schemeClr val="tx1"/>
                </a:solidFill>
              </a:defRPr>
            </a:lvl1pPr>
          </a:lstStyle>
          <a:p>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lvl1pPr>
              <a:defRPr>
                <a:solidFill>
                  <a:schemeClr val="tx1"/>
                </a:solidFill>
              </a:defRPr>
            </a:lvl1p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256495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39965022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lvl1pPr>
              <a:defRPr>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742754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solidFill>
                  <a:schemeClr val="tx1"/>
                </a:solidFill>
              </a:defRPr>
            </a:lvl1pPr>
            <a:lvl2pPr marL="228600" indent="0">
              <a:buFont typeface="Arial" panose="020B0604020202020204" pitchFamily="34" charset="0"/>
              <a:buNone/>
              <a:defRPr sz="1400">
                <a:solidFill>
                  <a:schemeClr val="tx1"/>
                </a:solidFill>
              </a:defRPr>
            </a:lvl2pPr>
            <a:lvl3pPr marL="457200" indent="0">
              <a:buFont typeface="Arial" panose="020B0604020202020204" pitchFamily="34" charset="0"/>
              <a:buNone/>
              <a:defRPr sz="1200">
                <a:solidFill>
                  <a:schemeClr val="tx1"/>
                </a:solidFill>
              </a:defRPr>
            </a:lvl3pPr>
            <a:lvl4pPr marL="685800" indent="0">
              <a:buFont typeface="Arial" panose="020B0604020202020204" pitchFamily="34" charset="0"/>
              <a:buNone/>
              <a:defRPr sz="1100">
                <a:solidFill>
                  <a:schemeClr val="tx1"/>
                </a:solidFill>
              </a:defRPr>
            </a:lvl4pPr>
            <a:lvl5pPr marL="914400" indent="0">
              <a:buFont typeface="Arial" panose="020B0604020202020204" pitchFamily="34" charse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318233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788407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0936" y="630936"/>
            <a:ext cx="5998464" cy="2048763"/>
          </a:xfrm>
        </p:spPr>
        <p:txBody>
          <a:bodyPr tIns="219456" anchor="t">
            <a:noAutofit/>
          </a:bodyPr>
          <a:lstStyle>
            <a:lvl1pPr>
              <a:defRPr sz="10000">
                <a:solidFill>
                  <a:schemeClr val="tx1"/>
                </a:solidFill>
              </a:defRPr>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972722" y="630936"/>
            <a:ext cx="4777318" cy="2048764"/>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38705374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lvl1pPr>
              <a:defRPr>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86943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86380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295144"/>
            <a:ext cx="3490176" cy="4041648"/>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072887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997" y="5111530"/>
            <a:ext cx="6394453" cy="1307930"/>
          </a:xfrm>
        </p:spPr>
        <p:txBody>
          <a:bodyPr>
            <a:noAutofit/>
          </a:bodyPr>
          <a:lstStyle>
            <a:lvl1pPr>
              <a:lnSpc>
                <a:spcPct val="90000"/>
              </a:lnSpc>
              <a:defRPr lang="en-US" sz="2800" b="0" kern="1200" cap="none" baseline="0" dirty="0">
                <a:solidFill>
                  <a:schemeClr val="tx1"/>
                </a:solidFill>
                <a:latin typeface="+mn-lt"/>
                <a:ea typeface="Trade Gothic Next Regular" pitchFamily="34" charset="-122"/>
                <a:cs typeface="Trade Gothic Next Regular" pitchFamily="34" charset="-120"/>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361948" y="438540"/>
            <a:ext cx="11004044" cy="4499219"/>
          </a:xfrm>
        </p:spPr>
        <p:txBody>
          <a:bodyPr anchor="ctr">
            <a:noAutofit/>
          </a:bodyPr>
          <a:lstStyle>
            <a:lvl1pPr marL="0" indent="0">
              <a:lnSpc>
                <a:spcPct val="90000"/>
              </a:lnSpc>
              <a:spcBef>
                <a:spcPts val="0"/>
              </a:spcBef>
              <a:buNone/>
              <a:defRPr sz="50000" b="1" spc="-1000" baseline="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0777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ctr">
            <a:noAutofit/>
          </a:bodyPr>
          <a:lstStyle>
            <a:lvl1pPr marL="0" indent="0" algn="ctr">
              <a:lnSpc>
                <a:spcPct val="90000"/>
              </a:lnSpc>
              <a:buNone/>
              <a:defRPr sz="334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99371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ctr">
            <a:noAutofit/>
          </a:bodyPr>
          <a:lstStyle>
            <a:lvl1pPr marL="0" indent="0" algn="ctr">
              <a:lnSpc>
                <a:spcPct val="90000"/>
              </a:lnSpc>
              <a:buNone/>
              <a:defRPr sz="401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490885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Autofit/>
          </a:bodyPr>
          <a:lstStyle>
            <a:lvl1pPr marL="0" indent="0">
              <a:lnSpc>
                <a:spcPct val="100000"/>
              </a:lnSpc>
              <a:buNone/>
              <a:defRPr sz="5400" b="1">
                <a:solidFill>
                  <a:schemeClr val="tx1"/>
                </a:solidFill>
              </a:defRPr>
            </a:lvl1pPr>
            <a:lvl2pPr marL="228600" indent="0">
              <a:lnSpc>
                <a:spcPct val="100000"/>
              </a:lnSpc>
              <a:buNone/>
              <a:defRPr sz="4800" b="1">
                <a:solidFill>
                  <a:schemeClr val="tx1"/>
                </a:solidFill>
              </a:defRPr>
            </a:lvl2pPr>
            <a:lvl3pPr marL="457200" indent="0">
              <a:lnSpc>
                <a:spcPct val="100000"/>
              </a:lnSpc>
              <a:buNone/>
              <a:defRPr sz="4400" b="1">
                <a:solidFill>
                  <a:schemeClr val="tx1"/>
                </a:solidFill>
              </a:defRPr>
            </a:lvl3pPr>
            <a:lvl4pPr marL="685800" indent="0">
              <a:lnSpc>
                <a:spcPct val="100000"/>
              </a:lnSpc>
              <a:buNone/>
              <a:defRPr sz="4000" b="1">
                <a:solidFill>
                  <a:schemeClr val="tx1"/>
                </a:solidFill>
              </a:defRPr>
            </a:lvl4pPr>
            <a:lvl5pPr marL="914400" indent="0">
              <a:lnSpc>
                <a:spcPct val="100000"/>
              </a:lnSpc>
              <a:buNone/>
              <a:defRPr sz="3600" b="1">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7614776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0936" y="688467"/>
            <a:ext cx="11019514" cy="5481066"/>
          </a:xfrm>
        </p:spPr>
        <p:txBody>
          <a:bodyPr anchor="t">
            <a:noAutofit/>
          </a:bodyPr>
          <a:lstStyle>
            <a:lvl1pPr marL="0" indent="0">
              <a:lnSpc>
                <a:spcPct val="65000"/>
              </a:lnSpc>
              <a:buNone/>
              <a:defRPr lang="en-US" sz="10000" b="1" kern="1200" cap="all" baseline="0" dirty="0">
                <a:solidFill>
                  <a:schemeClr val="tx1"/>
                </a:solidFill>
                <a:latin typeface="+mj-lt"/>
                <a:ea typeface="+mj-ea"/>
                <a:cs typeface="+mj-cs"/>
              </a:defRPr>
            </a:lvl1pPr>
            <a:lvl2pPr marL="228600" indent="0">
              <a:lnSpc>
                <a:spcPct val="65000"/>
              </a:lnSpc>
              <a:buNone/>
              <a:defRPr lang="en-US" sz="10000" b="1" kern="1200" cap="all" baseline="0" dirty="0">
                <a:solidFill>
                  <a:schemeClr val="tx1"/>
                </a:solidFill>
                <a:latin typeface="+mj-lt"/>
                <a:ea typeface="+mj-ea"/>
                <a:cs typeface="+mj-cs"/>
              </a:defRPr>
            </a:lvl2pPr>
            <a:lvl3pPr marL="457200" indent="0">
              <a:lnSpc>
                <a:spcPct val="65000"/>
              </a:lnSpc>
              <a:buNone/>
              <a:defRPr lang="en-US" sz="10000" b="1" kern="1200" cap="all" baseline="0" dirty="0">
                <a:solidFill>
                  <a:schemeClr val="tx1"/>
                </a:solidFill>
                <a:latin typeface="+mj-lt"/>
                <a:ea typeface="+mj-ea"/>
                <a:cs typeface="+mj-cs"/>
              </a:defRPr>
            </a:lvl3pPr>
            <a:lvl4pPr marL="685800" indent="0">
              <a:lnSpc>
                <a:spcPct val="65000"/>
              </a:lnSpc>
              <a:buNone/>
              <a:defRPr lang="en-US" sz="10000" b="1" kern="1200" cap="all" baseline="0" dirty="0">
                <a:solidFill>
                  <a:schemeClr val="tx1"/>
                </a:solidFill>
                <a:latin typeface="+mj-lt"/>
                <a:ea typeface="+mj-ea"/>
                <a:cs typeface="+mj-cs"/>
              </a:defRPr>
            </a:lvl4pPr>
            <a:lvl5pPr marL="914400" indent="0">
              <a:lnSpc>
                <a:spcPct val="65000"/>
              </a:lnSpc>
              <a:buNone/>
              <a:defRPr lang="en-US" sz="10000" b="1" kern="1200" cap="all" baseline="0" dirty="0">
                <a:solidFill>
                  <a:schemeClr val="tx1"/>
                </a:solidFill>
                <a:latin typeface="+mj-lt"/>
                <a:ea typeface="+mj-ea"/>
                <a:cs typeface="+mj-cs"/>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41637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30936" y="-1133856"/>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0936" y="548640"/>
            <a:ext cx="8266176" cy="5605272"/>
          </a:xfrm>
        </p:spPr>
        <p:txBody>
          <a:bodyPr anchor="t">
            <a:noAutofit/>
          </a:bodyPr>
          <a:lstStyle>
            <a:lvl1pPr marL="0" indent="0">
              <a:lnSpc>
                <a:spcPct val="100000"/>
              </a:lnSpc>
              <a:buNone/>
              <a:defRPr sz="5000" b="1">
                <a:solidFill>
                  <a:schemeClr val="tx1"/>
                </a:solidFill>
              </a:defRPr>
            </a:lvl1pPr>
            <a:lvl2pPr marL="228600" indent="0">
              <a:lnSpc>
                <a:spcPct val="100000"/>
              </a:lnSpc>
              <a:buNone/>
              <a:defRPr sz="4400" b="1">
                <a:solidFill>
                  <a:schemeClr val="tx1"/>
                </a:solidFill>
              </a:defRPr>
            </a:lvl2pPr>
            <a:lvl3pPr marL="457200" indent="0">
              <a:lnSpc>
                <a:spcPct val="100000"/>
              </a:lnSpc>
              <a:buNone/>
              <a:defRPr sz="4000" b="1">
                <a:solidFill>
                  <a:schemeClr val="tx1"/>
                </a:solidFill>
              </a:defRPr>
            </a:lvl3pPr>
            <a:lvl4pPr marL="685800" indent="0">
              <a:lnSpc>
                <a:spcPct val="100000"/>
              </a:lnSpc>
              <a:buNone/>
              <a:defRPr sz="3600" b="1">
                <a:solidFill>
                  <a:schemeClr val="tx1"/>
                </a:solidFill>
              </a:defRPr>
            </a:lvl4pPr>
            <a:lvl5pPr marL="914400" indent="0">
              <a:lnSpc>
                <a:spcPct val="100000"/>
              </a:lnSpc>
              <a:buNone/>
              <a:defRPr sz="3200" b="1">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949250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0936" y="5710936"/>
            <a:ext cx="8970264" cy="466344"/>
          </a:xfrm>
        </p:spPr>
        <p:txBody>
          <a:bodyPr anchor="ctr">
            <a:normAutofit/>
          </a:bodyPr>
          <a:lstStyle>
            <a:lvl1pPr>
              <a:lnSpc>
                <a:spcPct val="120000"/>
              </a:lnSpc>
              <a:defRPr sz="2000" b="0" cap="none"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0936" y="788670"/>
            <a:ext cx="10930128" cy="4107180"/>
          </a:xfrm>
        </p:spPr>
        <p:txBody>
          <a:bodyPr anchor="t">
            <a:noAutofit/>
          </a:bodyPr>
          <a:lstStyle>
            <a:lvl1pPr marL="0" indent="0">
              <a:lnSpc>
                <a:spcPct val="65000"/>
              </a:lnSpc>
              <a:spcBef>
                <a:spcPts val="0"/>
              </a:spcBef>
              <a:buNone/>
              <a:defRPr lang="en-US" sz="7200" b="1" kern="1200" cap="all" baseline="0" dirty="0">
                <a:solidFill>
                  <a:schemeClr val="tx1"/>
                </a:solidFill>
                <a:latin typeface="+mj-lt"/>
                <a:ea typeface="+mj-ea"/>
                <a:cs typeface="+mj-cs"/>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235504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0936"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0936" y="1344168"/>
            <a:ext cx="9198864" cy="3291840"/>
          </a:xfrm>
        </p:spPr>
        <p:txBody>
          <a:bodyPr anchor="ctr">
            <a:normAutofit/>
          </a:bodyPr>
          <a:lstStyle>
            <a:lvl1pPr marL="164592" indent="-164592">
              <a:lnSpc>
                <a:spcPct val="100000"/>
              </a:lnSpc>
              <a:spcBef>
                <a:spcPts val="0"/>
              </a:spcBef>
              <a:buNone/>
              <a:defRPr sz="4000">
                <a:solidFill>
                  <a:schemeClr val="tx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98878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0936"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0936" y="1097280"/>
            <a:ext cx="8961120" cy="3474720"/>
          </a:xfrm>
        </p:spPr>
        <p:txBody>
          <a:bodyPr anchor="ctr">
            <a:normAutofit/>
          </a:bodyPr>
          <a:lstStyle>
            <a:lvl1pPr marL="164592" indent="-164592">
              <a:lnSpc>
                <a:spcPct val="100000"/>
              </a:lnSpc>
              <a:spcBef>
                <a:spcPts val="0"/>
              </a:spcBef>
              <a:buNone/>
              <a:defRPr sz="4200">
                <a:solidFill>
                  <a:schemeClr val="tx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0939974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247CC6F-E3A0-6926-67EC-61DD79135E63}"/>
              </a:ext>
            </a:extLst>
          </p:cNvPr>
          <p:cNvSpPr>
            <a:spLocks noGrp="1"/>
          </p:cNvSpPr>
          <p:nvPr>
            <p:ph type="title"/>
          </p:nvPr>
        </p:nvSpPr>
        <p:spPr>
          <a:xfrm>
            <a:off x="634995" y="553501"/>
            <a:ext cx="10944229" cy="1605500"/>
          </a:xfrm>
        </p:spPr>
        <p:txBody>
          <a:bodyPr anchor="t">
            <a:noAutofit/>
          </a:bodyPr>
          <a:lstStyle>
            <a:lvl1pPr>
              <a:defRPr sz="7200">
                <a:solidFill>
                  <a:schemeClr val="tx1"/>
                </a:solidFill>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2489199"/>
            <a:ext cx="5340350" cy="3687763"/>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38877" y="2489199"/>
            <a:ext cx="5340350" cy="3687763"/>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656723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9663CE8-D020-C0E4-2E91-BEC2DCDA10CE}"/>
              </a:ext>
            </a:extLst>
          </p:cNvPr>
          <p:cNvSpPr>
            <a:spLocks noGrp="1"/>
          </p:cNvSpPr>
          <p:nvPr>
            <p:ph type="title"/>
          </p:nvPr>
        </p:nvSpPr>
        <p:spPr>
          <a:xfrm>
            <a:off x="634995" y="553501"/>
            <a:ext cx="10944229" cy="1605500"/>
          </a:xfrm>
        </p:spPr>
        <p:txBody>
          <a:bodyPr anchor="t">
            <a:noAutofit/>
          </a:bodyPr>
          <a:lstStyle>
            <a:lvl1pPr>
              <a:defRPr sz="7200">
                <a:solidFill>
                  <a:schemeClr val="tx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994" y="2447735"/>
            <a:ext cx="5355131"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97720" y="2447735"/>
            <a:ext cx="5381504"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994" y="3149601"/>
            <a:ext cx="5355132" cy="315489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97720" y="3149601"/>
            <a:ext cx="5381504" cy="315489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07417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B62BCF1-EC44-9469-E3E2-C9A1EA0806BC}"/>
              </a:ext>
            </a:extLst>
          </p:cNvPr>
          <p:cNvSpPr>
            <a:spLocks noGrp="1"/>
          </p:cNvSpPr>
          <p:nvPr>
            <p:ph type="title"/>
          </p:nvPr>
        </p:nvSpPr>
        <p:spPr>
          <a:xfrm>
            <a:off x="634995" y="553501"/>
            <a:ext cx="10944229" cy="1605500"/>
          </a:xfrm>
        </p:spPr>
        <p:txBody>
          <a:bodyPr anchor="t">
            <a:noAutofit/>
          </a:bodyPr>
          <a:lstStyle>
            <a:lvl1pPr>
              <a:defRPr sz="7200">
                <a:solidFill>
                  <a:schemeClr val="tx1"/>
                </a:solidFill>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177007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0AB890F-ACEC-57FF-62D6-AFC1B34646C3}"/>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39BB96FC-9EED-9D2F-7C8C-582751D8626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E41A7C3-D198-3E24-1AF4-9DD00341209F}"/>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1601141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solidFill>
                  <a:schemeClr val="tx1"/>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450234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solidFill>
                  <a:schemeClr val="tx1"/>
                </a:solidFill>
              </a:defRPr>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893385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7BECB857-9181-16BF-2D9B-19010A864D9A}"/>
              </a:ext>
            </a:extLst>
          </p:cNvPr>
          <p:cNvSpPr>
            <a:spLocks noGrp="1"/>
          </p:cNvSpPr>
          <p:nvPr>
            <p:ph type="title"/>
          </p:nvPr>
        </p:nvSpPr>
        <p:spPr>
          <a:xfrm>
            <a:off x="634995" y="553500"/>
            <a:ext cx="10944229" cy="2488149"/>
          </a:xfrm>
        </p:spPr>
        <p:txBody>
          <a:bodyPr anchor="t">
            <a:noAutofit/>
          </a:bodyPr>
          <a:lstStyle>
            <a:lvl1pPr>
              <a:defRPr sz="72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995" y="3594099"/>
            <a:ext cx="10944228"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942863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0936" y="1627318"/>
            <a:ext cx="8430767" cy="1842020"/>
          </a:xfrm>
        </p:spPr>
        <p:txBody>
          <a:bodyPr anchor="b">
            <a:noAutofit/>
          </a:bodyPr>
          <a:lstStyle>
            <a:lvl1pPr>
              <a:defRPr sz="60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0936" y="3622674"/>
            <a:ext cx="8430639" cy="1279615"/>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4090780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2"/>
                </a:solidFill>
                <a:effectLst>
                  <a:outerShdw blurRad="63500" algn="ctr" rotWithShape="0">
                    <a:prstClr val="black">
                      <a:alpha val="40000"/>
                    </a:prstClr>
                  </a:outerShdw>
                </a:effectLs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2"/>
                </a:solidFill>
                <a:effectLst>
                  <a:outerShdw blurRad="63500" algn="ctr" rotWithShape="0">
                    <a:prstClr val="black">
                      <a:alpha val="40000"/>
                    </a:prstClr>
                  </a:outerShdw>
                </a:effectLst>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2"/>
                </a:solidFill>
                <a:effectLst>
                  <a:outerShdw blurRad="63500" algn="ctr" rotWithShape="0">
                    <a:prstClr val="black">
                      <a:alpha val="40000"/>
                    </a:prstClr>
                  </a:outerShdw>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9950822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9" r:id="rId11"/>
    <p:sldLayoutId id="2147483778" r:id="rId12"/>
    <p:sldLayoutId id="2147483780" r:id="rId13"/>
    <p:sldLayoutId id="2147483781" r:id="rId14"/>
    <p:sldLayoutId id="2147483782" r:id="rId15"/>
    <p:sldLayoutId id="2147483783" r:id="rId16"/>
    <p:sldLayoutId id="2147483784" r:id="rId17"/>
    <p:sldLayoutId id="2147483785" r:id="rId18"/>
    <p:sldLayoutId id="2147483786" r:id="rId19"/>
    <p:sldLayoutId id="2147483787" r:id="rId20"/>
    <p:sldLayoutId id="2147483788" r:id="rId21"/>
    <p:sldLayoutId id="2147483789" r:id="rId22"/>
    <p:sldLayoutId id="2147483790" r:id="rId23"/>
    <p:sldLayoutId id="2147483791" r:id="rId24"/>
    <p:sldLayoutId id="2147483792" r:id="rId25"/>
    <p:sldLayoutId id="2147483793" r:id="rId26"/>
    <p:sldLayoutId id="2147483794" r:id="rId27"/>
    <p:sldLayoutId id="2147483795" r:id="rId28"/>
    <p:sldLayoutId id="2147483796" r:id="rId29"/>
    <p:sldLayoutId id="2147483797" r:id="rId30"/>
    <p:sldLayoutId id="2147483798" r:id="rId31"/>
    <p:sldLayoutId id="2147483799" r:id="rId32"/>
    <p:sldLayoutId id="2147483800" r:id="rId33"/>
    <p:sldLayoutId id="2147483801" r:id="rId34"/>
    <p:sldLayoutId id="2147483802" r:id="rId35"/>
    <p:sldLayoutId id="2147483803" r:id="rId36"/>
    <p:sldLayoutId id="2147483804" r:id="rId37"/>
    <p:sldLayoutId id="2147483805" r:id="rId38"/>
    <p:sldLayoutId id="2147483806" r:id="rId39"/>
    <p:sldLayoutId id="2147483807" r:id="rId40"/>
    <p:sldLayoutId id="2147483808" r:id="rId41"/>
    <p:sldLayoutId id="2147483809" r:id="rId42"/>
    <p:sldLayoutId id="2147483810" r:id="rId43"/>
    <p:sldLayoutId id="2147483811" r:id="rId44"/>
    <p:sldLayoutId id="2147483812" r:id="rId45"/>
    <p:sldLayoutId id="2147483813" r:id="rId46"/>
    <p:sldLayoutId id="2147483814" r:id="rId47"/>
    <p:sldLayoutId id="2147483815" r:id="rId48"/>
    <p:sldLayoutId id="2147483816" r:id="rId49"/>
    <p:sldLayoutId id="2147483817" r:id="rId50"/>
    <p:sldLayoutId id="2147483818" r:id="rId51"/>
  </p:sldLayoutIdLst>
  <p:hf sldNum="0" hdr="0" ftr="0" dt="0"/>
  <p:txStyles>
    <p:titleStyle>
      <a:lvl1pPr algn="l" defTabSz="914400" rtl="0" eaLnBrk="1" latinLnBrk="0" hangingPunct="1">
        <a:lnSpc>
          <a:spcPct val="65000"/>
        </a:lnSpc>
        <a:spcBef>
          <a:spcPct val="0"/>
        </a:spcBef>
        <a:buNone/>
        <a:defRPr sz="3600" b="1" kern="1200" cap="all" baseline="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spcAft>
          <a:spcPts val="600"/>
        </a:spcAft>
        <a:buFont typeface="Arial" panose="020B0604020202020204" pitchFamily="34" charset="0"/>
        <a:buChar char="•"/>
        <a:defRPr sz="2000" kern="1200" spc="0" baseline="0">
          <a:solidFill>
            <a:schemeClr val="tx1"/>
          </a:solidFill>
          <a:latin typeface="+mn-lt"/>
          <a:ea typeface="+mn-ea"/>
          <a:cs typeface="+mn-cs"/>
        </a:defRPr>
      </a:lvl1pPr>
      <a:lvl2pPr marL="457200" indent="-228600" algn="l" defTabSz="914400" rtl="0" eaLnBrk="1" latinLnBrk="0" hangingPunct="1">
        <a:lnSpc>
          <a:spcPct val="100000"/>
        </a:lnSpc>
        <a:spcBef>
          <a:spcPts val="500"/>
        </a:spcBef>
        <a:spcAft>
          <a:spcPts val="600"/>
        </a:spcAft>
        <a:buFont typeface="Arial" panose="020B0604020202020204" pitchFamily="34" charset="0"/>
        <a:buChar char="•"/>
        <a:defRPr sz="1800" kern="1200" spc="0" baseline="0">
          <a:solidFill>
            <a:schemeClr val="tx1"/>
          </a:solidFill>
          <a:latin typeface="+mn-lt"/>
          <a:ea typeface="+mn-ea"/>
          <a:cs typeface="+mn-cs"/>
        </a:defRPr>
      </a:lvl2pPr>
      <a:lvl3pPr marL="685800" indent="-228600" algn="l" defTabSz="914400" rtl="0" eaLnBrk="1" latinLnBrk="0" hangingPunct="1">
        <a:lnSpc>
          <a:spcPct val="100000"/>
        </a:lnSpc>
        <a:spcBef>
          <a:spcPts val="500"/>
        </a:spcBef>
        <a:spcAft>
          <a:spcPts val="600"/>
        </a:spcAft>
        <a:buFont typeface="Arial" panose="020B0604020202020204" pitchFamily="34" charset="0"/>
        <a:buChar char="•"/>
        <a:defRPr sz="1600" kern="1200" spc="0" baseline="0">
          <a:solidFill>
            <a:schemeClr val="tx1"/>
          </a:solidFill>
          <a:latin typeface="+mn-lt"/>
          <a:ea typeface="+mn-ea"/>
          <a:cs typeface="+mn-cs"/>
        </a:defRPr>
      </a:lvl3pPr>
      <a:lvl4pPr marL="9144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spc="0" baseline="0">
          <a:solidFill>
            <a:schemeClr val="tx1"/>
          </a:solidFill>
          <a:latin typeface="+mn-lt"/>
          <a:ea typeface="+mn-ea"/>
          <a:cs typeface="+mn-cs"/>
        </a:defRPr>
      </a:lvl4pPr>
      <a:lvl5pPr marL="1143000" indent="-228600" algn="l" defTabSz="914400" rtl="0" eaLnBrk="1" latinLnBrk="0" hangingPunct="1">
        <a:lnSpc>
          <a:spcPct val="100000"/>
        </a:lnSpc>
        <a:spcBef>
          <a:spcPts val="500"/>
        </a:spcBef>
        <a:spcAft>
          <a:spcPts val="600"/>
        </a:spcAft>
        <a:buFont typeface="Arial" panose="020B0604020202020204" pitchFamily="34" charset="0"/>
        <a:buChar char="•"/>
        <a:defRPr sz="1200" kern="1200" spc="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4942" y="3618"/>
            <a:ext cx="5951753" cy="6715216"/>
          </a:xfrm>
        </p:spPr>
        <p:txBody>
          <a:bodyPr anchor="t">
            <a:normAutofit/>
          </a:bodyPr>
          <a:lstStyle/>
          <a:p>
            <a:pPr algn="ctr"/>
            <a:br>
              <a:rPr lang="en-US" sz="2000" dirty="0">
                <a:latin typeface="Arial"/>
                <a:cs typeface="Arial"/>
              </a:rPr>
            </a:br>
            <a:r>
              <a:rPr lang="en-US" sz="2000" dirty="0">
                <a:latin typeface="Arial"/>
                <a:cs typeface="Arial"/>
              </a:rPr>
              <a:t>Drink &amp; Drive: The Sober Social Club </a:t>
            </a:r>
            <a:br>
              <a:rPr lang="en-US" sz="2000" dirty="0">
                <a:latin typeface="Arial"/>
                <a:cs typeface="Arial"/>
              </a:rPr>
            </a:br>
            <a:br>
              <a:rPr lang="en-US" sz="2000" dirty="0">
                <a:latin typeface="Arial"/>
                <a:cs typeface="Arial"/>
              </a:rPr>
            </a:br>
            <a:br>
              <a:rPr lang="en-US" sz="2000" dirty="0">
                <a:latin typeface="Arial"/>
                <a:cs typeface="Arial"/>
              </a:rPr>
            </a:br>
            <a:r>
              <a:rPr lang="en-US" sz="2000" dirty="0">
                <a:latin typeface="Arial"/>
                <a:cs typeface="Arial"/>
              </a:rPr>
              <a:t>  Leading Restaurant Strategy (BMGM6001) </a:t>
            </a:r>
            <a:br>
              <a:rPr lang="en-US" sz="2000" dirty="0">
                <a:latin typeface="Arial"/>
                <a:cs typeface="Arial"/>
              </a:rPr>
            </a:br>
            <a:br>
              <a:rPr lang="en-US" sz="2000" dirty="0">
                <a:latin typeface="Arial"/>
                <a:cs typeface="Arial"/>
              </a:rPr>
            </a:br>
            <a:br>
              <a:rPr lang="en-US" sz="2000" dirty="0">
                <a:latin typeface="Arial"/>
                <a:cs typeface="Arial"/>
              </a:rPr>
            </a:br>
            <a:r>
              <a:rPr lang="en-US" sz="2000" dirty="0">
                <a:latin typeface="Arial"/>
                <a:cs typeface="Arial"/>
              </a:rPr>
              <a:t>Presented by </a:t>
            </a:r>
            <a:br>
              <a:rPr lang="en-US" sz="2000" dirty="0">
                <a:latin typeface="Arial"/>
                <a:cs typeface="Arial"/>
              </a:rPr>
            </a:br>
            <a:br>
              <a:rPr lang="en-US" sz="2000" dirty="0">
                <a:latin typeface="Arial"/>
                <a:cs typeface="Arial"/>
              </a:rPr>
            </a:br>
            <a:r>
              <a:rPr lang="en-US" sz="2000" dirty="0" err="1">
                <a:latin typeface="Arial"/>
                <a:cs typeface="Arial"/>
              </a:rPr>
              <a:t>Amdadur</a:t>
            </a:r>
            <a:r>
              <a:rPr lang="en-US" sz="2000" dirty="0">
                <a:latin typeface="Arial"/>
                <a:cs typeface="Arial"/>
              </a:rPr>
              <a:t> Rashid Masum</a:t>
            </a:r>
            <a:br>
              <a:rPr lang="en-US" sz="2000" dirty="0">
                <a:latin typeface="Arial"/>
                <a:cs typeface="Arial"/>
              </a:rPr>
            </a:br>
            <a:br>
              <a:rPr lang="en-US" sz="1400" dirty="0">
                <a:latin typeface="Arial"/>
                <a:cs typeface="Arial"/>
              </a:rPr>
            </a:br>
            <a:endParaRPr lang="en-US" sz="1400" dirty="0">
              <a:latin typeface="Arial"/>
              <a:cs typeface="Arial"/>
            </a:endParaRPr>
          </a:p>
          <a:p>
            <a:br>
              <a:rPr lang="en-US" sz="1400" dirty="0">
                <a:latin typeface="Arial"/>
                <a:ea typeface="+mj-lt"/>
                <a:cs typeface="Arial"/>
              </a:rPr>
            </a:br>
            <a:br>
              <a:rPr lang="en-US" sz="1400" dirty="0">
                <a:latin typeface="Arial"/>
                <a:ea typeface="+mj-lt"/>
                <a:cs typeface="Arial"/>
              </a:rPr>
            </a:br>
            <a:br>
              <a:rPr lang="en-US" sz="1400" dirty="0">
                <a:latin typeface="Arial"/>
                <a:ea typeface="+mj-lt"/>
                <a:cs typeface="Arial"/>
              </a:rPr>
            </a:br>
            <a:br>
              <a:rPr lang="en-US" sz="1400" dirty="0">
                <a:latin typeface="Arial"/>
                <a:ea typeface="+mj-lt"/>
                <a:cs typeface="Arial"/>
              </a:rPr>
            </a:br>
            <a:br>
              <a:rPr lang="en-US" sz="1400" dirty="0">
                <a:latin typeface="Arial"/>
                <a:ea typeface="+mj-lt"/>
                <a:cs typeface="Arial"/>
              </a:rPr>
            </a:br>
            <a:br>
              <a:rPr lang="en-US" sz="1400" dirty="0">
                <a:latin typeface="Arial"/>
                <a:ea typeface="+mj-lt"/>
                <a:cs typeface="Arial"/>
              </a:rPr>
            </a:br>
            <a:r>
              <a:rPr lang="en-US" sz="1400" dirty="0">
                <a:latin typeface="Arial"/>
                <a:ea typeface="+mj-lt"/>
                <a:cs typeface="Arial"/>
              </a:rPr>
              <a:t>BA International Gastronomy Management(Final year)</a:t>
            </a:r>
            <a:br>
              <a:rPr lang="en-US" sz="1400" dirty="0">
                <a:latin typeface="Arial"/>
                <a:cs typeface="Arial"/>
              </a:rPr>
            </a:br>
            <a:br>
              <a:rPr lang="en-US" sz="1400" dirty="0">
                <a:latin typeface="Arial"/>
                <a:cs typeface="Arial"/>
              </a:rPr>
            </a:br>
            <a:r>
              <a:rPr lang="en-US" sz="1400" dirty="0">
                <a:latin typeface="Arial"/>
                <a:cs typeface="Arial"/>
              </a:rPr>
              <a:t>Work experience: </a:t>
            </a:r>
            <a:br>
              <a:rPr lang="en-US" sz="1400" dirty="0">
                <a:latin typeface="Arial"/>
                <a:cs typeface="Arial"/>
              </a:rPr>
            </a:br>
            <a:br>
              <a:rPr lang="en-US" sz="1400" dirty="0">
                <a:latin typeface="Arial"/>
                <a:cs typeface="Arial"/>
              </a:rPr>
            </a:br>
            <a:r>
              <a:rPr lang="en-US" sz="1400" dirty="0">
                <a:latin typeface="Arial"/>
                <a:cs typeface="Arial"/>
              </a:rPr>
              <a:t>Cinnamon Kitchen, port talbot,</a:t>
            </a:r>
            <a:br>
              <a:rPr lang="en-US" sz="1400" dirty="0">
                <a:latin typeface="Arial"/>
                <a:cs typeface="Arial"/>
              </a:rPr>
            </a:br>
            <a:br>
              <a:rPr lang="en-US" sz="1400" dirty="0">
                <a:latin typeface="Arial"/>
                <a:cs typeface="Arial"/>
              </a:rPr>
            </a:br>
            <a:r>
              <a:rPr lang="en-US" sz="1400" dirty="0" err="1">
                <a:latin typeface="Arial"/>
                <a:cs typeface="Arial"/>
              </a:rPr>
              <a:t>indian</a:t>
            </a:r>
            <a:r>
              <a:rPr lang="en-US" sz="1400" dirty="0">
                <a:latin typeface="Arial"/>
                <a:cs typeface="Arial"/>
              </a:rPr>
              <a:t> street kitchen, </a:t>
            </a:r>
            <a:r>
              <a:rPr lang="en-US" sz="1400" dirty="0" err="1">
                <a:latin typeface="Arial"/>
                <a:cs typeface="Arial"/>
              </a:rPr>
              <a:t>swansea</a:t>
            </a:r>
            <a:r>
              <a:rPr lang="en-US" sz="1400" dirty="0">
                <a:latin typeface="Arial"/>
                <a:cs typeface="Arial"/>
              </a:rPr>
              <a:t>.</a:t>
            </a:r>
            <a:br>
              <a:rPr lang="en-US" sz="1400" dirty="0">
                <a:latin typeface="Arial"/>
                <a:cs typeface="Arial"/>
              </a:rPr>
            </a:br>
            <a:br>
              <a:rPr lang="en-US" sz="1400" dirty="0">
                <a:latin typeface="Arial"/>
                <a:cs typeface="Arial"/>
              </a:rPr>
            </a:br>
            <a:r>
              <a:rPr lang="en-US" sz="1400" dirty="0">
                <a:latin typeface="Arial"/>
                <a:cs typeface="Arial"/>
              </a:rPr>
              <a:t>Amazon warehouse, </a:t>
            </a:r>
            <a:r>
              <a:rPr lang="en-US" sz="1400" dirty="0" err="1">
                <a:latin typeface="Arial"/>
                <a:cs typeface="Arial"/>
              </a:rPr>
              <a:t>swansea</a:t>
            </a:r>
            <a:r>
              <a:rPr lang="en-US" sz="1400" dirty="0">
                <a:latin typeface="Arial"/>
                <a:cs typeface="Arial"/>
              </a:rPr>
              <a:t>.</a:t>
            </a:r>
            <a:br>
              <a:rPr lang="en-US" sz="1400" dirty="0">
                <a:latin typeface="Arial"/>
                <a:cs typeface="Arial"/>
              </a:rPr>
            </a:br>
            <a:br>
              <a:rPr lang="en-US" sz="1400" dirty="0">
                <a:latin typeface="Arial"/>
                <a:cs typeface="Arial"/>
              </a:rPr>
            </a:br>
            <a:r>
              <a:rPr lang="en-US" sz="1400" dirty="0">
                <a:latin typeface="Arial"/>
                <a:cs typeface="Arial"/>
              </a:rPr>
              <a:t>Previous owner of Moja takeaway &amp; restaurant, derby.</a:t>
            </a:r>
            <a:br>
              <a:rPr lang="en-US" sz="1400" dirty="0">
                <a:latin typeface="Arial"/>
                <a:cs typeface="Arial"/>
              </a:rPr>
            </a:br>
            <a:endParaRPr lang="en-US" sz="1400" dirty="0">
              <a:latin typeface="Arial"/>
              <a:cs typeface="Arial"/>
            </a:endParaRPr>
          </a:p>
          <a:p>
            <a:br>
              <a:rPr lang="en-US" sz="2000" dirty="0">
                <a:latin typeface="Aharoni"/>
                <a:cs typeface="Aharoni"/>
              </a:rPr>
            </a:br>
            <a:endParaRPr lang="en-US" sz="2000">
              <a:cs typeface="Aharoni"/>
            </a:endParaRPr>
          </a:p>
          <a:p>
            <a:br>
              <a:rPr lang="en-US" dirty="0">
                <a:cs typeface="Aharoni"/>
              </a:rPr>
            </a:br>
            <a:endParaRPr lang="en-US" dirty="0">
              <a:cs typeface="Aharoni"/>
            </a:endParaRPr>
          </a:p>
        </p:txBody>
      </p:sp>
      <p:pic>
        <p:nvPicPr>
          <p:cNvPr id="23" name="Picture Placeholder 22" descr="A logo for a drink and drive club&#10;&#10;AI-generated content may be incorrect.">
            <a:extLst>
              <a:ext uri="{FF2B5EF4-FFF2-40B4-BE49-F238E27FC236}">
                <a16:creationId xmlns:a16="http://schemas.microsoft.com/office/drawing/2014/main" id="{3D9BBE93-9687-3F01-66AE-D285382E601C}"/>
              </a:ext>
            </a:extLst>
          </p:cNvPr>
          <p:cNvPicPr>
            <a:picLocks noGrp="1" noChangeAspect="1"/>
          </p:cNvPicPr>
          <p:nvPr>
            <p:ph type="pic" sz="quarter" idx="13"/>
          </p:nvPr>
        </p:nvPicPr>
        <p:blipFill>
          <a:blip r:embed="rId3"/>
          <a:srcRect l="4268" r="4268"/>
          <a:stretch/>
        </p:blipFill>
        <p:spPr>
          <a:xfrm>
            <a:off x="5956533" y="88"/>
            <a:ext cx="6235467" cy="6857825"/>
          </a:xfrm>
          <a:noFill/>
        </p:spPr>
      </p:pic>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7956580" y="-113704"/>
            <a:ext cx="3262509" cy="739034"/>
          </a:xfrm>
        </p:spPr>
        <p:txBody>
          <a:bodyPr anchor="b">
            <a:normAutofit/>
          </a:bodyPr>
          <a:lstStyle/>
          <a:p>
            <a:r>
              <a:rPr lang="en-US" dirty="0"/>
              <a:t>Agenda</a:t>
            </a:r>
          </a:p>
        </p:txBody>
      </p:sp>
      <p:pic>
        <p:nvPicPr>
          <p:cNvPr id="21" name="Picture Placeholder 20" descr="A logo for a drink and drive club&#10;&#10;AI-generated content may be incorrect.">
            <a:extLst>
              <a:ext uri="{FF2B5EF4-FFF2-40B4-BE49-F238E27FC236}">
                <a16:creationId xmlns:a16="http://schemas.microsoft.com/office/drawing/2014/main" id="{768D9743-2688-B0FF-B289-BBE573A315D0}"/>
              </a:ext>
            </a:extLst>
          </p:cNvPr>
          <p:cNvPicPr>
            <a:picLocks noGrp="1" noChangeAspect="1"/>
          </p:cNvPicPr>
          <p:nvPr>
            <p:ph type="pic" sz="quarter" idx="13"/>
          </p:nvPr>
        </p:nvPicPr>
        <p:blipFill>
          <a:blip r:embed="rId2"/>
          <a:srcRect t="3617" b="3617"/>
          <a:stretch/>
        </p:blipFill>
        <p:spPr>
          <a:xfrm>
            <a:off x="0" y="230"/>
            <a:ext cx="7781365" cy="6857540"/>
          </a:xfrm>
          <a:noFill/>
        </p:spPr>
      </p:pic>
      <p:sp>
        <p:nvSpPr>
          <p:cNvPr id="3" name="Content Placeholder 2">
            <a:extLst>
              <a:ext uri="{FF2B5EF4-FFF2-40B4-BE49-F238E27FC236}">
                <a16:creationId xmlns:a16="http://schemas.microsoft.com/office/drawing/2014/main" id="{79BC7904-BA22-561E-1DE0-8E716FCEA69E}"/>
              </a:ext>
            </a:extLst>
          </p:cNvPr>
          <p:cNvSpPr>
            <a:spLocks noGrp="1"/>
          </p:cNvSpPr>
          <p:nvPr>
            <p:ph sz="quarter" idx="14"/>
          </p:nvPr>
        </p:nvSpPr>
        <p:spPr>
          <a:xfrm>
            <a:off x="7957574" y="846947"/>
            <a:ext cx="3914074" cy="5780642"/>
          </a:xfrm>
        </p:spPr>
        <p:txBody>
          <a:bodyPr vert="horz" lIns="91440" tIns="45720" rIns="91440" bIns="45720" rtlCol="0" anchor="t">
            <a:normAutofit/>
          </a:bodyPr>
          <a:lstStyle/>
          <a:p>
            <a:r>
              <a:rPr lang="en-US" dirty="0">
                <a:solidFill>
                  <a:srgbClr val="DAFF02"/>
                </a:solidFill>
                <a:latin typeface="Trade Gothic Next"/>
                <a:ea typeface="Calibri"/>
                <a:cs typeface="Calibri"/>
              </a:rPr>
              <a:t>The Rise of the Sober Curious</a:t>
            </a:r>
            <a:endParaRPr lang="en-US" dirty="0"/>
          </a:p>
          <a:p>
            <a:r>
              <a:rPr lang="en-US" dirty="0">
                <a:solidFill>
                  <a:srgbClr val="DAFF02"/>
                </a:solidFill>
                <a:latin typeface="Trade Gothic Next"/>
                <a:ea typeface="Calibri"/>
                <a:cs typeface="Calibri"/>
              </a:rPr>
              <a:t>Innovation in Gastronomy</a:t>
            </a:r>
            <a:endParaRPr lang="en-US" dirty="0"/>
          </a:p>
          <a:p>
            <a:r>
              <a:rPr lang="en-US" dirty="0">
                <a:latin typeface="Trade Gothic Next"/>
                <a:cs typeface="Segoe UI"/>
              </a:rPr>
              <a:t>Strategic Audit (PEST) </a:t>
            </a:r>
          </a:p>
          <a:p>
            <a:r>
              <a:rPr lang="en-US" dirty="0">
                <a:latin typeface="Trade Gothic Next"/>
                <a:cs typeface="Segoe UI"/>
              </a:rPr>
              <a:t> SWAT Analysis</a:t>
            </a:r>
            <a:endParaRPr lang="en-US" dirty="0"/>
          </a:p>
          <a:p>
            <a:r>
              <a:rPr lang="en-US" dirty="0">
                <a:latin typeface="Trade Gothic Next"/>
                <a:cs typeface="Segoe UI"/>
              </a:rPr>
              <a:t>Marketing Strategy (STP)</a:t>
            </a:r>
            <a:endParaRPr lang="en-US" dirty="0"/>
          </a:p>
          <a:p>
            <a:pPr>
              <a:lnSpc>
                <a:spcPct val="80000"/>
              </a:lnSpc>
            </a:pPr>
            <a:r>
              <a:rPr lang="en-US" dirty="0">
                <a:latin typeface="Trade Gothic Next"/>
                <a:cs typeface="Segoe UI"/>
              </a:rPr>
              <a:t>Marketing Mix (7Ps)</a:t>
            </a:r>
            <a:endParaRPr lang="en-US" dirty="0"/>
          </a:p>
          <a:p>
            <a:pPr>
              <a:lnSpc>
                <a:spcPct val="80000"/>
              </a:lnSpc>
            </a:pPr>
            <a:r>
              <a:rPr lang="en-US" dirty="0">
                <a:solidFill>
                  <a:srgbClr val="DAFF02"/>
                </a:solidFill>
                <a:latin typeface="Trade Gothic Next"/>
                <a:ea typeface="Calibri"/>
                <a:cs typeface="Calibri"/>
              </a:rPr>
              <a:t>Grand Opening &amp; Digital Growth</a:t>
            </a:r>
            <a:endParaRPr lang="en-US" dirty="0"/>
          </a:p>
          <a:p>
            <a:pPr>
              <a:lnSpc>
                <a:spcPct val="80000"/>
              </a:lnSpc>
            </a:pPr>
            <a:r>
              <a:rPr lang="en-US" dirty="0">
                <a:latin typeface="Trade Gothic Next"/>
                <a:ea typeface="Calibri"/>
                <a:cs typeface="Segoe UI"/>
              </a:rPr>
              <a:t>Financial Performance</a:t>
            </a:r>
            <a:endParaRPr lang="en-US" dirty="0"/>
          </a:p>
          <a:p>
            <a:r>
              <a:rPr lang="en-US" dirty="0">
                <a:solidFill>
                  <a:srgbClr val="DAFF02"/>
                </a:solidFill>
                <a:latin typeface="Trade Gothic Next"/>
                <a:ea typeface="Calibri"/>
                <a:cs typeface="Calibri"/>
              </a:rPr>
              <a:t>Leading the Future of Nightlife</a:t>
            </a:r>
            <a:endParaRPr lang="en-US" dirty="0"/>
          </a:p>
          <a:p>
            <a:r>
              <a:rPr lang="en-US" dirty="0">
                <a:solidFill>
                  <a:srgbClr val="DAFF02"/>
                </a:solidFill>
                <a:latin typeface="Trade Gothic Next"/>
                <a:ea typeface="Calibri"/>
                <a:cs typeface="Calibri"/>
              </a:rPr>
              <a:t>References</a:t>
            </a:r>
          </a:p>
          <a:p>
            <a:r>
              <a:rPr lang="en-US">
                <a:ea typeface="Calibri"/>
                <a:cs typeface="Calibri"/>
              </a:rPr>
              <a:t>AI Declaration</a:t>
            </a:r>
            <a:endParaRPr lang="en-US" dirty="0">
              <a:ea typeface="Calibri"/>
              <a:cs typeface="Calibri"/>
            </a:endParaRPr>
          </a:p>
        </p:txBody>
      </p:sp>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FB3F0-9B97-6698-0E0C-9B280E7C5A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3F52B9-2D91-B5AD-3273-00F89132D5D9}"/>
              </a:ext>
            </a:extLst>
          </p:cNvPr>
          <p:cNvSpPr>
            <a:spLocks noGrp="1"/>
          </p:cNvSpPr>
          <p:nvPr>
            <p:ph type="title"/>
          </p:nvPr>
        </p:nvSpPr>
        <p:spPr>
          <a:xfrm>
            <a:off x="4257015" y="316992"/>
            <a:ext cx="7657813" cy="739034"/>
          </a:xfrm>
        </p:spPr>
        <p:txBody>
          <a:bodyPr anchor="b">
            <a:noAutofit/>
          </a:bodyPr>
          <a:lstStyle/>
          <a:p>
            <a:r>
              <a:rPr lang="en-US">
                <a:latin typeface="Aharoni"/>
                <a:cs typeface="Aharoni"/>
              </a:rPr>
              <a:t>The Rise of the Sober Curious</a:t>
            </a:r>
            <a:endParaRPr lang="en-US"/>
          </a:p>
        </p:txBody>
      </p:sp>
      <p:pic>
        <p:nvPicPr>
          <p:cNvPr id="21" name="Picture Placeholder 20" descr="A logo for a drink and drive club&#10;&#10;AI-generated content may be incorrect.">
            <a:extLst>
              <a:ext uri="{FF2B5EF4-FFF2-40B4-BE49-F238E27FC236}">
                <a16:creationId xmlns:a16="http://schemas.microsoft.com/office/drawing/2014/main" id="{FF33C41E-5B0D-9C02-ECE5-B3263C93164C}"/>
              </a:ext>
            </a:extLst>
          </p:cNvPr>
          <p:cNvPicPr>
            <a:picLocks noGrp="1" noChangeAspect="1"/>
          </p:cNvPicPr>
          <p:nvPr>
            <p:ph type="pic" sz="quarter" idx="13"/>
          </p:nvPr>
        </p:nvPicPr>
        <p:blipFill>
          <a:blip r:embed="rId2"/>
          <a:srcRect t="3617" b="3617"/>
          <a:stretch/>
        </p:blipFill>
        <p:spPr>
          <a:xfrm>
            <a:off x="0" y="230"/>
            <a:ext cx="2789713" cy="1711280"/>
          </a:xfrm>
          <a:noFill/>
        </p:spPr>
      </p:pic>
      <p:sp>
        <p:nvSpPr>
          <p:cNvPr id="3" name="Content Placeholder 2">
            <a:extLst>
              <a:ext uri="{FF2B5EF4-FFF2-40B4-BE49-F238E27FC236}">
                <a16:creationId xmlns:a16="http://schemas.microsoft.com/office/drawing/2014/main" id="{87F023D3-BEBB-D543-5D66-3B5173E00621}"/>
              </a:ext>
            </a:extLst>
          </p:cNvPr>
          <p:cNvSpPr>
            <a:spLocks noGrp="1"/>
          </p:cNvSpPr>
          <p:nvPr>
            <p:ph sz="quarter" idx="14"/>
          </p:nvPr>
        </p:nvSpPr>
        <p:spPr>
          <a:xfrm>
            <a:off x="5594270" y="1178251"/>
            <a:ext cx="6332595" cy="5780642"/>
          </a:xfrm>
        </p:spPr>
        <p:txBody>
          <a:bodyPr vert="horz" lIns="91440" tIns="45720" rIns="91440" bIns="45720" rtlCol="0" anchor="t">
            <a:normAutofit/>
          </a:bodyPr>
          <a:lstStyle/>
          <a:p>
            <a:endParaRPr lang="en-US" dirty="0">
              <a:latin typeface="Trade Gothic Next"/>
              <a:ea typeface="Calibri"/>
              <a:cs typeface="Arial"/>
            </a:endParaRPr>
          </a:p>
          <a:p>
            <a:endParaRPr lang="en-US" dirty="0">
              <a:latin typeface="Trade Gothic Next"/>
              <a:ea typeface="Calibri"/>
              <a:cs typeface="Arial"/>
            </a:endParaRPr>
          </a:p>
          <a:p>
            <a:endParaRPr lang="en-US" dirty="0">
              <a:latin typeface="Trade Gothic Next"/>
              <a:ea typeface="Calibri"/>
              <a:cs typeface="Arial"/>
            </a:endParaRPr>
          </a:p>
          <a:p>
            <a:r>
              <a:rPr lang="en-US" sz="2800">
                <a:latin typeface="Trade Gothic Next"/>
                <a:ea typeface="Calibri"/>
                <a:cs typeface="Arial"/>
              </a:rPr>
              <a:t>•</a:t>
            </a:r>
            <a:r>
              <a:rPr lang="en-US" sz="2800">
                <a:solidFill>
                  <a:srgbClr val="DAFF02"/>
                </a:solidFill>
                <a:latin typeface="Trade Gothic Next"/>
                <a:ea typeface="Calibri"/>
                <a:cs typeface="Calibri"/>
              </a:rPr>
              <a:t>26% of Gen Z are teetotal (Mintel, 2024).</a:t>
            </a:r>
            <a:endParaRPr lang="en-US" sz="2800"/>
          </a:p>
          <a:p>
            <a:r>
              <a:rPr lang="en-US" sz="2800">
                <a:latin typeface="Trade Gothic Next"/>
                <a:ea typeface="Calibri"/>
                <a:cs typeface="Arial"/>
              </a:rPr>
              <a:t>•</a:t>
            </a:r>
            <a:r>
              <a:rPr lang="en-US" sz="2800">
                <a:solidFill>
                  <a:srgbClr val="DAFF02"/>
                </a:solidFill>
                <a:latin typeface="Trade Gothic Next"/>
                <a:ea typeface="Calibri"/>
                <a:cs typeface="Calibri"/>
              </a:rPr>
              <a:t>Lack of late‑night alcohol‑free venues on St. Helens Road. Lot of student foot fall on this road.</a:t>
            </a:r>
            <a:endParaRPr lang="en-US" sz="2800"/>
          </a:p>
          <a:p>
            <a:r>
              <a:rPr lang="en-US" sz="2800">
                <a:latin typeface="Trade Gothic Next"/>
                <a:ea typeface="Calibri"/>
                <a:cs typeface="Arial"/>
              </a:rPr>
              <a:t>•</a:t>
            </a:r>
            <a:r>
              <a:rPr lang="en-US" sz="2800">
                <a:solidFill>
                  <a:srgbClr val="DAFF02"/>
                </a:solidFill>
                <a:latin typeface="Trade Gothic Next"/>
                <a:ea typeface="Calibri"/>
                <a:cs typeface="Calibri"/>
              </a:rPr>
              <a:t>Inclusive ‘third space’ social model (Oldenburg, 1989).</a:t>
            </a:r>
            <a:endParaRPr lang="en-US" sz="2800"/>
          </a:p>
          <a:p>
            <a:endParaRPr lang="en-US" sz="2800" dirty="0">
              <a:ea typeface="Calibri"/>
              <a:cs typeface="Calibri"/>
            </a:endParaRPr>
          </a:p>
          <a:p>
            <a:endParaRPr lang="en-US" dirty="0">
              <a:ea typeface="Calibri"/>
              <a:cs typeface="Calibri"/>
            </a:endParaRPr>
          </a:p>
        </p:txBody>
      </p:sp>
      <p:pic>
        <p:nvPicPr>
          <p:cNvPr id="4" name="Picture 3" descr="A person walking on a sidewalk&#10;&#10;AI-generated content may be incorrect.">
            <a:extLst>
              <a:ext uri="{FF2B5EF4-FFF2-40B4-BE49-F238E27FC236}">
                <a16:creationId xmlns:a16="http://schemas.microsoft.com/office/drawing/2014/main" id="{2CAFE892-C25A-B455-87DB-CBE8C93E4AC0}"/>
              </a:ext>
            </a:extLst>
          </p:cNvPr>
          <p:cNvPicPr>
            <a:picLocks noChangeAspect="1"/>
          </p:cNvPicPr>
          <p:nvPr/>
        </p:nvPicPr>
        <p:blipFill>
          <a:blip r:embed="rId3"/>
          <a:stretch>
            <a:fillRect/>
          </a:stretch>
        </p:blipFill>
        <p:spPr>
          <a:xfrm>
            <a:off x="0" y="1711739"/>
            <a:ext cx="5091044" cy="5146261"/>
          </a:xfrm>
          <a:prstGeom prst="rect">
            <a:avLst/>
          </a:prstGeom>
        </p:spPr>
      </p:pic>
    </p:spTree>
    <p:extLst>
      <p:ext uri="{BB962C8B-B14F-4D97-AF65-F5344CB8AC3E}">
        <p14:creationId xmlns:p14="http://schemas.microsoft.com/office/powerpoint/2010/main" val="2161567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EC69F-5AD7-4A90-8088-90EED6D690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410F1A-066E-ABC8-0034-E91E8132A8FC}"/>
              </a:ext>
            </a:extLst>
          </p:cNvPr>
          <p:cNvSpPr>
            <a:spLocks noGrp="1"/>
          </p:cNvSpPr>
          <p:nvPr>
            <p:ph type="title"/>
          </p:nvPr>
        </p:nvSpPr>
        <p:spPr>
          <a:xfrm>
            <a:off x="739" y="227676"/>
            <a:ext cx="4572000" cy="932688"/>
          </a:xfrm>
        </p:spPr>
        <p:txBody>
          <a:bodyPr vert="horz" lIns="91440" tIns="45720" rIns="91440" bIns="45720" rtlCol="0" anchor="b">
            <a:noAutofit/>
          </a:bodyPr>
          <a:lstStyle/>
          <a:p>
            <a:r>
              <a:rPr lang="en-US">
                <a:latin typeface="Aharoni"/>
                <a:cs typeface="Aharoni"/>
              </a:rPr>
              <a:t>Innovation in Gastronomy</a:t>
            </a:r>
            <a:endParaRPr lang="en-US"/>
          </a:p>
        </p:txBody>
      </p:sp>
      <p:sp>
        <p:nvSpPr>
          <p:cNvPr id="3" name="Content Placeholder 2">
            <a:extLst>
              <a:ext uri="{FF2B5EF4-FFF2-40B4-BE49-F238E27FC236}">
                <a16:creationId xmlns:a16="http://schemas.microsoft.com/office/drawing/2014/main" id="{E615DE92-208F-DBCE-6751-331D36BF6C0C}"/>
              </a:ext>
            </a:extLst>
          </p:cNvPr>
          <p:cNvSpPr>
            <a:spLocks noGrp="1"/>
          </p:cNvSpPr>
          <p:nvPr>
            <p:ph sz="quarter" idx="14"/>
          </p:nvPr>
        </p:nvSpPr>
        <p:spPr>
          <a:xfrm>
            <a:off x="5383" y="1380744"/>
            <a:ext cx="3379806" cy="5469393"/>
          </a:xfrm>
        </p:spPr>
        <p:txBody>
          <a:bodyPr vert="horz" lIns="91440" tIns="45720" rIns="91440" bIns="45720" rtlCol="0" anchor="t">
            <a:normAutofit/>
          </a:bodyPr>
          <a:lstStyle/>
          <a:p>
            <a:endParaRPr lang="en-US"/>
          </a:p>
          <a:p>
            <a:endParaRPr lang="en-US"/>
          </a:p>
          <a:p>
            <a:endParaRPr lang="en-US"/>
          </a:p>
          <a:p>
            <a:pPr marL="0" indent="0">
              <a:buNone/>
            </a:pPr>
            <a:r>
              <a:rPr lang="en-US"/>
              <a:t>•Premium craft mocktails &amp; South Asian fusion tapas</a:t>
            </a:r>
          </a:p>
          <a:p>
            <a:pPr marL="0" indent="0">
              <a:buNone/>
            </a:pPr>
            <a:r>
              <a:rPr lang="en-US"/>
              <a:t>•Immersive mixology and sensory atmosphere</a:t>
            </a:r>
          </a:p>
          <a:p>
            <a:pPr marL="0" indent="0">
              <a:buNone/>
            </a:pPr>
            <a:r>
              <a:rPr lang="en-US"/>
              <a:t>•USP: Bar‑level status with wellness focus</a:t>
            </a:r>
          </a:p>
          <a:p>
            <a:endParaRPr lang="en-US"/>
          </a:p>
          <a:p>
            <a:endParaRPr lang="en-US"/>
          </a:p>
          <a:p>
            <a:endParaRPr lang="en-US"/>
          </a:p>
        </p:txBody>
      </p:sp>
      <p:pic>
        <p:nvPicPr>
          <p:cNvPr id="14" name="Picture 13" descr="A menu of drinks and food&#10;&#10;AI-generated content may be incorrect.">
            <a:extLst>
              <a:ext uri="{FF2B5EF4-FFF2-40B4-BE49-F238E27FC236}">
                <a16:creationId xmlns:a16="http://schemas.microsoft.com/office/drawing/2014/main" id="{6CE0FF55-315D-787A-B814-88129FE7EC4D}"/>
              </a:ext>
            </a:extLst>
          </p:cNvPr>
          <p:cNvPicPr>
            <a:picLocks noChangeAspect="1"/>
          </p:cNvPicPr>
          <p:nvPr/>
        </p:nvPicPr>
        <p:blipFill>
          <a:blip r:embed="rId2"/>
          <a:stretch>
            <a:fillRect/>
          </a:stretch>
        </p:blipFill>
        <p:spPr>
          <a:xfrm>
            <a:off x="3396530" y="1443"/>
            <a:ext cx="8793306" cy="6855112"/>
          </a:xfrm>
          <a:prstGeom prst="rect">
            <a:avLst/>
          </a:prstGeom>
        </p:spPr>
      </p:pic>
    </p:spTree>
    <p:extLst>
      <p:ext uri="{BB962C8B-B14F-4D97-AF65-F5344CB8AC3E}">
        <p14:creationId xmlns:p14="http://schemas.microsoft.com/office/powerpoint/2010/main" val="4208864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F71B4-8BD0-D330-E7D5-D0FD345C87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7E3810-0E42-3A65-4C83-86DBE048BDB7}"/>
              </a:ext>
            </a:extLst>
          </p:cNvPr>
          <p:cNvSpPr>
            <a:spLocks noGrp="1"/>
          </p:cNvSpPr>
          <p:nvPr>
            <p:ph type="title"/>
          </p:nvPr>
        </p:nvSpPr>
        <p:spPr>
          <a:xfrm>
            <a:off x="739" y="6806"/>
            <a:ext cx="11661912" cy="811210"/>
          </a:xfrm>
        </p:spPr>
        <p:txBody>
          <a:bodyPr anchor="b">
            <a:normAutofit/>
          </a:bodyPr>
          <a:lstStyle/>
          <a:p>
            <a:r>
              <a:rPr lang="en-US">
                <a:latin typeface="Aharoni"/>
                <a:cs typeface="Aharoni"/>
              </a:rPr>
              <a:t>Strategic Audit (PEST) </a:t>
            </a:r>
            <a:endParaRPr lang="en-US"/>
          </a:p>
        </p:txBody>
      </p:sp>
      <p:sp>
        <p:nvSpPr>
          <p:cNvPr id="3" name="Content Placeholder 2">
            <a:extLst>
              <a:ext uri="{FF2B5EF4-FFF2-40B4-BE49-F238E27FC236}">
                <a16:creationId xmlns:a16="http://schemas.microsoft.com/office/drawing/2014/main" id="{533D65E3-F70D-7093-6ABC-EA8759DB74E7}"/>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endParaRPr lang="en-US"/>
          </a:p>
        </p:txBody>
      </p:sp>
      <p:pic>
        <p:nvPicPr>
          <p:cNvPr id="8" name="Picture 7" descr="A chart with text and images&#10;&#10;AI-generated content may be incorrect.">
            <a:extLst>
              <a:ext uri="{FF2B5EF4-FFF2-40B4-BE49-F238E27FC236}">
                <a16:creationId xmlns:a16="http://schemas.microsoft.com/office/drawing/2014/main" id="{B24C7BCF-AF2E-DB8E-CC08-AD09EC3A87FC}"/>
              </a:ext>
            </a:extLst>
          </p:cNvPr>
          <p:cNvPicPr>
            <a:picLocks noChangeAspect="1"/>
          </p:cNvPicPr>
          <p:nvPr/>
        </p:nvPicPr>
        <p:blipFill>
          <a:blip r:embed="rId2"/>
          <a:srcRect l="1963" t="14937" r="1886" b="2148"/>
          <a:stretch>
            <a:fillRect/>
          </a:stretch>
        </p:blipFill>
        <p:spPr>
          <a:xfrm>
            <a:off x="5177" y="2027528"/>
            <a:ext cx="12188532" cy="4826141"/>
          </a:xfrm>
          <a:prstGeom prst="rect">
            <a:avLst/>
          </a:prstGeom>
        </p:spPr>
      </p:pic>
      <p:sp>
        <p:nvSpPr>
          <p:cNvPr id="5" name="TextBox 4">
            <a:extLst>
              <a:ext uri="{FF2B5EF4-FFF2-40B4-BE49-F238E27FC236}">
                <a16:creationId xmlns:a16="http://schemas.microsoft.com/office/drawing/2014/main" id="{CC9F071B-A605-B97F-49EA-4804B3501262}"/>
              </a:ext>
            </a:extLst>
          </p:cNvPr>
          <p:cNvSpPr txBox="1"/>
          <p:nvPr/>
        </p:nvSpPr>
        <p:spPr>
          <a:xfrm>
            <a:off x="0" y="1098826"/>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PEST shows strong structural support for both demand and profitability </a:t>
            </a:r>
            <a:r>
              <a:rPr lang="en-US">
                <a:latin typeface="Trade Gothic Next"/>
                <a:cs typeface="Segoe UI"/>
              </a:rPr>
              <a:t>(ONS, 2023; Mintel, 2024).</a:t>
            </a:r>
            <a:endParaRPr lang="en-US">
              <a:latin typeface="Trade Gothic Next"/>
            </a:endParaRPr>
          </a:p>
          <a:p>
            <a:endParaRPr lang="en-US" dirty="0"/>
          </a:p>
          <a:p>
            <a:pPr algn="ctr"/>
            <a:endParaRPr lang="en-GB"/>
          </a:p>
        </p:txBody>
      </p:sp>
    </p:spTree>
    <p:extLst>
      <p:ext uri="{BB962C8B-B14F-4D97-AF65-F5344CB8AC3E}">
        <p14:creationId xmlns:p14="http://schemas.microsoft.com/office/powerpoint/2010/main" val="2095628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55236-CBF7-1110-7023-143835C883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B378BB-3E98-A243-2007-0B6503C2AD1B}"/>
              </a:ext>
            </a:extLst>
          </p:cNvPr>
          <p:cNvSpPr>
            <a:spLocks noGrp="1"/>
          </p:cNvSpPr>
          <p:nvPr>
            <p:ph type="title"/>
          </p:nvPr>
        </p:nvSpPr>
        <p:spPr>
          <a:xfrm>
            <a:off x="739" y="6806"/>
            <a:ext cx="11661912" cy="811210"/>
          </a:xfrm>
        </p:spPr>
        <p:txBody>
          <a:bodyPr anchor="b">
            <a:normAutofit/>
          </a:bodyPr>
          <a:lstStyle/>
          <a:p>
            <a:r>
              <a:rPr lang="en-US">
                <a:latin typeface="Aharoni"/>
                <a:cs typeface="Aharoni"/>
              </a:rPr>
              <a:t>SWAT Analysis</a:t>
            </a:r>
            <a:endParaRPr lang="en-US"/>
          </a:p>
        </p:txBody>
      </p:sp>
      <p:sp>
        <p:nvSpPr>
          <p:cNvPr id="3" name="Content Placeholder 2">
            <a:extLst>
              <a:ext uri="{FF2B5EF4-FFF2-40B4-BE49-F238E27FC236}">
                <a16:creationId xmlns:a16="http://schemas.microsoft.com/office/drawing/2014/main" id="{244C205E-AFE5-6BF5-F1DE-30C73C94F419}"/>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endParaRPr lang="en-US"/>
          </a:p>
        </p:txBody>
      </p:sp>
      <p:pic>
        <p:nvPicPr>
          <p:cNvPr id="4" name="Picture 3">
            <a:extLst>
              <a:ext uri="{FF2B5EF4-FFF2-40B4-BE49-F238E27FC236}">
                <a16:creationId xmlns:a16="http://schemas.microsoft.com/office/drawing/2014/main" id="{496B5E88-73B9-EDCD-9F9A-3F54B7CD6B82}"/>
              </a:ext>
            </a:extLst>
          </p:cNvPr>
          <p:cNvPicPr>
            <a:picLocks noChangeAspect="1"/>
          </p:cNvPicPr>
          <p:nvPr/>
        </p:nvPicPr>
        <p:blipFill>
          <a:blip r:embed="rId2"/>
          <a:srcRect l="1648" t="14634" r="1586" b="1722"/>
          <a:stretch>
            <a:fillRect/>
          </a:stretch>
        </p:blipFill>
        <p:spPr>
          <a:xfrm>
            <a:off x="5177" y="1943375"/>
            <a:ext cx="12178154" cy="4914633"/>
          </a:xfrm>
          <a:prstGeom prst="rect">
            <a:avLst/>
          </a:prstGeom>
        </p:spPr>
      </p:pic>
      <p:sp>
        <p:nvSpPr>
          <p:cNvPr id="7" name="TextBox 6">
            <a:extLst>
              <a:ext uri="{FF2B5EF4-FFF2-40B4-BE49-F238E27FC236}">
                <a16:creationId xmlns:a16="http://schemas.microsoft.com/office/drawing/2014/main" id="{3C80B6D0-7D08-A1D3-D7DF-DFD1372E9C8A}"/>
              </a:ext>
            </a:extLst>
          </p:cNvPr>
          <p:cNvSpPr txBox="1"/>
          <p:nvPr/>
        </p:nvSpPr>
        <p:spPr>
          <a:xfrm>
            <a:off x="0" y="1021522"/>
            <a:ext cx="116729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Our strength lies in differentiation and margin potential through a fully alcohol‑free concept. As a new brand, awareness is our main weakness, addressed through intensive launch marketing </a:t>
            </a:r>
            <a:r>
              <a:rPr lang="en-US" dirty="0">
                <a:latin typeface="Trade Gothic Next"/>
                <a:cs typeface="Segoe UI"/>
              </a:rPr>
              <a:t>(Kotler, Bowen and Makens, 2017).</a:t>
            </a:r>
            <a:endParaRPr lang="en-US" dirty="0">
              <a:latin typeface="Trade Gothic Next"/>
            </a:endParaRPr>
          </a:p>
          <a:p>
            <a:pPr algn="ctr"/>
            <a:endParaRPr lang="en-GB"/>
          </a:p>
        </p:txBody>
      </p:sp>
    </p:spTree>
    <p:extLst>
      <p:ext uri="{BB962C8B-B14F-4D97-AF65-F5344CB8AC3E}">
        <p14:creationId xmlns:p14="http://schemas.microsoft.com/office/powerpoint/2010/main" val="3063596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6FA3C-F12F-A14F-AAD4-0F33101CCD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94D0E2-BD0C-2FD8-1BA7-9CAB034FBAB3}"/>
              </a:ext>
            </a:extLst>
          </p:cNvPr>
          <p:cNvSpPr>
            <a:spLocks noGrp="1"/>
          </p:cNvSpPr>
          <p:nvPr>
            <p:ph type="title"/>
          </p:nvPr>
        </p:nvSpPr>
        <p:spPr>
          <a:xfrm>
            <a:off x="739" y="6806"/>
            <a:ext cx="11661912" cy="811210"/>
          </a:xfrm>
        </p:spPr>
        <p:txBody>
          <a:bodyPr anchor="b">
            <a:normAutofit/>
          </a:bodyPr>
          <a:lstStyle/>
          <a:p>
            <a:r>
              <a:rPr lang="en-US">
                <a:latin typeface="Aharoni"/>
                <a:cs typeface="Aharoni"/>
              </a:rPr>
              <a:t>Marketing Strategy (STP)</a:t>
            </a:r>
            <a:endParaRPr lang="en-US"/>
          </a:p>
        </p:txBody>
      </p:sp>
      <p:sp>
        <p:nvSpPr>
          <p:cNvPr id="3" name="Content Placeholder 2">
            <a:extLst>
              <a:ext uri="{FF2B5EF4-FFF2-40B4-BE49-F238E27FC236}">
                <a16:creationId xmlns:a16="http://schemas.microsoft.com/office/drawing/2014/main" id="{802BEF65-1E23-FFAA-CE77-E8B66275E81D}"/>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endParaRPr lang="en-US"/>
          </a:p>
        </p:txBody>
      </p:sp>
      <p:sp>
        <p:nvSpPr>
          <p:cNvPr id="6" name="TextBox 5">
            <a:extLst>
              <a:ext uri="{FF2B5EF4-FFF2-40B4-BE49-F238E27FC236}">
                <a16:creationId xmlns:a16="http://schemas.microsoft.com/office/drawing/2014/main" id="{F190F7C1-866F-46D7-0B66-E53667DB4A13}"/>
              </a:ext>
            </a:extLst>
          </p:cNvPr>
          <p:cNvSpPr txBox="1"/>
          <p:nvPr/>
        </p:nvSpPr>
        <p:spPr>
          <a:xfrm>
            <a:off x="231913" y="1098826"/>
            <a:ext cx="400878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0" dirty="0">
                <a:latin typeface="Segoe UI"/>
                <a:ea typeface="Segoe UI"/>
                <a:cs typeface="Segoe UI"/>
              </a:rPr>
              <a:t>Segmentation, Targeting &amp; Positioning</a:t>
            </a:r>
            <a:r>
              <a:rPr lang="en-US" b="1" dirty="0">
                <a:latin typeface="Segoe UI"/>
                <a:ea typeface="Segoe UI"/>
                <a:cs typeface="Segoe UI"/>
              </a:rPr>
              <a:t> (Doddy </a:t>
            </a:r>
            <a:r>
              <a:rPr lang="en-US" b="1" dirty="0" err="1">
                <a:latin typeface="Segoe UI"/>
                <a:ea typeface="Segoe UI"/>
                <a:cs typeface="Segoe UI"/>
              </a:rPr>
              <a:t>Rudianto</a:t>
            </a:r>
            <a:r>
              <a:rPr lang="en-US" b="1" dirty="0">
                <a:latin typeface="Segoe UI"/>
                <a:ea typeface="Segoe UI"/>
                <a:cs typeface="Segoe UI"/>
              </a:rPr>
              <a:t> and Budi Sudjijono, 2003)</a:t>
            </a:r>
            <a:endParaRPr lang="en-US" b="1" i="0" dirty="0">
              <a:latin typeface="Segoe UI"/>
              <a:ea typeface="Segoe UI"/>
              <a:cs typeface="Segoe UI"/>
            </a:endParaRPr>
          </a:p>
          <a:p>
            <a:endParaRPr lang="en-US" b="1" i="0" dirty="0">
              <a:latin typeface="Segoe UI"/>
              <a:ea typeface="Segoe UI"/>
              <a:cs typeface="Segoe UI"/>
            </a:endParaRPr>
          </a:p>
          <a:p>
            <a:pPr>
              <a:buFont typeface=""/>
              <a:buChar char="•"/>
            </a:pPr>
            <a:r>
              <a:rPr lang="en-US" b="0" i="0">
                <a:latin typeface="Segoe UI"/>
                <a:ea typeface="Segoe UI"/>
                <a:cs typeface="Segoe UI"/>
              </a:rPr>
              <a:t>Lifestyle‑focused, sober‑curious consumers</a:t>
            </a:r>
          </a:p>
          <a:p>
            <a:pPr>
              <a:buFont typeface=""/>
              <a:buChar char="•"/>
            </a:pPr>
            <a:r>
              <a:rPr lang="en-US" b="0" i="0">
                <a:latin typeface="Segoe UI"/>
                <a:ea typeface="Segoe UI"/>
                <a:cs typeface="Segoe UI"/>
              </a:rPr>
              <a:t>Swansea students &amp; diverse communities</a:t>
            </a:r>
          </a:p>
          <a:p>
            <a:pPr>
              <a:buFont typeface=""/>
              <a:buChar char="•"/>
            </a:pPr>
            <a:r>
              <a:rPr lang="en-US" b="0" i="0">
                <a:latin typeface="Segoe UI"/>
                <a:ea typeface="Segoe UI"/>
                <a:cs typeface="Segoe UI"/>
              </a:rPr>
              <a:t>Positioned as premium‑inclusive nightlife</a:t>
            </a:r>
          </a:p>
          <a:p>
            <a:endParaRPr lang="en-US" b="0" i="0" dirty="0">
              <a:latin typeface="Segoe UI"/>
              <a:ea typeface="Segoe UI"/>
              <a:cs typeface="Segoe UI"/>
            </a:endParaRPr>
          </a:p>
          <a:p>
            <a:r>
              <a:rPr lang="en-US">
                <a:latin typeface="Segoe UI"/>
                <a:cs typeface="Segoe UI"/>
              </a:rPr>
              <a:t>We are not targeting everyone—only those who want a big night without a big hangover.</a:t>
            </a:r>
            <a:endParaRPr lang="en-US"/>
          </a:p>
          <a:p>
            <a:pPr>
              <a:buFont typeface=""/>
            </a:pPr>
            <a:endParaRPr lang="en-US" dirty="0">
              <a:latin typeface="Segoe UI"/>
              <a:cs typeface="Segoe UI"/>
            </a:endParaRPr>
          </a:p>
          <a:p>
            <a:endParaRPr lang="en-US">
              <a:latin typeface="Segoe UI"/>
              <a:cs typeface="Segoe UI"/>
            </a:endParaRPr>
          </a:p>
          <a:p>
            <a:pPr algn="ctr"/>
            <a:endParaRPr lang="en-GB"/>
          </a:p>
        </p:txBody>
      </p:sp>
      <p:pic>
        <p:nvPicPr>
          <p:cNvPr id="4" name="Picture 3" descr="A screenshot of a computer&#10;&#10;AI-generated content may be incorrect.">
            <a:extLst>
              <a:ext uri="{FF2B5EF4-FFF2-40B4-BE49-F238E27FC236}">
                <a16:creationId xmlns:a16="http://schemas.microsoft.com/office/drawing/2014/main" id="{D79DA842-56FA-62C0-014E-35198704845A}"/>
              </a:ext>
            </a:extLst>
          </p:cNvPr>
          <p:cNvPicPr>
            <a:picLocks noChangeAspect="1"/>
          </p:cNvPicPr>
          <p:nvPr/>
        </p:nvPicPr>
        <p:blipFill>
          <a:blip r:embed="rId2"/>
          <a:stretch>
            <a:fillRect/>
          </a:stretch>
        </p:blipFill>
        <p:spPr>
          <a:xfrm>
            <a:off x="5571088" y="4763"/>
            <a:ext cx="6615735" cy="6848474"/>
          </a:xfrm>
          <a:prstGeom prst="rect">
            <a:avLst/>
          </a:prstGeom>
        </p:spPr>
      </p:pic>
    </p:spTree>
    <p:extLst>
      <p:ext uri="{BB962C8B-B14F-4D97-AF65-F5344CB8AC3E}">
        <p14:creationId xmlns:p14="http://schemas.microsoft.com/office/powerpoint/2010/main" val="1602974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5CBA0-AEDB-231C-E6E8-66071CA23E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C0BF9-9A90-1013-1272-2ADFB5EB49FA}"/>
              </a:ext>
            </a:extLst>
          </p:cNvPr>
          <p:cNvSpPr>
            <a:spLocks noGrp="1"/>
          </p:cNvSpPr>
          <p:nvPr>
            <p:ph type="title"/>
          </p:nvPr>
        </p:nvSpPr>
        <p:spPr>
          <a:xfrm>
            <a:off x="739" y="6806"/>
            <a:ext cx="11661912" cy="811210"/>
          </a:xfrm>
        </p:spPr>
        <p:txBody>
          <a:bodyPr anchor="b">
            <a:normAutofit/>
          </a:bodyPr>
          <a:lstStyle/>
          <a:p>
            <a:r>
              <a:rPr lang="en-US">
                <a:latin typeface="Aharoni"/>
                <a:cs typeface="Aharoni"/>
              </a:rPr>
              <a:t>Marketing Mix (7Ps)</a:t>
            </a:r>
            <a:endParaRPr lang="en-US"/>
          </a:p>
        </p:txBody>
      </p:sp>
      <p:sp>
        <p:nvSpPr>
          <p:cNvPr id="3" name="Content Placeholder 2">
            <a:extLst>
              <a:ext uri="{FF2B5EF4-FFF2-40B4-BE49-F238E27FC236}">
                <a16:creationId xmlns:a16="http://schemas.microsoft.com/office/drawing/2014/main" id="{3B7D5F9C-3B08-A9B0-69F5-8CC779B522B4}"/>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endParaRPr lang="en-US"/>
          </a:p>
        </p:txBody>
      </p:sp>
      <p:sp>
        <p:nvSpPr>
          <p:cNvPr id="6" name="TextBox 5">
            <a:extLst>
              <a:ext uri="{FF2B5EF4-FFF2-40B4-BE49-F238E27FC236}">
                <a16:creationId xmlns:a16="http://schemas.microsoft.com/office/drawing/2014/main" id="{1BC79B5E-03A6-2DDD-738E-33F3ACCE3C52}"/>
              </a:ext>
            </a:extLst>
          </p:cNvPr>
          <p:cNvSpPr txBox="1"/>
          <p:nvPr/>
        </p:nvSpPr>
        <p:spPr>
          <a:xfrm>
            <a:off x="231913" y="1098826"/>
            <a:ext cx="400878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cs typeface="Segoe UI"/>
              </a:rPr>
              <a:t>Delivering Strategy Through the 7Ps (Walker, 2014; Zoopla, 2024)</a:t>
            </a:r>
            <a:endParaRPr lang="en-US">
              <a:latin typeface="Trade Gothic Next"/>
              <a:cs typeface="Segoe UI"/>
            </a:endParaRPr>
          </a:p>
          <a:p>
            <a:endParaRPr lang="en-US" b="1" dirty="0">
              <a:latin typeface="Segoe UI"/>
              <a:cs typeface="Segoe UI"/>
            </a:endParaRPr>
          </a:p>
          <a:p>
            <a:endParaRPr lang="en-US" b="1" dirty="0">
              <a:latin typeface="Segoe UI"/>
              <a:cs typeface="Segoe UI"/>
            </a:endParaRPr>
          </a:p>
          <a:p>
            <a:r>
              <a:rPr lang="en-US" b="1">
                <a:latin typeface="Segoe UI"/>
                <a:ea typeface="Segoe UI"/>
                <a:cs typeface="Segoe UI"/>
              </a:rPr>
              <a:t>Price: £7–£9 value</a:t>
            </a:r>
            <a:r>
              <a:rPr lang="en-US" b="1" i="0">
                <a:latin typeface="Segoe UI"/>
                <a:ea typeface="Segoe UI"/>
                <a:cs typeface="Segoe UI"/>
              </a:rPr>
              <a:t>‑</a:t>
            </a:r>
            <a:r>
              <a:rPr lang="en-US" b="1">
                <a:latin typeface="Segoe UI"/>
                <a:ea typeface="Segoe UI"/>
                <a:cs typeface="Segoe UI"/>
              </a:rPr>
              <a:t>based mocktails</a:t>
            </a:r>
            <a:endParaRPr lang="en-US"/>
          </a:p>
          <a:p>
            <a:endParaRPr lang="en-US" b="1" dirty="0">
              <a:latin typeface="Segoe UI"/>
              <a:cs typeface="Segoe UI"/>
            </a:endParaRPr>
          </a:p>
          <a:p>
            <a:r>
              <a:rPr lang="en-US" b="1">
                <a:latin typeface="Segoe UI"/>
                <a:cs typeface="Segoe UI"/>
              </a:rPr>
              <a:t>Place: City Centre–Uplands corridor</a:t>
            </a:r>
            <a:endParaRPr lang="en-US"/>
          </a:p>
          <a:p>
            <a:endParaRPr lang="en-US" b="1" dirty="0">
              <a:latin typeface="Segoe UI"/>
              <a:cs typeface="Segoe UI"/>
            </a:endParaRPr>
          </a:p>
          <a:p>
            <a:r>
              <a:rPr lang="en-US" b="1">
                <a:latin typeface="Segoe UI"/>
                <a:cs typeface="Segoe UI"/>
              </a:rPr>
              <a:t>Physical Evidence: Contemporary lounge design</a:t>
            </a:r>
            <a:endParaRPr lang="en-US"/>
          </a:p>
          <a:p>
            <a:endParaRPr lang="en-US" b="1" dirty="0">
              <a:latin typeface="Segoe UI"/>
              <a:cs typeface="Segoe UI"/>
            </a:endParaRPr>
          </a:p>
          <a:p>
            <a:endParaRPr lang="en-US" b="1" dirty="0">
              <a:latin typeface="Segoe UI"/>
              <a:cs typeface="Segoe UI"/>
            </a:endParaRPr>
          </a:p>
          <a:p>
            <a:r>
              <a:rPr lang="en-US" b="1">
                <a:latin typeface="Segoe UI"/>
                <a:cs typeface="Segoe UI"/>
              </a:rPr>
              <a:t>The décor itself becomes marketing through social sharing.</a:t>
            </a:r>
            <a:endParaRPr lang="en-US"/>
          </a:p>
          <a:p>
            <a:endParaRPr lang="en-US" b="1" dirty="0">
              <a:latin typeface="Segoe UI"/>
              <a:cs typeface="Segoe UI"/>
            </a:endParaRPr>
          </a:p>
          <a:p>
            <a:endParaRPr lang="en-US">
              <a:latin typeface="Segoe UI"/>
              <a:cs typeface="Segoe UI"/>
            </a:endParaRPr>
          </a:p>
          <a:p>
            <a:pPr algn="ctr"/>
            <a:endParaRPr lang="en-GB"/>
          </a:p>
        </p:txBody>
      </p:sp>
      <p:pic>
        <p:nvPicPr>
          <p:cNvPr id="5" name="Picture 4" descr="A restaurant with tables and chairs&#10;&#10;AI-generated content may be incorrect.">
            <a:extLst>
              <a:ext uri="{FF2B5EF4-FFF2-40B4-BE49-F238E27FC236}">
                <a16:creationId xmlns:a16="http://schemas.microsoft.com/office/drawing/2014/main" id="{8EB134FD-01C1-89DA-C497-C113FF6ED448}"/>
              </a:ext>
            </a:extLst>
          </p:cNvPr>
          <p:cNvPicPr>
            <a:picLocks noChangeAspect="1"/>
          </p:cNvPicPr>
          <p:nvPr/>
        </p:nvPicPr>
        <p:blipFill>
          <a:blip r:embed="rId2"/>
          <a:stretch>
            <a:fillRect/>
          </a:stretch>
        </p:blipFill>
        <p:spPr>
          <a:xfrm>
            <a:off x="4356306" y="8973"/>
            <a:ext cx="7830517" cy="6862141"/>
          </a:xfrm>
          <a:prstGeom prst="rect">
            <a:avLst/>
          </a:prstGeom>
        </p:spPr>
      </p:pic>
    </p:spTree>
    <p:extLst>
      <p:ext uri="{BB962C8B-B14F-4D97-AF65-F5344CB8AC3E}">
        <p14:creationId xmlns:p14="http://schemas.microsoft.com/office/powerpoint/2010/main" val="1620808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B7EE6-6C07-3DCE-B5DE-B8457485B1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898CA7-0D3F-FF7F-4CA2-6A51EED42A01}"/>
              </a:ext>
            </a:extLst>
          </p:cNvPr>
          <p:cNvSpPr>
            <a:spLocks noGrp="1"/>
          </p:cNvSpPr>
          <p:nvPr>
            <p:ph type="title"/>
          </p:nvPr>
        </p:nvSpPr>
        <p:spPr>
          <a:xfrm>
            <a:off x="739" y="6806"/>
            <a:ext cx="11661912" cy="811210"/>
          </a:xfrm>
        </p:spPr>
        <p:txBody>
          <a:bodyPr anchor="b">
            <a:normAutofit/>
          </a:bodyPr>
          <a:lstStyle/>
          <a:p>
            <a:r>
              <a:rPr lang="en-US">
                <a:latin typeface="Aharoni"/>
                <a:cs typeface="Aharoni"/>
              </a:rPr>
              <a:t>Grand Opening &amp; Digital Growth</a:t>
            </a:r>
            <a:endParaRPr lang="en-US"/>
          </a:p>
        </p:txBody>
      </p:sp>
      <p:sp>
        <p:nvSpPr>
          <p:cNvPr id="3" name="Content Placeholder 2">
            <a:extLst>
              <a:ext uri="{FF2B5EF4-FFF2-40B4-BE49-F238E27FC236}">
                <a16:creationId xmlns:a16="http://schemas.microsoft.com/office/drawing/2014/main" id="{38B5A2F3-833E-39E5-1489-BA30DC1521E8}"/>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r>
              <a:rPr lang="en-US">
                <a:latin typeface="Trade Gothic Next"/>
                <a:cs typeface="Segoe UI"/>
              </a:rPr>
              <a:t>We use event‑based marketing to create immediate FOMO(Fear Of Missing Out) and awareness.</a:t>
            </a:r>
            <a:endParaRPr lang="en-US">
              <a:latin typeface="Trade Gothic Next"/>
            </a:endParaRPr>
          </a:p>
          <a:p>
            <a:endParaRPr lang="en-US" dirty="0"/>
          </a:p>
        </p:txBody>
      </p:sp>
      <p:sp>
        <p:nvSpPr>
          <p:cNvPr id="6" name="TextBox 5">
            <a:extLst>
              <a:ext uri="{FF2B5EF4-FFF2-40B4-BE49-F238E27FC236}">
                <a16:creationId xmlns:a16="http://schemas.microsoft.com/office/drawing/2014/main" id="{B76056B0-D09A-51B4-79A4-39A1FFE261EB}"/>
              </a:ext>
            </a:extLst>
          </p:cNvPr>
          <p:cNvSpPr txBox="1"/>
          <p:nvPr/>
        </p:nvSpPr>
        <p:spPr>
          <a:xfrm>
            <a:off x="231913" y="1098826"/>
            <a:ext cx="400878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cs typeface="Segoe UI"/>
              </a:rPr>
              <a:t>High</a:t>
            </a:r>
            <a:r>
              <a:rPr lang="en-US" b="1" i="0">
                <a:latin typeface="Segoe UI"/>
                <a:ea typeface="Segoe UI"/>
                <a:cs typeface="Segoe UI"/>
              </a:rPr>
              <a:t>‑</a:t>
            </a:r>
            <a:r>
              <a:rPr lang="en-US" b="1">
                <a:latin typeface="Segoe UI"/>
                <a:ea typeface="Segoe UI"/>
                <a:cs typeface="Segoe UI"/>
              </a:rPr>
              <a:t>energy “Sober Social” launch event</a:t>
            </a:r>
            <a:endParaRPr lang="en-US"/>
          </a:p>
          <a:p>
            <a:endParaRPr lang="en-US" b="1" dirty="0">
              <a:latin typeface="Segoe UI"/>
              <a:cs typeface="Segoe UI"/>
            </a:endParaRPr>
          </a:p>
          <a:p>
            <a:r>
              <a:rPr lang="en-US" b="1">
                <a:latin typeface="Segoe UI"/>
                <a:cs typeface="Segoe UI"/>
              </a:rPr>
              <a:t>TikTok &amp; Instagram influencer marketing</a:t>
            </a:r>
            <a:endParaRPr lang="en-US"/>
          </a:p>
          <a:p>
            <a:endParaRPr lang="en-US" b="1" dirty="0">
              <a:latin typeface="Segoe UI"/>
              <a:cs typeface="Segoe UI"/>
            </a:endParaRPr>
          </a:p>
          <a:p>
            <a:r>
              <a:rPr lang="en-US" b="1">
                <a:latin typeface="Segoe UI"/>
                <a:cs typeface="Segoe UI"/>
              </a:rPr>
              <a:t>Digital loyalty: Sober Social Club</a:t>
            </a:r>
            <a:endParaRPr lang="en-US"/>
          </a:p>
          <a:p>
            <a:endParaRPr lang="en-US" b="1" dirty="0">
              <a:latin typeface="Segoe UI"/>
              <a:cs typeface="Segoe UI"/>
            </a:endParaRPr>
          </a:p>
          <a:p>
            <a:endParaRPr lang="en-US" b="1" dirty="0">
              <a:latin typeface="Segoe UI"/>
              <a:cs typeface="Segoe UI"/>
            </a:endParaRPr>
          </a:p>
          <a:p>
            <a:endParaRPr lang="en-US" b="1" dirty="0">
              <a:latin typeface="Segoe UI"/>
              <a:cs typeface="Segoe UI"/>
            </a:endParaRPr>
          </a:p>
        </p:txBody>
      </p:sp>
      <p:pic>
        <p:nvPicPr>
          <p:cNvPr id="4" name="Picture 3" descr="A collage of a person holding a cigarette and a plate of food&#10;&#10;AI-generated content may be incorrect.">
            <a:extLst>
              <a:ext uri="{FF2B5EF4-FFF2-40B4-BE49-F238E27FC236}">
                <a16:creationId xmlns:a16="http://schemas.microsoft.com/office/drawing/2014/main" id="{A96D9CA6-A6A0-330D-9CD1-487A929F0C24}"/>
              </a:ext>
            </a:extLst>
          </p:cNvPr>
          <p:cNvPicPr>
            <a:picLocks noChangeAspect="1"/>
          </p:cNvPicPr>
          <p:nvPr/>
        </p:nvPicPr>
        <p:blipFill>
          <a:blip r:embed="rId2"/>
          <a:stretch>
            <a:fillRect/>
          </a:stretch>
        </p:blipFill>
        <p:spPr>
          <a:xfrm>
            <a:off x="4146482" y="673377"/>
            <a:ext cx="8040341" cy="6195942"/>
          </a:xfrm>
          <a:prstGeom prst="rect">
            <a:avLst/>
          </a:prstGeom>
        </p:spPr>
      </p:pic>
    </p:spTree>
    <p:extLst>
      <p:ext uri="{BB962C8B-B14F-4D97-AF65-F5344CB8AC3E}">
        <p14:creationId xmlns:p14="http://schemas.microsoft.com/office/powerpoint/2010/main" val="10252595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54003-D802-2393-5A6D-DC3FE7BBF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FE2F29-9799-D10A-CEA9-C6EE13FFEFFB}"/>
              </a:ext>
            </a:extLst>
          </p:cNvPr>
          <p:cNvSpPr>
            <a:spLocks noGrp="1"/>
          </p:cNvSpPr>
          <p:nvPr>
            <p:ph type="title"/>
          </p:nvPr>
        </p:nvSpPr>
        <p:spPr>
          <a:xfrm>
            <a:off x="739" y="6806"/>
            <a:ext cx="5024782" cy="811210"/>
          </a:xfrm>
        </p:spPr>
        <p:txBody>
          <a:bodyPr anchor="b">
            <a:normAutofit/>
          </a:bodyPr>
          <a:lstStyle/>
          <a:p>
            <a:r>
              <a:rPr lang="en-US">
                <a:latin typeface="Aharoni"/>
                <a:cs typeface="Aharoni"/>
              </a:rPr>
              <a:t>Financial Performance</a:t>
            </a:r>
            <a:endParaRPr lang="en-US"/>
          </a:p>
        </p:txBody>
      </p:sp>
      <p:sp>
        <p:nvSpPr>
          <p:cNvPr id="3" name="Content Placeholder 2">
            <a:extLst>
              <a:ext uri="{FF2B5EF4-FFF2-40B4-BE49-F238E27FC236}">
                <a16:creationId xmlns:a16="http://schemas.microsoft.com/office/drawing/2014/main" id="{D2ED0BAA-7036-C95C-CC4A-DBC89621ECC2}"/>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r>
              <a:rPr lang="en-US">
                <a:latin typeface="Trade Gothic Next"/>
                <a:cs typeface="Segoe UI"/>
              </a:rPr>
              <a:t>Low COGS(Cost Of Goods Sold) and strong footfall </a:t>
            </a:r>
            <a:r>
              <a:rPr lang="en-US" dirty="0">
                <a:latin typeface="Trade Gothic Next"/>
                <a:cs typeface="Segoe UI"/>
              </a:rPr>
              <a:t>deliver first‑year profitability.</a:t>
            </a:r>
            <a:endParaRPr lang="en-US"/>
          </a:p>
          <a:p>
            <a:pPr marL="0" indent="0">
              <a:buNone/>
            </a:pPr>
            <a:endParaRPr lang="en-US" dirty="0">
              <a:latin typeface="Trade Gothic Next"/>
              <a:cs typeface="Segoe UI"/>
            </a:endParaRPr>
          </a:p>
          <a:p>
            <a:endParaRPr lang="en-US" dirty="0"/>
          </a:p>
        </p:txBody>
      </p:sp>
      <p:sp>
        <p:nvSpPr>
          <p:cNvPr id="6" name="TextBox 5">
            <a:extLst>
              <a:ext uri="{FF2B5EF4-FFF2-40B4-BE49-F238E27FC236}">
                <a16:creationId xmlns:a16="http://schemas.microsoft.com/office/drawing/2014/main" id="{9CAC3840-F321-ACBC-DA11-D53103F60E0D}"/>
              </a:ext>
            </a:extLst>
          </p:cNvPr>
          <p:cNvSpPr txBox="1"/>
          <p:nvPr/>
        </p:nvSpPr>
        <p:spPr>
          <a:xfrm>
            <a:off x="231913" y="1098826"/>
            <a:ext cx="400878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cs typeface="Segoe UI"/>
              </a:rPr>
              <a:t>Commercial Viability</a:t>
            </a:r>
            <a:endParaRPr lang="en-US"/>
          </a:p>
          <a:p>
            <a:endParaRPr lang="en-US" b="1" dirty="0">
              <a:latin typeface="Segoe UI"/>
              <a:cs typeface="Segoe UI"/>
            </a:endParaRPr>
          </a:p>
          <a:p>
            <a:r>
              <a:rPr lang="en-US" b="1">
                <a:latin typeface="Segoe UI"/>
                <a:cs typeface="Segoe UI"/>
              </a:rPr>
              <a:t>Year‑1 profit: £109,500</a:t>
            </a:r>
            <a:endParaRPr lang="en-US"/>
          </a:p>
          <a:p>
            <a:endParaRPr lang="en-US" b="1" dirty="0">
              <a:latin typeface="Segoe UI"/>
              <a:cs typeface="Segoe UI"/>
            </a:endParaRPr>
          </a:p>
          <a:p>
            <a:r>
              <a:rPr lang="en-US" b="1">
                <a:latin typeface="Segoe UI"/>
                <a:cs typeface="Segoe UI"/>
              </a:rPr>
              <a:t>Break‑even: Month 10</a:t>
            </a:r>
            <a:endParaRPr lang="en-US"/>
          </a:p>
          <a:p>
            <a:endParaRPr lang="en-US" b="1" dirty="0">
              <a:latin typeface="Segoe UI"/>
              <a:cs typeface="Segoe UI"/>
            </a:endParaRPr>
          </a:p>
          <a:p>
            <a:r>
              <a:rPr lang="en-US" b="1">
                <a:latin typeface="Segoe UI"/>
                <a:cs typeface="Segoe UI"/>
              </a:rPr>
              <a:t>Investment required: £180,000</a:t>
            </a:r>
            <a:endParaRPr lang="en-US"/>
          </a:p>
          <a:p>
            <a:endParaRPr lang="en-US" b="1" dirty="0">
              <a:latin typeface="Segoe UI"/>
              <a:cs typeface="Segoe UI"/>
            </a:endParaRPr>
          </a:p>
        </p:txBody>
      </p:sp>
      <p:pic>
        <p:nvPicPr>
          <p:cNvPr id="7" name="Picture 6" descr="A screenshot of a spreadsheet&#10;&#10;AI-generated content may be incorrect.">
            <a:extLst>
              <a:ext uri="{FF2B5EF4-FFF2-40B4-BE49-F238E27FC236}">
                <a16:creationId xmlns:a16="http://schemas.microsoft.com/office/drawing/2014/main" id="{8D310226-0B09-AFF0-D310-42FD31FAA306}"/>
              </a:ext>
            </a:extLst>
          </p:cNvPr>
          <p:cNvPicPr>
            <a:picLocks noChangeAspect="1"/>
          </p:cNvPicPr>
          <p:nvPr/>
        </p:nvPicPr>
        <p:blipFill>
          <a:blip r:embed="rId2"/>
          <a:stretch>
            <a:fillRect/>
          </a:stretch>
        </p:blipFill>
        <p:spPr>
          <a:xfrm>
            <a:off x="3726828" y="-4139"/>
            <a:ext cx="8459994" cy="4237933"/>
          </a:xfrm>
          <a:prstGeom prst="rect">
            <a:avLst/>
          </a:prstGeom>
        </p:spPr>
      </p:pic>
      <p:pic>
        <p:nvPicPr>
          <p:cNvPr id="8" name="Picture 7" descr="A screenshot of a business plan&#10;&#10;AI-generated content may be incorrect.">
            <a:extLst>
              <a:ext uri="{FF2B5EF4-FFF2-40B4-BE49-F238E27FC236}">
                <a16:creationId xmlns:a16="http://schemas.microsoft.com/office/drawing/2014/main" id="{DE335089-8216-7322-EE36-C24BD8A502B4}"/>
              </a:ext>
            </a:extLst>
          </p:cNvPr>
          <p:cNvPicPr>
            <a:picLocks noChangeAspect="1"/>
          </p:cNvPicPr>
          <p:nvPr/>
        </p:nvPicPr>
        <p:blipFill>
          <a:blip r:embed="rId3"/>
          <a:srcRect l="-31" t="45880" r="216" b="5805"/>
          <a:stretch>
            <a:fillRect/>
          </a:stretch>
        </p:blipFill>
        <p:spPr>
          <a:xfrm>
            <a:off x="3727477" y="4231033"/>
            <a:ext cx="8459905" cy="2621312"/>
          </a:xfrm>
          <a:prstGeom prst="rect">
            <a:avLst/>
          </a:prstGeom>
        </p:spPr>
      </p:pic>
    </p:spTree>
    <p:extLst>
      <p:ext uri="{BB962C8B-B14F-4D97-AF65-F5344CB8AC3E}">
        <p14:creationId xmlns:p14="http://schemas.microsoft.com/office/powerpoint/2010/main" val="2794057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5D7BB-9830-0877-9FD0-C3E626D2A7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0FA31A-470D-E456-A5BC-5659BF0F31D7}"/>
              </a:ext>
            </a:extLst>
          </p:cNvPr>
          <p:cNvSpPr>
            <a:spLocks noGrp="1"/>
          </p:cNvSpPr>
          <p:nvPr>
            <p:ph type="title"/>
          </p:nvPr>
        </p:nvSpPr>
        <p:spPr>
          <a:xfrm>
            <a:off x="739" y="6806"/>
            <a:ext cx="11021390" cy="811210"/>
          </a:xfrm>
        </p:spPr>
        <p:txBody>
          <a:bodyPr anchor="b">
            <a:normAutofit/>
          </a:bodyPr>
          <a:lstStyle/>
          <a:p>
            <a:r>
              <a:rPr lang="en-US">
                <a:latin typeface="Aharoni"/>
                <a:cs typeface="Aharoni"/>
              </a:rPr>
              <a:t>Leading the Future of Nightlife</a:t>
            </a:r>
            <a:endParaRPr lang="en-US"/>
          </a:p>
        </p:txBody>
      </p:sp>
      <p:sp>
        <p:nvSpPr>
          <p:cNvPr id="3" name="Content Placeholder 2">
            <a:extLst>
              <a:ext uri="{FF2B5EF4-FFF2-40B4-BE49-F238E27FC236}">
                <a16:creationId xmlns:a16="http://schemas.microsoft.com/office/drawing/2014/main" id="{0F0A7731-90AA-55E4-90B2-D3D52A5ADFC5}"/>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endParaRPr lang="en-US" dirty="0">
              <a:cs typeface="Segoe UI"/>
            </a:endParaRPr>
          </a:p>
          <a:p>
            <a:pPr marL="0" indent="0">
              <a:buNone/>
            </a:pPr>
            <a:endParaRPr lang="en-US" dirty="0">
              <a:latin typeface="Trade Gothic Next"/>
              <a:cs typeface="Segoe UI"/>
            </a:endParaRPr>
          </a:p>
          <a:p>
            <a:endParaRPr lang="en-US" dirty="0"/>
          </a:p>
        </p:txBody>
      </p:sp>
      <p:sp>
        <p:nvSpPr>
          <p:cNvPr id="6" name="TextBox 5">
            <a:extLst>
              <a:ext uri="{FF2B5EF4-FFF2-40B4-BE49-F238E27FC236}">
                <a16:creationId xmlns:a16="http://schemas.microsoft.com/office/drawing/2014/main" id="{C9F83378-8766-2425-9D3F-0B4F4B79184B}"/>
              </a:ext>
            </a:extLst>
          </p:cNvPr>
          <p:cNvSpPr txBox="1"/>
          <p:nvPr/>
        </p:nvSpPr>
        <p:spPr>
          <a:xfrm>
            <a:off x="231913" y="1098826"/>
            <a:ext cx="4008783"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dirty="0">
              <a:latin typeface="Segoe UI"/>
              <a:cs typeface="Segoe UI"/>
            </a:endParaRPr>
          </a:p>
          <a:p>
            <a:endParaRPr lang="en-US" b="1" dirty="0">
              <a:latin typeface="Segoe UI"/>
              <a:cs typeface="Segoe UI"/>
            </a:endParaRPr>
          </a:p>
          <a:p>
            <a:r>
              <a:rPr lang="en-US" b="1" dirty="0">
                <a:latin typeface="Segoe UI"/>
                <a:cs typeface="Segoe UI"/>
              </a:rPr>
              <a:t>Drink &amp; Drive is more than a venue—it’s a strategic movement.</a:t>
            </a:r>
            <a:endParaRPr lang="en-US" dirty="0"/>
          </a:p>
          <a:p>
            <a:endParaRPr lang="en-US" b="1" dirty="0">
              <a:latin typeface="Segoe UI"/>
              <a:cs typeface="Segoe UI"/>
            </a:endParaRPr>
          </a:p>
          <a:p>
            <a:r>
              <a:rPr lang="en-US" b="1">
                <a:latin typeface="Segoe UI"/>
                <a:cs typeface="Segoe UI"/>
              </a:rPr>
              <a:t>Scalable, profitable, inclusive</a:t>
            </a:r>
            <a:endParaRPr lang="en-US"/>
          </a:p>
          <a:p>
            <a:endParaRPr lang="en-US" b="1" dirty="0">
              <a:latin typeface="Segoe UI"/>
              <a:cs typeface="Segoe UI"/>
            </a:endParaRPr>
          </a:p>
          <a:p>
            <a:r>
              <a:rPr lang="en-US" b="1">
                <a:latin typeface="Segoe UI"/>
                <a:cs typeface="Segoe UI"/>
              </a:rPr>
              <a:t>Built for a new generation</a:t>
            </a:r>
            <a:endParaRPr lang="en-US"/>
          </a:p>
          <a:p>
            <a:endParaRPr lang="en-US" b="1" dirty="0">
              <a:latin typeface="Segoe UI"/>
              <a:cs typeface="Segoe UI"/>
            </a:endParaRPr>
          </a:p>
          <a:p>
            <a:r>
              <a:rPr lang="en-US" sz="2400" b="1">
                <a:latin typeface="Segoe UI"/>
                <a:cs typeface="Segoe UI"/>
              </a:rPr>
              <a:t>Any questions?</a:t>
            </a:r>
            <a:endParaRPr lang="en-US" sz="2400" b="1"/>
          </a:p>
          <a:p>
            <a:endParaRPr lang="en-US" sz="2400" b="1" dirty="0">
              <a:latin typeface="Segoe UI"/>
              <a:cs typeface="Segoe UI"/>
            </a:endParaRPr>
          </a:p>
          <a:p>
            <a:endParaRPr lang="en-US" b="1" dirty="0">
              <a:latin typeface="Segoe UI"/>
              <a:cs typeface="Segoe UI"/>
            </a:endParaRPr>
          </a:p>
        </p:txBody>
      </p:sp>
      <p:pic>
        <p:nvPicPr>
          <p:cNvPr id="4" name="Picture 3" descr="A logo for a drink and drive club&#10;&#10;AI-generated content may be incorrect.">
            <a:extLst>
              <a:ext uri="{FF2B5EF4-FFF2-40B4-BE49-F238E27FC236}">
                <a16:creationId xmlns:a16="http://schemas.microsoft.com/office/drawing/2014/main" id="{EE8D5780-36A3-EBFD-FF9D-413926F24EBB}"/>
              </a:ext>
            </a:extLst>
          </p:cNvPr>
          <p:cNvPicPr>
            <a:picLocks noChangeAspect="1"/>
          </p:cNvPicPr>
          <p:nvPr/>
        </p:nvPicPr>
        <p:blipFill>
          <a:blip r:embed="rId2"/>
          <a:stretch>
            <a:fillRect/>
          </a:stretch>
        </p:blipFill>
        <p:spPr>
          <a:xfrm>
            <a:off x="7727604" y="12838"/>
            <a:ext cx="4467225" cy="6843367"/>
          </a:xfrm>
          <a:prstGeom prst="rect">
            <a:avLst/>
          </a:prstGeom>
        </p:spPr>
      </p:pic>
    </p:spTree>
    <p:extLst>
      <p:ext uri="{BB962C8B-B14F-4D97-AF65-F5344CB8AC3E}">
        <p14:creationId xmlns:p14="http://schemas.microsoft.com/office/powerpoint/2010/main" val="137167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607E9E-8929-3403-6760-8F62489896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853677-E670-7F6B-B3E6-874BBA543C59}"/>
              </a:ext>
            </a:extLst>
          </p:cNvPr>
          <p:cNvSpPr>
            <a:spLocks noGrp="1"/>
          </p:cNvSpPr>
          <p:nvPr>
            <p:ph type="title"/>
          </p:nvPr>
        </p:nvSpPr>
        <p:spPr>
          <a:xfrm>
            <a:off x="739" y="6806"/>
            <a:ext cx="11021390" cy="811210"/>
          </a:xfrm>
        </p:spPr>
        <p:txBody>
          <a:bodyPr anchor="b">
            <a:normAutofit/>
          </a:bodyPr>
          <a:lstStyle/>
          <a:p>
            <a:r>
              <a:rPr lang="en-US" dirty="0">
                <a:latin typeface="Aharoni"/>
                <a:cs typeface="Aharoni"/>
              </a:rPr>
              <a:t>Referen</a:t>
            </a:r>
            <a:r>
              <a:rPr lang="en-US">
                <a:latin typeface="Aharoni"/>
                <a:cs typeface="Aharoni"/>
              </a:rPr>
              <a:t>ces</a:t>
            </a:r>
            <a:endParaRPr lang="en-US"/>
          </a:p>
        </p:txBody>
      </p:sp>
      <p:sp>
        <p:nvSpPr>
          <p:cNvPr id="3" name="Content Placeholder 2">
            <a:extLst>
              <a:ext uri="{FF2B5EF4-FFF2-40B4-BE49-F238E27FC236}">
                <a16:creationId xmlns:a16="http://schemas.microsoft.com/office/drawing/2014/main" id="{52273E27-A5BE-BA3F-98B8-8EC60272F529}"/>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endParaRPr lang="en-US" dirty="0">
              <a:cs typeface="Segoe UI"/>
            </a:endParaRPr>
          </a:p>
          <a:p>
            <a:pPr marL="0" indent="0">
              <a:buNone/>
            </a:pPr>
            <a:endParaRPr lang="en-US" dirty="0">
              <a:latin typeface="Trade Gothic Next"/>
              <a:cs typeface="Segoe UI"/>
            </a:endParaRPr>
          </a:p>
          <a:p>
            <a:endParaRPr lang="en-US" dirty="0"/>
          </a:p>
        </p:txBody>
      </p:sp>
      <p:sp>
        <p:nvSpPr>
          <p:cNvPr id="6" name="TextBox 5">
            <a:extLst>
              <a:ext uri="{FF2B5EF4-FFF2-40B4-BE49-F238E27FC236}">
                <a16:creationId xmlns:a16="http://schemas.microsoft.com/office/drawing/2014/main" id="{11F409A3-0CED-195C-228A-97DE6B261AF2}"/>
              </a:ext>
            </a:extLst>
          </p:cNvPr>
          <p:cNvSpPr txBox="1"/>
          <p:nvPr/>
        </p:nvSpPr>
        <p:spPr>
          <a:xfrm>
            <a:off x="0" y="944217"/>
            <a:ext cx="9541563"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Doddy Rudianto and Budi </a:t>
            </a:r>
            <a:r>
              <a:rPr lang="en-US" sz="1400" b="1" dirty="0" err="1">
                <a:latin typeface="Arial"/>
                <a:cs typeface="Arial"/>
              </a:rPr>
              <a:t>Sudjijono</a:t>
            </a:r>
            <a:r>
              <a:rPr lang="en-US" sz="1400" b="1" dirty="0">
                <a:latin typeface="Arial"/>
                <a:cs typeface="Arial"/>
              </a:rPr>
              <a:t> (2003). </a:t>
            </a:r>
            <a:r>
              <a:rPr lang="en-US" sz="1400" b="1" dirty="0" err="1">
                <a:latin typeface="Arial"/>
                <a:cs typeface="Arial"/>
              </a:rPr>
              <a:t>Manajemen</a:t>
            </a:r>
            <a:r>
              <a:rPr lang="en-US" sz="1400" b="1" dirty="0">
                <a:latin typeface="Arial"/>
                <a:cs typeface="Arial"/>
              </a:rPr>
              <a:t> </a:t>
            </a:r>
            <a:r>
              <a:rPr lang="en-US" sz="1400" b="1" dirty="0" err="1">
                <a:latin typeface="Arial"/>
                <a:cs typeface="Arial"/>
              </a:rPr>
              <a:t>Pemasaran</a:t>
            </a:r>
            <a:r>
              <a:rPr lang="en-US" sz="1400" b="1" dirty="0">
                <a:latin typeface="Arial"/>
                <a:cs typeface="Arial"/>
              </a:rPr>
              <a:t> </a:t>
            </a:r>
            <a:r>
              <a:rPr lang="en-US" sz="1400" b="1" dirty="0" err="1">
                <a:latin typeface="Arial"/>
                <a:cs typeface="Arial"/>
              </a:rPr>
              <a:t>Partai</a:t>
            </a:r>
            <a:r>
              <a:rPr lang="en-US" sz="1400" b="1" dirty="0">
                <a:latin typeface="Arial"/>
                <a:cs typeface="Arial"/>
              </a:rPr>
              <a:t> Politik : segmentation, targeting, Positioning. Jakarta: Citra Mandala Pratama.</a:t>
            </a:r>
            <a:endParaRPr lang="en-US" sz="1400" b="1">
              <a:solidFill>
                <a:srgbClr val="DAFF02"/>
              </a:solidFill>
              <a:latin typeface="Arial"/>
              <a:cs typeface="Arial"/>
            </a:endParaRPr>
          </a:p>
          <a:p>
            <a:endParaRPr lang="en-US" sz="1400" b="1" dirty="0">
              <a:latin typeface="Arial"/>
              <a:ea typeface="Calibri"/>
              <a:cs typeface="Arial"/>
            </a:endParaRPr>
          </a:p>
          <a:p>
            <a:r>
              <a:rPr lang="en-US" sz="1400" b="1" dirty="0">
                <a:latin typeface="Arial"/>
                <a:ea typeface="Calibri"/>
                <a:cs typeface="Arial"/>
              </a:rPr>
              <a:t>Kotler, P., Bowen, J. and Makens, J. (2017) *Marketing for Hospitality and Tourism*. 7th </a:t>
            </a:r>
            <a:r>
              <a:rPr lang="en-US" sz="1400" b="1" dirty="0" err="1">
                <a:latin typeface="Arial"/>
                <a:ea typeface="Calibri"/>
                <a:cs typeface="Arial"/>
              </a:rPr>
              <a:t>edn</a:t>
            </a:r>
            <a:r>
              <a:rPr lang="en-US" sz="1400" b="1" dirty="0">
                <a:latin typeface="Arial"/>
                <a:ea typeface="Calibri"/>
                <a:cs typeface="Arial"/>
              </a:rPr>
              <a:t>. Harlow: Pearson.</a:t>
            </a:r>
            <a:endParaRPr lang="en-US" sz="1400">
              <a:latin typeface="Arial"/>
              <a:cs typeface="Arial"/>
            </a:endParaRPr>
          </a:p>
          <a:p>
            <a:endParaRPr lang="en-US" sz="1400" b="1" dirty="0">
              <a:latin typeface="Arial"/>
              <a:ea typeface="Calibri"/>
              <a:cs typeface="Arial"/>
            </a:endParaRPr>
          </a:p>
          <a:p>
            <a:r>
              <a:rPr lang="en-US" sz="1400" b="1">
                <a:latin typeface="Arial"/>
                <a:ea typeface="Calibri"/>
                <a:cs typeface="Arial"/>
              </a:rPr>
              <a:t>Mintel (2024) *UK Eating Out Market Report*. London: Mintel.</a:t>
            </a:r>
            <a:endParaRPr lang="en-US" sz="1400" b="1" dirty="0">
              <a:latin typeface="Arial"/>
              <a:ea typeface="Calibri"/>
              <a:cs typeface="Arial"/>
            </a:endParaRPr>
          </a:p>
          <a:p>
            <a:r>
              <a:rPr lang="en-US" sz="1400" b="1">
                <a:latin typeface="Arial"/>
                <a:ea typeface="Calibri"/>
                <a:cs typeface="Arial"/>
              </a:rPr>
              <a:t>Oldenburg, R. (1989) *The Great Good Place*. New York: Paragon House.</a:t>
            </a:r>
            <a:endParaRPr lang="en-US" sz="1400">
              <a:latin typeface="Arial"/>
              <a:cs typeface="Arial"/>
            </a:endParaRPr>
          </a:p>
          <a:p>
            <a:endParaRPr lang="en-US" sz="1400" b="1" dirty="0">
              <a:latin typeface="Arial"/>
              <a:ea typeface="Calibri"/>
              <a:cs typeface="Arial"/>
            </a:endParaRPr>
          </a:p>
          <a:p>
            <a:r>
              <a:rPr lang="en-US" sz="1400" b="1">
                <a:latin typeface="Arial"/>
                <a:ea typeface="Calibri"/>
                <a:cs typeface="Arial"/>
              </a:rPr>
              <a:t>ONS (2023) *Lifestyle and Alcohol Consumption Data*. Available at: [https://www.ons.gov.uk](https://www.ons.gov.uk) (Accessed: 22 April 2026).</a:t>
            </a:r>
            <a:endParaRPr lang="en-US" sz="1400" b="1" dirty="0">
              <a:latin typeface="Arial"/>
              <a:ea typeface="Calibri"/>
              <a:cs typeface="Arial"/>
            </a:endParaRPr>
          </a:p>
          <a:p>
            <a:endParaRPr lang="en-US" sz="1400" b="1" dirty="0">
              <a:latin typeface="Arial"/>
              <a:ea typeface="Calibri"/>
              <a:cs typeface="Arial"/>
            </a:endParaRPr>
          </a:p>
          <a:p>
            <a:r>
              <a:rPr lang="en-US" sz="1400" b="1" dirty="0">
                <a:latin typeface="Arial"/>
                <a:ea typeface="Calibri"/>
                <a:cs typeface="Arial"/>
              </a:rPr>
              <a:t>Walker, J. (2014) *The Restaurant: From Concept to Operation*. 7th </a:t>
            </a:r>
            <a:r>
              <a:rPr lang="en-US" sz="1400" b="1" dirty="0" err="1">
                <a:latin typeface="Arial"/>
                <a:ea typeface="Calibri"/>
                <a:cs typeface="Arial"/>
              </a:rPr>
              <a:t>edn</a:t>
            </a:r>
            <a:r>
              <a:rPr lang="en-US" sz="1400" b="1" dirty="0">
                <a:latin typeface="Arial"/>
                <a:ea typeface="Calibri"/>
                <a:cs typeface="Arial"/>
              </a:rPr>
              <a:t>. Hoboken: Wiley.</a:t>
            </a:r>
          </a:p>
          <a:p>
            <a:endParaRPr lang="en-US" sz="1400" b="1" dirty="0">
              <a:latin typeface="Arial"/>
              <a:ea typeface="Calibri"/>
              <a:cs typeface="Arial"/>
            </a:endParaRPr>
          </a:p>
          <a:p>
            <a:r>
              <a:rPr lang="en-US" sz="1400" b="1">
                <a:latin typeface="Arial"/>
                <a:ea typeface="Calibri"/>
                <a:cs typeface="Arial"/>
              </a:rPr>
              <a:t>Zoopla (2024) *Commercial Property Listings*. Available at: [https://www.zoopla.co.uk](https://www.zoopla.co.uk) (Accessed: 22 April 2026).</a:t>
            </a:r>
            <a:endParaRPr lang="en-US" sz="1400" b="1" dirty="0">
              <a:latin typeface="Arial"/>
              <a:ea typeface="Calibri"/>
              <a:cs typeface="Arial"/>
            </a:endParaRPr>
          </a:p>
          <a:p>
            <a:endParaRPr lang="en-US" sz="1200" b="1" dirty="0">
              <a:latin typeface="Arial"/>
              <a:ea typeface="Calibri"/>
              <a:cs typeface="Arial"/>
            </a:endParaRPr>
          </a:p>
          <a:p>
            <a:endParaRPr lang="en-US" sz="1200" b="1" dirty="0">
              <a:latin typeface="Arial"/>
              <a:ea typeface="Calibri"/>
              <a:cs typeface="Arial"/>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sz="2400" b="1">
              <a:latin typeface="Trade Gothic Next"/>
              <a:cs typeface="Segoe UI"/>
            </a:endParaRPr>
          </a:p>
        </p:txBody>
      </p:sp>
      <p:pic>
        <p:nvPicPr>
          <p:cNvPr id="4" name="Picture 3" descr="A logo for a drink and drive club&#10;&#10;AI-generated content may be incorrect.">
            <a:extLst>
              <a:ext uri="{FF2B5EF4-FFF2-40B4-BE49-F238E27FC236}">
                <a16:creationId xmlns:a16="http://schemas.microsoft.com/office/drawing/2014/main" id="{808234B3-F4E3-A092-FD38-3B27CFC21119}"/>
              </a:ext>
            </a:extLst>
          </p:cNvPr>
          <p:cNvPicPr>
            <a:picLocks noChangeAspect="1"/>
          </p:cNvPicPr>
          <p:nvPr/>
        </p:nvPicPr>
        <p:blipFill>
          <a:blip r:embed="rId2"/>
          <a:stretch>
            <a:fillRect/>
          </a:stretch>
        </p:blipFill>
        <p:spPr>
          <a:xfrm>
            <a:off x="9549777" y="12838"/>
            <a:ext cx="2645052" cy="6843367"/>
          </a:xfrm>
          <a:prstGeom prst="rect">
            <a:avLst/>
          </a:prstGeom>
        </p:spPr>
      </p:pic>
    </p:spTree>
    <p:extLst>
      <p:ext uri="{BB962C8B-B14F-4D97-AF65-F5344CB8AC3E}">
        <p14:creationId xmlns:p14="http://schemas.microsoft.com/office/powerpoint/2010/main" val="1586609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DE35F-3304-A31C-0117-9036700B01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A6B8E-80F4-8882-A073-A350A7F23F14}"/>
              </a:ext>
            </a:extLst>
          </p:cNvPr>
          <p:cNvSpPr>
            <a:spLocks noGrp="1"/>
          </p:cNvSpPr>
          <p:nvPr>
            <p:ph type="title"/>
          </p:nvPr>
        </p:nvSpPr>
        <p:spPr>
          <a:xfrm>
            <a:off x="739" y="6806"/>
            <a:ext cx="11021390" cy="811210"/>
          </a:xfrm>
        </p:spPr>
        <p:txBody>
          <a:bodyPr anchor="b">
            <a:normAutofit/>
          </a:bodyPr>
          <a:lstStyle/>
          <a:p>
            <a:r>
              <a:rPr lang="en-US">
                <a:ea typeface="+mj-lt"/>
                <a:cs typeface="+mj-lt"/>
              </a:rPr>
              <a:t>Use of Generative AI in assessment</a:t>
            </a:r>
            <a:endParaRPr lang="en-US"/>
          </a:p>
        </p:txBody>
      </p:sp>
      <p:sp>
        <p:nvSpPr>
          <p:cNvPr id="3" name="Content Placeholder 2">
            <a:extLst>
              <a:ext uri="{FF2B5EF4-FFF2-40B4-BE49-F238E27FC236}">
                <a16:creationId xmlns:a16="http://schemas.microsoft.com/office/drawing/2014/main" id="{C90EA97D-6400-C19A-CD1A-339FE1D636DB}"/>
              </a:ext>
            </a:extLst>
          </p:cNvPr>
          <p:cNvSpPr>
            <a:spLocks noGrp="1"/>
          </p:cNvSpPr>
          <p:nvPr>
            <p:ph sz="quarter" idx="14"/>
          </p:nvPr>
        </p:nvSpPr>
        <p:spPr>
          <a:xfrm>
            <a:off x="5383" y="817527"/>
            <a:ext cx="3854675" cy="6043653"/>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endParaRPr lang="en-US" dirty="0">
              <a:cs typeface="Segoe UI"/>
            </a:endParaRPr>
          </a:p>
          <a:p>
            <a:pPr marL="0" indent="0">
              <a:buNone/>
            </a:pPr>
            <a:endParaRPr lang="en-US" dirty="0">
              <a:latin typeface="Trade Gothic Next"/>
              <a:cs typeface="Segoe UI"/>
            </a:endParaRPr>
          </a:p>
          <a:p>
            <a:endParaRPr lang="en-US" dirty="0"/>
          </a:p>
        </p:txBody>
      </p:sp>
      <p:sp>
        <p:nvSpPr>
          <p:cNvPr id="6" name="TextBox 5">
            <a:extLst>
              <a:ext uri="{FF2B5EF4-FFF2-40B4-BE49-F238E27FC236}">
                <a16:creationId xmlns:a16="http://schemas.microsoft.com/office/drawing/2014/main" id="{3E61B26A-14EA-F6E6-A1FB-B828CB490D8F}"/>
              </a:ext>
            </a:extLst>
          </p:cNvPr>
          <p:cNvSpPr txBox="1"/>
          <p:nvPr/>
        </p:nvSpPr>
        <p:spPr>
          <a:xfrm>
            <a:off x="0" y="944217"/>
            <a:ext cx="9541563"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latin typeface="Arial"/>
                <a:ea typeface="+mn-lt"/>
                <a:cs typeface="Arial"/>
              </a:rPr>
              <a:t>I declare that Generative Artificial Intelligence (AI) was used in the preparation of this assessment in the following ways:</a:t>
            </a:r>
            <a:endParaRPr lang="en-US"/>
          </a:p>
          <a:p>
            <a:endParaRPr lang="en-US" sz="1400" b="1" dirty="0">
              <a:latin typeface="Arial"/>
              <a:ea typeface="+mn-lt"/>
              <a:cs typeface="Arial"/>
            </a:endParaRPr>
          </a:p>
          <a:p>
            <a:r>
              <a:rPr lang="en-US" sz="1400" b="1">
                <a:latin typeface="Arial"/>
                <a:ea typeface="+mn-lt"/>
                <a:cs typeface="Arial"/>
              </a:rPr>
              <a:t>Structure: AI was used to help materials and financial data.</a:t>
            </a:r>
            <a:endParaRPr lang="en-US"/>
          </a:p>
          <a:p>
            <a:endParaRPr lang="en-US" sz="1400" b="1" dirty="0">
              <a:latin typeface="Arial"/>
              <a:ea typeface="+mn-lt"/>
              <a:cs typeface="Arial"/>
            </a:endParaRPr>
          </a:p>
          <a:p>
            <a:r>
              <a:rPr lang="en-US" sz="1400" b="1">
                <a:latin typeface="Arial"/>
                <a:ea typeface="+mn-lt"/>
                <a:cs typeface="Arial"/>
              </a:rPr>
              <a:t>Visual Content: AI was utilised to generate original conceptual imagery (SWOT, PEST, and Product Presentation infographics) to visually support the "Drink &amp; Drive" business concept.</a:t>
            </a:r>
            <a:endParaRPr lang="en-US"/>
          </a:p>
          <a:p>
            <a:endParaRPr lang="en-US" sz="1400" b="1" dirty="0">
              <a:latin typeface="Arial"/>
              <a:ea typeface="+mn-lt"/>
              <a:cs typeface="Arial"/>
            </a:endParaRPr>
          </a:p>
          <a:p>
            <a:r>
              <a:rPr lang="en-US" sz="1400" b="1">
                <a:latin typeface="Arial"/>
                <a:ea typeface="+mn-lt"/>
                <a:cs typeface="Arial"/>
              </a:rPr>
              <a:t>Proofreading: AI assisted in ensuring the text adhered to British English standards grammatical syntactical mistake.</a:t>
            </a:r>
            <a:endParaRPr lang="en-US"/>
          </a:p>
          <a:p>
            <a:endParaRPr lang="en-US" sz="1400" b="1" dirty="0">
              <a:latin typeface="Arial"/>
              <a:ea typeface="+mn-lt"/>
              <a:cs typeface="Arial"/>
            </a:endParaRPr>
          </a:p>
          <a:p>
            <a:r>
              <a:rPr lang="en-US" sz="1400" b="1">
                <a:latin typeface="Arial"/>
                <a:ea typeface="+mn-lt"/>
                <a:cs typeface="Arial"/>
              </a:rPr>
              <a:t>Declaration:</a:t>
            </a:r>
            <a:br>
              <a:rPr lang="en-US" sz="1400" b="1" dirty="0">
                <a:latin typeface="Arial"/>
                <a:ea typeface="+mn-lt"/>
                <a:cs typeface="Arial"/>
              </a:rPr>
            </a:br>
            <a:r>
              <a:rPr lang="en-US" sz="1400" b="1">
                <a:latin typeface="Arial"/>
                <a:ea typeface="+mn-lt"/>
                <a:cs typeface="Arial"/>
              </a:rPr>
              <a:t> I confirm that the core business concept, strategic decisions, and final analysis presented in this pitch are my own work. All external sources used have been appropriately cited and referenced using the Harvard referencing system. I take full responsibility for the accuracy and integrity of the content within this submission.</a:t>
            </a:r>
            <a:endParaRPr lang="en-US"/>
          </a:p>
          <a:p>
            <a:endParaRPr lang="en-US" sz="1400" b="1" dirty="0">
              <a:latin typeface="Arial"/>
              <a:ea typeface="Calibri"/>
              <a:cs typeface="Arial"/>
            </a:endParaRPr>
          </a:p>
          <a:p>
            <a:endParaRPr lang="en-US" sz="1200" b="1" dirty="0">
              <a:latin typeface="Arial"/>
              <a:ea typeface="Calibri"/>
              <a:cs typeface="Arial"/>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b="1" dirty="0">
              <a:latin typeface="Segoe UI"/>
              <a:ea typeface="Calibri"/>
              <a:cs typeface="Segoe UI"/>
            </a:endParaRPr>
          </a:p>
          <a:p>
            <a:endParaRPr lang="en-US" sz="2400" b="1">
              <a:latin typeface="Trade Gothic Next"/>
              <a:cs typeface="Segoe UI"/>
            </a:endParaRPr>
          </a:p>
        </p:txBody>
      </p:sp>
      <p:pic>
        <p:nvPicPr>
          <p:cNvPr id="4" name="Picture 3" descr="A logo for a drink and drive club&#10;&#10;AI-generated content may be incorrect.">
            <a:extLst>
              <a:ext uri="{FF2B5EF4-FFF2-40B4-BE49-F238E27FC236}">
                <a16:creationId xmlns:a16="http://schemas.microsoft.com/office/drawing/2014/main" id="{3CD58851-49E0-6281-F104-36583FEB2322}"/>
              </a:ext>
            </a:extLst>
          </p:cNvPr>
          <p:cNvPicPr>
            <a:picLocks noChangeAspect="1"/>
          </p:cNvPicPr>
          <p:nvPr/>
        </p:nvPicPr>
        <p:blipFill>
          <a:blip r:embed="rId2"/>
          <a:stretch>
            <a:fillRect/>
          </a:stretch>
        </p:blipFill>
        <p:spPr>
          <a:xfrm>
            <a:off x="9549777" y="12838"/>
            <a:ext cx="2645052" cy="6843367"/>
          </a:xfrm>
          <a:prstGeom prst="rect">
            <a:avLst/>
          </a:prstGeom>
        </p:spPr>
      </p:pic>
    </p:spTree>
    <p:extLst>
      <p:ext uri="{BB962C8B-B14F-4D97-AF65-F5344CB8AC3E}">
        <p14:creationId xmlns:p14="http://schemas.microsoft.com/office/powerpoint/2010/main" val="1498366687"/>
      </p:ext>
    </p:extLst>
  </p:cSld>
  <p:clrMapOvr>
    <a:masterClrMapping/>
  </p:clrMapOvr>
</p:sld>
</file>

<file path=ppt/theme/theme1.xml><?xml version="1.0" encoding="utf-8"?>
<a:theme xmlns:a="http://schemas.openxmlformats.org/drawingml/2006/main" name="Neon Momentum">
  <a:themeElements>
    <a:clrScheme name="Custom 58">
      <a:dk1>
        <a:srgbClr val="2C3932"/>
      </a:dk1>
      <a:lt1>
        <a:srgbClr val="DAFF02"/>
      </a:lt1>
      <a:dk2>
        <a:srgbClr val="201E1F"/>
      </a:dk2>
      <a:lt2>
        <a:srgbClr val="FFFFFF"/>
      </a:lt2>
      <a:accent1>
        <a:srgbClr val="685BC7"/>
      </a:accent1>
      <a:accent2>
        <a:srgbClr val="FFAF4F"/>
      </a:accent2>
      <a:accent3>
        <a:srgbClr val="FE572A"/>
      </a:accent3>
      <a:accent4>
        <a:srgbClr val="95A1FE"/>
      </a:accent4>
      <a:accent5>
        <a:srgbClr val="CE0097"/>
      </a:accent5>
      <a:accent6>
        <a:srgbClr val="F6E50C"/>
      </a:accent6>
      <a:hlink>
        <a:srgbClr val="169C9A"/>
      </a:hlink>
      <a:folHlink>
        <a:srgbClr val="E15C3D"/>
      </a:folHlink>
    </a:clrScheme>
    <a:fontScheme name="Custom 22">
      <a:majorFont>
        <a:latin typeface="Aharoni"/>
        <a:ea typeface=""/>
        <a:cs typeface=""/>
      </a:majorFont>
      <a:minorFont>
        <a:latin typeface="Trade Gothic Nex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on Momentum_Sales Presentation_win32_LW_V5" id="{02585934-06B3-40E3-A9AB-3FE1A20C2DC9}" vid="{6F578C88-65CC-42FE-B1B2-35296C7D0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81A4212-02C6-475D-B332-DC5017D04534}">
  <ds:schemaRefs>
    <ds:schemaRef ds:uri="http://schemas.microsoft.com/sharepoint/v3/contenttype/forms"/>
  </ds:schemaRefs>
</ds:datastoreItem>
</file>

<file path=customXml/itemProps2.xml><?xml version="1.0" encoding="utf-8"?>
<ds:datastoreItem xmlns:ds="http://schemas.openxmlformats.org/officeDocument/2006/customXml" ds:itemID="{52BAF2CE-2C32-498E-B467-6C60C37679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185BFC-6E97-4C88-9034-F2A7ED1C005E}">
  <ds:schemaRef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http://purl.org/dc/elements/1.1/"/>
    <ds:schemaRef ds:uri="http://schemas.openxmlformats.org/package/2006/metadata/core-properties"/>
    <ds:schemaRef ds:uri="http://purl.org/dc/dcmitype/"/>
    <ds:schemaRef ds:uri="230e9df3-be65-4c73-a93b-d1236ebd677e"/>
    <ds:schemaRef ds:uri="http://purl.org/dc/terms/"/>
    <ds:schemaRef ds:uri="16c05727-aa75-4e4a-9b5f-8a80a1165891"/>
    <ds:schemaRef ds:uri="71af3243-3dd4-4a8d-8c0d-dd76da1f02a5"/>
    <ds:schemaRef ds:uri="http://schemas.microsoft.com/sharepoint/v3"/>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889</Words>
  <Application>Microsoft Office PowerPoint</Application>
  <PresentationFormat>Widescreen</PresentationFormat>
  <Paragraphs>171</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Aharoni</vt:lpstr>
      <vt:lpstr>Aharoni Bold</vt:lpstr>
      <vt:lpstr>Aptos</vt:lpstr>
      <vt:lpstr>Arial</vt:lpstr>
      <vt:lpstr>Calibri</vt:lpstr>
      <vt:lpstr>Segoe UI</vt:lpstr>
      <vt:lpstr>Trade Gothic Next</vt:lpstr>
      <vt:lpstr>Neon Momentum</vt:lpstr>
      <vt:lpstr> Drink &amp; Drive: The Sober Social Club      Leading Restaurant Strategy (BMGM6001)    Presented by   Amdadur Rashid Masum         BA International Gastronomy Management(Final year)  Work experience:   Cinnamon Kitchen, port talbot,  indian street kitchen, swansea.  Amazon warehouse, swansea.  Previous owner of Moja takeaway &amp; restaurant, derby.     </vt:lpstr>
      <vt:lpstr>Agenda</vt:lpstr>
      <vt:lpstr>The Rise of the Sober Curious</vt:lpstr>
      <vt:lpstr>Innovation in Gastronomy</vt:lpstr>
      <vt:lpstr>Strategic Audit (PEST) </vt:lpstr>
      <vt:lpstr>SWAT Analysis</vt:lpstr>
      <vt:lpstr>Marketing Strategy (STP)</vt:lpstr>
      <vt:lpstr>Marketing Mix (7Ps)</vt:lpstr>
      <vt:lpstr>Grand Opening &amp; Digital Growth</vt:lpstr>
      <vt:lpstr>Financial Performance</vt:lpstr>
      <vt:lpstr>Leading the Future of Nightlife</vt:lpstr>
      <vt:lpstr>References</vt:lpstr>
      <vt:lpstr>Use of Generative AI in assessment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Amdadur Masum (2128870)</cp:lastModifiedBy>
  <cp:revision>533</cp:revision>
  <dcterms:created xsi:type="dcterms:W3CDTF">2026-04-27T19:55:07Z</dcterms:created>
  <dcterms:modified xsi:type="dcterms:W3CDTF">2026-05-04T17:53:31Z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