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4"/>
  </p:notesMasterIdLst>
  <p:handoutMasterIdLst>
    <p:handoutMasterId r:id="rId25"/>
  </p:handoutMasterIdLst>
  <p:sldIdLst>
    <p:sldId id="256" r:id="rId4"/>
    <p:sldId id="257" r:id="rId5"/>
    <p:sldId id="413" r:id="rId6"/>
    <p:sldId id="414" r:id="rId7"/>
    <p:sldId id="385" r:id="rId8"/>
    <p:sldId id="386" r:id="rId9"/>
    <p:sldId id="387" r:id="rId10"/>
    <p:sldId id="388" r:id="rId11"/>
    <p:sldId id="411" r:id="rId12"/>
    <p:sldId id="389" r:id="rId13"/>
    <p:sldId id="390" r:id="rId14"/>
    <p:sldId id="391" r:id="rId15"/>
    <p:sldId id="392" r:id="rId16"/>
    <p:sldId id="396" r:id="rId17"/>
    <p:sldId id="395" r:id="rId18"/>
    <p:sldId id="394" r:id="rId19"/>
    <p:sldId id="397" r:id="rId20"/>
    <p:sldId id="402" r:id="rId21"/>
    <p:sldId id="410" r:id="rId22"/>
    <p:sldId id="412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480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21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Transaction</a:t>
            </a:r>
            <a:r>
              <a:rPr lang="en-GB" baseline="0" dirty="0"/>
              <a:t> relation cross-reference matrix shows the relations which each transaction accesses.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Transaction usage map diagrammatically indicates which relations are potentially heavily used.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331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986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</a:t>
            </a:r>
            <a:r>
              <a:rPr lang="en-GB" baseline="0" dirty="0"/>
              <a:t> average and max values for queries 5 and 6 are essentially the same.</a:t>
            </a:r>
          </a:p>
          <a:p>
            <a:r>
              <a:rPr lang="en-GB" baseline="0" dirty="0"/>
              <a:t>The darker arrows show the tables involved in the queries – the JOINS required to construct the queries.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98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Documents/Notebooks/Kemi%20@%20UWTSD%20-%20DBMS%202016-2017?d=wa072f389ca4c43c19c834558ab6837a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Physical Database Design </a:t>
            </a:r>
            <a:r>
              <a:rPr lang="en-GB" dirty="0" smtClean="0"/>
              <a:t>Phase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10a: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23-Jan-2017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Physical Database </a:t>
            </a:r>
            <a:r>
              <a:rPr lang="en-GB" dirty="0" smtClean="0"/>
              <a:t>Design – Database Design Phase II</a:t>
            </a:r>
            <a:endParaRPr lang="en-GB" dirty="0"/>
          </a:p>
          <a:p>
            <a:pPr lvl="1"/>
            <a:r>
              <a:rPr lang="en-GB" dirty="0"/>
              <a:t>Analysing Transactions</a:t>
            </a:r>
          </a:p>
          <a:p>
            <a:pPr lvl="1"/>
            <a:r>
              <a:rPr lang="en-GB" dirty="0"/>
              <a:t>File Organisations and Indexes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of Database Design</a:t>
            </a:r>
            <a:endParaRPr lang="en-GB" dirty="0"/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=""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=""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 smtClean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Prior to physical design stage, you only</a:t>
                      </a:r>
                      <a:r>
                        <a:rPr lang="en-GB" sz="1500" baseline="0" dirty="0" smtClean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Constructing a model of the organisation’s data based on a specific data model i.e. relational</a:t>
                      </a:r>
                      <a:r>
                        <a:rPr lang="en-GB" sz="1500" baseline="0" dirty="0" smtClean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Deciding</a:t>
                      </a:r>
                      <a:r>
                        <a:rPr lang="en-GB" sz="1500" baseline="0" dirty="0" smtClean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smtClean="0"/>
                        <a:t>Evaluate</a:t>
                      </a:r>
                      <a:r>
                        <a:rPr lang="en-GB" sz="1500" baseline="0" dirty="0" smtClean="0"/>
                        <a:t> p</a:t>
                      </a:r>
                      <a:r>
                        <a:rPr lang="en-GB" sz="1500" dirty="0" smtClean="0"/>
                        <a:t>erformance</a:t>
                      </a:r>
                      <a:r>
                        <a:rPr lang="en-GB" sz="1500" baseline="0" dirty="0" smtClean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 smtClean="0"/>
                <a:t>Logical/conceptual database design</a:t>
              </a:r>
              <a:endParaRPr lang="en-GB" sz="1600" dirty="0"/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Analyse user requirements</a:t>
              </a:r>
              <a:endParaRPr lang="en-GB" sz="1200" dirty="0"/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Develop Conceptual Model</a:t>
              </a:r>
              <a:endParaRPr lang="en-GB" sz="1200" dirty="0"/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DBMS Selection</a:t>
              </a:r>
              <a:endParaRPr lang="en-GB" sz="1200" dirty="0"/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Develop Logical Model</a:t>
              </a:r>
              <a:endParaRPr lang="en-GB" sz="1200" dirty="0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Develop Physical Model</a:t>
              </a:r>
              <a:endParaRPr lang="en-GB" sz="1200" dirty="0"/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Evaluate Physical Model and Tune System</a:t>
              </a:r>
              <a:endParaRPr lang="en-GB" sz="1200" dirty="0"/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 smtClean="0"/>
                <a:t>Implement System</a:t>
              </a:r>
              <a:endParaRPr lang="en-GB" sz="1200" dirty="0"/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 smtClean="0"/>
                <a:t>Physical database design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5295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971600" y="4437112"/>
            <a:ext cx="7992888" cy="864096"/>
            <a:chOff x="971600" y="4437112"/>
            <a:chExt cx="7992888" cy="864096"/>
          </a:xfrm>
        </p:grpSpPr>
        <p:sp>
          <p:nvSpPr>
            <p:cNvPr id="6" name="Rectangle 5"/>
            <p:cNvSpPr/>
            <p:nvPr/>
          </p:nvSpPr>
          <p:spPr>
            <a:xfrm>
              <a:off x="971600" y="4437112"/>
              <a:ext cx="6283621" cy="8640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7604307" y="4707721"/>
              <a:ext cx="1360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We are here</a:t>
              </a:r>
              <a:endParaRPr lang="en-GB" dirty="0"/>
            </a:p>
          </p:txBody>
        </p:sp>
        <p:sp>
          <p:nvSpPr>
            <p:cNvPr id="9" name="Right Arrow 8"/>
            <p:cNvSpPr/>
            <p:nvPr/>
          </p:nvSpPr>
          <p:spPr>
            <a:xfrm flipH="1">
              <a:off x="7285756" y="4818112"/>
              <a:ext cx="323529" cy="195064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Database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database is implemented on the </a:t>
            </a:r>
            <a:r>
              <a:rPr lang="en-GB" dirty="0" smtClean="0"/>
              <a:t>computer and can broken down into the following:</a:t>
            </a:r>
          </a:p>
          <a:p>
            <a:r>
              <a:rPr lang="en-GB" dirty="0" smtClean="0"/>
              <a:t>Translate logical data model for target DBMS</a:t>
            </a:r>
          </a:p>
          <a:p>
            <a:pPr lvl="1"/>
            <a:r>
              <a:rPr lang="en-GB" dirty="0" smtClean="0"/>
              <a:t>Design base relations</a:t>
            </a:r>
          </a:p>
          <a:p>
            <a:pPr lvl="1"/>
            <a:r>
              <a:rPr lang="en-GB" dirty="0"/>
              <a:t>Design representations of derived data (e.g. calculated fields).</a:t>
            </a:r>
          </a:p>
          <a:p>
            <a:pPr lvl="1"/>
            <a:r>
              <a:rPr lang="en-GB" dirty="0" smtClean="0"/>
              <a:t>Design general constraints</a:t>
            </a:r>
          </a:p>
          <a:p>
            <a:r>
              <a:rPr lang="en-GB" dirty="0" smtClean="0"/>
              <a:t>Design file organisations and indexes</a:t>
            </a:r>
          </a:p>
          <a:p>
            <a:pPr lvl="1"/>
            <a:r>
              <a:rPr lang="en-GB" dirty="0" smtClean="0"/>
              <a:t>Analyse transactions</a:t>
            </a:r>
          </a:p>
          <a:p>
            <a:pPr lvl="1"/>
            <a:r>
              <a:rPr lang="en-GB" dirty="0" smtClean="0"/>
              <a:t>Choose file organisations</a:t>
            </a:r>
          </a:p>
          <a:p>
            <a:pPr lvl="1"/>
            <a:r>
              <a:rPr lang="en-GB" dirty="0" smtClean="0"/>
              <a:t>Choose indexes</a:t>
            </a:r>
          </a:p>
          <a:p>
            <a:pPr lvl="1"/>
            <a:r>
              <a:rPr lang="en-GB" dirty="0" smtClean="0"/>
              <a:t>Estimate disk requirements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8172400" y="2564904"/>
            <a:ext cx="971600" cy="1872208"/>
            <a:chOff x="8172400" y="2564904"/>
            <a:chExt cx="971600" cy="1872208"/>
          </a:xfrm>
        </p:grpSpPr>
        <p:sp>
          <p:nvSpPr>
            <p:cNvPr id="4" name="TextBox 3"/>
            <p:cNvSpPr txBox="1"/>
            <p:nvPr/>
          </p:nvSpPr>
          <p:spPr>
            <a:xfrm>
              <a:off x="8313323" y="3236203"/>
              <a:ext cx="830677" cy="9848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4000" dirty="0" smtClean="0">
                  <a:solidFill>
                    <a:srgbClr val="FF0000"/>
                  </a:solidFill>
                  <a:sym typeface="Wingdings" panose="05000000000000000000" pitchFamily="2" charset="2"/>
                </a:rPr>
                <a:t></a:t>
              </a:r>
              <a:r>
                <a:rPr lang="en-GB" dirty="0" smtClean="0">
                  <a:sym typeface="Wingdings" panose="05000000000000000000" pitchFamily="2" charset="2"/>
                </a:rPr>
                <a:t> </a:t>
              </a:r>
            </a:p>
            <a:p>
              <a:pPr algn="ctr"/>
              <a:r>
                <a:rPr lang="en-GB" dirty="0" smtClean="0">
                  <a:sym typeface="Wingdings" panose="05000000000000000000" pitchFamily="2" charset="2"/>
                </a:rPr>
                <a:t>Done!!</a:t>
              </a:r>
              <a:endParaRPr lang="en-GB" dirty="0"/>
            </a:p>
          </p:txBody>
        </p:sp>
        <p:sp>
          <p:nvSpPr>
            <p:cNvPr id="5" name="Right Brace 4"/>
            <p:cNvSpPr/>
            <p:nvPr/>
          </p:nvSpPr>
          <p:spPr>
            <a:xfrm>
              <a:off x="8172400" y="2564904"/>
              <a:ext cx="648072" cy="187220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200486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objective is to determine:</a:t>
            </a:r>
          </a:p>
          <a:p>
            <a:pPr lvl="1"/>
            <a:r>
              <a:rPr lang="en-GB" b="1" i="1" dirty="0"/>
              <a:t>optimal</a:t>
            </a:r>
            <a:r>
              <a:rPr lang="en-GB" dirty="0"/>
              <a:t> file organizations to store the base tables,</a:t>
            </a:r>
          </a:p>
          <a:p>
            <a:pPr lvl="1"/>
            <a:r>
              <a:rPr lang="en-GB" dirty="0"/>
              <a:t>and the indexes that are required to achieve acceptable performance.</a:t>
            </a:r>
          </a:p>
          <a:p>
            <a:r>
              <a:rPr lang="en-GB" dirty="0"/>
              <a:t>That is, how are the tables and rows held in secondary storage.</a:t>
            </a:r>
          </a:p>
          <a:p>
            <a:r>
              <a:rPr lang="en-GB" dirty="0"/>
              <a:t>Four steps: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space requirements</a:t>
            </a:r>
          </a:p>
        </p:txBody>
      </p:sp>
    </p:spTree>
    <p:extLst>
      <p:ext uri="{BB962C8B-B14F-4D97-AF65-F5344CB8AC3E}">
        <p14:creationId xmlns:p14="http://schemas.microsoft.com/office/powerpoint/2010/main" val="3659618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Is about understanding the functionality of the transactions running on the database and to analyse the important transactions.</a:t>
            </a:r>
          </a:p>
          <a:p>
            <a:r>
              <a:rPr lang="en-GB" dirty="0" smtClean="0"/>
              <a:t>Aim </a:t>
            </a:r>
            <a:r>
              <a:rPr lang="en-GB" dirty="0"/>
              <a:t>to identify performance criteria such as:</a:t>
            </a:r>
          </a:p>
          <a:p>
            <a:pPr lvl="1"/>
            <a:r>
              <a:rPr lang="en-GB" dirty="0"/>
              <a:t>The transactions that run frequently and will have a significant impact on performance.</a:t>
            </a:r>
          </a:p>
          <a:p>
            <a:pPr lvl="1"/>
            <a:r>
              <a:rPr lang="en-GB" dirty="0"/>
              <a:t>The transactions that are critical to business operations.</a:t>
            </a:r>
          </a:p>
          <a:p>
            <a:pPr lvl="1"/>
            <a:r>
              <a:rPr lang="en-GB" dirty="0"/>
              <a:t>The times during the day/week when there will be a high demand made on the database (peak load).</a:t>
            </a:r>
          </a:p>
          <a:p>
            <a:r>
              <a:rPr lang="en-GB" dirty="0"/>
              <a:t>This information </a:t>
            </a:r>
            <a:r>
              <a:rPr lang="en-GB" dirty="0" smtClean="0"/>
              <a:t>is used to </a:t>
            </a:r>
            <a:r>
              <a:rPr lang="en-GB" dirty="0"/>
              <a:t>identify the parts of the database that may cause performance problems.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02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Also need to know high-level functionality of the transactions, such as:</a:t>
            </a:r>
          </a:p>
          <a:p>
            <a:pPr lvl="1"/>
            <a:r>
              <a:rPr lang="en-GB" dirty="0"/>
              <a:t>attributes that are updated; </a:t>
            </a:r>
          </a:p>
          <a:p>
            <a:pPr lvl="1"/>
            <a:r>
              <a:rPr lang="en-GB" dirty="0"/>
              <a:t>search criteria used in a query.</a:t>
            </a:r>
          </a:p>
          <a:p>
            <a:r>
              <a:rPr lang="en-GB" dirty="0"/>
              <a:t>This information is </a:t>
            </a:r>
            <a:r>
              <a:rPr lang="en-GB" b="1" i="1" dirty="0"/>
              <a:t>used to select appropriate file organisations and indexes</a:t>
            </a:r>
            <a:r>
              <a:rPr lang="en-GB" dirty="0"/>
              <a:t>.</a:t>
            </a:r>
          </a:p>
          <a:p>
            <a:r>
              <a:rPr lang="en-GB" dirty="0"/>
              <a:t>It is not possible to investigate all transactions, </a:t>
            </a:r>
            <a:r>
              <a:rPr lang="en-GB" i="1" dirty="0"/>
              <a:t>investigate the most important ones</a:t>
            </a:r>
            <a:r>
              <a:rPr lang="en-GB" dirty="0"/>
              <a:t>. To identify these use:</a:t>
            </a:r>
          </a:p>
          <a:p>
            <a:pPr lvl="1"/>
            <a:r>
              <a:rPr lang="en-GB" dirty="0"/>
              <a:t>Transaction/relation cross-reference matrix</a:t>
            </a:r>
          </a:p>
          <a:p>
            <a:pPr lvl="1"/>
            <a:r>
              <a:rPr lang="en-GB" dirty="0"/>
              <a:t>Transaction usage map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74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focus on areas that may be problematic, use these tools to:</a:t>
            </a:r>
          </a:p>
          <a:p>
            <a:r>
              <a:rPr lang="en-GB" dirty="0"/>
              <a:t>Map all transaction paths to tables.</a:t>
            </a:r>
          </a:p>
          <a:p>
            <a:r>
              <a:rPr lang="en-GB" dirty="0"/>
              <a:t>Determine which tables are most frequently accessed by transactions.</a:t>
            </a:r>
          </a:p>
          <a:p>
            <a:r>
              <a:rPr lang="en-GB" dirty="0"/>
              <a:t>Analyse the data usage of selected transactions that involve these relations.</a:t>
            </a:r>
          </a:p>
        </p:txBody>
      </p:sp>
    </p:spTree>
    <p:extLst>
      <p:ext uri="{BB962C8B-B14F-4D97-AF65-F5344CB8AC3E}">
        <p14:creationId xmlns:p14="http://schemas.microsoft.com/office/powerpoint/2010/main" val="59425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be completing three exercises to analyse transactions using the three steps on the previous slide for the rest of the </a:t>
            </a:r>
            <a:r>
              <a:rPr lang="en-GB" dirty="0" smtClean="0"/>
              <a:t>lecture.</a:t>
            </a:r>
            <a:endParaRPr lang="en-GB" dirty="0"/>
          </a:p>
          <a:p>
            <a:r>
              <a:rPr lang="en-GB" dirty="0"/>
              <a:t>Log on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Map all transaction paths to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Consider the following CRUD queries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/>
              <a:t>Enter the details for a new property and the owner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/>
              <a:t>Update/delete the details of a property.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/>
              <a:t>Identify the total number of staff in each position at branches in Swansea.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/>
              <a:t>List the property number, address, type and rent of all properties registered with a London branch ordered by rent.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/>
              <a:t>List the details of properties for rent managed by a named member of staff.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/>
              <a:t>Identify the total number of properties assigned to each member of staff at a given branch.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98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Map all transaction paths to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Complete the transaction/relation cross-reference matrix for the queries on the previous slide.</a:t>
            </a:r>
          </a:p>
          <a:p>
            <a:pPr lvl="1"/>
            <a:r>
              <a:rPr lang="en-GB" dirty="0"/>
              <a:t>That is, indicate which tables each of the queries accesses and what type of access:</a:t>
            </a:r>
          </a:p>
          <a:p>
            <a:pPr lvl="2"/>
            <a:r>
              <a:rPr lang="en-GB" dirty="0"/>
              <a:t>C – Create (Insert)</a:t>
            </a:r>
          </a:p>
          <a:p>
            <a:pPr lvl="2"/>
            <a:r>
              <a:rPr lang="en-GB" dirty="0"/>
              <a:t>R – Read (Select)</a:t>
            </a:r>
          </a:p>
          <a:p>
            <a:pPr lvl="2"/>
            <a:r>
              <a:rPr lang="en-GB" dirty="0"/>
              <a:t>U – Update</a:t>
            </a:r>
          </a:p>
          <a:p>
            <a:pPr lvl="2"/>
            <a:r>
              <a:rPr lang="en-GB" dirty="0"/>
              <a:t>D – Delete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5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Transaction/relation cross-reference matrix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632939896"/>
              </p:ext>
            </p:extLst>
          </p:nvPr>
        </p:nvGraphicFramePr>
        <p:xfrm>
          <a:off x="612775" y="1600200"/>
          <a:ext cx="8153397" cy="3876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6477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16477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164771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164771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164771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164771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1164771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Query</a:t>
                      </a:r>
                    </a:p>
                    <a:p>
                      <a:r>
                        <a:rPr lang="en-GB" dirty="0"/>
                        <a:t>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  <a:p>
                      <a:pPr algn="ctr"/>
                      <a:r>
                        <a:rPr lang="en-GB" dirty="0"/>
                        <a:t>C  R  U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  <a:p>
                      <a:pPr algn="ctr"/>
                      <a:r>
                        <a:rPr lang="en-GB" dirty="0"/>
                        <a:t>C  R  U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  <a:p>
                      <a:pPr algn="ctr"/>
                      <a:r>
                        <a:rPr lang="en-GB" dirty="0"/>
                        <a:t>C  R  U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  <a:p>
                      <a:pPr algn="ctr"/>
                      <a:r>
                        <a:rPr lang="en-GB" dirty="0"/>
                        <a:t>C  R  U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  <a:p>
                      <a:pPr algn="ctr"/>
                      <a:r>
                        <a:rPr lang="en-GB" dirty="0"/>
                        <a:t>C  R  U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  <a:p>
                      <a:pPr algn="ctr"/>
                      <a:r>
                        <a:rPr lang="en-GB" dirty="0"/>
                        <a:t>C  R  U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Branch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Branch</a:t>
                      </a:r>
                      <a:br>
                        <a:rPr lang="en-GB" dirty="0"/>
                      </a:br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Viewing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436680" y="5733256"/>
            <a:ext cx="4505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Transaction/relation cross-reference matrix</a:t>
            </a:r>
          </a:p>
        </p:txBody>
      </p:sp>
    </p:spTree>
    <p:extLst>
      <p:ext uri="{BB962C8B-B14F-4D97-AF65-F5344CB8AC3E}">
        <p14:creationId xmlns:p14="http://schemas.microsoft.com/office/powerpoint/2010/main" val="163179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Determine Frequency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the requirements gathering phase for </a:t>
            </a:r>
            <a:r>
              <a:rPr lang="en-GB" dirty="0" err="1"/>
              <a:t>DreamHome</a:t>
            </a:r>
            <a:r>
              <a:rPr lang="en-GB" dirty="0"/>
              <a:t>, it was estimated that:</a:t>
            </a:r>
          </a:p>
          <a:p>
            <a:pPr lvl="1"/>
            <a:r>
              <a:rPr lang="en-GB" dirty="0"/>
              <a:t>There are about 100,000 properties for rent</a:t>
            </a:r>
          </a:p>
          <a:p>
            <a:pPr lvl="1"/>
            <a:r>
              <a:rPr lang="en-GB" dirty="0"/>
              <a:t>2000 staff distributed over 100 </a:t>
            </a:r>
            <a:r>
              <a:rPr lang="en-GB" dirty="0" smtClean="0"/>
              <a:t>branches, </a:t>
            </a:r>
            <a:r>
              <a:rPr lang="en-GB" dirty="0"/>
              <a:t>with a maximum of 40 members of staff at each branch</a:t>
            </a:r>
          </a:p>
          <a:p>
            <a:pPr lvl="1"/>
            <a:r>
              <a:rPr lang="en-GB" dirty="0"/>
              <a:t>An average of 1000, but maximum of 3000 properties at each branch.</a:t>
            </a:r>
          </a:p>
          <a:p>
            <a:r>
              <a:rPr lang="en-GB" dirty="0"/>
              <a:t>You are going to use this information to produce a transaction usage map for queries 3 – 6 in the last exercise.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85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Determine Frequency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average number of staff at each branch assuming an even distribution of staff?</a:t>
            </a:r>
          </a:p>
          <a:p>
            <a:r>
              <a:rPr lang="en-GB" dirty="0"/>
              <a:t>Based on this figure, what will be the average and number of properties managed by staff at a branch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56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Transaction Usage Map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Complete the following: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278690"/>
              </p:ext>
            </p:extLst>
          </p:nvPr>
        </p:nvGraphicFramePr>
        <p:xfrm>
          <a:off x="875928" y="2975352"/>
          <a:ext cx="2615952" cy="741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159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Staff 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No.</a:t>
                      </a:r>
                      <a:r>
                        <a:rPr lang="en-GB" baseline="0" dirty="0"/>
                        <a:t> Records: 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4987524"/>
              </p:ext>
            </p:extLst>
          </p:nvPr>
        </p:nvGraphicFramePr>
        <p:xfrm>
          <a:off x="5628456" y="2975352"/>
          <a:ext cx="2615952" cy="741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159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Branch 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No. Records: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533986"/>
              </p:ext>
            </p:extLst>
          </p:nvPr>
        </p:nvGraphicFramePr>
        <p:xfrm>
          <a:off x="3285700" y="5063584"/>
          <a:ext cx="2615952" cy="741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159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Property 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No. Records: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67544" y="6113264"/>
            <a:ext cx="8587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There are questions on the previous slide to help you complete the diagram – </a:t>
            </a:r>
            <a:r>
              <a:rPr lang="en-GB" dirty="0" err="1"/>
              <a:t>Pg</a:t>
            </a:r>
            <a:r>
              <a:rPr lang="en-GB" dirty="0"/>
              <a:t> 572.</a:t>
            </a:r>
          </a:p>
        </p:txBody>
      </p:sp>
      <p:cxnSp>
        <p:nvCxnSpPr>
          <p:cNvPr id="9" name="Straight Connector 8"/>
          <p:cNvCxnSpPr>
            <a:stCxn id="4" idx="3"/>
            <a:endCxn id="5" idx="1"/>
          </p:cNvCxnSpPr>
          <p:nvPr/>
        </p:nvCxnSpPr>
        <p:spPr>
          <a:xfrm>
            <a:off x="3491880" y="3346192"/>
            <a:ext cx="2136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>
            <a:stCxn id="5" idx="2"/>
            <a:endCxn id="6" idx="3"/>
          </p:cNvCxnSpPr>
          <p:nvPr/>
        </p:nvCxnSpPr>
        <p:spPr>
          <a:xfrm rot="5400000">
            <a:off x="5560346" y="4058338"/>
            <a:ext cx="1717392" cy="1034780"/>
          </a:xfrm>
          <a:prstGeom prst="bent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4" idx="2"/>
            <a:endCxn id="6" idx="1"/>
          </p:cNvCxnSpPr>
          <p:nvPr/>
        </p:nvCxnSpPr>
        <p:spPr>
          <a:xfrm rot="16200000" flipH="1">
            <a:off x="1876106" y="4024830"/>
            <a:ext cx="1717392" cy="1101796"/>
          </a:xfrm>
          <a:prstGeom prst="bent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3491880" y="2852936"/>
            <a:ext cx="213657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478810" y="3341439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1..*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158808" y="3368393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1..1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071107" y="3060290"/>
            <a:ext cx="7425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ym typeface="Wingdings 3" panose="05040102010807070707" pitchFamily="18" charset="2"/>
              </a:rPr>
              <a:t></a:t>
            </a:r>
            <a:r>
              <a:rPr lang="en-GB" sz="1600" dirty="0">
                <a:sym typeface="Wingdings" panose="05000000000000000000" pitchFamily="2" charset="2"/>
              </a:rPr>
              <a:t> Has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6461798" y="3731945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1..1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00336" y="5059467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1..*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118136" y="3699768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0..1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771535" y="5082356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0..*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530520" y="4314582"/>
            <a:ext cx="11833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Manages </a:t>
            </a:r>
            <a:r>
              <a:rPr lang="en-GB" sz="1600" dirty="0">
                <a:sym typeface="Wingdings 3" panose="05040102010807070707" pitchFamily="18" charset="2"/>
              </a:rPr>
              <a:t></a:t>
            </a:r>
            <a:endParaRPr lang="en-GB" sz="1600" dirty="0"/>
          </a:p>
        </p:txBody>
      </p:sp>
      <p:sp>
        <p:nvSpPr>
          <p:cNvPr id="22" name="TextBox 21"/>
          <p:cNvSpPr txBox="1"/>
          <p:nvPr/>
        </p:nvSpPr>
        <p:spPr>
          <a:xfrm>
            <a:off x="5902959" y="4314582"/>
            <a:ext cx="19661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Offers/Advertises </a:t>
            </a:r>
            <a:r>
              <a:rPr lang="en-GB" sz="1600" dirty="0">
                <a:sym typeface="Wingdings 3" panose="05040102010807070707" pitchFamily="18" charset="2"/>
              </a:rPr>
              <a:t></a:t>
            </a:r>
            <a:endParaRPr lang="en-GB" sz="1600" dirty="0"/>
          </a:p>
        </p:txBody>
      </p:sp>
      <p:sp>
        <p:nvSpPr>
          <p:cNvPr id="23" name="TextBox 22"/>
          <p:cNvSpPr txBox="1"/>
          <p:nvPr/>
        </p:nvSpPr>
        <p:spPr>
          <a:xfrm>
            <a:off x="3491880" y="2254244"/>
            <a:ext cx="1750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Query 3:	</a:t>
            </a:r>
            <a:r>
              <a:rPr lang="en-GB" dirty="0" err="1"/>
              <a:t>Avg</a:t>
            </a:r>
            <a:r>
              <a:rPr lang="en-GB" dirty="0"/>
              <a:t> = </a:t>
            </a:r>
          </a:p>
          <a:p>
            <a:r>
              <a:rPr lang="en-GB" dirty="0"/>
              <a:t>	Max = 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H="1">
            <a:off x="3491880" y="3731945"/>
            <a:ext cx="213657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3491880" y="3731945"/>
            <a:ext cx="0" cy="13275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/>
          <p:nvPr/>
        </p:nvCxnSpPr>
        <p:spPr>
          <a:xfrm>
            <a:off x="1019944" y="3731945"/>
            <a:ext cx="2260064" cy="2001311"/>
          </a:xfrm>
          <a:prstGeom prst="bentConnector3">
            <a:avLst>
              <a:gd name="adj1" fmla="val -73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1657" y="4111180"/>
            <a:ext cx="1029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Query 5:</a:t>
            </a:r>
          </a:p>
          <a:p>
            <a:r>
              <a:rPr lang="en-GB" dirty="0" err="1"/>
              <a:t>Avg</a:t>
            </a:r>
            <a:r>
              <a:rPr lang="en-GB" dirty="0"/>
              <a:t> = </a:t>
            </a:r>
          </a:p>
          <a:p>
            <a:r>
              <a:rPr lang="en-GB" dirty="0"/>
              <a:t>Max =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553204" y="3727193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Query 6</a:t>
            </a:r>
          </a:p>
        </p:txBody>
      </p:sp>
      <p:cxnSp>
        <p:nvCxnSpPr>
          <p:cNvPr id="38" name="Elbow Connector 37"/>
          <p:cNvCxnSpPr/>
          <p:nvPr/>
        </p:nvCxnSpPr>
        <p:spPr>
          <a:xfrm rot="10800000" flipV="1">
            <a:off x="5900336" y="3737724"/>
            <a:ext cx="2194954" cy="1995531"/>
          </a:xfrm>
          <a:prstGeom prst="bentConnector3">
            <a:avLst>
              <a:gd name="adj1" fmla="val 91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8028384" y="4043593"/>
            <a:ext cx="1029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Query 4:</a:t>
            </a:r>
          </a:p>
          <a:p>
            <a:r>
              <a:rPr lang="en-GB" dirty="0" err="1"/>
              <a:t>Avg</a:t>
            </a:r>
            <a:r>
              <a:rPr lang="en-GB" dirty="0"/>
              <a:t> = </a:t>
            </a:r>
          </a:p>
          <a:p>
            <a:r>
              <a:rPr lang="en-GB" dirty="0"/>
              <a:t>Max =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76056" y="2267580"/>
            <a:ext cx="925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13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Determine Frequency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In considering each transaction, it is also important to know:</a:t>
            </a:r>
          </a:p>
          <a:p>
            <a:pPr lvl="1"/>
            <a:r>
              <a:rPr lang="en-GB" dirty="0"/>
              <a:t>the average and maximum number of times that it runs per hour, </a:t>
            </a:r>
          </a:p>
          <a:p>
            <a:pPr lvl="1"/>
            <a:r>
              <a:rPr lang="en-GB" dirty="0"/>
              <a:t>but also the day and time that the transaction is run, including when the peak load is likely.</a:t>
            </a:r>
          </a:p>
          <a:p>
            <a:r>
              <a:rPr lang="en-GB" dirty="0" smtClean="0"/>
              <a:t>See the Requirements Specification for Dream Homes – available on OneNote.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42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Analyse Data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Having identified the important transactions, you analyse each one in more detail:</a:t>
            </a:r>
          </a:p>
          <a:p>
            <a:pPr lvl="1"/>
            <a:r>
              <a:rPr lang="en-GB" dirty="0"/>
              <a:t>The tables and columns accessed by the transaction and the type of access.</a:t>
            </a:r>
          </a:p>
          <a:p>
            <a:pPr lvl="2"/>
            <a:r>
              <a:rPr lang="en-GB" dirty="0"/>
              <a:t>For updates, note the columns updated as they can be candidates to avoid when creating secondary indexes.</a:t>
            </a:r>
          </a:p>
          <a:p>
            <a:pPr lvl="1"/>
            <a:r>
              <a:rPr lang="en-GB" dirty="0"/>
              <a:t>The columns used in the WHERE clause conditions</a:t>
            </a:r>
          </a:p>
          <a:p>
            <a:pPr lvl="2"/>
            <a:r>
              <a:rPr lang="en-GB" dirty="0"/>
              <a:t>These columns may be candidates for indexes</a:t>
            </a:r>
          </a:p>
          <a:p>
            <a:pPr lvl="1"/>
            <a:r>
              <a:rPr lang="en-GB" dirty="0"/>
              <a:t>The columns involved in defining JOINS</a:t>
            </a:r>
          </a:p>
          <a:p>
            <a:pPr lvl="2"/>
            <a:r>
              <a:rPr lang="en-GB" dirty="0"/>
              <a:t>These columns may be candidates for indexes</a:t>
            </a:r>
          </a:p>
          <a:p>
            <a:pPr lvl="1"/>
            <a:r>
              <a:rPr lang="en-GB" dirty="0"/>
              <a:t>The expected frequency at which the transactions will run e.g. approximately 50 times per day.</a:t>
            </a:r>
          </a:p>
          <a:p>
            <a:pPr lvl="1"/>
            <a:r>
              <a:rPr lang="en-GB" dirty="0"/>
              <a:t>The performance goals for the transactions e.g. must complete within 1 second.</a:t>
            </a:r>
          </a:p>
          <a:p>
            <a:pPr lvl="2"/>
            <a:r>
              <a:rPr lang="en-GB" dirty="0"/>
              <a:t>The columns involved in WHERE clauses for very frequent or critical transactions should have higher priority for indexes.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75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Analyse Data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and complete the Transaction Analysis Form from </a:t>
            </a:r>
            <a:r>
              <a:rPr lang="en-GB" dirty="0" smtClean="0"/>
              <a:t>Moodle.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7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Analyse Data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transaction analysis form clearly identifies:</a:t>
            </a:r>
          </a:p>
          <a:p>
            <a:r>
              <a:rPr lang="en-GB" dirty="0"/>
              <a:t>Columns involved in WHERE clauses, Joins, Ordering, Grouping and Built-in Functions (e.g. Aggregates).</a:t>
            </a:r>
          </a:p>
          <a:p>
            <a:pPr lvl="1"/>
            <a:r>
              <a:rPr lang="en-GB" dirty="0"/>
              <a:t>These attributes are good candidates for indexes (next lecture).</a:t>
            </a:r>
          </a:p>
          <a:p>
            <a:r>
              <a:rPr lang="en-GB" dirty="0"/>
              <a:t>Columns involved in updates – these attributes are candidates to avoid creating secondary indexes on.</a:t>
            </a:r>
          </a:p>
          <a:p>
            <a:r>
              <a:rPr lang="en-GB" dirty="0"/>
              <a:t>The frequency information (how many rows are being accessed each time query executes and at average and peak times.</a:t>
            </a:r>
          </a:p>
          <a:p>
            <a:pPr lvl="1"/>
            <a:r>
              <a:rPr lang="en-GB" dirty="0"/>
              <a:t>This information shows what tables need careful consideration to ensure proper access structures are used.</a:t>
            </a:r>
          </a:p>
          <a:p>
            <a:pPr lvl="1"/>
            <a:r>
              <a:rPr lang="en-GB" dirty="0"/>
              <a:t>The search conditions used by such transactions will be of high priority.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05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next two steps: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r>
              <a:rPr lang="en-GB" dirty="0"/>
              <a:t>The last step, Estimate disk space requirements, is:</a:t>
            </a:r>
          </a:p>
          <a:p>
            <a:pPr lvl="1"/>
            <a:r>
              <a:rPr lang="en-GB" dirty="0"/>
              <a:t>Highly dependent on the target DBMS and Hardware.</a:t>
            </a:r>
          </a:p>
          <a:p>
            <a:pPr lvl="2"/>
            <a:r>
              <a:rPr lang="en-GB" dirty="0"/>
              <a:t>Thus, we cannot do much for this </a:t>
            </a:r>
            <a:r>
              <a:rPr lang="en-GB" dirty="0" smtClean="0"/>
              <a:t>step as these decisions have already been made!</a:t>
            </a:r>
          </a:p>
          <a:p>
            <a:pPr lvl="3"/>
            <a:r>
              <a:rPr lang="en-GB" dirty="0" smtClean="0"/>
              <a:t>DBMS: MS SQL Server</a:t>
            </a:r>
          </a:p>
          <a:p>
            <a:pPr lvl="3"/>
            <a:r>
              <a:rPr lang="en-GB" dirty="0" smtClean="0"/>
              <a:t>Hardware: What the University has provided</a:t>
            </a:r>
            <a:endParaRPr lang="en-GB" dirty="0"/>
          </a:p>
          <a:p>
            <a:pPr lvl="1"/>
            <a:r>
              <a:rPr lang="en-GB" dirty="0"/>
              <a:t>In general, the following will be used to work out estimates:</a:t>
            </a:r>
          </a:p>
          <a:p>
            <a:pPr lvl="2"/>
            <a:r>
              <a:rPr lang="en-GB" dirty="0"/>
              <a:t>The size of each row and column data and the number of rows in a table will be.</a:t>
            </a:r>
          </a:p>
          <a:p>
            <a:pPr lvl="2"/>
            <a:r>
              <a:rPr lang="en-GB" dirty="0"/>
              <a:t>How the relation will grow over time may also be used.</a:t>
            </a:r>
          </a:p>
        </p:txBody>
      </p:sp>
    </p:spTree>
    <p:extLst>
      <p:ext uri="{BB962C8B-B14F-4D97-AF65-F5344CB8AC3E}">
        <p14:creationId xmlns:p14="http://schemas.microsoft.com/office/powerpoint/2010/main" val="45890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12881</TotalTime>
  <Words>1423</Words>
  <Application>Microsoft Office PowerPoint</Application>
  <PresentationFormat>On-screen Show (4:3)</PresentationFormat>
  <Paragraphs>196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Cambria</vt:lpstr>
      <vt:lpstr>Wingdings</vt:lpstr>
      <vt:lpstr>Wingdings 2</vt:lpstr>
      <vt:lpstr>Wingdings 3</vt:lpstr>
      <vt:lpstr>Median</vt:lpstr>
      <vt:lpstr>Physical Database Design Phase</vt:lpstr>
      <vt:lpstr>Today’s Lecture</vt:lpstr>
      <vt:lpstr>Phases of Database Design</vt:lpstr>
      <vt:lpstr>Physical Database Design</vt:lpstr>
      <vt:lpstr>File Organisations and Indexes</vt:lpstr>
      <vt:lpstr>Step 1: Analyse Transactions</vt:lpstr>
      <vt:lpstr>Analyse Transactions</vt:lpstr>
      <vt:lpstr>Analyse Transactions</vt:lpstr>
      <vt:lpstr>Exercises</vt:lpstr>
      <vt:lpstr>Exercise: Map all transaction paths to relations</vt:lpstr>
      <vt:lpstr>Exercise: Map all transaction paths to relations</vt:lpstr>
      <vt:lpstr>Exercise: Transaction/relation cross-reference matrix</vt:lpstr>
      <vt:lpstr>Exercise: Determine Frequency Information</vt:lpstr>
      <vt:lpstr>Exercise: Determine Frequency Information</vt:lpstr>
      <vt:lpstr>Exercise: Transaction Usage Map</vt:lpstr>
      <vt:lpstr>Exercise: Determine Frequency Information</vt:lpstr>
      <vt:lpstr>Exercise: Analyse Data Usage</vt:lpstr>
      <vt:lpstr>Exercise: Analyse Data Usage</vt:lpstr>
      <vt:lpstr>Exercise: Analyse Data Usage</vt:lpstr>
      <vt:lpstr>Next Lecture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2191</cp:revision>
  <cp:lastPrinted>2014-09-29T16:21:25Z</cp:lastPrinted>
  <dcterms:created xsi:type="dcterms:W3CDTF">2013-09-18T07:00:31Z</dcterms:created>
  <dcterms:modified xsi:type="dcterms:W3CDTF">2017-01-25T08:58:28Z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