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85" r:id="rId3"/>
    <p:sldId id="262" r:id="rId4"/>
    <p:sldId id="286" r:id="rId5"/>
    <p:sldId id="282" r:id="rId6"/>
    <p:sldId id="280" r:id="rId7"/>
    <p:sldId id="260" r:id="rId8"/>
    <p:sldId id="261" r:id="rId9"/>
    <p:sldId id="264" r:id="rId10"/>
    <p:sldId id="265" r:id="rId11"/>
    <p:sldId id="281" r:id="rId12"/>
    <p:sldId id="266" r:id="rId13"/>
    <p:sldId id="267" r:id="rId14"/>
    <p:sldId id="269" r:id="rId15"/>
    <p:sldId id="270" r:id="rId16"/>
    <p:sldId id="271" r:id="rId17"/>
    <p:sldId id="268" r:id="rId18"/>
    <p:sldId id="275" r:id="rId19"/>
    <p:sldId id="276" r:id="rId20"/>
    <p:sldId id="273" r:id="rId21"/>
    <p:sldId id="278" r:id="rId22"/>
    <p:sldId id="279" r:id="rId23"/>
    <p:sldId id="284" r:id="rId24"/>
    <p:sldId id="274" r:id="rId25"/>
    <p:sldId id="283" r:id="rId26"/>
    <p:sldId id="25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EEB73-B867-4715-8B29-F6A85177F2FB}" type="datetimeFigureOut">
              <a:rPr lang="en-US" smtClean="0"/>
              <a:pPr/>
              <a:t>9/12/2023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12220E-3346-4854-A52B-A47872F0C5B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12220E-3346-4854-A52B-A47872F0C5BA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Solosancho</a:t>
            </a:r>
            <a:endParaRPr lang="en-GB" dirty="0"/>
          </a:p>
          <a:p>
            <a:r>
              <a:rPr lang="en-GB" dirty="0"/>
              <a:t>Agency, modern material culture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Fewster, K.J. (2007) The role of agency and material culture in remembering and forgetting: An </a:t>
            </a:r>
            <a:r>
              <a:rPr lang="en-GB" dirty="0" err="1"/>
              <a:t>ethnoarchaeological</a:t>
            </a:r>
            <a:r>
              <a:rPr lang="en-GB" dirty="0"/>
              <a:t>  case study from central Spain </a:t>
            </a:r>
            <a:r>
              <a:rPr lang="en-GB" i="1" dirty="0"/>
              <a:t>Journal of Mediterranean Archaeology</a:t>
            </a:r>
            <a:r>
              <a:rPr lang="en-GB" dirty="0"/>
              <a:t> 20 (1) 89-114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Location map, </a:t>
            </a:r>
            <a:r>
              <a:rPr lang="en-GB" sz="2800" dirty="0" err="1"/>
              <a:t>Solosancho</a:t>
            </a:r>
            <a:r>
              <a:rPr lang="en-GB" sz="2800" dirty="0"/>
              <a:t>, Spain</a:t>
            </a:r>
          </a:p>
        </p:txBody>
      </p:sp>
      <p:pic>
        <p:nvPicPr>
          <p:cNvPr id="4" name="Content Placeholder 3" descr="Fig 1 JPE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75791" y="1225732"/>
            <a:ext cx="6220409" cy="525126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>
                <a:latin typeface="+mn-lt"/>
              </a:rPr>
              <a:t>The archaeology of the </a:t>
            </a:r>
            <a:r>
              <a:rPr lang="en-GB" sz="2800" dirty="0" err="1">
                <a:latin typeface="+mn-lt"/>
              </a:rPr>
              <a:t>Amblés</a:t>
            </a:r>
            <a:r>
              <a:rPr lang="en-GB" sz="2800" dirty="0">
                <a:latin typeface="+mn-lt"/>
              </a:rPr>
              <a:t> valley, </a:t>
            </a:r>
            <a:r>
              <a:rPr lang="en-GB" sz="2800" dirty="0"/>
              <a:t>4 iron age </a:t>
            </a:r>
            <a:r>
              <a:rPr lang="en-GB" sz="2800" dirty="0" err="1"/>
              <a:t>hillforts</a:t>
            </a:r>
            <a:r>
              <a:rPr lang="en-GB" sz="2800" dirty="0"/>
              <a:t> </a:t>
            </a:r>
            <a:r>
              <a:rPr lang="en-GB" sz="2800" i="1" dirty="0"/>
              <a:t>(about 400-200bc),</a:t>
            </a:r>
            <a:r>
              <a:rPr lang="en-GB" sz="2800" dirty="0"/>
              <a:t> numerous iron age </a:t>
            </a:r>
            <a:r>
              <a:rPr lang="en-GB" sz="2800" i="1" dirty="0" err="1"/>
              <a:t>verracos</a:t>
            </a:r>
            <a:r>
              <a:rPr lang="en-GB" sz="2800" i="1" dirty="0"/>
              <a:t> </a:t>
            </a:r>
            <a:r>
              <a:rPr lang="en-GB" sz="2800" dirty="0"/>
              <a:t>and numerous medieval sites </a:t>
            </a:r>
            <a:r>
              <a:rPr lang="en-GB" sz="2800" i="1" dirty="0"/>
              <a:t>(about 14</a:t>
            </a:r>
            <a:r>
              <a:rPr lang="en-GB" sz="2800" i="1" baseline="30000" dirty="0"/>
              <a:t>th</a:t>
            </a:r>
            <a:r>
              <a:rPr lang="en-GB" sz="2800" i="1" dirty="0"/>
              <a:t>-16</a:t>
            </a:r>
            <a:r>
              <a:rPr lang="en-GB" sz="2800" i="1" baseline="30000" dirty="0"/>
              <a:t>th</a:t>
            </a:r>
            <a:r>
              <a:rPr lang="en-GB" sz="2800" i="1" dirty="0"/>
              <a:t> century AD)</a:t>
            </a:r>
          </a:p>
        </p:txBody>
      </p:sp>
      <p:pic>
        <p:nvPicPr>
          <p:cNvPr id="4" name="Content Placeholder 3" descr="Figure8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550" y="1600200"/>
            <a:ext cx="6624899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</a:t>
            </a:r>
            <a:r>
              <a:rPr lang="en-GB" sz="2800" dirty="0" err="1"/>
              <a:t>ethnoarchaeology</a:t>
            </a:r>
            <a:r>
              <a:rPr lang="en-GB" sz="2800" dirty="0"/>
              <a:t> of the </a:t>
            </a:r>
            <a:r>
              <a:rPr lang="en-GB" sz="2800" dirty="0" err="1"/>
              <a:t>Amblés</a:t>
            </a:r>
            <a:r>
              <a:rPr lang="en-GB" sz="2800" dirty="0"/>
              <a:t> valley: </a:t>
            </a:r>
            <a:br>
              <a:rPr lang="en-GB" sz="2800" dirty="0"/>
            </a:br>
            <a:r>
              <a:rPr lang="en-GB" sz="2800" dirty="0"/>
              <a:t>The </a:t>
            </a:r>
            <a:r>
              <a:rPr lang="en-GB" sz="2800" dirty="0" err="1"/>
              <a:t>Solosancho</a:t>
            </a:r>
            <a:r>
              <a:rPr lang="en-GB" sz="2800" dirty="0"/>
              <a:t> coat of arms (1998)</a:t>
            </a:r>
          </a:p>
        </p:txBody>
      </p:sp>
      <p:pic>
        <p:nvPicPr>
          <p:cNvPr id="4" name="Content Placeholder 3" descr="Figure20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818865" y="1600200"/>
            <a:ext cx="3506270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Solosancho</a:t>
            </a:r>
            <a:r>
              <a:rPr lang="en-GB" dirty="0"/>
              <a:t> </a:t>
            </a:r>
            <a:r>
              <a:rPr lang="en-GB" i="1" dirty="0" err="1"/>
              <a:t>verraco</a:t>
            </a:r>
            <a:r>
              <a:rPr lang="en-GB" i="1" dirty="0"/>
              <a:t> </a:t>
            </a:r>
            <a:r>
              <a:rPr lang="en-GB" dirty="0"/>
              <a:t>1998</a:t>
            </a:r>
          </a:p>
        </p:txBody>
      </p:sp>
      <p:pic>
        <p:nvPicPr>
          <p:cNvPr id="4" name="Content Placeholder 3" descr="Figure15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01304" y="1600200"/>
            <a:ext cx="6941391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i="1" dirty="0" err="1"/>
              <a:t>Verraco</a:t>
            </a:r>
            <a:r>
              <a:rPr lang="en-GB" sz="3600" dirty="0"/>
              <a:t> at foot of castle, </a:t>
            </a:r>
            <a:r>
              <a:rPr lang="en-GB" sz="3600" dirty="0" err="1"/>
              <a:t>Villaviciosa</a:t>
            </a:r>
            <a:r>
              <a:rPr lang="en-GB" sz="3600" dirty="0"/>
              <a:t> (1998), </a:t>
            </a:r>
            <a:br>
              <a:rPr lang="en-GB" sz="3600" dirty="0"/>
            </a:br>
            <a:r>
              <a:rPr lang="en-GB" sz="3600" dirty="0"/>
              <a:t>relocated 16</a:t>
            </a:r>
            <a:r>
              <a:rPr lang="en-GB" sz="3600" baseline="30000" dirty="0"/>
              <a:t>th</a:t>
            </a:r>
            <a:r>
              <a:rPr lang="en-GB" sz="3600" dirty="0"/>
              <a:t> century</a:t>
            </a:r>
          </a:p>
        </p:txBody>
      </p:sp>
      <p:pic>
        <p:nvPicPr>
          <p:cNvPr id="4" name="Content Placeholder 3" descr="Fig 9 JPE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349223" y="1600200"/>
            <a:ext cx="2445553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Non-mechanised irrigation of individually-owned vegetable gardens, </a:t>
            </a:r>
            <a:r>
              <a:rPr lang="en-GB" sz="2400" dirty="0" err="1"/>
              <a:t>Solosancho</a:t>
            </a:r>
            <a:r>
              <a:rPr lang="en-GB" sz="2400" dirty="0"/>
              <a:t> </a:t>
            </a:r>
            <a:r>
              <a:rPr lang="en-GB" sz="2400" i="1" dirty="0"/>
              <a:t>arroyo </a:t>
            </a:r>
            <a:r>
              <a:rPr lang="en-GB" sz="2400" dirty="0"/>
              <a:t>1998 threatened by government dam</a:t>
            </a:r>
          </a:p>
        </p:txBody>
      </p:sp>
      <p:pic>
        <p:nvPicPr>
          <p:cNvPr id="4" name="Content Placeholder 3" descr="Figure1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2557" y="1600200"/>
            <a:ext cx="6918885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i="1" dirty="0" err="1"/>
              <a:t>Potro</a:t>
            </a:r>
            <a:r>
              <a:rPr lang="en-GB" sz="2400" i="1" dirty="0"/>
              <a:t> de </a:t>
            </a:r>
            <a:r>
              <a:rPr lang="en-GB" sz="2400" i="1" dirty="0" err="1"/>
              <a:t>herrar</a:t>
            </a:r>
            <a:r>
              <a:rPr lang="en-GB" sz="2400" i="1" dirty="0"/>
              <a:t> </a:t>
            </a:r>
            <a:r>
              <a:rPr lang="en-GB" sz="2400" dirty="0"/>
              <a:t>(cattle-shoeing station) at </a:t>
            </a:r>
            <a:r>
              <a:rPr lang="en-GB" sz="2400" dirty="0" err="1"/>
              <a:t>Solosancho</a:t>
            </a:r>
            <a:r>
              <a:rPr lang="en-GB" sz="2400" dirty="0"/>
              <a:t> 1998</a:t>
            </a:r>
          </a:p>
        </p:txBody>
      </p:sp>
      <p:pic>
        <p:nvPicPr>
          <p:cNvPr id="4" name="Content Placeholder 3" descr="Figure2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4021" y="1600200"/>
            <a:ext cx="6855958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Street, </a:t>
            </a:r>
            <a:r>
              <a:rPr lang="en-GB" sz="3200" dirty="0" err="1"/>
              <a:t>Solosancho</a:t>
            </a:r>
            <a:r>
              <a:rPr lang="en-GB" sz="3200" dirty="0"/>
              <a:t> 1997</a:t>
            </a:r>
          </a:p>
        </p:txBody>
      </p:sp>
      <p:pic>
        <p:nvPicPr>
          <p:cNvPr id="4" name="Content Placeholder 3" descr="Figure3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71264" y="1600200"/>
            <a:ext cx="7001471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Abandoned house 1999 </a:t>
            </a:r>
          </a:p>
        </p:txBody>
      </p:sp>
      <p:pic>
        <p:nvPicPr>
          <p:cNvPr id="4" name="Content Placeholder 3" descr="Figure 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23647" y="1600200"/>
            <a:ext cx="6896706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Abandoned </a:t>
            </a:r>
            <a:r>
              <a:rPr lang="en-GB" sz="2800" i="1" dirty="0" err="1"/>
              <a:t>trillo</a:t>
            </a:r>
            <a:r>
              <a:rPr lang="en-GB" sz="2800" dirty="0"/>
              <a:t> - threshing sledge made of wood and flint, pulled by a cow</a:t>
            </a:r>
          </a:p>
        </p:txBody>
      </p:sp>
      <p:pic>
        <p:nvPicPr>
          <p:cNvPr id="4" name="Content Placeholder 3" descr="Figure4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3541" y="1600200"/>
            <a:ext cx="6776917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Pre-mechanisation agricultural tools, </a:t>
            </a:r>
          </a:p>
        </p:txBody>
      </p:sp>
      <p:pic>
        <p:nvPicPr>
          <p:cNvPr id="4" name="Content Placeholder 3" descr="Figure5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19883" y="1600200"/>
            <a:ext cx="6704234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Back to the archaeology:</a:t>
            </a:r>
            <a:br>
              <a:rPr lang="en-GB" sz="3200" dirty="0"/>
            </a:br>
            <a:r>
              <a:rPr lang="en-GB" sz="3200" dirty="0"/>
              <a:t>Archaeological plan, iron age </a:t>
            </a:r>
            <a:r>
              <a:rPr lang="en-GB" sz="3200" dirty="0" err="1"/>
              <a:t>hillfort</a:t>
            </a:r>
            <a:r>
              <a:rPr lang="en-GB" sz="3200" dirty="0"/>
              <a:t> of </a:t>
            </a:r>
            <a:r>
              <a:rPr lang="en-GB" sz="3200" dirty="0" err="1"/>
              <a:t>Ulaca</a:t>
            </a:r>
            <a:endParaRPr lang="en-GB" sz="3200" dirty="0"/>
          </a:p>
        </p:txBody>
      </p:sp>
      <p:pic>
        <p:nvPicPr>
          <p:cNvPr id="4" name="Content Placeholder 3" descr="Figure9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09551" y="1600200"/>
            <a:ext cx="6724898" cy="45259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latin typeface="+mn-lt"/>
              </a:rPr>
              <a:t>Amblés</a:t>
            </a:r>
            <a:r>
              <a:rPr lang="en-GB" sz="2800" dirty="0">
                <a:latin typeface="+mn-lt"/>
              </a:rPr>
              <a:t> valley, </a:t>
            </a:r>
            <a:r>
              <a:rPr lang="en-GB" sz="2800" dirty="0"/>
              <a:t>4 </a:t>
            </a:r>
            <a:r>
              <a:rPr lang="en-GB" sz="2800" dirty="0" err="1"/>
              <a:t>hillforts</a:t>
            </a:r>
            <a:r>
              <a:rPr lang="en-GB" sz="2800" dirty="0"/>
              <a:t>, numerous </a:t>
            </a:r>
            <a:r>
              <a:rPr lang="en-GB" sz="2800" i="1" dirty="0" err="1"/>
              <a:t>verracos</a:t>
            </a:r>
            <a:r>
              <a:rPr lang="en-GB" sz="2800" i="1" dirty="0"/>
              <a:t> </a:t>
            </a:r>
          </a:p>
        </p:txBody>
      </p:sp>
      <p:pic>
        <p:nvPicPr>
          <p:cNvPr id="4" name="Content Placeholder 3" descr="Figure8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550" y="1600200"/>
            <a:ext cx="6624899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Extent of </a:t>
            </a:r>
            <a:r>
              <a:rPr lang="en-GB" sz="3200" dirty="0" err="1"/>
              <a:t>Vettones</a:t>
            </a:r>
            <a:r>
              <a:rPr lang="en-GB" sz="3200" dirty="0"/>
              <a:t> tribe</a:t>
            </a:r>
            <a:br>
              <a:rPr lang="en-GB" sz="3200" dirty="0"/>
            </a:br>
            <a:r>
              <a:rPr lang="en-GB" sz="3200" dirty="0"/>
              <a:t>in iron age east-central Spain</a:t>
            </a:r>
          </a:p>
        </p:txBody>
      </p:sp>
      <p:pic>
        <p:nvPicPr>
          <p:cNvPr id="4" name="Content Placeholder 3" descr="Figure7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896177" y="1600200"/>
            <a:ext cx="5351645" cy="4525963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“altar” </a:t>
            </a:r>
            <a:r>
              <a:rPr lang="en-GB" sz="2800" dirty="0" err="1"/>
              <a:t>Ulaca</a:t>
            </a:r>
            <a:r>
              <a:rPr lang="en-GB" sz="2800" dirty="0"/>
              <a:t> </a:t>
            </a:r>
            <a:r>
              <a:rPr lang="en-GB" sz="2800" dirty="0" err="1"/>
              <a:t>hillfort</a:t>
            </a:r>
            <a:r>
              <a:rPr lang="en-GB" sz="2800" dirty="0"/>
              <a:t> above </a:t>
            </a:r>
            <a:r>
              <a:rPr lang="en-GB" sz="2800" dirty="0" err="1"/>
              <a:t>Villaviciosa</a:t>
            </a:r>
            <a:endParaRPr lang="en-GB" sz="2800" dirty="0"/>
          </a:p>
        </p:txBody>
      </p:sp>
      <p:pic>
        <p:nvPicPr>
          <p:cNvPr id="4" name="Content Placeholder 3" descr="Figure10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73251" y="1600200"/>
            <a:ext cx="6797497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Stone quarry, </a:t>
            </a:r>
            <a:r>
              <a:rPr lang="en-GB" sz="3200" dirty="0" err="1"/>
              <a:t>Ulaca</a:t>
            </a:r>
            <a:endParaRPr lang="en-GB" sz="3200" dirty="0"/>
          </a:p>
        </p:txBody>
      </p:sp>
      <p:pic>
        <p:nvPicPr>
          <p:cNvPr id="4" name="Content Placeholder 3" descr="Figure12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09240" y="1600200"/>
            <a:ext cx="6925519" cy="452596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“sauna” </a:t>
            </a:r>
            <a:r>
              <a:rPr lang="en-GB" sz="2800" dirty="0" err="1"/>
              <a:t>Ulaca</a:t>
            </a:r>
            <a:endParaRPr lang="en-GB" sz="2800" dirty="0"/>
          </a:p>
        </p:txBody>
      </p:sp>
      <p:pic>
        <p:nvPicPr>
          <p:cNvPr id="4" name="Content Placeholder 3" descr="Figure11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0807" y="1600200"/>
            <a:ext cx="6862385" cy="4525963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Solosancho</a:t>
            </a:r>
            <a:r>
              <a:rPr lang="en-GB" sz="2400" dirty="0"/>
              <a:t> resident’s map of </a:t>
            </a:r>
            <a:r>
              <a:rPr lang="en-GB" sz="2400" dirty="0" err="1"/>
              <a:t>Ulaca</a:t>
            </a:r>
            <a:endParaRPr lang="en-GB" sz="2400" dirty="0"/>
          </a:p>
        </p:txBody>
      </p:sp>
      <p:pic>
        <p:nvPicPr>
          <p:cNvPr id="4" name="Content Placeholder 3" descr="Figure14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8933" y="1600200"/>
            <a:ext cx="6046134" cy="4525963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Back to the </a:t>
            </a:r>
            <a:r>
              <a:rPr lang="en-GB" sz="2400" dirty="0" err="1"/>
              <a:t>ethnoarchaeology</a:t>
            </a:r>
            <a:r>
              <a:rPr lang="en-GB" sz="2400" dirty="0"/>
              <a:t>:</a:t>
            </a:r>
            <a:br>
              <a:rPr lang="en-GB" sz="2400" dirty="0"/>
            </a:br>
            <a:r>
              <a:rPr lang="en-GB" sz="2400" i="1" dirty="0" err="1"/>
              <a:t>Verraco</a:t>
            </a:r>
            <a:r>
              <a:rPr lang="en-GB" sz="2400" dirty="0"/>
              <a:t> relocated to town square</a:t>
            </a:r>
            <a:br>
              <a:rPr lang="en-GB" sz="2400" dirty="0"/>
            </a:br>
            <a:r>
              <a:rPr lang="en-GB" sz="2400" dirty="0"/>
              <a:t> in </a:t>
            </a:r>
            <a:r>
              <a:rPr lang="en-GB" sz="2400" i="1" dirty="0"/>
              <a:t>ca.</a:t>
            </a:r>
            <a:r>
              <a:rPr lang="en-GB" sz="2400" dirty="0"/>
              <a:t> 18</a:t>
            </a:r>
            <a:r>
              <a:rPr lang="en-GB" sz="2400" baseline="30000" dirty="0"/>
              <a:t>th</a:t>
            </a:r>
            <a:r>
              <a:rPr lang="en-GB" sz="2400" dirty="0"/>
              <a:t>-19</a:t>
            </a:r>
            <a:r>
              <a:rPr lang="en-GB" sz="2400" baseline="30000" dirty="0"/>
              <a:t>th</a:t>
            </a:r>
            <a:r>
              <a:rPr lang="en-GB" sz="2400" dirty="0"/>
              <a:t> century</a:t>
            </a:r>
          </a:p>
        </p:txBody>
      </p:sp>
      <p:pic>
        <p:nvPicPr>
          <p:cNvPr id="4" name="Content Placeholder 3" descr="Figure17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55507" y="1600200"/>
            <a:ext cx="6832985" cy="4525963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 err="1"/>
              <a:t>Verraco</a:t>
            </a:r>
            <a:r>
              <a:rPr lang="en-GB" sz="2800" i="1" dirty="0"/>
              <a:t> </a:t>
            </a:r>
            <a:r>
              <a:rPr lang="en-GB" sz="2800" dirty="0"/>
              <a:t>relocated to Avila</a:t>
            </a:r>
            <a:br>
              <a:rPr lang="en-GB" sz="2800" dirty="0"/>
            </a:br>
            <a:r>
              <a:rPr lang="en-GB" sz="2800" dirty="0"/>
              <a:t> in </a:t>
            </a:r>
            <a:r>
              <a:rPr lang="en-GB" sz="2800" i="1" dirty="0"/>
              <a:t>ca.</a:t>
            </a:r>
            <a:r>
              <a:rPr lang="en-GB" sz="2800" dirty="0"/>
              <a:t> 18</a:t>
            </a:r>
            <a:r>
              <a:rPr lang="en-GB" sz="2800" baseline="30000" dirty="0"/>
              <a:t>th</a:t>
            </a:r>
            <a:r>
              <a:rPr lang="en-GB" sz="2800" dirty="0"/>
              <a:t>-19</a:t>
            </a:r>
            <a:r>
              <a:rPr lang="en-GB" sz="2800" baseline="30000" dirty="0"/>
              <a:t>th</a:t>
            </a:r>
            <a:r>
              <a:rPr lang="en-GB" sz="2800" dirty="0"/>
              <a:t> century</a:t>
            </a:r>
          </a:p>
        </p:txBody>
      </p:sp>
      <p:pic>
        <p:nvPicPr>
          <p:cNvPr id="4" name="Content Placeholder 3" descr="Figure16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10686" y="1600200"/>
            <a:ext cx="4322628" cy="4525963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 err="1"/>
              <a:t>Verraco</a:t>
            </a:r>
            <a:r>
              <a:rPr lang="en-GB" sz="2800" dirty="0"/>
              <a:t> converted into seat outside church</a:t>
            </a:r>
            <a:br>
              <a:rPr lang="en-GB" sz="2800" dirty="0"/>
            </a:br>
            <a:r>
              <a:rPr lang="en-GB" sz="2800" dirty="0"/>
              <a:t> in </a:t>
            </a:r>
            <a:r>
              <a:rPr lang="en-GB" sz="2800" i="1" dirty="0"/>
              <a:t>ca.</a:t>
            </a:r>
            <a:r>
              <a:rPr lang="en-GB" sz="2800" dirty="0"/>
              <a:t> 18</a:t>
            </a:r>
            <a:r>
              <a:rPr lang="en-GB" sz="2800" baseline="30000" dirty="0"/>
              <a:t>th</a:t>
            </a:r>
            <a:r>
              <a:rPr lang="en-GB" sz="2800" dirty="0"/>
              <a:t>-19</a:t>
            </a:r>
            <a:r>
              <a:rPr lang="en-GB" sz="2800" baseline="30000" dirty="0"/>
              <a:t>th</a:t>
            </a:r>
            <a:r>
              <a:rPr lang="en-GB" sz="2800" dirty="0"/>
              <a:t> century</a:t>
            </a:r>
          </a:p>
        </p:txBody>
      </p:sp>
      <p:pic>
        <p:nvPicPr>
          <p:cNvPr id="4" name="Content Placeholder 3" descr="Figure18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8562" y="1600200"/>
            <a:ext cx="6766875" cy="4525963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Visigothic</a:t>
            </a:r>
            <a:r>
              <a:rPr lang="en-GB" sz="2800" dirty="0"/>
              <a:t> stone cut tomb, edge of Deserted Medieval Village, </a:t>
            </a:r>
            <a:r>
              <a:rPr lang="en-GB" sz="2800" dirty="0" err="1"/>
              <a:t>Solosancho</a:t>
            </a:r>
            <a:endParaRPr lang="en-GB" sz="2800" dirty="0"/>
          </a:p>
        </p:txBody>
      </p:sp>
      <p:pic>
        <p:nvPicPr>
          <p:cNvPr id="4" name="Content Placeholder 3" descr="Figure13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505" y="1600200"/>
            <a:ext cx="6912989" cy="4525963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Duque de la Roca</a:t>
            </a:r>
            <a:r>
              <a:rPr lang="en-GB" dirty="0"/>
              <a:t>, </a:t>
            </a:r>
            <a:r>
              <a:rPr lang="en-GB" dirty="0" err="1"/>
              <a:t>Villaviciosa</a:t>
            </a:r>
            <a:endParaRPr lang="en-GB" dirty="0"/>
          </a:p>
        </p:txBody>
      </p:sp>
      <p:pic>
        <p:nvPicPr>
          <p:cNvPr id="4" name="Content Placeholder 3" descr="Figure19.ti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90098" y="1600200"/>
            <a:ext cx="6963804" cy="4525963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Window of house in which 6 out of 9 children “were eaten” by the civil war (1936-1939)</a:t>
            </a:r>
          </a:p>
        </p:txBody>
      </p:sp>
      <p:pic>
        <p:nvPicPr>
          <p:cNvPr id="4" name="Content Placeholder 3" descr="Fig 12 JPE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31976" y="1731105"/>
            <a:ext cx="6480048" cy="4264152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322</Words>
  <Application>Microsoft Office PowerPoint</Application>
  <PresentationFormat>On-screen Show (4:3)</PresentationFormat>
  <Paragraphs>54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Materialities</vt:lpstr>
      <vt:lpstr>PowerPoint Presentation</vt:lpstr>
      <vt:lpstr>Location map, Solosancho, Spain</vt:lpstr>
      <vt:lpstr>The archaeology of the Amblés valley, 4 iron age hillforts (about 400-200bc), numerous iron age verracos and numerous medieval sites (about 14th-16th century AD)</vt:lpstr>
      <vt:lpstr>The ethnoarchaeology of the Amblés valley:  The Solosancho coat of arms (1998)</vt:lpstr>
      <vt:lpstr>Solosancho verraco 1998</vt:lpstr>
      <vt:lpstr>Verraco at foot of castle, Villaviciosa (1998),  relocated 16th century</vt:lpstr>
      <vt:lpstr>Non-mechanised irrigation of individually-owned vegetable gardens, Solosancho arroyo 1998 threatened by government dam</vt:lpstr>
      <vt:lpstr>Potro de herrar (cattle-shoeing station) at Solosancho 1998</vt:lpstr>
      <vt:lpstr>Street, Solosancho 1997</vt:lpstr>
      <vt:lpstr>Abandoned house 1999 </vt:lpstr>
      <vt:lpstr>Abandoned trillo - threshing sledge made of wood and flint, pulled by a cow</vt:lpstr>
      <vt:lpstr>Pre-mechanisation agricultural tools, </vt:lpstr>
      <vt:lpstr>Back to the archaeology: Archaeological plan, iron age hillfort of Ulaca</vt:lpstr>
      <vt:lpstr>Amblés valley, 4 hillforts, numerous verracos </vt:lpstr>
      <vt:lpstr>Extent of Vettones tribe in iron age east-central Spain</vt:lpstr>
      <vt:lpstr> “altar” Ulaca hillfort above Villaviciosa</vt:lpstr>
      <vt:lpstr>Stone quarry, Ulaca</vt:lpstr>
      <vt:lpstr>“sauna” Ulaca</vt:lpstr>
      <vt:lpstr>Solosancho resident’s map of Ulaca</vt:lpstr>
      <vt:lpstr>Back to the ethnoarchaeology: Verraco relocated to town square  in ca. 18th-19th century</vt:lpstr>
      <vt:lpstr>Verraco relocated to Avila  in ca. 18th-19th century</vt:lpstr>
      <vt:lpstr>Verraco converted into seat outside church  in ca. 18th-19th century</vt:lpstr>
      <vt:lpstr>Visigothic stone cut tomb, edge of Deserted Medieval Village, Solosancho</vt:lpstr>
      <vt:lpstr>Duque de la Roca, Villaviciosa</vt:lpstr>
      <vt:lpstr>Window of house in which 6 out of 9 children “were eaten” by the civil war (1936-1939)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Ethnoarchaeology</dc:title>
  <dc:creator>Kathy</dc:creator>
  <cp:lastModifiedBy>Kathryn Fewster</cp:lastModifiedBy>
  <cp:revision>6</cp:revision>
  <dcterms:created xsi:type="dcterms:W3CDTF">2006-08-16T00:00:00Z</dcterms:created>
  <dcterms:modified xsi:type="dcterms:W3CDTF">2023-09-12T11:08:49Z</dcterms:modified>
</cp:coreProperties>
</file>