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4"/>
  </p:sldMasterIdLst>
  <p:sldIdLst>
    <p:sldId id="256" r:id="rId5"/>
    <p:sldId id="257" r:id="rId6"/>
    <p:sldId id="258" r:id="rId7"/>
    <p:sldId id="259" r:id="rId8"/>
    <p:sldId id="268" r:id="rId9"/>
    <p:sldId id="260" r:id="rId10"/>
    <p:sldId id="261" r:id="rId11"/>
    <p:sldId id="262" r:id="rId12"/>
    <p:sldId id="263" r:id="rId13"/>
    <p:sldId id="271" r:id="rId14"/>
    <p:sldId id="264" r:id="rId15"/>
    <p:sldId id="265" r:id="rId16"/>
    <p:sldId id="266" r:id="rId17"/>
    <p:sldId id="267" r:id="rId18"/>
    <p:sldId id="270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4EB791-D9D3-4805-9583-F58125D24A2F}" v="175" dt="2025-11-06T11:56:05.31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Diapositiva de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s-ES"/>
              <a:t>Haga clic para modificar el estilo de subtítulo del patrón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88033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ítulo y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85921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Encabezado de sec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762415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s obje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273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612267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el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689407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n bl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517309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ido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059813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n con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s-ES"/>
              <a:t>Haga clic en el icono para agregar una imagen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790833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ítulo y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8084754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 con descripció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059616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5689604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r la tarjeta de nomb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83411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dad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s-ES"/>
              <a:t>Haga clic para modificar los estilos de texto del patrón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446378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ítulo y texto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27536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ítulo vertical y tex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708357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s-E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s-ES"/>
              <a:t>Haga clic para modificar el estilo de título del patrón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s-ES"/>
              <a:t>Haga clic para modificar los estilos de texto del patrón</a:t>
            </a:r>
          </a:p>
          <a:p>
            <a:pPr lvl="1"/>
            <a:r>
              <a:rPr lang="es-ES"/>
              <a:t>Segundo nivel</a:t>
            </a:r>
          </a:p>
          <a:p>
            <a:pPr lvl="2"/>
            <a:r>
              <a:rPr lang="es-ES"/>
              <a:t>Tercer nivel</a:t>
            </a:r>
          </a:p>
          <a:p>
            <a:pPr lvl="3"/>
            <a:r>
              <a:rPr lang="es-ES"/>
              <a:t>Cuarto nivel</a:t>
            </a:r>
          </a:p>
          <a:p>
            <a:pPr lvl="4"/>
            <a:r>
              <a:rPr lang="es-ES"/>
              <a:t>Quinto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7F92E-673A-4701-93BA-AF1CC803731E}" type="datetimeFigureOut">
              <a:rPr lang="es-ES" smtClean="0"/>
              <a:t>06/11/2025</a:t>
            </a:fld>
            <a:endParaRPr lang="es-E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3B7EE9B-4C03-42EF-8095-9B4665001D1E}" type="slidenum">
              <a:rPr lang="es-ES" smtClean="0"/>
              <a:t>‹Nº›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8453796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  <p:sldLayoutId id="2147483752" r:id="rId12"/>
    <p:sldLayoutId id="2147483753" r:id="rId13"/>
    <p:sldLayoutId id="2147483754" r:id="rId14"/>
    <p:sldLayoutId id="2147483755" r:id="rId15"/>
    <p:sldLayoutId id="214748375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8AFDDD89-2279-045E-4306-6D7E2BAD74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61872" y="100850"/>
            <a:ext cx="9668256" cy="23876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INDIVIDUAL PRESENTATION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FD6F4F71-28EA-3BA4-74D5-B00934E614D8}"/>
              </a:ext>
            </a:extLst>
          </p:cNvPr>
          <p:cNvSpPr txBox="1"/>
          <p:nvPr/>
        </p:nvSpPr>
        <p:spPr>
          <a:xfrm>
            <a:off x="954024" y="3834670"/>
            <a:ext cx="92689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Name: Nicolas Sanchez Navarrete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Student Number: 2413598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Module: LCLM_5002 - Developing and Managing Individuals and Teams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Teacher: Toyin Adisa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Title Assigment: Component 1- Individual Presentation </a:t>
            </a:r>
          </a:p>
        </p:txBody>
      </p:sp>
    </p:spTree>
    <p:extLst>
      <p:ext uri="{BB962C8B-B14F-4D97-AF65-F5344CB8AC3E}">
        <p14:creationId xmlns:p14="http://schemas.microsoft.com/office/powerpoint/2010/main" val="1853379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8036990-18CF-F749-4357-71D52EB76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TABLE OF CONTENT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E0AF448D-5B91-364C-8A82-755A34317429}"/>
              </a:ext>
            </a:extLst>
          </p:cNvPr>
          <p:cNvSpPr txBox="1"/>
          <p:nvPr/>
        </p:nvSpPr>
        <p:spPr>
          <a:xfrm>
            <a:off x="1089660" y="2268728"/>
            <a:ext cx="100126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Brief 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Recruitment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Interview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Phone Interview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 to Project Manager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Interview to Project Manager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6248859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70F4CD4-02D2-0C85-0B2A-40A462BE4C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BRIEF INTRODUCTION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86FBE8F-190C-9C51-C507-3B120AB2827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56663" y="2274838"/>
            <a:ext cx="11163634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Founded in 1864, head office in London.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Operates John Lewis stores and Waitrose supermarkets.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 80,000 employees.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Known for its strong culture, where employees are co-owners.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Highly structured recruitment and selection systems.</a:t>
            </a: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Relevant for studying job analysis, job design, and modern interview methods.</a:t>
            </a:r>
          </a:p>
        </p:txBody>
      </p:sp>
    </p:spTree>
    <p:extLst>
      <p:ext uri="{BB962C8B-B14F-4D97-AF65-F5344CB8AC3E}">
        <p14:creationId xmlns:p14="http://schemas.microsoft.com/office/powerpoint/2010/main" val="42016635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E2A931E-BB46-0926-12CA-93DF1C4983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1200722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PROCESS – JOB ANALYSIS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2C160FAA-9159-4AE0-212B-614B70D5619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60214" y="1561069"/>
            <a:ext cx="10021146" cy="48013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Identifies tasks, responsibilities, and skills required for a role.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Helps understand what the job involves before hiring starts.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ES" altLang="es-ES" sz="2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Methods used: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s-ES" altLang="es-ES" sz="2400" dirty="0">
                <a:solidFill>
                  <a:schemeClr val="tx1"/>
                </a:solidFill>
                <a:latin typeface="Arial" panose="020B0604020202020204" pitchFamily="34" charset="0"/>
              </a:rPr>
              <a:t>- </a:t>
            </a: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Observation (for retail roles)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Interviews with managers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Review of existing job documents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s-ES" altLang="es-ES" sz="2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R="0" lvl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s-ES" altLang="es-ES" sz="2400" b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Outcomes of job analysis: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Clear understanding of duties.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Identification of skills and competencias.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s-ES" altLang="es-ES" sz="2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- Basis for creating Job Description and Person Specification.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s-ES" altLang="es-E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3315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F6DFC-C86F-6AA1-3A48-A877C51FC8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DEEE49D-26AA-E32E-8702-D18B00B88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1200722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RECRUITMENT PROCESS – JOB DESCRIPTION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uadroTexto 7">
            <a:extLst>
              <a:ext uri="{FF2B5EF4-FFF2-40B4-BE49-F238E27FC236}">
                <a16:creationId xmlns:a16="http://schemas.microsoft.com/office/drawing/2014/main" id="{EE07E4CC-A865-A896-B1F0-08066C0ACBF8}"/>
              </a:ext>
            </a:extLst>
          </p:cNvPr>
          <p:cNvSpPr txBox="1"/>
          <p:nvPr/>
        </p:nvSpPr>
        <p:spPr>
          <a:xfrm>
            <a:off x="786384" y="2122424"/>
            <a:ext cx="106192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Job Title (e.g.,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Cambiar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Location (e.g., London Head Office)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Main duties: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Supporting project managers.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Collecting and analysing data.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Coordinating meetings and documentation.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Reporting Line: Reports to Project Manager.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Working conditions: Hybrid/office-based.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Purpose: To ensure effective delivery of business transformation tasks.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86643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6D867FA-D657-30F3-2F1B-DCB9AF918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81AC3A74-86DE-787C-A6D0-9F30F7ACA1AC}"/>
              </a:ext>
            </a:extLst>
          </p:cNvPr>
          <p:cNvSpPr txBox="1"/>
          <p:nvPr/>
        </p:nvSpPr>
        <p:spPr>
          <a:xfrm>
            <a:off x="637032" y="1691640"/>
            <a:ext cx="109179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Conducted at office or retail site.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Allows assessment of: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Body language.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Professionalism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Common structure: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Competency-based questions (STAR method)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 questions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Behavioural questions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Useful for customer-facing or leadership roles.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990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E3B54F8F-A82F-0ABA-251A-FE80C4E4D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GROUP INTERVIEW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F0B9F2AA-6C7D-7D9A-BB57-E69CA338FCC5}"/>
              </a:ext>
            </a:extLst>
          </p:cNvPr>
          <p:cNvSpPr txBox="1"/>
          <p:nvPr/>
        </p:nvSpPr>
        <p:spPr>
          <a:xfrm>
            <a:off x="1034796" y="1225689"/>
            <a:ext cx="1012240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Used to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how candidates interact, collaborate and communicate.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Typical for customer service or retail leadership roles.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Activities include: 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Group problem-solving tasks.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Discussions.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 presentations.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Assesses: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Leadership.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Teamwork.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Confidence.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Decision-making.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Benefits: Efficient and reveals interpersonal skills.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94870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9AC203C3-6CC5-8F7B-D81C-C4E2C9B10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INTERVIEW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35433FF0-57D5-3573-ED9F-7BFE6B01C3A3}"/>
              </a:ext>
            </a:extLst>
          </p:cNvPr>
          <p:cNvSpPr txBox="1"/>
          <p:nvPr/>
        </p:nvSpPr>
        <p:spPr>
          <a:xfrm>
            <a:off x="813816" y="1609344"/>
            <a:ext cx="105430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Conducted through MS Teams, Zoom, or Google Meet.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Increasingly popular post-pandemic.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Benefits: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Time-efficient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Cost-effective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Accessible for long-distance candidates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 issues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Reduced non-verbal cues.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Often used as first stage screening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62539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C781E8F-554A-8421-8451-46249DA7B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993C9F38-88E4-1643-BA5F-6F1C3CF26727}"/>
              </a:ext>
            </a:extLst>
          </p:cNvPr>
          <p:cNvSpPr txBox="1"/>
          <p:nvPr/>
        </p:nvSpPr>
        <p:spPr>
          <a:xfrm>
            <a:off x="996696" y="1647242"/>
            <a:ext cx="957376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Probing Questions: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Dig deeper into candidate responses.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clarify vague answers.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Shows the candidate’s real involvement in past tasks.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Essential for roles involving responsibility and problem-solving.</a:t>
            </a:r>
            <a:endParaRPr lang="es-E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4350A853-FD50-85F9-8881-3D2D29600C5B}"/>
              </a:ext>
            </a:extLst>
          </p:cNvPr>
          <p:cNvSpPr txBox="1"/>
          <p:nvPr/>
        </p:nvSpPr>
        <p:spPr>
          <a:xfrm>
            <a:off x="1094232" y="4169664"/>
            <a:ext cx="1000353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Socratic Questions: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Encourage reasoning and reflection.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Ask the candidate why and how they made decisions.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Tests critical thinking and decision making.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s-ES" sz="2400" dirty="0">
                <a:latin typeface="Arial" panose="020B0604020202020204" pitchFamily="34" charset="0"/>
                <a:cs typeface="Arial" panose="020B0604020202020204" pitchFamily="34" charset="0"/>
              </a:rPr>
              <a:t>Ideal for project-based or analytical roles.</a:t>
            </a:r>
          </a:p>
        </p:txBody>
      </p:sp>
    </p:spTree>
    <p:extLst>
      <p:ext uri="{BB962C8B-B14F-4D97-AF65-F5344CB8AC3E}">
        <p14:creationId xmlns:p14="http://schemas.microsoft.com/office/powerpoint/2010/main" val="28084096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03E1FF-FDFE-DCEB-1E34-C760B38D44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3E17739D-5620-AC5F-EE89-E1382B169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CuadroTexto 8">
            <a:extLst>
              <a:ext uri="{FF2B5EF4-FFF2-40B4-BE49-F238E27FC236}">
                <a16:creationId xmlns:a16="http://schemas.microsoft.com/office/drawing/2014/main" id="{11B2DEFC-C932-5250-9BEC-52AC173D63E1}"/>
              </a:ext>
            </a:extLst>
          </p:cNvPr>
          <p:cNvSpPr txBox="1"/>
          <p:nvPr/>
        </p:nvSpPr>
        <p:spPr>
          <a:xfrm>
            <a:off x="1094232" y="1624666"/>
            <a:ext cx="10003536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Leading Questions: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Suggest a desired answer.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- Example: “You work well under pressure, right?”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Useful when confirming specific details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Helps guide candidates who are unclear.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Limitations: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Can influence the candidate’s answer.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Reduces fairness and objectivity.</a:t>
            </a:r>
          </a:p>
          <a:p>
            <a:pPr marL="342900" indent="-342900">
              <a:buFont typeface="Courier New" panose="02070309020205020404" pitchFamily="49" charset="0"/>
              <a:buChar char="o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Should be used rarely and carefully</a:t>
            </a:r>
          </a:p>
        </p:txBody>
      </p:sp>
    </p:spTree>
    <p:extLst>
      <p:ext uri="{BB962C8B-B14F-4D97-AF65-F5344CB8AC3E}">
        <p14:creationId xmlns:p14="http://schemas.microsoft.com/office/powerpoint/2010/main" val="356041494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BFFF151-6435-F545-B812-D10111059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2426018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 TO FACE INTERVIEW TO PROJECT MANAGER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3EA10D48-879A-020E-951F-83AEE79AFB6B}"/>
              </a:ext>
            </a:extLst>
          </p:cNvPr>
          <p:cNvSpPr txBox="1"/>
          <p:nvPr/>
        </p:nvSpPr>
        <p:spPr>
          <a:xfrm>
            <a:off x="856488" y="1464056"/>
            <a:ext cx="10479024" cy="52937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Face-to-Face Interview (Project Manager Role)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Conducted at the company’s London office.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- Structured competency-based interview.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Focus areas: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Leadership style and past team management.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Experience handling project deadlines.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Conflict resolution with stakeholders.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Budget management and risk mitigation.</a:t>
            </a:r>
          </a:p>
          <a:p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sz="2000" b="1" dirty="0">
                <a:latin typeface="Arial" panose="020B0604020202020204" pitchFamily="34" charset="0"/>
                <a:cs typeface="Arial" panose="020B0604020202020204" pitchFamily="34" charset="0"/>
              </a:rPr>
              <a:t>Assesment criteria: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Body language and confidence.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clarity.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Ability to justify decisions using real examples.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Face-to-face interviews help evaluate presence, professionalism, and strategic thinking.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s-ES" dirty="0"/>
          </a:p>
        </p:txBody>
      </p:sp>
    </p:spTree>
    <p:extLst>
      <p:ext uri="{BB962C8B-B14F-4D97-AF65-F5344CB8AC3E}">
        <p14:creationId xmlns:p14="http://schemas.microsoft.com/office/powerpoint/2010/main" val="2074218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F5004BF8-B126-2F27-D025-438BCEC0B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11054418" cy="132080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ONLINE INTERVIEW FOR PROJECT MANAGER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uadroTexto 4">
            <a:extLst>
              <a:ext uri="{FF2B5EF4-FFF2-40B4-BE49-F238E27FC236}">
                <a16:creationId xmlns:a16="http://schemas.microsoft.com/office/drawing/2014/main" id="{D654E9EE-FD10-69A5-E8E5-FF57BCA03FB9}"/>
              </a:ext>
            </a:extLst>
          </p:cNvPr>
          <p:cNvSpPr txBox="1"/>
          <p:nvPr/>
        </p:nvSpPr>
        <p:spPr>
          <a:xfrm>
            <a:off x="1167322" y="1372884"/>
            <a:ext cx="1007444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Online Interview (Project Manager Role):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First-stage remote interview via MS Teams or Zoom.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Used to assess professional experience and project knowledge.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Focus areas: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Use of project management tolos (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e.g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., MS Project, Trello, Jira)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Ability to manage hybrid or remote teams.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Problem-solving rough scenarios.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Advantages: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Faster scheduling.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Allows reviewing candidates from different locations.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s-ES" b="1" dirty="0">
                <a:latin typeface="Arial" panose="020B0604020202020204" pitchFamily="34" charset="0"/>
                <a:cs typeface="Arial" panose="020B0604020202020204" pitchFamily="34" charset="0"/>
              </a:rPr>
              <a:t>Challenges: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Technical issues may disrupt conversation.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Harder to assess non-verbal communication.</a:t>
            </a:r>
          </a:p>
          <a:p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Useful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for shortlisting candidates before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face-to-face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final interview.</a:t>
            </a:r>
          </a:p>
        </p:txBody>
      </p:sp>
    </p:spTree>
    <p:extLst>
      <p:ext uri="{BB962C8B-B14F-4D97-AF65-F5344CB8AC3E}">
        <p14:creationId xmlns:p14="http://schemas.microsoft.com/office/powerpoint/2010/main" val="387736015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1DC669B1-D66A-9DA0-C688-763B3F41A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uadroTexto 3">
            <a:extLst>
              <a:ext uri="{FF2B5EF4-FFF2-40B4-BE49-F238E27FC236}">
                <a16:creationId xmlns:a16="http://schemas.microsoft.com/office/drawing/2014/main" id="{8D497C31-60DB-CAE5-E352-BB82FB1FA830}"/>
              </a:ext>
            </a:extLst>
          </p:cNvPr>
          <p:cNvSpPr txBox="1"/>
          <p:nvPr/>
        </p:nvSpPr>
        <p:spPr>
          <a:xfrm>
            <a:off x="886968" y="1718056"/>
            <a:ext cx="9034272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structured recruitment process ensures fairness, clarity, and better hiring decisions.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Job Analysis -&gt; defines what the organisation needs.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Job Description -&gt; outlines duties and responsibilities.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Person Specification -&gt; identifies required skills and attributes.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Different interview types -&gt; group, face-to-face, online, offer different insights.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Probing and Socratic questions help assess depth, reasoning, and real competencies.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Leading questions should be used cautiously due to potential bias.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For roles like Project Manager, combining online interviews and face-to-face interviews supports a reliable selection process.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A professional approach improves team performance and supports successful business transformation.</a:t>
            </a:r>
            <a:endParaRPr lang="es-E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9659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B7B3F7D-328B-D95A-8B6C-76F0DBCAA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44394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7DCB3E-0D6B-9038-9319-25BB520AAC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26E1ECAC-4875-09ED-5365-A5711BAEA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762716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a">
  <a:themeElements>
    <a:clrScheme name="Fac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85BDE7C2597694E9B52267909D130AC" ma:contentTypeVersion="11" ma:contentTypeDescription="Create a new document." ma:contentTypeScope="" ma:versionID="73fbadd343a584568b8f71756766e0c2">
  <xsd:schema xmlns:xsd="http://www.w3.org/2001/XMLSchema" xmlns:xs="http://www.w3.org/2001/XMLSchema" xmlns:p="http://schemas.microsoft.com/office/2006/metadata/properties" xmlns:ns3="bf244c3e-e0b4-4871-bb4e-fd032a14544d" targetNamespace="http://schemas.microsoft.com/office/2006/metadata/properties" ma:root="true" ma:fieldsID="1b6a5cfcf38b6d5c0a005b33e9c90c9f" ns3:_="">
    <xsd:import namespace="bf244c3e-e0b4-4871-bb4e-fd032a14544d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f244c3e-e0b4-4871-bb4e-fd032a14544d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13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7" nillable="true" ma:displayName="Location" ma:indexed="true" ma:internalName="MediaServiceLocation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003D78-B51D-4559-B149-189F4C6B0EE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BB13B76-197D-4BCA-943C-E6D534FBAB53}">
  <ds:schemaRefs>
    <ds:schemaRef ds:uri="http://purl.org/dc/dcmitype/"/>
    <ds:schemaRef ds:uri="http://schemas.openxmlformats.org/package/2006/metadata/core-properties"/>
    <ds:schemaRef ds:uri="http://purl.org/dc/terms/"/>
    <ds:schemaRef ds:uri="http://purl.org/dc/elements/1.1/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bf244c3e-e0b4-4871-bb4e-fd032a14544d"/>
  </ds:schemaRefs>
</ds:datastoreItem>
</file>

<file path=customXml/itemProps3.xml><?xml version="1.0" encoding="utf-8"?>
<ds:datastoreItem xmlns:ds="http://schemas.openxmlformats.org/officeDocument/2006/customXml" ds:itemID="{6C5C6EEA-CF36-4318-B5BD-D689E52C89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f244c3e-e0b4-4871-bb4e-fd032a14544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8729</TotalTime>
  <Words>827</Words>
  <Application>Microsoft Office PowerPoint</Application>
  <PresentationFormat>Panorámica</PresentationFormat>
  <Paragraphs>168</Paragraphs>
  <Slides>15</Slides>
  <Notes>0</Notes>
  <HiddenSlides>0</HiddenSlides>
  <MMClips>0</MMClips>
  <ScaleCrop>false</ScaleCrop>
  <HeadingPairs>
    <vt:vector size="6" baseType="variant">
      <vt:variant>
        <vt:lpstr>Fuentes usadas</vt:lpstr>
      </vt:variant>
      <vt:variant>
        <vt:i4>4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15</vt:i4>
      </vt:variant>
    </vt:vector>
  </HeadingPairs>
  <TitlesOfParts>
    <vt:vector size="20" baseType="lpstr">
      <vt:lpstr>Arial</vt:lpstr>
      <vt:lpstr>Courier New</vt:lpstr>
      <vt:lpstr>Trebuchet MS</vt:lpstr>
      <vt:lpstr>Wingdings 3</vt:lpstr>
      <vt:lpstr>Faceta</vt:lpstr>
      <vt:lpstr>INDIVIDUAL PRESENTATION</vt:lpstr>
      <vt:lpstr>TABLE OF CONTENT</vt:lpstr>
      <vt:lpstr>BRIEF INTRODUCTION</vt:lpstr>
      <vt:lpstr>RECRUITMENT PROCESS – JOB ANALYSIS</vt:lpstr>
      <vt:lpstr>RECRUITMENT PROCESS – JOB DESCRIPTION</vt:lpstr>
      <vt:lpstr>FACE TO FACE INTERVIEW</vt:lpstr>
      <vt:lpstr>GROUP INTERVIEW</vt:lpstr>
      <vt:lpstr>ONLINE INTERVIEW</vt:lpstr>
      <vt:lpstr>QUESTIONING TECHNIQUES</vt:lpstr>
      <vt:lpstr>QUESTIONING TECHNIQUES</vt:lpstr>
      <vt:lpstr>FACE TO FACE INTERVIEW TO PROJECT MANAGER</vt:lpstr>
      <vt:lpstr>ONLINE INTERVIEW FOR PROJECT MANAGER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Nicolas Sanchez Navarrete (2413598)</dc:creator>
  <cp:lastModifiedBy>Nicolas Sanchez Navarrete (2413598)</cp:lastModifiedBy>
  <cp:revision>3</cp:revision>
  <dcterms:created xsi:type="dcterms:W3CDTF">2025-10-31T10:18:38Z</dcterms:created>
  <dcterms:modified xsi:type="dcterms:W3CDTF">2025-11-06T12:02:39Z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0x010100885BDE7C2597694E9B52267909D130AC</vt:lpwstr>
  </property>
</Properties>
</file>