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9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  <p:sldId id="266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74"/>
  </p:normalViewPr>
  <p:slideViewPr>
    <p:cSldViewPr snapToGrid="0" snapToObjects="1">
      <p:cViewPr varScale="1">
        <p:scale>
          <a:sx n="84" d="100"/>
          <a:sy n="84" d="100"/>
        </p:scale>
        <p:origin x="258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7E16D9-A391-8D40-9445-3D74E384DD5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576B3D-773C-104D-A48B-8B9ABB11C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401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576B3D-773C-104D-A48B-8B9ABB11C20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26478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02616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6514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18366809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64261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662196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075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33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189333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229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962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5202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D3D3F2C-898F-0B45-9674-1CD528676014}" type="datetimeFigureOut">
              <a:rPr lang="en-US" smtClean="0"/>
              <a:t>10/27/2021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C553628-8924-9E40-8797-1FC71746A15E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09001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Chronic Illness and Play Therapy - Play Therapy Melbourne">
            <a:extLst>
              <a:ext uri="{FF2B5EF4-FFF2-40B4-BE49-F238E27FC236}">
                <a16:creationId xmlns:a16="http://schemas.microsoft.com/office/drawing/2014/main" xmlns="" id="{16D2473D-33AF-194D-8B01-A225EBEF1E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6184" y="3585680"/>
            <a:ext cx="3265070" cy="226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3D974E-99F2-534B-A4AD-9911128F52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0224" y="136525"/>
            <a:ext cx="7037798" cy="4394988"/>
          </a:xfrm>
        </p:spPr>
        <p:txBody>
          <a:bodyPr>
            <a:noAutofit/>
          </a:bodyPr>
          <a:lstStyle/>
          <a:p>
            <a:pPr algn="r"/>
            <a:r>
              <a:rPr lang="en-GB" sz="4000" b="1" dirty="0"/>
              <a:t>A child’s experience between the ages of </a:t>
            </a:r>
            <a:br>
              <a:rPr lang="en-GB" sz="4000" b="1" dirty="0"/>
            </a:br>
            <a:r>
              <a:rPr lang="en-GB" sz="4000" b="1" dirty="0"/>
              <a:t>0 – 5 years can affect the rest of their lives </a:t>
            </a:r>
            <a:endParaRPr lang="en-US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91C07BCC-3FB3-3547-9692-AA8B17B131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68620" y="3777727"/>
            <a:ext cx="4726400" cy="1877788"/>
          </a:xfrm>
        </p:spPr>
        <p:txBody>
          <a:bodyPr>
            <a:normAutofit/>
          </a:bodyPr>
          <a:lstStyle/>
          <a:p>
            <a:pPr algn="r"/>
            <a:r>
              <a:rPr lang="en-US" sz="1100" dirty="0" smtClean="0"/>
              <a:t> </a:t>
            </a:r>
            <a:r>
              <a:rPr lang="en-US" sz="1100" dirty="0" err="1" smtClean="0"/>
              <a:t>Name:Rasika</a:t>
            </a:r>
            <a:r>
              <a:rPr lang="en-US" sz="1100" dirty="0" smtClean="0"/>
              <a:t> </a:t>
            </a:r>
            <a:r>
              <a:rPr lang="en-US" sz="1100" dirty="0" err="1" smtClean="0"/>
              <a:t>WeligamaPalliyaguruge</a:t>
            </a:r>
            <a:endParaRPr lang="en-US" sz="1100" dirty="0"/>
          </a:p>
          <a:p>
            <a:pPr algn="r"/>
            <a:r>
              <a:rPr lang="en-US" sz="1100" dirty="0"/>
              <a:t>Student </a:t>
            </a:r>
            <a:r>
              <a:rPr lang="en-US" sz="1100" dirty="0" smtClean="0"/>
              <a:t>ID:2016164</a:t>
            </a:r>
          </a:p>
          <a:p>
            <a:pPr algn="r"/>
            <a:r>
              <a:rPr lang="en-US" sz="1100" dirty="0" smtClean="0"/>
              <a:t>Module Code:BMHP4003</a:t>
            </a:r>
          </a:p>
          <a:p>
            <a:pPr algn="r"/>
            <a:r>
              <a:rPr lang="en-US" sz="1100" dirty="0" smtClean="0"/>
              <a:t>Lecture </a:t>
            </a:r>
            <a:r>
              <a:rPr lang="en-US" sz="1100" dirty="0" err="1" smtClean="0"/>
              <a:t>Name:REBECCA</a:t>
            </a:r>
            <a:r>
              <a:rPr lang="en-US" sz="1100" dirty="0" smtClean="0"/>
              <a:t> </a:t>
            </a:r>
            <a:r>
              <a:rPr lang="en-US" sz="1100" dirty="0" err="1" smtClean="0"/>
              <a:t>kAVANAGH</a:t>
            </a:r>
            <a:endParaRPr lang="en-US" sz="1100" dirty="0" smtClean="0"/>
          </a:p>
          <a:p>
            <a:pPr algn="r"/>
            <a:endParaRPr lang="en-US" sz="1100" dirty="0" smtClean="0"/>
          </a:p>
          <a:p>
            <a:pPr algn="r"/>
            <a:endParaRPr lang="en-US" sz="1100" dirty="0"/>
          </a:p>
        </p:txBody>
      </p:sp>
      <p:pic>
        <p:nvPicPr>
          <p:cNvPr id="1026" name="Picture 2" descr="Reading and storytelling with children | Raising Children Network">
            <a:extLst>
              <a:ext uri="{FF2B5EF4-FFF2-40B4-BE49-F238E27FC236}">
                <a16:creationId xmlns:a16="http://schemas.microsoft.com/office/drawing/2014/main" xmlns="" id="{F012FE7B-3D53-7F48-99FE-B915857986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80" y="136525"/>
            <a:ext cx="4341283" cy="325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hat Is Solitary Play? Definition, Age, Games, Examples, and More">
            <a:extLst>
              <a:ext uri="{FF2B5EF4-FFF2-40B4-BE49-F238E27FC236}">
                <a16:creationId xmlns:a16="http://schemas.microsoft.com/office/drawing/2014/main" xmlns="" id="{C234511A-147E-224B-AFBE-AD5344BDA9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980" y="3585680"/>
            <a:ext cx="4322283" cy="226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283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24800E8-601E-6743-8A31-929388D83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50DDE9D0-2BC1-4445-8C9A-48CF8F6DCC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  <a:p>
            <a:r>
              <a:rPr lang="en-US" dirty="0"/>
              <a:t>Piaget theory</a:t>
            </a:r>
          </a:p>
          <a:p>
            <a:r>
              <a:rPr lang="en-US" dirty="0"/>
              <a:t>Practical activity ideas for Piaget’s theory to develop children 0-5</a:t>
            </a:r>
          </a:p>
          <a:p>
            <a:r>
              <a:rPr lang="en-US" dirty="0"/>
              <a:t>Vygotsky's theory</a:t>
            </a:r>
          </a:p>
          <a:p>
            <a:r>
              <a:rPr lang="en-US" dirty="0"/>
              <a:t>Practical activity ideas for Vygotsky’s theory to develop children 0-5</a:t>
            </a:r>
          </a:p>
          <a:p>
            <a:r>
              <a:rPr lang="en-US" dirty="0"/>
              <a:t>References </a:t>
            </a:r>
          </a:p>
          <a:p>
            <a:r>
              <a:rPr lang="en-US" dirty="0"/>
              <a:t>Q&amp;A session </a:t>
            </a:r>
          </a:p>
        </p:txBody>
      </p:sp>
    </p:spTree>
    <p:extLst>
      <p:ext uri="{BB962C8B-B14F-4D97-AF65-F5344CB8AC3E}">
        <p14:creationId xmlns:p14="http://schemas.microsoft.com/office/powerpoint/2010/main" val="1169034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76B0507-5D23-4B42-9331-D0831E166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09BD9A5-BA59-FB4F-A0B2-6481119A94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This presentation will discuss how the psychological theories can be used to develop good children behaviors in the age group 0-5</a:t>
            </a:r>
          </a:p>
          <a:p>
            <a:r>
              <a:rPr lang="en-US" dirty="0"/>
              <a:t>There are a number of important theories that explains how children develop over the years such as;</a:t>
            </a:r>
          </a:p>
          <a:p>
            <a:pPr lvl="1"/>
            <a:r>
              <a:rPr lang="en-GB" dirty="0"/>
              <a:t>Piaget’s theory of cognitive development,</a:t>
            </a:r>
          </a:p>
          <a:p>
            <a:pPr lvl="1"/>
            <a:r>
              <a:rPr lang="en-GB" dirty="0"/>
              <a:t>Vygotsky’s theory of social constructivism,</a:t>
            </a:r>
          </a:p>
          <a:p>
            <a:pPr lvl="1"/>
            <a:r>
              <a:rPr lang="en-GB" dirty="0"/>
              <a:t>Erikson’s theory of lifespan development,</a:t>
            </a:r>
          </a:p>
          <a:p>
            <a:pPr lvl="1"/>
            <a:r>
              <a:rPr lang="en-GB" dirty="0"/>
              <a:t>Freud’s theory of psychosexual development and </a:t>
            </a:r>
          </a:p>
          <a:p>
            <a:pPr lvl="1"/>
            <a:r>
              <a:rPr lang="en-GB" dirty="0"/>
              <a:t>Bandura’s Social learning theory. </a:t>
            </a:r>
          </a:p>
          <a:p>
            <a:r>
              <a:rPr lang="en-US" dirty="0"/>
              <a:t>This presentation will discuss Piaget’s theory and Vygotsky's theory to discuss how to develop positive child experience (age group 0-5).</a:t>
            </a:r>
          </a:p>
        </p:txBody>
      </p:sp>
    </p:spTree>
    <p:extLst>
      <p:ext uri="{BB962C8B-B14F-4D97-AF65-F5344CB8AC3E}">
        <p14:creationId xmlns:p14="http://schemas.microsoft.com/office/powerpoint/2010/main" val="2714076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299609-B001-3448-9DA2-6D771B76E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Piaget’s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98836BD-5733-4B48-8172-07E18B61E2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6176538" cy="3593591"/>
          </a:xfrm>
        </p:spPr>
        <p:txBody>
          <a:bodyPr/>
          <a:lstStyle/>
          <a:p>
            <a:r>
              <a:rPr lang="en-GB" i="1" dirty="0"/>
              <a:t>Jean Piaget 1896 -1980</a:t>
            </a:r>
            <a:r>
              <a:rPr lang="en-GB" dirty="0"/>
              <a:t> , a Swiss biologist has found this theory</a:t>
            </a:r>
          </a:p>
          <a:p>
            <a:r>
              <a:rPr lang="en-US" dirty="0"/>
              <a:t>Piaget Theory explains that children go through four stages of development such as;</a:t>
            </a:r>
          </a:p>
          <a:p>
            <a:pPr lvl="1"/>
            <a:r>
              <a:rPr lang="en-GB" dirty="0"/>
              <a:t>Sensorimotor (18-24 months),</a:t>
            </a:r>
          </a:p>
          <a:p>
            <a:pPr lvl="1"/>
            <a:r>
              <a:rPr lang="en-GB" dirty="0"/>
              <a:t>Preoperational (2-7 years),</a:t>
            </a:r>
          </a:p>
          <a:p>
            <a:pPr lvl="1"/>
            <a:r>
              <a:rPr lang="en-GB" dirty="0"/>
              <a:t>Concrete operational (7-12 years) and </a:t>
            </a:r>
          </a:p>
          <a:p>
            <a:pPr lvl="1"/>
            <a:r>
              <a:rPr lang="en-GB" dirty="0"/>
              <a:t>Formal operational (adulthood). </a:t>
            </a:r>
            <a:endParaRPr lang="en-US" dirty="0"/>
          </a:p>
          <a:p>
            <a:endParaRPr lang="en-US" dirty="0"/>
          </a:p>
        </p:txBody>
      </p:sp>
      <p:pic>
        <p:nvPicPr>
          <p:cNvPr id="4" name="Picture 2" descr="Image result for piaget">
            <a:extLst>
              <a:ext uri="{FF2B5EF4-FFF2-40B4-BE49-F238E27FC236}">
                <a16:creationId xmlns:a16="http://schemas.microsoft.com/office/drawing/2014/main" xmlns="" id="{4924ADFC-951B-014A-A86E-9F82181320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26"/>
          <a:stretch/>
        </p:blipFill>
        <p:spPr bwMode="auto">
          <a:xfrm>
            <a:off x="7694454" y="0"/>
            <a:ext cx="457973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81A0AF21-8AD0-5F48-AF92-3E28B91ACAF7}"/>
              </a:ext>
            </a:extLst>
          </p:cNvPr>
          <p:cNvSpPr txBox="1"/>
          <p:nvPr/>
        </p:nvSpPr>
        <p:spPr>
          <a:xfrm>
            <a:off x="5494107" y="5794893"/>
            <a:ext cx="613880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800" dirty="0"/>
              <a:t>Pritchard, A. (2009)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5101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07090F5-D122-EC45-B623-38D956200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9899D34-1EBF-7740-B041-3629791099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 descr="buy &amp;gt; john piaget stages of development, Up to 68% OFF">
            <a:extLst>
              <a:ext uri="{FF2B5EF4-FFF2-40B4-BE49-F238E27FC236}">
                <a16:creationId xmlns:a16="http://schemas.microsoft.com/office/drawing/2014/main" xmlns="" id="{EBD87507-A540-754E-8D09-C70B1D1142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7689" y="92102"/>
            <a:ext cx="10623480" cy="670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51747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FEEA6DE-F625-BA46-B719-1C8F388AE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develop children 0-5 </a:t>
            </a:r>
            <a:r>
              <a:rPr lang="en-US" dirty="0" err="1"/>
              <a:t>piaget’s</a:t>
            </a:r>
            <a:r>
              <a:rPr lang="en-US" dirty="0"/>
              <a:t>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1DACCFF-7466-784A-81CB-233D8231D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xmlns="" id="{876D8900-706F-A44A-985E-6CF9C7EB28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3497631"/>
              </p:ext>
            </p:extLst>
          </p:nvPr>
        </p:nvGraphicFramePr>
        <p:xfrm>
          <a:off x="1244829" y="1889059"/>
          <a:ext cx="10347846" cy="417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75153">
                  <a:extLst>
                    <a:ext uri="{9D8B030D-6E8A-4147-A177-3AD203B41FA5}">
                      <a16:colId xmlns:a16="http://schemas.microsoft.com/office/drawing/2014/main" xmlns="" val="2440227172"/>
                    </a:ext>
                  </a:extLst>
                </a:gridCol>
                <a:gridCol w="4972693">
                  <a:extLst>
                    <a:ext uri="{9D8B030D-6E8A-4147-A177-3AD203B41FA5}">
                      <a16:colId xmlns:a16="http://schemas.microsoft.com/office/drawing/2014/main" xmlns="" val="1426827932"/>
                    </a:ext>
                  </a:extLst>
                </a:gridCol>
              </a:tblGrid>
              <a:tr h="768792">
                <a:tc>
                  <a:txBody>
                    <a:bodyPr/>
                    <a:lstStyle/>
                    <a:p>
                      <a:r>
                        <a:rPr lang="en-GB" sz="1800" dirty="0"/>
                        <a:t>Practical activities to develop</a:t>
                      </a:r>
                    </a:p>
                    <a:p>
                      <a:r>
                        <a:rPr lang="en-GB" sz="1800" dirty="0"/>
                        <a:t>Sensorimotor (18-24 months) Skills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Preoperational (2-7 years).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76297557"/>
                  </a:ext>
                </a:extLst>
              </a:tr>
              <a:tr h="340464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Hang objects closer to the sight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Talk to the child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Sing and interact with the child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Encourage baby to turn sides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Support head control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Give colorful building blocks to see,  touch and build learning abilities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Play educational and fun videos, kid songs to watch and listen to develop understanding about the surrounding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Start reading picture books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Give simple picture puzzles to solve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Hang large prints of alphabet and number boards on the wall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Encourage pretended play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Group activities to increase social interaction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Group plays and individual tasks to improve logical reasoning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Let the children to sort out objects, tidy-up and place things in order using simple logics such as sort out objects that are in similar shapes, similar colors etc.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20592167"/>
                  </a:ext>
                </a:extLst>
              </a:tr>
            </a:tbl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xmlns="" id="{F9B6A933-9468-2B42-B3D7-5EFA3C82F7A3}"/>
              </a:ext>
            </a:extLst>
          </p:cNvPr>
          <p:cNvSpPr txBox="1">
            <a:spLocks/>
          </p:cNvSpPr>
          <p:nvPr/>
        </p:nvSpPr>
        <p:spPr>
          <a:xfrm>
            <a:off x="6096000" y="5894134"/>
            <a:ext cx="5503523" cy="79388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 algn="r">
              <a:buFont typeface="Gill Sans MT" panose="020B0502020104020203" pitchFamily="34" charset="0"/>
              <a:buNone/>
            </a:pPr>
            <a:endParaRPr lang="en-GB" dirty="0"/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dirty="0"/>
              <a:t>                                                         (</a:t>
            </a:r>
            <a:r>
              <a:rPr lang="en-GB" dirty="0" err="1"/>
              <a:t>Halpenny</a:t>
            </a:r>
            <a:r>
              <a:rPr lang="en-GB" dirty="0"/>
              <a:t> and Petersen 2014)</a:t>
            </a:r>
          </a:p>
          <a:p>
            <a:pPr algn="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605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xmlns="" id="{0CF45D20-3662-8942-A9D5-86194B40A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Vygotsky’s theory of social constructivism</a:t>
            </a:r>
            <a:endParaRPr lang="en-US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xmlns="" id="{38617016-7FD4-7845-A5C0-9C552891F0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5601185" cy="3593591"/>
          </a:xfrm>
        </p:spPr>
        <p:txBody>
          <a:bodyPr>
            <a:normAutofit/>
          </a:bodyPr>
          <a:lstStyle/>
          <a:p>
            <a:r>
              <a:rPr lang="en-GB" dirty="0"/>
              <a:t>Lev </a:t>
            </a:r>
            <a:r>
              <a:rPr lang="en-GB" dirty="0" err="1"/>
              <a:t>Semyonovich</a:t>
            </a:r>
            <a:r>
              <a:rPr lang="en-GB" dirty="0"/>
              <a:t> Vygotsky (</a:t>
            </a:r>
            <a:r>
              <a:rPr lang="en-GB" i="1" dirty="0"/>
              <a:t>1896 -1934)</a:t>
            </a:r>
            <a:r>
              <a:rPr lang="en-GB" dirty="0"/>
              <a:t>, a Soviet psychologist has found this theory</a:t>
            </a:r>
          </a:p>
          <a:p>
            <a:r>
              <a:rPr lang="en-US" dirty="0"/>
              <a:t>Community and language plays a vital part in child’s development</a:t>
            </a:r>
          </a:p>
          <a:p>
            <a:r>
              <a:rPr lang="en-US" dirty="0"/>
              <a:t>Activities to practice to develop child</a:t>
            </a:r>
          </a:p>
          <a:p>
            <a:pPr lvl="1"/>
            <a:r>
              <a:rPr lang="en-GB" dirty="0"/>
              <a:t>Sensorimotor (18-24 months),</a:t>
            </a:r>
          </a:p>
          <a:p>
            <a:pPr lvl="1"/>
            <a:r>
              <a:rPr lang="en-GB" dirty="0"/>
              <a:t>Preoperational (2-7 years),</a:t>
            </a:r>
          </a:p>
          <a:p>
            <a:pPr lvl="1"/>
            <a:r>
              <a:rPr lang="en-GB" dirty="0"/>
              <a:t>Concrete operational (7-12 years) and </a:t>
            </a:r>
          </a:p>
          <a:p>
            <a:pPr lvl="1"/>
            <a:r>
              <a:rPr lang="en-GB" dirty="0"/>
              <a:t>Formal operational (adulthood). </a:t>
            </a:r>
            <a:endParaRPr lang="en-US" dirty="0"/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xmlns="" id="{7D4B1391-C36B-5A42-A121-6E83D2CCCE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1344" y="0"/>
            <a:ext cx="525065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47865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FEEA6DE-F625-BA46-B719-1C8F388AE0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to develop children 0-5 Vygotsky’s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1DACCFF-7466-784A-81CB-233D8231D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xmlns="" id="{876D8900-706F-A44A-985E-6CF9C7EB28E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0449133"/>
              </p:ext>
            </p:extLst>
          </p:nvPr>
        </p:nvGraphicFramePr>
        <p:xfrm>
          <a:off x="1244829" y="1889059"/>
          <a:ext cx="10178322" cy="417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78322">
                  <a:extLst>
                    <a:ext uri="{9D8B030D-6E8A-4147-A177-3AD203B41FA5}">
                      <a16:colId xmlns:a16="http://schemas.microsoft.com/office/drawing/2014/main" xmlns="" val="2440227172"/>
                    </a:ext>
                  </a:extLst>
                </a:gridCol>
              </a:tblGrid>
              <a:tr h="768792">
                <a:tc>
                  <a:txBody>
                    <a:bodyPr/>
                    <a:lstStyle/>
                    <a:p>
                      <a:r>
                        <a:rPr lang="en-GB" sz="1800" dirty="0"/>
                        <a:t>Practical activities to develop children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976297557"/>
                  </a:ext>
                </a:extLst>
              </a:tr>
              <a:tr h="340464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Children develop independently as a result of social interaction not as per distinctive stages.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Children are born with following skills attention, sensation, perception and memory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dirty="0"/>
                        <a:t>When more attention and social interaction is given to a child he will develop children better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For example, a Scaffolding to help to standing up, help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Proximal development by parents or mentors will help children to go beyond their abilities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Conversations at home in different languages may improve child’s ability to speak languages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en-US" sz="1800" dirty="0"/>
                        <a:t>Enable Engagement between the parent/teacher/society in order to improve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en-US" sz="1800" dirty="0"/>
                        <a:t>Arrange Physical space at home and arrangement in learning environment.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altLang="en-US" sz="1800" dirty="0"/>
                        <a:t>Meaningful instruction in small or whole groups.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20592167"/>
                  </a:ext>
                </a:extLst>
              </a:tr>
            </a:tbl>
          </a:graphicData>
        </a:graphic>
      </p:graphicFrame>
      <p:sp>
        <p:nvSpPr>
          <p:cNvPr id="5" name="Content Placeholder 2">
            <a:extLst>
              <a:ext uri="{FF2B5EF4-FFF2-40B4-BE49-F238E27FC236}">
                <a16:creationId xmlns:a16="http://schemas.microsoft.com/office/drawing/2014/main" xmlns="" id="{F9B6A933-9468-2B42-B3D7-5EFA3C82F7A3}"/>
              </a:ext>
            </a:extLst>
          </p:cNvPr>
          <p:cNvSpPr txBox="1">
            <a:spLocks/>
          </p:cNvSpPr>
          <p:nvPr/>
        </p:nvSpPr>
        <p:spPr>
          <a:xfrm>
            <a:off x="6096000" y="5894134"/>
            <a:ext cx="5503523" cy="79388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1" indent="0" algn="r">
              <a:buFont typeface="Gill Sans MT" panose="020B0502020104020203" pitchFamily="34" charset="0"/>
              <a:buNone/>
            </a:pPr>
            <a:endParaRPr lang="en-GB" dirty="0"/>
          </a:p>
          <a:p>
            <a:pPr marL="0" indent="0" algn="r">
              <a:buFont typeface="Arial" panose="020B0604020202020204" pitchFamily="34" charset="0"/>
              <a:buNone/>
            </a:pPr>
            <a:r>
              <a:rPr lang="en-GB" dirty="0"/>
              <a:t>                                                         (</a:t>
            </a:r>
            <a:r>
              <a:rPr lang="en-GB" dirty="0" err="1"/>
              <a:t>Halpenny</a:t>
            </a:r>
            <a:r>
              <a:rPr lang="en-GB" dirty="0"/>
              <a:t> and Petersen 2014)</a:t>
            </a:r>
          </a:p>
          <a:p>
            <a:pPr algn="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0706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AECC69C1-3CD1-E64A-89ED-303AE2B6F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Piaget vs Vygotsky theories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47E3C1E3-7DC3-9B4E-A37E-A361F33C65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5789" y="1267935"/>
            <a:ext cx="8322543" cy="48480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E7D040BC-B9E7-0942-A74E-1928D92E54A1}"/>
              </a:ext>
            </a:extLst>
          </p:cNvPr>
          <p:cNvSpPr txBox="1"/>
          <p:nvPr/>
        </p:nvSpPr>
        <p:spPr>
          <a:xfrm>
            <a:off x="7949629" y="6290949"/>
            <a:ext cx="6097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800" dirty="0"/>
              <a:t>Jordan, </a:t>
            </a:r>
            <a:r>
              <a:rPr lang="en-GB" altLang="en-US" sz="1800" dirty="0" err="1"/>
              <a:t>Carlile</a:t>
            </a:r>
            <a:r>
              <a:rPr lang="en-GB" altLang="en-US" dirty="0"/>
              <a:t> </a:t>
            </a:r>
            <a:r>
              <a:rPr lang="en-GB" altLang="en-US" sz="1800" dirty="0"/>
              <a:t>&amp; Stack</a:t>
            </a:r>
            <a:r>
              <a:rPr lang="en-GB" altLang="en-US" dirty="0"/>
              <a:t> </a:t>
            </a:r>
            <a:r>
              <a:rPr lang="en-GB" altLang="en-US" sz="1800" dirty="0"/>
              <a:t>(2008)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3542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096BF52-E906-964B-B87F-84A2A8887F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1D80D289-64FD-6F4B-83F2-0B55A6767C4E}"/>
              </a:ext>
            </a:extLst>
          </p:cNvPr>
          <p:cNvSpPr txBox="1"/>
          <p:nvPr/>
        </p:nvSpPr>
        <p:spPr>
          <a:xfrm>
            <a:off x="1251678" y="1395879"/>
            <a:ext cx="9935110" cy="40662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altLang="en-US" sz="1800" dirty="0" err="1"/>
              <a:t>Halpenny</a:t>
            </a:r>
            <a:r>
              <a:rPr lang="en-GB" altLang="en-US" sz="1800" dirty="0"/>
              <a:t>, A-M and Pettersen, J. (2014) Introducing Piaget: A guide for practitioners and students in the early years education. London: Routledge</a:t>
            </a:r>
          </a:p>
          <a:p>
            <a:pPr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endParaRPr lang="en-GB" altLang="en-US" sz="1800" dirty="0"/>
          </a:p>
          <a:p>
            <a:pPr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altLang="en-US" sz="1800" dirty="0"/>
              <a:t>Jordan, A. </a:t>
            </a:r>
            <a:r>
              <a:rPr lang="en-GB" altLang="en-US" sz="1800" dirty="0" err="1"/>
              <a:t>Carlile</a:t>
            </a:r>
            <a:r>
              <a:rPr lang="en-GB" altLang="en-US" sz="1800" dirty="0"/>
              <a:t>, O. &amp; Stack, A. (2008) </a:t>
            </a:r>
            <a:r>
              <a:rPr lang="en-GB" altLang="en-US" sz="1800" i="1" dirty="0"/>
              <a:t>Approaches to Learning: A guide for teachers,</a:t>
            </a:r>
            <a:r>
              <a:rPr lang="en-GB" altLang="en-US" sz="1800" dirty="0"/>
              <a:t> Maidenhead: OUP</a:t>
            </a:r>
          </a:p>
          <a:p>
            <a:pPr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endParaRPr lang="en-GB" altLang="en-US" sz="1800" dirty="0"/>
          </a:p>
          <a:p>
            <a:r>
              <a:rPr lang="en-GB" sz="1800" dirty="0"/>
              <a:t>MacLeod-Brudenell, I. (2004) Ed. </a:t>
            </a:r>
            <a:r>
              <a:rPr lang="en-GB" sz="1800" i="1" dirty="0"/>
              <a:t>Advanced Early years care and education for levels 4 and 5. </a:t>
            </a:r>
            <a:r>
              <a:rPr lang="en-GB" sz="1800" dirty="0"/>
              <a:t>Oxford: Heinemann.</a:t>
            </a:r>
          </a:p>
          <a:p>
            <a:endParaRPr lang="en-GB" sz="1800" dirty="0"/>
          </a:p>
          <a:p>
            <a:pPr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r>
              <a:rPr lang="en-GB" altLang="en-US" sz="1800" dirty="0"/>
              <a:t>Pritchard, A. (2009) </a:t>
            </a:r>
            <a:r>
              <a:rPr lang="en-GB" altLang="en-US" sz="1800" i="1" dirty="0"/>
              <a:t>Ways of Learning: Learning theories and learning styles in the classroom</a:t>
            </a:r>
            <a:r>
              <a:rPr lang="en-GB" altLang="en-US" sz="1800" dirty="0"/>
              <a:t>, Abingdon: Routledge.</a:t>
            </a:r>
          </a:p>
          <a:p>
            <a:pPr>
              <a:lnSpc>
                <a:spcPct val="80000"/>
              </a:lnSpc>
              <a:spcBef>
                <a:spcPts val="500"/>
              </a:spcBef>
              <a:spcAft>
                <a:spcPts val="500"/>
              </a:spcAft>
            </a:pPr>
            <a:endParaRPr lang="en-GB" altLang="en-US" sz="1800" dirty="0"/>
          </a:p>
          <a:p>
            <a:pPr>
              <a:lnSpc>
                <a:spcPct val="80000"/>
              </a:lnSpc>
            </a:pPr>
            <a:r>
              <a:rPr lang="en-GB" sz="1800" dirty="0" err="1"/>
              <a:t>Sasso</a:t>
            </a:r>
            <a:r>
              <a:rPr lang="en-GB" sz="1800" dirty="0"/>
              <a:t>, B.  and de Marais, A.  (2014) Egocentric Speech in the Works of Vygotsky and Piaget: Educational Implications and Representations by Teachers, International Journal of Humanities and Social Science Vol. 4, (8).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1410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FA93B4-9F0D-9948-8153-D7CF96B12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 you!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DB3167D-0934-E74D-895C-B65544834F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Q&amp;A</a:t>
            </a:r>
          </a:p>
        </p:txBody>
      </p:sp>
    </p:spTree>
    <p:extLst>
      <p:ext uri="{BB962C8B-B14F-4D97-AF65-F5344CB8AC3E}">
        <p14:creationId xmlns:p14="http://schemas.microsoft.com/office/powerpoint/2010/main" val="197262953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{5DEEB3FC-DED1-B04A-AAF7-12D978CD4C32}tf10001071</Template>
  <TotalTime>400</TotalTime>
  <Words>707</Words>
  <Application>Microsoft Office PowerPoint</Application>
  <PresentationFormat>Widescreen</PresentationFormat>
  <Paragraphs>86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Gill Sans MT</vt:lpstr>
      <vt:lpstr>Impact</vt:lpstr>
      <vt:lpstr>Badge</vt:lpstr>
      <vt:lpstr>A child’s experience between the ages of  0 – 5 years can affect the rest of their lives </vt:lpstr>
      <vt:lpstr>Table of contents</vt:lpstr>
      <vt:lpstr>Introduction </vt:lpstr>
      <vt:lpstr>Piaget’s theory</vt:lpstr>
      <vt:lpstr>PowerPoint Presentation</vt:lpstr>
      <vt:lpstr>How to develop children 0-5 piaget’s theory</vt:lpstr>
      <vt:lpstr>Vygotsky’s theory of social constructivism</vt:lpstr>
      <vt:lpstr>How to develop children 0-5 Vygotsky’s theory</vt:lpstr>
      <vt:lpstr>Piaget vs Vygotsky theories </vt:lpstr>
      <vt:lpstr>References </vt:lpstr>
      <vt:lpstr>Thank you!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child’s experience between the ages of  0 – 5 years can affect the rest of their lives</dc:title>
  <dc:creator>Business Management London</dc:creator>
  <cp:lastModifiedBy>Niroshan</cp:lastModifiedBy>
  <cp:revision>11</cp:revision>
  <dcterms:created xsi:type="dcterms:W3CDTF">2021-10-26T09:42:25Z</dcterms:created>
  <dcterms:modified xsi:type="dcterms:W3CDTF">2021-10-27T12:38:54Z</dcterms:modified>
</cp:coreProperties>
</file>