
<file path=[Content_Types].xml><?xml version="1.0" encoding="utf-8"?>
<Types xmlns="http://schemas.openxmlformats.org/package/2006/content-types">
  <Default Extension="1" ContentType="image/jpeg"/>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69" r:id="rId3"/>
    <p:sldId id="270" r:id="rId4"/>
    <p:sldId id="265" r:id="rId5"/>
    <p:sldId id="266" r:id="rId6"/>
    <p:sldId id="258" r:id="rId7"/>
    <p:sldId id="259" r:id="rId8"/>
    <p:sldId id="260" r:id="rId9"/>
    <p:sldId id="268" r:id="rId10"/>
    <p:sldId id="271" r:id="rId11"/>
    <p:sldId id="27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16EA59B-4946-47B5-9476-4B58F43D79CC}">
          <p14:sldIdLst>
            <p14:sldId id="256"/>
            <p14:sldId id="269"/>
            <p14:sldId id="270"/>
            <p14:sldId id="265"/>
            <p14:sldId id="266"/>
            <p14:sldId id="258"/>
            <p14:sldId id="259"/>
            <p14:sldId id="260"/>
          </p14:sldIdLst>
        </p14:section>
        <p14:section name="Untitled Section" id="{1CDDB3AE-4C68-4578-987D-5A4DAD12797E}">
          <p14:sldIdLst>
            <p14:sldId id="268"/>
            <p14:sldId id="271"/>
            <p14:sldId id="27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2026" autoAdjust="0"/>
  </p:normalViewPr>
  <p:slideViewPr>
    <p:cSldViewPr snapToGrid="0">
      <p:cViewPr varScale="1">
        <p:scale>
          <a:sx n="59" d="100"/>
          <a:sy n="59" d="100"/>
        </p:scale>
        <p:origin x="161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22D559-53F5-4923-A1B9-DF8D81DD0992}" type="datetimeFigureOut">
              <a:rPr lang="en-GB" smtClean="0"/>
              <a:t>08/07/2024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E7E619-1DA6-4215-92B8-A4578421BCF9}" type="slidenum">
              <a:rPr lang="en-GB" smtClean="0"/>
              <a:t>‹#›</a:t>
            </a:fld>
            <a:endParaRPr lang="en-GB"/>
          </a:p>
        </p:txBody>
      </p:sp>
    </p:spTree>
    <p:extLst>
      <p:ext uri="{BB962C8B-B14F-4D97-AF65-F5344CB8AC3E}">
        <p14:creationId xmlns:p14="http://schemas.microsoft.com/office/powerpoint/2010/main" val="41777125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solidFill>
                <a:schemeClr val="bg1"/>
              </a:solidFill>
            </a:endParaRPr>
          </a:p>
        </p:txBody>
      </p:sp>
      <p:sp>
        <p:nvSpPr>
          <p:cNvPr id="4" name="Slide Number Placeholder 3"/>
          <p:cNvSpPr>
            <a:spLocks noGrp="1"/>
          </p:cNvSpPr>
          <p:nvPr>
            <p:ph type="sldNum" sz="quarter" idx="5"/>
          </p:nvPr>
        </p:nvSpPr>
        <p:spPr/>
        <p:txBody>
          <a:bodyPr/>
          <a:lstStyle/>
          <a:p>
            <a:fld id="{84E7E619-1DA6-4215-92B8-A4578421BCF9}" type="slidenum">
              <a:rPr lang="en-GB" smtClean="0"/>
              <a:t>1</a:t>
            </a:fld>
            <a:endParaRPr lang="en-GB"/>
          </a:p>
        </p:txBody>
      </p:sp>
    </p:spTree>
    <p:extLst>
      <p:ext uri="{BB962C8B-B14F-4D97-AF65-F5344CB8AC3E}">
        <p14:creationId xmlns:p14="http://schemas.microsoft.com/office/powerpoint/2010/main" val="36506656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E7E619-1DA6-4215-92B8-A4578421BCF9}" type="slidenum">
              <a:rPr lang="en-GB" smtClean="0"/>
              <a:t>2</a:t>
            </a:fld>
            <a:endParaRPr lang="en-GB"/>
          </a:p>
        </p:txBody>
      </p:sp>
    </p:spTree>
    <p:extLst>
      <p:ext uri="{BB962C8B-B14F-4D97-AF65-F5344CB8AC3E}">
        <p14:creationId xmlns:p14="http://schemas.microsoft.com/office/powerpoint/2010/main" val="10346635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E7E619-1DA6-4215-92B8-A4578421BCF9}" type="slidenum">
              <a:rPr lang="en-GB" smtClean="0"/>
              <a:t>3</a:t>
            </a:fld>
            <a:endParaRPr lang="en-GB"/>
          </a:p>
        </p:txBody>
      </p:sp>
    </p:spTree>
    <p:extLst>
      <p:ext uri="{BB962C8B-B14F-4D97-AF65-F5344CB8AC3E}">
        <p14:creationId xmlns:p14="http://schemas.microsoft.com/office/powerpoint/2010/main" val="29996119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E7E619-1DA6-4215-92B8-A4578421BCF9}" type="slidenum">
              <a:rPr lang="en-GB" smtClean="0"/>
              <a:t>5</a:t>
            </a:fld>
            <a:endParaRPr lang="en-GB"/>
          </a:p>
        </p:txBody>
      </p:sp>
    </p:spTree>
    <p:extLst>
      <p:ext uri="{BB962C8B-B14F-4D97-AF65-F5344CB8AC3E}">
        <p14:creationId xmlns:p14="http://schemas.microsoft.com/office/powerpoint/2010/main" val="4335141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BE553-68F4-57D0-4FF2-E16275DDA3C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1A5EFF1-B074-B95E-DDFB-824E638C1A6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FE18457-57C7-A583-3E5A-8A8D86004C85}"/>
              </a:ext>
            </a:extLst>
          </p:cNvPr>
          <p:cNvSpPr>
            <a:spLocks noGrp="1"/>
          </p:cNvSpPr>
          <p:nvPr>
            <p:ph type="dt" sz="half" idx="10"/>
          </p:nvPr>
        </p:nvSpPr>
        <p:spPr/>
        <p:txBody>
          <a:bodyPr/>
          <a:lstStyle/>
          <a:p>
            <a:fld id="{DB7C435C-905F-4A13-BFB1-42EF703F5A0A}" type="datetimeFigureOut">
              <a:rPr lang="en-GB" smtClean="0"/>
              <a:t>08/07/2024</a:t>
            </a:fld>
            <a:endParaRPr lang="en-GB"/>
          </a:p>
        </p:txBody>
      </p:sp>
      <p:sp>
        <p:nvSpPr>
          <p:cNvPr id="5" name="Footer Placeholder 4">
            <a:extLst>
              <a:ext uri="{FF2B5EF4-FFF2-40B4-BE49-F238E27FC236}">
                <a16:creationId xmlns:a16="http://schemas.microsoft.com/office/drawing/2014/main" id="{21B39747-B73D-DD64-7C50-A2C4BAE186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844EF8-0C6D-413E-C670-9F79348AF21E}"/>
              </a:ext>
            </a:extLst>
          </p:cNvPr>
          <p:cNvSpPr>
            <a:spLocks noGrp="1"/>
          </p:cNvSpPr>
          <p:nvPr>
            <p:ph type="sldNum" sz="quarter" idx="12"/>
          </p:nvPr>
        </p:nvSpPr>
        <p:spPr/>
        <p:txBody>
          <a:bodyPr/>
          <a:lstStyle/>
          <a:p>
            <a:fld id="{5BCE227C-93DE-47E2-8543-F8903D711ABA}" type="slidenum">
              <a:rPr lang="en-GB" smtClean="0"/>
              <a:t>‹#›</a:t>
            </a:fld>
            <a:endParaRPr lang="en-GB"/>
          </a:p>
        </p:txBody>
      </p:sp>
    </p:spTree>
    <p:extLst>
      <p:ext uri="{BB962C8B-B14F-4D97-AF65-F5344CB8AC3E}">
        <p14:creationId xmlns:p14="http://schemas.microsoft.com/office/powerpoint/2010/main" val="36466880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CAFF8-EA39-C4F0-0812-9E0D97E380C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51E7AEF-BC91-0123-1573-E3D7A76BB6C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A77E906-B011-3280-BF59-A26AFDE1AC23}"/>
              </a:ext>
            </a:extLst>
          </p:cNvPr>
          <p:cNvSpPr>
            <a:spLocks noGrp="1"/>
          </p:cNvSpPr>
          <p:nvPr>
            <p:ph type="dt" sz="half" idx="10"/>
          </p:nvPr>
        </p:nvSpPr>
        <p:spPr/>
        <p:txBody>
          <a:bodyPr/>
          <a:lstStyle/>
          <a:p>
            <a:fld id="{DB7C435C-905F-4A13-BFB1-42EF703F5A0A}" type="datetimeFigureOut">
              <a:rPr lang="en-GB" smtClean="0"/>
              <a:t>08/07/2024</a:t>
            </a:fld>
            <a:endParaRPr lang="en-GB"/>
          </a:p>
        </p:txBody>
      </p:sp>
      <p:sp>
        <p:nvSpPr>
          <p:cNvPr id="5" name="Footer Placeholder 4">
            <a:extLst>
              <a:ext uri="{FF2B5EF4-FFF2-40B4-BE49-F238E27FC236}">
                <a16:creationId xmlns:a16="http://schemas.microsoft.com/office/drawing/2014/main" id="{FA7080FB-B47B-FD06-12D8-B45C2FCD7A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95CBFB-BE86-FAF7-2AAF-779558B5884E}"/>
              </a:ext>
            </a:extLst>
          </p:cNvPr>
          <p:cNvSpPr>
            <a:spLocks noGrp="1"/>
          </p:cNvSpPr>
          <p:nvPr>
            <p:ph type="sldNum" sz="quarter" idx="12"/>
          </p:nvPr>
        </p:nvSpPr>
        <p:spPr/>
        <p:txBody>
          <a:bodyPr/>
          <a:lstStyle/>
          <a:p>
            <a:fld id="{5BCE227C-93DE-47E2-8543-F8903D711ABA}" type="slidenum">
              <a:rPr lang="en-GB" smtClean="0"/>
              <a:t>‹#›</a:t>
            </a:fld>
            <a:endParaRPr lang="en-GB"/>
          </a:p>
        </p:txBody>
      </p:sp>
    </p:spTree>
    <p:extLst>
      <p:ext uri="{BB962C8B-B14F-4D97-AF65-F5344CB8AC3E}">
        <p14:creationId xmlns:p14="http://schemas.microsoft.com/office/powerpoint/2010/main" val="1275435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5AF1C-28BA-B913-E846-BFC43A27DE8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2A86E86-A289-B5A1-FAA4-47C2DD6655D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E29535C-6644-E7A3-F978-8F36EB545F46}"/>
              </a:ext>
            </a:extLst>
          </p:cNvPr>
          <p:cNvSpPr>
            <a:spLocks noGrp="1"/>
          </p:cNvSpPr>
          <p:nvPr>
            <p:ph type="dt" sz="half" idx="10"/>
          </p:nvPr>
        </p:nvSpPr>
        <p:spPr/>
        <p:txBody>
          <a:bodyPr/>
          <a:lstStyle/>
          <a:p>
            <a:fld id="{DB7C435C-905F-4A13-BFB1-42EF703F5A0A}" type="datetimeFigureOut">
              <a:rPr lang="en-GB" smtClean="0"/>
              <a:t>08/07/2024</a:t>
            </a:fld>
            <a:endParaRPr lang="en-GB"/>
          </a:p>
        </p:txBody>
      </p:sp>
      <p:sp>
        <p:nvSpPr>
          <p:cNvPr id="5" name="Footer Placeholder 4">
            <a:extLst>
              <a:ext uri="{FF2B5EF4-FFF2-40B4-BE49-F238E27FC236}">
                <a16:creationId xmlns:a16="http://schemas.microsoft.com/office/drawing/2014/main" id="{CABBDEF5-F2BA-6F81-C5B7-4D44D22CFC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280E51-8C04-A70D-9ABA-8F89E18065B6}"/>
              </a:ext>
            </a:extLst>
          </p:cNvPr>
          <p:cNvSpPr>
            <a:spLocks noGrp="1"/>
          </p:cNvSpPr>
          <p:nvPr>
            <p:ph type="sldNum" sz="quarter" idx="12"/>
          </p:nvPr>
        </p:nvSpPr>
        <p:spPr/>
        <p:txBody>
          <a:bodyPr/>
          <a:lstStyle/>
          <a:p>
            <a:fld id="{5BCE227C-93DE-47E2-8543-F8903D711ABA}" type="slidenum">
              <a:rPr lang="en-GB" smtClean="0"/>
              <a:t>‹#›</a:t>
            </a:fld>
            <a:endParaRPr lang="en-GB"/>
          </a:p>
        </p:txBody>
      </p:sp>
    </p:spTree>
    <p:extLst>
      <p:ext uri="{BB962C8B-B14F-4D97-AF65-F5344CB8AC3E}">
        <p14:creationId xmlns:p14="http://schemas.microsoft.com/office/powerpoint/2010/main" val="42035883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A4C60-4E06-DFE4-FE93-3B47440A244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54661AA-285A-C95F-8B97-F5A95C434AC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5EF9034-F6A7-E003-F16D-32E087A2E19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E7A3F99-B5E9-6EBE-0163-063FC78801CA}"/>
              </a:ext>
            </a:extLst>
          </p:cNvPr>
          <p:cNvSpPr>
            <a:spLocks noGrp="1"/>
          </p:cNvSpPr>
          <p:nvPr>
            <p:ph type="dt" sz="half" idx="10"/>
          </p:nvPr>
        </p:nvSpPr>
        <p:spPr/>
        <p:txBody>
          <a:bodyPr/>
          <a:lstStyle/>
          <a:p>
            <a:fld id="{DB7C435C-905F-4A13-BFB1-42EF703F5A0A}" type="datetimeFigureOut">
              <a:rPr lang="en-GB" smtClean="0"/>
              <a:t>08/07/2024</a:t>
            </a:fld>
            <a:endParaRPr lang="en-GB"/>
          </a:p>
        </p:txBody>
      </p:sp>
      <p:sp>
        <p:nvSpPr>
          <p:cNvPr id="6" name="Footer Placeholder 5">
            <a:extLst>
              <a:ext uri="{FF2B5EF4-FFF2-40B4-BE49-F238E27FC236}">
                <a16:creationId xmlns:a16="http://schemas.microsoft.com/office/drawing/2014/main" id="{BC13FD72-D900-F6ED-965F-8F5E43AFF8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AAD95B-C1B5-36BB-20E5-E3E11A9FC64A}"/>
              </a:ext>
            </a:extLst>
          </p:cNvPr>
          <p:cNvSpPr>
            <a:spLocks noGrp="1"/>
          </p:cNvSpPr>
          <p:nvPr>
            <p:ph type="sldNum" sz="quarter" idx="12"/>
          </p:nvPr>
        </p:nvSpPr>
        <p:spPr/>
        <p:txBody>
          <a:bodyPr/>
          <a:lstStyle/>
          <a:p>
            <a:fld id="{5BCE227C-93DE-47E2-8543-F8903D711ABA}" type="slidenum">
              <a:rPr lang="en-GB" smtClean="0"/>
              <a:t>‹#›</a:t>
            </a:fld>
            <a:endParaRPr lang="en-GB"/>
          </a:p>
        </p:txBody>
      </p:sp>
    </p:spTree>
    <p:extLst>
      <p:ext uri="{BB962C8B-B14F-4D97-AF65-F5344CB8AC3E}">
        <p14:creationId xmlns:p14="http://schemas.microsoft.com/office/powerpoint/2010/main" val="381208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12758-1496-64D4-3B20-E1B5F5FDA5E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F07FE42-207C-3943-A41B-9387025ECDD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63F272F-B972-7E4C-5EDD-287E6056FBF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F3B7264-FE87-F457-C815-B047D57FED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DCC17A3-F196-FAB1-F580-68BAB11CE13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3666465-FB61-94BA-B365-8D266F468CA0}"/>
              </a:ext>
            </a:extLst>
          </p:cNvPr>
          <p:cNvSpPr>
            <a:spLocks noGrp="1"/>
          </p:cNvSpPr>
          <p:nvPr>
            <p:ph type="dt" sz="half" idx="10"/>
          </p:nvPr>
        </p:nvSpPr>
        <p:spPr/>
        <p:txBody>
          <a:bodyPr/>
          <a:lstStyle/>
          <a:p>
            <a:fld id="{DB7C435C-905F-4A13-BFB1-42EF703F5A0A}" type="datetimeFigureOut">
              <a:rPr lang="en-GB" smtClean="0"/>
              <a:t>08/07/2024</a:t>
            </a:fld>
            <a:endParaRPr lang="en-GB"/>
          </a:p>
        </p:txBody>
      </p:sp>
      <p:sp>
        <p:nvSpPr>
          <p:cNvPr id="8" name="Footer Placeholder 7">
            <a:extLst>
              <a:ext uri="{FF2B5EF4-FFF2-40B4-BE49-F238E27FC236}">
                <a16:creationId xmlns:a16="http://schemas.microsoft.com/office/drawing/2014/main" id="{8CCD38BE-456C-4E64-1155-6C5233ACCB0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8029DC6-EC3C-81E4-6D3E-C2BD97323D33}"/>
              </a:ext>
            </a:extLst>
          </p:cNvPr>
          <p:cNvSpPr>
            <a:spLocks noGrp="1"/>
          </p:cNvSpPr>
          <p:nvPr>
            <p:ph type="sldNum" sz="quarter" idx="12"/>
          </p:nvPr>
        </p:nvSpPr>
        <p:spPr/>
        <p:txBody>
          <a:bodyPr/>
          <a:lstStyle/>
          <a:p>
            <a:fld id="{5BCE227C-93DE-47E2-8543-F8903D711ABA}" type="slidenum">
              <a:rPr lang="en-GB" smtClean="0"/>
              <a:t>‹#›</a:t>
            </a:fld>
            <a:endParaRPr lang="en-GB"/>
          </a:p>
        </p:txBody>
      </p:sp>
    </p:spTree>
    <p:extLst>
      <p:ext uri="{BB962C8B-B14F-4D97-AF65-F5344CB8AC3E}">
        <p14:creationId xmlns:p14="http://schemas.microsoft.com/office/powerpoint/2010/main" val="815034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E755C-45E9-4E98-EC8C-544EDE89A10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955D44B-1E50-0B46-C0AC-5881977FE3F8}"/>
              </a:ext>
            </a:extLst>
          </p:cNvPr>
          <p:cNvSpPr>
            <a:spLocks noGrp="1"/>
          </p:cNvSpPr>
          <p:nvPr>
            <p:ph type="dt" sz="half" idx="10"/>
          </p:nvPr>
        </p:nvSpPr>
        <p:spPr/>
        <p:txBody>
          <a:bodyPr/>
          <a:lstStyle/>
          <a:p>
            <a:fld id="{DB7C435C-905F-4A13-BFB1-42EF703F5A0A}" type="datetimeFigureOut">
              <a:rPr lang="en-GB" smtClean="0"/>
              <a:t>08/07/2024</a:t>
            </a:fld>
            <a:endParaRPr lang="en-GB"/>
          </a:p>
        </p:txBody>
      </p:sp>
      <p:sp>
        <p:nvSpPr>
          <p:cNvPr id="4" name="Footer Placeholder 3">
            <a:extLst>
              <a:ext uri="{FF2B5EF4-FFF2-40B4-BE49-F238E27FC236}">
                <a16:creationId xmlns:a16="http://schemas.microsoft.com/office/drawing/2014/main" id="{D9DAF1AA-DA81-251E-287F-DE27501725B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3C8F09-8991-7DA5-5054-D8F97BB07D75}"/>
              </a:ext>
            </a:extLst>
          </p:cNvPr>
          <p:cNvSpPr>
            <a:spLocks noGrp="1"/>
          </p:cNvSpPr>
          <p:nvPr>
            <p:ph type="sldNum" sz="quarter" idx="12"/>
          </p:nvPr>
        </p:nvSpPr>
        <p:spPr/>
        <p:txBody>
          <a:bodyPr/>
          <a:lstStyle/>
          <a:p>
            <a:fld id="{5BCE227C-93DE-47E2-8543-F8903D711ABA}" type="slidenum">
              <a:rPr lang="en-GB" smtClean="0"/>
              <a:t>‹#›</a:t>
            </a:fld>
            <a:endParaRPr lang="en-GB"/>
          </a:p>
        </p:txBody>
      </p:sp>
    </p:spTree>
    <p:extLst>
      <p:ext uri="{BB962C8B-B14F-4D97-AF65-F5344CB8AC3E}">
        <p14:creationId xmlns:p14="http://schemas.microsoft.com/office/powerpoint/2010/main" val="21386916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A4A4C62-2C00-1FBE-ED27-12C642422C7F}"/>
              </a:ext>
            </a:extLst>
          </p:cNvPr>
          <p:cNvSpPr>
            <a:spLocks noGrp="1"/>
          </p:cNvSpPr>
          <p:nvPr>
            <p:ph type="dt" sz="half" idx="10"/>
          </p:nvPr>
        </p:nvSpPr>
        <p:spPr/>
        <p:txBody>
          <a:bodyPr/>
          <a:lstStyle/>
          <a:p>
            <a:fld id="{DB7C435C-905F-4A13-BFB1-42EF703F5A0A}" type="datetimeFigureOut">
              <a:rPr lang="en-GB" smtClean="0"/>
              <a:t>08/07/2024</a:t>
            </a:fld>
            <a:endParaRPr lang="en-GB"/>
          </a:p>
        </p:txBody>
      </p:sp>
      <p:sp>
        <p:nvSpPr>
          <p:cNvPr id="3" name="Footer Placeholder 2">
            <a:extLst>
              <a:ext uri="{FF2B5EF4-FFF2-40B4-BE49-F238E27FC236}">
                <a16:creationId xmlns:a16="http://schemas.microsoft.com/office/drawing/2014/main" id="{5E3096F0-FBC7-2CD0-3276-985DA431653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6B3FD1E-65BD-5951-BB4E-71E4CB0610E4}"/>
              </a:ext>
            </a:extLst>
          </p:cNvPr>
          <p:cNvSpPr>
            <a:spLocks noGrp="1"/>
          </p:cNvSpPr>
          <p:nvPr>
            <p:ph type="sldNum" sz="quarter" idx="12"/>
          </p:nvPr>
        </p:nvSpPr>
        <p:spPr/>
        <p:txBody>
          <a:bodyPr/>
          <a:lstStyle/>
          <a:p>
            <a:fld id="{5BCE227C-93DE-47E2-8543-F8903D711ABA}" type="slidenum">
              <a:rPr lang="en-GB" smtClean="0"/>
              <a:t>‹#›</a:t>
            </a:fld>
            <a:endParaRPr lang="en-GB"/>
          </a:p>
        </p:txBody>
      </p:sp>
    </p:spTree>
    <p:extLst>
      <p:ext uri="{BB962C8B-B14F-4D97-AF65-F5344CB8AC3E}">
        <p14:creationId xmlns:p14="http://schemas.microsoft.com/office/powerpoint/2010/main" val="12231550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27E88-1179-B216-23D5-A6C91E77D90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E622BE4-E57B-9CED-F17F-3C93444A71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BCE7A27-844F-AA62-4C0C-CACFE23288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CED5EDF-AB97-5E9A-D50E-5EF3A5DCD2F3}"/>
              </a:ext>
            </a:extLst>
          </p:cNvPr>
          <p:cNvSpPr>
            <a:spLocks noGrp="1"/>
          </p:cNvSpPr>
          <p:nvPr>
            <p:ph type="dt" sz="half" idx="10"/>
          </p:nvPr>
        </p:nvSpPr>
        <p:spPr/>
        <p:txBody>
          <a:bodyPr/>
          <a:lstStyle/>
          <a:p>
            <a:fld id="{DB7C435C-905F-4A13-BFB1-42EF703F5A0A}" type="datetimeFigureOut">
              <a:rPr lang="en-GB" smtClean="0"/>
              <a:t>08/07/2024</a:t>
            </a:fld>
            <a:endParaRPr lang="en-GB"/>
          </a:p>
        </p:txBody>
      </p:sp>
      <p:sp>
        <p:nvSpPr>
          <p:cNvPr id="6" name="Footer Placeholder 5">
            <a:extLst>
              <a:ext uri="{FF2B5EF4-FFF2-40B4-BE49-F238E27FC236}">
                <a16:creationId xmlns:a16="http://schemas.microsoft.com/office/drawing/2014/main" id="{89D5CB7C-47E5-131E-639A-6690302585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A5464A-90D5-A55D-DB41-048D5B1AA3AB}"/>
              </a:ext>
            </a:extLst>
          </p:cNvPr>
          <p:cNvSpPr>
            <a:spLocks noGrp="1"/>
          </p:cNvSpPr>
          <p:nvPr>
            <p:ph type="sldNum" sz="quarter" idx="12"/>
          </p:nvPr>
        </p:nvSpPr>
        <p:spPr/>
        <p:txBody>
          <a:bodyPr/>
          <a:lstStyle/>
          <a:p>
            <a:fld id="{5BCE227C-93DE-47E2-8543-F8903D711ABA}" type="slidenum">
              <a:rPr lang="en-GB" smtClean="0"/>
              <a:t>‹#›</a:t>
            </a:fld>
            <a:endParaRPr lang="en-GB"/>
          </a:p>
        </p:txBody>
      </p:sp>
    </p:spTree>
    <p:extLst>
      <p:ext uri="{BB962C8B-B14F-4D97-AF65-F5344CB8AC3E}">
        <p14:creationId xmlns:p14="http://schemas.microsoft.com/office/powerpoint/2010/main" val="1613074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A6E10-1040-F372-4708-BC188E55479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ABE1E75-9B8C-3788-83C2-97C340D9EE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1F0A05A-BB62-5EEB-4EEE-693EC76E80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7422664-B585-7EBB-06BF-5462CE4DF57B}"/>
              </a:ext>
            </a:extLst>
          </p:cNvPr>
          <p:cNvSpPr>
            <a:spLocks noGrp="1"/>
          </p:cNvSpPr>
          <p:nvPr>
            <p:ph type="dt" sz="half" idx="10"/>
          </p:nvPr>
        </p:nvSpPr>
        <p:spPr/>
        <p:txBody>
          <a:bodyPr/>
          <a:lstStyle/>
          <a:p>
            <a:fld id="{DB7C435C-905F-4A13-BFB1-42EF703F5A0A}" type="datetimeFigureOut">
              <a:rPr lang="en-GB" smtClean="0"/>
              <a:t>08/07/2024</a:t>
            </a:fld>
            <a:endParaRPr lang="en-GB"/>
          </a:p>
        </p:txBody>
      </p:sp>
      <p:sp>
        <p:nvSpPr>
          <p:cNvPr id="6" name="Footer Placeholder 5">
            <a:extLst>
              <a:ext uri="{FF2B5EF4-FFF2-40B4-BE49-F238E27FC236}">
                <a16:creationId xmlns:a16="http://schemas.microsoft.com/office/drawing/2014/main" id="{F3CEE872-3694-FCF8-75D1-708BAF176E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813365-E9B2-C66E-05B3-6F8B12C52BF1}"/>
              </a:ext>
            </a:extLst>
          </p:cNvPr>
          <p:cNvSpPr>
            <a:spLocks noGrp="1"/>
          </p:cNvSpPr>
          <p:nvPr>
            <p:ph type="sldNum" sz="quarter" idx="12"/>
          </p:nvPr>
        </p:nvSpPr>
        <p:spPr/>
        <p:txBody>
          <a:bodyPr/>
          <a:lstStyle/>
          <a:p>
            <a:fld id="{5BCE227C-93DE-47E2-8543-F8903D711ABA}" type="slidenum">
              <a:rPr lang="en-GB" smtClean="0"/>
              <a:t>‹#›</a:t>
            </a:fld>
            <a:endParaRPr lang="en-GB"/>
          </a:p>
        </p:txBody>
      </p:sp>
    </p:spTree>
    <p:extLst>
      <p:ext uri="{BB962C8B-B14F-4D97-AF65-F5344CB8AC3E}">
        <p14:creationId xmlns:p14="http://schemas.microsoft.com/office/powerpoint/2010/main" val="10820472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79CC0-B824-71D1-B392-4A0726D1E35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265BDB5-BF33-F53E-2885-72F187B5685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06E0D03-33A9-DC9D-924A-40A9E3BC9077}"/>
              </a:ext>
            </a:extLst>
          </p:cNvPr>
          <p:cNvSpPr>
            <a:spLocks noGrp="1"/>
          </p:cNvSpPr>
          <p:nvPr>
            <p:ph type="dt" sz="half" idx="10"/>
          </p:nvPr>
        </p:nvSpPr>
        <p:spPr/>
        <p:txBody>
          <a:bodyPr/>
          <a:lstStyle/>
          <a:p>
            <a:fld id="{DB7C435C-905F-4A13-BFB1-42EF703F5A0A}" type="datetimeFigureOut">
              <a:rPr lang="en-GB" smtClean="0"/>
              <a:t>08/07/2024</a:t>
            </a:fld>
            <a:endParaRPr lang="en-GB"/>
          </a:p>
        </p:txBody>
      </p:sp>
      <p:sp>
        <p:nvSpPr>
          <p:cNvPr id="5" name="Footer Placeholder 4">
            <a:extLst>
              <a:ext uri="{FF2B5EF4-FFF2-40B4-BE49-F238E27FC236}">
                <a16:creationId xmlns:a16="http://schemas.microsoft.com/office/drawing/2014/main" id="{F308706C-CBEB-F67E-DDF2-83B84B5FBE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9C5EF7-EBF0-60B8-AB47-106033BF8DE5}"/>
              </a:ext>
            </a:extLst>
          </p:cNvPr>
          <p:cNvSpPr>
            <a:spLocks noGrp="1"/>
          </p:cNvSpPr>
          <p:nvPr>
            <p:ph type="sldNum" sz="quarter" idx="12"/>
          </p:nvPr>
        </p:nvSpPr>
        <p:spPr/>
        <p:txBody>
          <a:bodyPr/>
          <a:lstStyle/>
          <a:p>
            <a:fld id="{5BCE227C-93DE-47E2-8543-F8903D711ABA}" type="slidenum">
              <a:rPr lang="en-GB" smtClean="0"/>
              <a:t>‹#›</a:t>
            </a:fld>
            <a:endParaRPr lang="en-GB"/>
          </a:p>
        </p:txBody>
      </p:sp>
    </p:spTree>
    <p:extLst>
      <p:ext uri="{BB962C8B-B14F-4D97-AF65-F5344CB8AC3E}">
        <p14:creationId xmlns:p14="http://schemas.microsoft.com/office/powerpoint/2010/main" val="42526959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95E5E9-8074-6555-DD68-1FE0C6C27C5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46ADE7A-85F1-0149-A47E-0CC855D8B54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EE4884E-AE26-67E7-B551-CB78FE9F7005}"/>
              </a:ext>
            </a:extLst>
          </p:cNvPr>
          <p:cNvSpPr>
            <a:spLocks noGrp="1"/>
          </p:cNvSpPr>
          <p:nvPr>
            <p:ph type="dt" sz="half" idx="10"/>
          </p:nvPr>
        </p:nvSpPr>
        <p:spPr/>
        <p:txBody>
          <a:bodyPr/>
          <a:lstStyle/>
          <a:p>
            <a:fld id="{DB7C435C-905F-4A13-BFB1-42EF703F5A0A}" type="datetimeFigureOut">
              <a:rPr lang="en-GB" smtClean="0"/>
              <a:t>08/07/2024</a:t>
            </a:fld>
            <a:endParaRPr lang="en-GB"/>
          </a:p>
        </p:txBody>
      </p:sp>
      <p:sp>
        <p:nvSpPr>
          <p:cNvPr id="5" name="Footer Placeholder 4">
            <a:extLst>
              <a:ext uri="{FF2B5EF4-FFF2-40B4-BE49-F238E27FC236}">
                <a16:creationId xmlns:a16="http://schemas.microsoft.com/office/drawing/2014/main" id="{0F947946-AC47-F049-DE9E-588225203C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13C114-1637-EDFA-17D6-02B4CDE8F08F}"/>
              </a:ext>
            </a:extLst>
          </p:cNvPr>
          <p:cNvSpPr>
            <a:spLocks noGrp="1"/>
          </p:cNvSpPr>
          <p:nvPr>
            <p:ph type="sldNum" sz="quarter" idx="12"/>
          </p:nvPr>
        </p:nvSpPr>
        <p:spPr/>
        <p:txBody>
          <a:bodyPr/>
          <a:lstStyle/>
          <a:p>
            <a:fld id="{5BCE227C-93DE-47E2-8543-F8903D711ABA}" type="slidenum">
              <a:rPr lang="en-GB" smtClean="0"/>
              <a:t>‹#›</a:t>
            </a:fld>
            <a:endParaRPr lang="en-GB"/>
          </a:p>
        </p:txBody>
      </p:sp>
    </p:spTree>
    <p:extLst>
      <p:ext uri="{BB962C8B-B14F-4D97-AF65-F5344CB8AC3E}">
        <p14:creationId xmlns:p14="http://schemas.microsoft.com/office/powerpoint/2010/main" val="2979548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25F42D-D7E6-7E47-575E-8F5D3B98CDA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BEC3B1B-BEE7-4F01-9317-0B0DCFB9E7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F536A4B-800A-E345-4298-A5029864C5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B7C435C-905F-4A13-BFB1-42EF703F5A0A}" type="datetimeFigureOut">
              <a:rPr lang="en-GB" smtClean="0"/>
              <a:t>08/07/2024</a:t>
            </a:fld>
            <a:endParaRPr lang="en-GB"/>
          </a:p>
        </p:txBody>
      </p:sp>
      <p:sp>
        <p:nvSpPr>
          <p:cNvPr id="5" name="Footer Placeholder 4">
            <a:extLst>
              <a:ext uri="{FF2B5EF4-FFF2-40B4-BE49-F238E27FC236}">
                <a16:creationId xmlns:a16="http://schemas.microsoft.com/office/drawing/2014/main" id="{794F512D-26DD-58F6-50B3-BFAD8AE53CA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ABC3559-28A4-A61D-4F0F-424458000E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BCE227C-93DE-47E2-8543-F8903D711ABA}" type="slidenum">
              <a:rPr lang="en-GB" smtClean="0"/>
              <a:t>‹#›</a:t>
            </a:fld>
            <a:endParaRPr lang="en-GB"/>
          </a:p>
        </p:txBody>
      </p:sp>
    </p:spTree>
    <p:extLst>
      <p:ext uri="{BB962C8B-B14F-4D97-AF65-F5344CB8AC3E}">
        <p14:creationId xmlns:p14="http://schemas.microsoft.com/office/powerpoint/2010/main" val="3825051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pixabay.com/en/dentist-dental-office-dentistry-2530983/"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hyperlink" Target="https://creativecommons.org/licenses/by-sa/3.0/" TargetMode="External"/><Relationship Id="rId4" Type="http://schemas.openxmlformats.org/officeDocument/2006/relationships/hyperlink" Target="https://www.thebluediamondgallery.com/handwriting/d/dental-care.html"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teara.govt.nz/en/object/30598/dental-nursing-butterflies-and-bees" TargetMode="External"/><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hyperlink" Target="https://wisconsinwatch.org/2023/05/wisconsin-families-matter-heres-how-6-newsrooms-2-community-foundations-and-microsoft-aim-to-help/"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pexels.com/video/a-dentist-giving-dental-service-to-a-patient-6630949/" TargetMode="External"/><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hyperlink" Target="https://pixabay.com/en/best-dentist-bangalore-health-694654/" TargetMode="External"/><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www.mynextmove.org/vets/profile/summary/29-1021.00" TargetMode="External"/><Relationship Id="rId2" Type="http://schemas.openxmlformats.org/officeDocument/2006/relationships/image" Target="../media/image7.jp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rawpixel.com/search/dental" TargetMode="External"/><Relationship Id="rId2" Type="http://schemas.openxmlformats.org/officeDocument/2006/relationships/image" Target="../media/image8.1"/><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8D095D-C3F7-0818-806E-FA5F7CA16934}"/>
              </a:ext>
            </a:extLst>
          </p:cNvPr>
          <p:cNvSpPr>
            <a:spLocks noGrp="1"/>
          </p:cNvSpPr>
          <p:nvPr>
            <p:ph type="title"/>
          </p:nvPr>
        </p:nvSpPr>
        <p:spPr>
          <a:xfrm>
            <a:off x="69807" y="1315707"/>
            <a:ext cx="5240370" cy="1764791"/>
          </a:xfrm>
        </p:spPr>
        <p:txBody>
          <a:bodyPr vert="horz" lIns="91440" tIns="45720" rIns="91440" bIns="45720" rtlCol="0" anchor="b">
            <a:normAutofit/>
          </a:bodyPr>
          <a:lstStyle/>
          <a:p>
            <a:r>
              <a:rPr lang="en-US" sz="5000" b="1" dirty="0">
                <a:solidFill>
                  <a:srgbClr val="FF0000"/>
                </a:solidFill>
              </a:rPr>
              <a:t> The Dental Care Services</a:t>
            </a:r>
          </a:p>
        </p:txBody>
      </p:sp>
      <p:sp>
        <p:nvSpPr>
          <p:cNvPr id="3" name="Subtitle 2">
            <a:extLst>
              <a:ext uri="{FF2B5EF4-FFF2-40B4-BE49-F238E27FC236}">
                <a16:creationId xmlns:a16="http://schemas.microsoft.com/office/drawing/2014/main" id="{C5063DCC-3BA6-2C6C-A371-6ADB90CA7019}"/>
              </a:ext>
            </a:extLst>
          </p:cNvPr>
          <p:cNvSpPr>
            <a:spLocks noGrp="1"/>
          </p:cNvSpPr>
          <p:nvPr>
            <p:ph sz="half" idx="1"/>
          </p:nvPr>
        </p:nvSpPr>
        <p:spPr>
          <a:xfrm>
            <a:off x="274320" y="4636008"/>
            <a:ext cx="4350033" cy="1572768"/>
          </a:xfrm>
        </p:spPr>
        <p:txBody>
          <a:bodyPr vert="horz" lIns="91440" tIns="45720" rIns="91440" bIns="45720" rtlCol="0">
            <a:normAutofit/>
          </a:bodyPr>
          <a:lstStyle/>
          <a:p>
            <a:pPr marL="0" indent="0">
              <a:buNone/>
            </a:pPr>
            <a:r>
              <a:rPr lang="en-US" sz="2400" dirty="0" err="1"/>
              <a:t>Name:BRASOVEANU</a:t>
            </a:r>
            <a:r>
              <a:rPr lang="en-US" sz="2400" dirty="0"/>
              <a:t> IONUT</a:t>
            </a:r>
          </a:p>
          <a:p>
            <a:pPr marL="0" indent="0">
              <a:buNone/>
            </a:pPr>
            <a:r>
              <a:rPr lang="en-US" sz="2400" dirty="0"/>
              <a:t>S.I.2325462</a:t>
            </a:r>
          </a:p>
          <a:p>
            <a:pPr marL="0" indent="0">
              <a:buNone/>
            </a:pPr>
            <a:r>
              <a:rPr lang="en-US" sz="2400" dirty="0"/>
              <a:t>MODULE:LCHS 4003_LON</a:t>
            </a:r>
          </a:p>
          <a:p>
            <a:pPr marL="0" indent="0">
              <a:buNone/>
            </a:pPr>
            <a:endParaRPr lang="en-US" sz="2400" dirty="0"/>
          </a:p>
        </p:txBody>
      </p:sp>
      <p:sp>
        <p:nvSpPr>
          <p:cNvPr id="18"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dental office with green chairs and a lamp">
            <a:extLst>
              <a:ext uri="{FF2B5EF4-FFF2-40B4-BE49-F238E27FC236}">
                <a16:creationId xmlns:a16="http://schemas.microsoft.com/office/drawing/2014/main" id="{FD8DBE33-8885-3CA0-265A-E6792257E1DE}"/>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6730" r="2656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20159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E28681-343C-FD82-8D42-0928F6F4CE49}"/>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5000" b="1" kern="1200">
                <a:solidFill>
                  <a:schemeClr val="tx1"/>
                </a:solidFill>
                <a:latin typeface="+mj-lt"/>
                <a:ea typeface="+mj-ea"/>
                <a:cs typeface="+mj-cs"/>
              </a:rPr>
              <a:t>INTRODUCTION</a:t>
            </a:r>
          </a:p>
        </p:txBody>
      </p:sp>
      <p:sp>
        <p:nvSpPr>
          <p:cNvPr id="14"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CD00DAD-93AE-B45B-819B-AF6E595EF52D}"/>
              </a:ext>
            </a:extLst>
          </p:cNvPr>
          <p:cNvSpPr>
            <a:spLocks noGrp="1"/>
          </p:cNvSpPr>
          <p:nvPr>
            <p:ph sz="half" idx="1"/>
          </p:nvPr>
        </p:nvSpPr>
        <p:spPr>
          <a:xfrm>
            <a:off x="630936" y="2660904"/>
            <a:ext cx="4818888" cy="3547872"/>
          </a:xfrm>
        </p:spPr>
        <p:txBody>
          <a:bodyPr vert="horz" lIns="91440" tIns="45720" rIns="91440" bIns="45720" rtlCol="0" anchor="t">
            <a:normAutofit/>
          </a:bodyPr>
          <a:lstStyle/>
          <a:p>
            <a:r>
              <a:rPr lang="en-US" sz="2200" b="1"/>
              <a:t>Dental care practices have come a long way.In the past,people relied on primitive methods for cleaning teeth and treating dental issues.Today,dentistry is a well developed field with advanced techniques and procedures to ensure optimal oral health.Lets delve into the evolution of dental care and its enduring importance</a:t>
            </a:r>
          </a:p>
        </p:txBody>
      </p:sp>
      <p:pic>
        <p:nvPicPr>
          <p:cNvPr id="6" name="Content Placeholder 5" descr="A hand writing on a white board&#10;&#10;Description automatically generated">
            <a:extLst>
              <a:ext uri="{FF2B5EF4-FFF2-40B4-BE49-F238E27FC236}">
                <a16:creationId xmlns:a16="http://schemas.microsoft.com/office/drawing/2014/main" id="{755C6C6C-1135-A284-24DD-B98C7B6D5A5E}"/>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99048" y="1607069"/>
            <a:ext cx="5458968" cy="3643861"/>
          </a:xfrm>
          <a:prstGeom prst="rect">
            <a:avLst/>
          </a:prstGeom>
        </p:spPr>
      </p:pic>
      <p:sp>
        <p:nvSpPr>
          <p:cNvPr id="7" name="TextBox 6">
            <a:extLst>
              <a:ext uri="{FF2B5EF4-FFF2-40B4-BE49-F238E27FC236}">
                <a16:creationId xmlns:a16="http://schemas.microsoft.com/office/drawing/2014/main" id="{F0BB31AF-3FA7-43A0-6764-BA8A57CB87A6}"/>
              </a:ext>
            </a:extLst>
          </p:cNvPr>
          <p:cNvSpPr txBox="1"/>
          <p:nvPr/>
        </p:nvSpPr>
        <p:spPr>
          <a:xfrm>
            <a:off x="9125940" y="5050875"/>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thebluediamondgallery.com/handwriting/d/dental-car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6819675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7D5A02-29DC-1695-A45D-D0103E1D9307}"/>
              </a:ext>
            </a:extLst>
          </p:cNvPr>
          <p:cNvSpPr>
            <a:spLocks noGrp="1"/>
          </p:cNvSpPr>
          <p:nvPr>
            <p:ph sz="half" idx="1"/>
          </p:nvPr>
        </p:nvSpPr>
        <p:spPr>
          <a:xfrm>
            <a:off x="990600" y="1690688"/>
            <a:ext cx="5181600" cy="5032375"/>
          </a:xfrm>
        </p:spPr>
        <p:txBody>
          <a:bodyPr/>
          <a:lstStyle/>
          <a:p>
            <a:r>
              <a:rPr lang="en-GB" dirty="0"/>
              <a:t>1948</a:t>
            </a:r>
          </a:p>
          <a:p>
            <a:endParaRPr lang="en-GB" dirty="0"/>
          </a:p>
          <a:p>
            <a:endParaRPr lang="en-GB" dirty="0"/>
          </a:p>
          <a:p>
            <a:endParaRPr lang="en-GB" dirty="0"/>
          </a:p>
          <a:p>
            <a:r>
              <a:rPr lang="en-GB" dirty="0"/>
              <a:t>1957</a:t>
            </a:r>
          </a:p>
          <a:p>
            <a:endParaRPr lang="en-GB" dirty="0"/>
          </a:p>
          <a:p>
            <a:endParaRPr lang="en-GB" dirty="0"/>
          </a:p>
          <a:p>
            <a:r>
              <a:rPr lang="en-GB" dirty="0"/>
              <a:t>1958</a:t>
            </a:r>
          </a:p>
          <a:p>
            <a:endParaRPr lang="en-GB" dirty="0"/>
          </a:p>
          <a:p>
            <a:endParaRPr lang="en-GB" dirty="0"/>
          </a:p>
        </p:txBody>
      </p:sp>
      <p:sp>
        <p:nvSpPr>
          <p:cNvPr id="4" name="Content Placeholder 3">
            <a:extLst>
              <a:ext uri="{FF2B5EF4-FFF2-40B4-BE49-F238E27FC236}">
                <a16:creationId xmlns:a16="http://schemas.microsoft.com/office/drawing/2014/main" id="{42CB048F-9FC4-DCD4-F90D-5428F6D58E87}"/>
              </a:ext>
            </a:extLst>
          </p:cNvPr>
          <p:cNvSpPr>
            <a:spLocks noGrp="1"/>
          </p:cNvSpPr>
          <p:nvPr>
            <p:ph sz="half" idx="2"/>
          </p:nvPr>
        </p:nvSpPr>
        <p:spPr/>
        <p:txBody>
          <a:bodyPr/>
          <a:lstStyle/>
          <a:p>
            <a:r>
              <a:rPr lang="en-GB" dirty="0"/>
              <a:t>1965</a:t>
            </a:r>
          </a:p>
          <a:p>
            <a:endParaRPr lang="en-GB" dirty="0"/>
          </a:p>
          <a:p>
            <a:endParaRPr lang="en-GB" dirty="0"/>
          </a:p>
          <a:p>
            <a:r>
              <a:rPr lang="en-GB" dirty="0"/>
              <a:t>1985</a:t>
            </a:r>
          </a:p>
          <a:p>
            <a:pPr marL="0" indent="0">
              <a:buNone/>
            </a:pPr>
            <a:endParaRPr lang="en-GB" dirty="0"/>
          </a:p>
          <a:p>
            <a:r>
              <a:rPr lang="en-GB" dirty="0"/>
              <a:t>1995</a:t>
            </a:r>
          </a:p>
          <a:p>
            <a:endParaRPr lang="en-GB" dirty="0"/>
          </a:p>
          <a:p>
            <a:pPr marL="0" indent="0">
              <a:buNone/>
            </a:pPr>
            <a:r>
              <a:rPr lang="en-GB" dirty="0"/>
              <a:t>2019</a:t>
            </a:r>
          </a:p>
        </p:txBody>
      </p:sp>
      <p:sp>
        <p:nvSpPr>
          <p:cNvPr id="5" name="Oval 4">
            <a:extLst>
              <a:ext uri="{FF2B5EF4-FFF2-40B4-BE49-F238E27FC236}">
                <a16:creationId xmlns:a16="http://schemas.microsoft.com/office/drawing/2014/main" id="{F581F1AA-9D64-3F05-3330-B0F977D4235B}"/>
              </a:ext>
            </a:extLst>
          </p:cNvPr>
          <p:cNvSpPr/>
          <p:nvPr/>
        </p:nvSpPr>
        <p:spPr>
          <a:xfrm>
            <a:off x="1071154" y="2142309"/>
            <a:ext cx="3657600" cy="159366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NHS was introduced allowing access to general and dental care health</a:t>
            </a:r>
          </a:p>
        </p:txBody>
      </p:sp>
      <p:sp>
        <p:nvSpPr>
          <p:cNvPr id="6" name="Oval 5">
            <a:extLst>
              <a:ext uri="{FF2B5EF4-FFF2-40B4-BE49-F238E27FC236}">
                <a16:creationId xmlns:a16="http://schemas.microsoft.com/office/drawing/2014/main" id="{2ADF135C-9F7C-FDD0-62D2-17FBB305375D}"/>
              </a:ext>
            </a:extLst>
          </p:cNvPr>
          <p:cNvSpPr/>
          <p:nvPr/>
        </p:nvSpPr>
        <p:spPr>
          <a:xfrm>
            <a:off x="1231174" y="4308446"/>
            <a:ext cx="3771899" cy="103426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First air turbine dental drill</a:t>
            </a:r>
          </a:p>
        </p:txBody>
      </p:sp>
      <p:sp>
        <p:nvSpPr>
          <p:cNvPr id="7" name="Oval 6">
            <a:extLst>
              <a:ext uri="{FF2B5EF4-FFF2-40B4-BE49-F238E27FC236}">
                <a16:creationId xmlns:a16="http://schemas.microsoft.com/office/drawing/2014/main" id="{9A753A4F-099B-E886-9DE0-5784A92FDE81}"/>
              </a:ext>
            </a:extLst>
          </p:cNvPr>
          <p:cNvSpPr/>
          <p:nvPr/>
        </p:nvSpPr>
        <p:spPr>
          <a:xfrm>
            <a:off x="1414053" y="5943600"/>
            <a:ext cx="3589020" cy="9144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First </a:t>
            </a:r>
            <a:r>
              <a:rPr lang="en-GB" dirty="0" err="1"/>
              <a:t>floride</a:t>
            </a:r>
            <a:r>
              <a:rPr lang="en-GB" dirty="0"/>
              <a:t> toothpaste introduced in UK</a:t>
            </a:r>
          </a:p>
        </p:txBody>
      </p:sp>
      <p:sp>
        <p:nvSpPr>
          <p:cNvPr id="8" name="Oval 7">
            <a:extLst>
              <a:ext uri="{FF2B5EF4-FFF2-40B4-BE49-F238E27FC236}">
                <a16:creationId xmlns:a16="http://schemas.microsoft.com/office/drawing/2014/main" id="{DF13FBFD-05CC-1F22-8CC0-DEEEDA8BA955}"/>
              </a:ext>
            </a:extLst>
          </p:cNvPr>
          <p:cNvSpPr/>
          <p:nvPr/>
        </p:nvSpPr>
        <p:spPr>
          <a:xfrm>
            <a:off x="7511142" y="1690689"/>
            <a:ext cx="4167051" cy="135295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First ever tooth implant placed into a human</a:t>
            </a:r>
          </a:p>
        </p:txBody>
      </p:sp>
      <p:sp>
        <p:nvSpPr>
          <p:cNvPr id="9" name="Oval 8">
            <a:extLst>
              <a:ext uri="{FF2B5EF4-FFF2-40B4-BE49-F238E27FC236}">
                <a16:creationId xmlns:a16="http://schemas.microsoft.com/office/drawing/2014/main" id="{DA60F6B5-C156-5EA4-1B18-E18656161643}"/>
              </a:ext>
            </a:extLst>
          </p:cNvPr>
          <p:cNvSpPr/>
          <p:nvPr/>
        </p:nvSpPr>
        <p:spPr>
          <a:xfrm>
            <a:off x="7206887" y="3357155"/>
            <a:ext cx="4379867" cy="9144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The water fluoridation act is passed in UK</a:t>
            </a:r>
          </a:p>
        </p:txBody>
      </p:sp>
      <p:sp>
        <p:nvSpPr>
          <p:cNvPr id="10" name="Oval 9">
            <a:extLst>
              <a:ext uri="{FF2B5EF4-FFF2-40B4-BE49-F238E27FC236}">
                <a16:creationId xmlns:a16="http://schemas.microsoft.com/office/drawing/2014/main" id="{E106E99B-5AED-AB23-3113-94D913AB3D7C}"/>
              </a:ext>
            </a:extLst>
          </p:cNvPr>
          <p:cNvSpPr/>
          <p:nvPr/>
        </p:nvSpPr>
        <p:spPr>
          <a:xfrm>
            <a:off x="7366362" y="4454435"/>
            <a:ext cx="4379867" cy="9144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The first digital panoramic system is introduced to the market</a:t>
            </a:r>
          </a:p>
        </p:txBody>
      </p:sp>
      <p:sp>
        <p:nvSpPr>
          <p:cNvPr id="11" name="Oval 10">
            <a:extLst>
              <a:ext uri="{FF2B5EF4-FFF2-40B4-BE49-F238E27FC236}">
                <a16:creationId xmlns:a16="http://schemas.microsoft.com/office/drawing/2014/main" id="{F36C523F-7E3B-D4BA-DEA1-265E2B9D9130}"/>
              </a:ext>
            </a:extLst>
          </p:cNvPr>
          <p:cNvSpPr/>
          <p:nvPr/>
        </p:nvSpPr>
        <p:spPr>
          <a:xfrm>
            <a:off x="7067006" y="5682344"/>
            <a:ext cx="4519747" cy="117565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Setting the stage for humans regrowing a third set of teeth in the future</a:t>
            </a:r>
          </a:p>
        </p:txBody>
      </p:sp>
      <p:sp>
        <p:nvSpPr>
          <p:cNvPr id="13" name="Title 12">
            <a:extLst>
              <a:ext uri="{FF2B5EF4-FFF2-40B4-BE49-F238E27FC236}">
                <a16:creationId xmlns:a16="http://schemas.microsoft.com/office/drawing/2014/main" id="{49DE9B64-974E-EE30-EBF9-034CBB38AE81}"/>
              </a:ext>
            </a:extLst>
          </p:cNvPr>
          <p:cNvSpPr>
            <a:spLocks noGrp="1"/>
          </p:cNvSpPr>
          <p:nvPr>
            <p:ph type="title"/>
          </p:nvPr>
        </p:nvSpPr>
        <p:spPr/>
        <p:txBody>
          <a:bodyPr/>
          <a:lstStyle/>
          <a:p>
            <a:r>
              <a:rPr lang="en-GB" dirty="0">
                <a:solidFill>
                  <a:srgbClr val="002060"/>
                </a:solidFill>
              </a:rPr>
              <a:t>The evolution of dental care services from 1948 until today</a:t>
            </a:r>
          </a:p>
        </p:txBody>
      </p:sp>
    </p:spTree>
    <p:extLst>
      <p:ext uri="{BB962C8B-B14F-4D97-AF65-F5344CB8AC3E}">
        <p14:creationId xmlns:p14="http://schemas.microsoft.com/office/powerpoint/2010/main" val="39088832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ight Triangle 14">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D28FB2-51ED-A3E4-C08A-9769E9CE61A5}"/>
              </a:ext>
            </a:extLst>
          </p:cNvPr>
          <p:cNvSpPr>
            <a:spLocks noGrp="1"/>
          </p:cNvSpPr>
          <p:nvPr>
            <p:ph type="title"/>
          </p:nvPr>
        </p:nvSpPr>
        <p:spPr>
          <a:xfrm>
            <a:off x="770659" y="719014"/>
            <a:ext cx="9984615" cy="939969"/>
          </a:xfrm>
        </p:spPr>
        <p:txBody>
          <a:bodyPr vert="horz" lIns="91440" tIns="45720" rIns="91440" bIns="45720" rtlCol="0" anchor="ctr">
            <a:normAutofit/>
          </a:bodyPr>
          <a:lstStyle/>
          <a:p>
            <a:r>
              <a:rPr lang="en-US" sz="6000" b="1" kern="1200" dirty="0">
                <a:solidFill>
                  <a:srgbClr val="FF0000"/>
                </a:solidFill>
                <a:latin typeface="+mj-lt"/>
                <a:ea typeface="+mj-ea"/>
                <a:cs typeface="+mj-cs"/>
              </a:rPr>
              <a:t>DENTISTRY IN 1948</a:t>
            </a:r>
          </a:p>
        </p:txBody>
      </p:sp>
      <p:pic>
        <p:nvPicPr>
          <p:cNvPr id="8" name="Content Placeholder 7" descr="A person in a chair with a nurse&#10;&#10;Description automatically generated">
            <a:extLst>
              <a:ext uri="{FF2B5EF4-FFF2-40B4-BE49-F238E27FC236}">
                <a16:creationId xmlns:a16="http://schemas.microsoft.com/office/drawing/2014/main" id="{F134E449-9C53-EF7D-5782-C5A457F06632}"/>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p:blipFill>
        <p:spPr>
          <a:xfrm>
            <a:off x="641774" y="2101972"/>
            <a:ext cx="4504992" cy="3906942"/>
          </a:xfrm>
          <a:prstGeom prst="rect">
            <a:avLst/>
          </a:prstGeom>
        </p:spPr>
      </p:pic>
      <p:sp>
        <p:nvSpPr>
          <p:cNvPr id="6" name="Content Placeholder 5">
            <a:extLst>
              <a:ext uri="{FF2B5EF4-FFF2-40B4-BE49-F238E27FC236}">
                <a16:creationId xmlns:a16="http://schemas.microsoft.com/office/drawing/2014/main" id="{EB99C46A-DB9C-CB25-6A74-4DCC9CBC6999}"/>
              </a:ext>
            </a:extLst>
          </p:cNvPr>
          <p:cNvSpPr>
            <a:spLocks noGrp="1"/>
          </p:cNvSpPr>
          <p:nvPr>
            <p:ph sz="half" idx="2"/>
          </p:nvPr>
        </p:nvSpPr>
        <p:spPr>
          <a:xfrm>
            <a:off x="5255260" y="1754722"/>
            <a:ext cx="6291567" cy="4367010"/>
          </a:xfrm>
        </p:spPr>
        <p:txBody>
          <a:bodyPr vert="horz" lIns="91440" tIns="45720" rIns="91440" bIns="45720" rtlCol="0" anchor="t">
            <a:normAutofit lnSpcReduction="10000"/>
          </a:bodyPr>
          <a:lstStyle/>
          <a:p>
            <a:r>
              <a:rPr lang="en-GB" sz="2000" dirty="0"/>
              <a:t>In 1948 the nation's dental health was in dire straits: decay, pyorrhoea and sepsis were rife. More than three-quarters of the population over the age of 18 years had complete dentures. When the NHS opened for business it was estimated that just over a quarter of practising dentists had signed up to work in the NHS. The requirement for dental care on the new NHS was overwhelming, with dentists seeing around 100 patients a day when the NHS was established. Prior to this, they were seeing 15 to 20 patients per day. In the first 9 months of its existence, NHS dentists provided more than 33 million artificial teeth. This figure rose to 65.5 million for the year 1950-1951. Extractions formed a large part of dentists' work with 4.5 million in the first 9 months, as well as fillings – 4.2 million in the same period</a:t>
            </a:r>
            <a:r>
              <a:rPr lang="en-GB" sz="2000" dirty="0">
                <a:solidFill>
                  <a:srgbClr val="FF0000"/>
                </a:solidFill>
              </a:rPr>
              <a:t>(British Journal of Nursing 2022)</a:t>
            </a:r>
            <a:endParaRPr lang="en-US" sz="2000" dirty="0"/>
          </a:p>
        </p:txBody>
      </p:sp>
    </p:spTree>
    <p:extLst>
      <p:ext uri="{BB962C8B-B14F-4D97-AF65-F5344CB8AC3E}">
        <p14:creationId xmlns:p14="http://schemas.microsoft.com/office/powerpoint/2010/main" val="38851318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569C8540-2FCC-090D-5ADA-803A87462B23}"/>
              </a:ext>
            </a:extLst>
          </p:cNvPr>
          <p:cNvSpPr>
            <a:spLocks noGrp="1"/>
          </p:cNvSpPr>
          <p:nvPr>
            <p:ph type="title"/>
          </p:nvPr>
        </p:nvSpPr>
        <p:spPr>
          <a:xfrm>
            <a:off x="838200" y="365125"/>
            <a:ext cx="5393361" cy="1325563"/>
          </a:xfrm>
        </p:spPr>
        <p:txBody>
          <a:bodyPr vert="horz" lIns="91440" tIns="45720" rIns="91440" bIns="45720" rtlCol="0" anchor="ctr">
            <a:normAutofit/>
          </a:bodyPr>
          <a:lstStyle/>
          <a:p>
            <a:r>
              <a:rPr lang="en-US" b="1"/>
              <a:t>DENTAL SERVICES TODAY</a:t>
            </a:r>
          </a:p>
        </p:txBody>
      </p:sp>
      <p:sp>
        <p:nvSpPr>
          <p:cNvPr id="3" name="Content Placeholder 2">
            <a:extLst>
              <a:ext uri="{FF2B5EF4-FFF2-40B4-BE49-F238E27FC236}">
                <a16:creationId xmlns:a16="http://schemas.microsoft.com/office/drawing/2014/main" id="{05554F59-C5E6-6C26-9DAF-6D0F6CB53B92}"/>
              </a:ext>
            </a:extLst>
          </p:cNvPr>
          <p:cNvSpPr>
            <a:spLocks noGrp="1"/>
          </p:cNvSpPr>
          <p:nvPr>
            <p:ph sz="half" idx="2"/>
          </p:nvPr>
        </p:nvSpPr>
        <p:spPr>
          <a:xfrm>
            <a:off x="147194" y="1825624"/>
            <a:ext cx="6084367" cy="4823369"/>
          </a:xfrm>
        </p:spPr>
        <p:txBody>
          <a:bodyPr vert="horz" lIns="91440" tIns="45720" rIns="91440" bIns="45720" rtlCol="0">
            <a:normAutofit/>
          </a:bodyPr>
          <a:lstStyle/>
          <a:p>
            <a:pPr marL="0"/>
            <a:endParaRPr lang="en-US" sz="1100" dirty="0"/>
          </a:p>
          <a:p>
            <a:pPr marL="0"/>
            <a:r>
              <a:rPr lang="en-US" sz="1100" dirty="0"/>
              <a:t>New reforms to the dental contract – the first in 16 years – mean NHS dentists will be paid more for treating more complex cases, such as people who need three fillings or more.</a:t>
            </a:r>
          </a:p>
          <a:p>
            <a:pPr marL="0"/>
            <a:endParaRPr lang="en-US" sz="1100" dirty="0"/>
          </a:p>
          <a:p>
            <a:pPr marL="0"/>
            <a:r>
              <a:rPr lang="en-US" sz="1100" dirty="0"/>
              <a:t>Dental therapists will also be able to accept patients for NHS treatments, providing fillings, sealants, preventative care for adults and children, which will free up dentists’ time for urgent and complex cases.</a:t>
            </a:r>
            <a:r>
              <a:rPr lang="en-US" sz="1100" dirty="0">
                <a:solidFill>
                  <a:srgbClr val="FF0000"/>
                </a:solidFill>
              </a:rPr>
              <a:t>(NHS England 2022 19 July)</a:t>
            </a:r>
            <a:endParaRPr lang="en-US" sz="1100" dirty="0"/>
          </a:p>
          <a:p>
            <a:pPr marL="0"/>
            <a:endParaRPr lang="en-US" sz="1100" dirty="0"/>
          </a:p>
          <a:p>
            <a:pPr marL="0"/>
            <a:r>
              <a:rPr lang="en-US" sz="1100" dirty="0"/>
              <a:t>To make services more accessible for people, dentists must update the NHS website and directory of services so patients can easily find the availability of dentists in their local area.</a:t>
            </a:r>
          </a:p>
          <a:p>
            <a:pPr marL="0"/>
            <a:endParaRPr lang="en-US" sz="1100" dirty="0"/>
          </a:p>
          <a:p>
            <a:pPr marL="0"/>
            <a:r>
              <a:rPr lang="en-US" sz="1100" dirty="0"/>
              <a:t>High-performing dental practices will have the opportunity to increase their activity by a further 10% and to see as many patients as possible.</a:t>
            </a:r>
          </a:p>
          <a:p>
            <a:pPr marL="0"/>
            <a:endParaRPr lang="en-US" sz="1100" dirty="0"/>
          </a:p>
          <a:p>
            <a:pPr marL="0"/>
            <a:r>
              <a:rPr lang="en-US" sz="1100" dirty="0"/>
              <a:t>In March last year, the Government asked NHS England to lead on the next stage of dental system reform to deliver better outcomes for patients and better support dentists.</a:t>
            </a:r>
            <a:r>
              <a:rPr lang="en-US" sz="1100" dirty="0">
                <a:solidFill>
                  <a:srgbClr val="FF0000"/>
                </a:solidFill>
              </a:rPr>
              <a:t>(NHS  England 2022)</a:t>
            </a:r>
            <a:endParaRPr lang="en-US" sz="1100" dirty="0"/>
          </a:p>
        </p:txBody>
      </p:sp>
      <p:pic>
        <p:nvPicPr>
          <p:cNvPr id="8" name="Content Placeholder 7" descr="A person in a dental chair&#10;&#10;Description automatically generated">
            <a:extLst>
              <a:ext uri="{FF2B5EF4-FFF2-40B4-BE49-F238E27FC236}">
                <a16:creationId xmlns:a16="http://schemas.microsoft.com/office/drawing/2014/main" id="{DCAC7A3A-4832-802C-35AC-6456D2B9807A}"/>
              </a:ext>
            </a:extLst>
          </p:cNvPr>
          <p:cNvPicPr>
            <a:picLocks noGrp="1" noChangeAspect="1"/>
          </p:cNvPicPr>
          <p:nvPr>
            <p:ph sz="quarter" idx="4"/>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9069" r="10932"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45"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7"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883749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38890F-04D2-AF33-9746-70C9C382D052}"/>
              </a:ext>
            </a:extLst>
          </p:cNvPr>
          <p:cNvSpPr>
            <a:spLocks noGrp="1"/>
          </p:cNvSpPr>
          <p:nvPr>
            <p:ph type="ctrTitle"/>
          </p:nvPr>
        </p:nvSpPr>
        <p:spPr>
          <a:xfrm>
            <a:off x="841248" y="1521725"/>
            <a:ext cx="4428699" cy="2745688"/>
          </a:xfrm>
          <a:noFill/>
        </p:spPr>
        <p:txBody>
          <a:bodyPr vert="horz" lIns="91440" tIns="45720" rIns="91440" bIns="45720" rtlCol="0">
            <a:normAutofit/>
          </a:bodyPr>
          <a:lstStyle/>
          <a:p>
            <a:pPr algn="l"/>
            <a:r>
              <a:rPr lang="en-US" sz="4700"/>
              <a:t>1.THE BENEFITS OF GOOD ORAL HYGIENE</a:t>
            </a:r>
          </a:p>
        </p:txBody>
      </p:sp>
      <p:sp>
        <p:nvSpPr>
          <p:cNvPr id="3" name="Content Placeholder 2">
            <a:extLst>
              <a:ext uri="{FF2B5EF4-FFF2-40B4-BE49-F238E27FC236}">
                <a16:creationId xmlns:a16="http://schemas.microsoft.com/office/drawing/2014/main" id="{C433595C-A092-8720-939B-1289162E5CF1}"/>
              </a:ext>
            </a:extLst>
          </p:cNvPr>
          <p:cNvSpPr>
            <a:spLocks noGrp="1"/>
          </p:cNvSpPr>
          <p:nvPr>
            <p:ph type="subTitle" idx="1"/>
          </p:nvPr>
        </p:nvSpPr>
        <p:spPr>
          <a:xfrm>
            <a:off x="841248" y="4359488"/>
            <a:ext cx="4428699" cy="1655762"/>
          </a:xfrm>
          <a:noFill/>
        </p:spPr>
        <p:txBody>
          <a:bodyPr vert="horz" lIns="91440" tIns="45720" rIns="91440" bIns="45720" rtlCol="0">
            <a:normAutofit/>
          </a:bodyPr>
          <a:lstStyle/>
          <a:p>
            <a:pPr marL="0" algn="l"/>
            <a:r>
              <a:rPr lang="en-US" sz="2000" b="1"/>
              <a:t>Fresh breath</a:t>
            </a:r>
          </a:p>
          <a:p>
            <a:pPr algn="l"/>
            <a:r>
              <a:rPr lang="en-US" sz="2000" b="1"/>
              <a:t>Reduced risk of cavities</a:t>
            </a:r>
          </a:p>
          <a:p>
            <a:pPr algn="l"/>
            <a:r>
              <a:rPr lang="en-US" sz="2000" b="1"/>
              <a:t>Reduced risk of gum disease</a:t>
            </a:r>
          </a:p>
          <a:p>
            <a:pPr algn="l"/>
            <a:r>
              <a:rPr lang="en-US" sz="2000" b="1"/>
              <a:t>Improved overall health</a:t>
            </a:r>
            <a:endParaRPr lang="en-US" sz="2000"/>
          </a:p>
        </p:txBody>
      </p:sp>
      <p:pic>
        <p:nvPicPr>
          <p:cNvPr id="6" name="Content Placeholder 5" descr="A person getting her teeth checked&#10;&#10;Description automatically generated">
            <a:extLst>
              <a:ext uri="{FF2B5EF4-FFF2-40B4-BE49-F238E27FC236}">
                <a16:creationId xmlns:a16="http://schemas.microsoft.com/office/drawing/2014/main" id="{899ADB74-1FAA-939E-A94B-1ABE999ECF93}"/>
              </a:ext>
            </a:extLst>
          </p:cNvPr>
          <p:cNvPicPr>
            <a:picLocks noGrp="1" noChangeAspect="1"/>
          </p:cNvPicPr>
          <p:nvPr>
            <p:ph sz="half" idx="4294967295"/>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721" r="28723" b="-1"/>
          <a:stretch/>
        </p:blipFill>
        <p:spPr>
          <a:xfrm>
            <a:off x="5359326" y="10"/>
            <a:ext cx="6832674" cy="6857990"/>
          </a:xfrm>
          <a:custGeom>
            <a:avLst/>
            <a:gdLst/>
            <a:ahLst/>
            <a:cxnLst/>
            <a:rect l="l" t="t" r="r" b="b"/>
            <a:pathLst>
              <a:path w="6832674" h="6858000">
                <a:moveTo>
                  <a:pt x="0" y="0"/>
                </a:moveTo>
                <a:lnTo>
                  <a:pt x="6832674" y="0"/>
                </a:lnTo>
                <a:lnTo>
                  <a:pt x="6832674" y="6858000"/>
                </a:lnTo>
                <a:lnTo>
                  <a:pt x="0" y="6858000"/>
                </a:lnTo>
                <a:lnTo>
                  <a:pt x="82968" y="6674481"/>
                </a:lnTo>
                <a:cubicBezTo>
                  <a:pt x="504887" y="5676950"/>
                  <a:pt x="738199" y="4580222"/>
                  <a:pt x="738199" y="3429000"/>
                </a:cubicBezTo>
                <a:cubicBezTo>
                  <a:pt x="738199" y="2277779"/>
                  <a:pt x="504887" y="1181050"/>
                  <a:pt x="82968" y="183520"/>
                </a:cubicBezTo>
                <a:close/>
              </a:path>
            </a:pathLst>
          </a:custGeom>
        </p:spPr>
      </p:pic>
    </p:spTree>
    <p:extLst>
      <p:ext uri="{BB962C8B-B14F-4D97-AF65-F5344CB8AC3E}">
        <p14:creationId xmlns:p14="http://schemas.microsoft.com/office/powerpoint/2010/main" val="32002755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742448-11FB-37CC-9398-C90640E050E2}"/>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4200"/>
              <a:t>2.</a:t>
            </a:r>
            <a:r>
              <a:rPr lang="en-US" sz="4200" b="1"/>
              <a:t>BRUSHING AND FLOOSING TECHNIQUES</a:t>
            </a:r>
            <a:endParaRPr lang="en-US" sz="4200"/>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51BA23-E97C-4A91-B32C-209128150562}"/>
              </a:ext>
            </a:extLst>
          </p:cNvPr>
          <p:cNvSpPr>
            <a:spLocks noGrp="1"/>
          </p:cNvSpPr>
          <p:nvPr>
            <p:ph sz="half" idx="1"/>
          </p:nvPr>
        </p:nvSpPr>
        <p:spPr>
          <a:xfrm>
            <a:off x="640080" y="2872899"/>
            <a:ext cx="4243589" cy="3320668"/>
          </a:xfrm>
        </p:spPr>
        <p:txBody>
          <a:bodyPr vert="horz" lIns="91440" tIns="45720" rIns="91440" bIns="45720" rtlCol="0">
            <a:normAutofit/>
          </a:bodyPr>
          <a:lstStyle/>
          <a:p>
            <a:r>
              <a:rPr lang="en-US" sz="1700"/>
              <a:t>.BRUSHING</a:t>
            </a:r>
          </a:p>
          <a:p>
            <a:r>
              <a:rPr lang="en-US" sz="1700" b="1"/>
              <a:t>Use a soft-bristled toothbrush</a:t>
            </a:r>
          </a:p>
          <a:p>
            <a:r>
              <a:rPr lang="en-US" sz="1700" b="1"/>
              <a:t>Brush your teeth for two minutes,twice a day</a:t>
            </a:r>
          </a:p>
          <a:p>
            <a:r>
              <a:rPr lang="en-US" sz="1700" b="1"/>
              <a:t>Be sure to brush all surfaces of your teeth,including the tongue</a:t>
            </a:r>
          </a:p>
          <a:p>
            <a:endParaRPr lang="en-US" sz="1700" b="1"/>
          </a:p>
          <a:p>
            <a:r>
              <a:rPr lang="en-US" sz="1700"/>
              <a:t>FLOSSING</a:t>
            </a:r>
          </a:p>
          <a:p>
            <a:r>
              <a:rPr lang="en-US" sz="1700" b="1"/>
              <a:t>Use dental floss once a day</a:t>
            </a:r>
          </a:p>
          <a:p>
            <a:r>
              <a:rPr lang="en-US" sz="1700" b="1"/>
              <a:t>Gently floss between each tooth</a:t>
            </a:r>
          </a:p>
        </p:txBody>
      </p:sp>
      <p:pic>
        <p:nvPicPr>
          <p:cNvPr id="6" name="Content Placeholder 5" descr="A young child brushing her teeth&#10;&#10;Description automatically generated">
            <a:extLst>
              <a:ext uri="{FF2B5EF4-FFF2-40B4-BE49-F238E27FC236}">
                <a16:creationId xmlns:a16="http://schemas.microsoft.com/office/drawing/2014/main" id="{771D675D-0E61-CFD2-03F4-FE39AEDFE9CC}"/>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62" r="3183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61018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D7BC03-544A-A201-4834-C1E6010EB57F}"/>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4200"/>
              <a:t>The importance of regular Dental Checkups</a:t>
            </a: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02A4E63-4096-1E31-40F1-0A5A98901229}"/>
              </a:ext>
            </a:extLst>
          </p:cNvPr>
          <p:cNvSpPr>
            <a:spLocks noGrp="1"/>
          </p:cNvSpPr>
          <p:nvPr>
            <p:ph sz="half" idx="1"/>
          </p:nvPr>
        </p:nvSpPr>
        <p:spPr>
          <a:xfrm>
            <a:off x="640080" y="2872899"/>
            <a:ext cx="4243589" cy="3320668"/>
          </a:xfrm>
        </p:spPr>
        <p:txBody>
          <a:bodyPr vert="horz" lIns="91440" tIns="45720" rIns="91440" bIns="45720" rtlCol="0">
            <a:normAutofit/>
          </a:bodyPr>
          <a:lstStyle/>
          <a:p>
            <a:r>
              <a:rPr lang="en-US" sz="2000"/>
              <a:t>Regular dental checkups allow your dentist to identify and treat problems early</a:t>
            </a:r>
          </a:p>
          <a:p>
            <a:r>
              <a:rPr lang="en-US" sz="2000"/>
              <a:t>Early detection and treatment can help to prevent more serious problems down the road</a:t>
            </a:r>
          </a:p>
          <a:p>
            <a:r>
              <a:rPr lang="en-US" sz="2000"/>
              <a:t>Dental checkups can also to identify other health problems ,such as diabetes.</a:t>
            </a:r>
          </a:p>
        </p:txBody>
      </p:sp>
      <p:pic>
        <p:nvPicPr>
          <p:cNvPr id="6" name="Content Placeholder 5" descr="A dentists working on a patient&#10;&#10;Description automatically generated">
            <a:extLst>
              <a:ext uri="{FF2B5EF4-FFF2-40B4-BE49-F238E27FC236}">
                <a16:creationId xmlns:a16="http://schemas.microsoft.com/office/drawing/2014/main" id="{92F13C8E-D2C4-A5E1-3E96-E4457A51382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0314" r="23266"/>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7" name="TextBox 6">
            <a:extLst>
              <a:ext uri="{FF2B5EF4-FFF2-40B4-BE49-F238E27FC236}">
                <a16:creationId xmlns:a16="http://schemas.microsoft.com/office/drawing/2014/main" id="{E2315B52-3260-4545-05AD-B9B37DC03B4E}"/>
              </a:ext>
            </a:extLst>
          </p:cNvPr>
          <p:cNvSpPr txBox="1"/>
          <p:nvPr/>
        </p:nvSpPr>
        <p:spPr>
          <a:xfrm>
            <a:off x="9894576" y="6657945"/>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mynextmove.org/vets/profile/summary/29-1021.00">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072801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C48EC6-458E-FCF6-B884-3200C9648E24}"/>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000" b="1"/>
              <a:t>CONCLUSION</a:t>
            </a:r>
          </a:p>
        </p:txBody>
      </p:sp>
      <p:sp>
        <p:nvSpPr>
          <p:cNvPr id="1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6EA800B8-C3EA-746C-16DB-69F6A6C03CAD}"/>
              </a:ext>
            </a:extLst>
          </p:cNvPr>
          <p:cNvSpPr>
            <a:spLocks noGrp="1"/>
          </p:cNvSpPr>
          <p:nvPr>
            <p:ph sz="half" idx="1"/>
          </p:nvPr>
        </p:nvSpPr>
        <p:spPr>
          <a:xfrm>
            <a:off x="640080" y="2872899"/>
            <a:ext cx="4243589" cy="3320668"/>
          </a:xfrm>
        </p:spPr>
        <p:txBody>
          <a:bodyPr vert="horz" lIns="91440" tIns="45720" rIns="91440" bIns="45720" rtlCol="0">
            <a:normAutofit/>
          </a:bodyPr>
          <a:lstStyle/>
          <a:p>
            <a:r>
              <a:rPr lang="en-US" sz="2200"/>
              <a:t>Before the people used chew sticks,twigs or even ashes for cleaning teeth.Dental procedures were often painfull.Today we are focuses on preventivecare with regular checkups,cleanings and flossing.Advanced technologies like x-rays,digital imaging.</a:t>
            </a:r>
          </a:p>
        </p:txBody>
      </p:sp>
      <p:pic>
        <p:nvPicPr>
          <p:cNvPr id="8" name="Content Placeholder 7" descr="A person holding a model of a human jaw&#10;&#10;Description automatically generated">
            <a:extLst>
              <a:ext uri="{FF2B5EF4-FFF2-40B4-BE49-F238E27FC236}">
                <a16:creationId xmlns:a16="http://schemas.microsoft.com/office/drawing/2014/main" id="{1A771297-FC33-0694-E567-124FEC1069E8}"/>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8353" r="2469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071465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74DDC-4F1B-AD64-0131-14D62A660559}"/>
              </a:ext>
            </a:extLst>
          </p:cNvPr>
          <p:cNvSpPr>
            <a:spLocks noGrp="1"/>
          </p:cNvSpPr>
          <p:nvPr>
            <p:ph type="title"/>
          </p:nvPr>
        </p:nvSpPr>
        <p:spPr/>
        <p:txBody>
          <a:bodyPr/>
          <a:lstStyle/>
          <a:p>
            <a:r>
              <a:rPr lang="en-GB" dirty="0">
                <a:solidFill>
                  <a:srgbClr val="0070C0"/>
                </a:solidFill>
              </a:rPr>
              <a:t>REFERENCES</a:t>
            </a:r>
          </a:p>
        </p:txBody>
      </p:sp>
      <p:sp>
        <p:nvSpPr>
          <p:cNvPr id="3" name="Content Placeholder 2">
            <a:extLst>
              <a:ext uri="{FF2B5EF4-FFF2-40B4-BE49-F238E27FC236}">
                <a16:creationId xmlns:a16="http://schemas.microsoft.com/office/drawing/2014/main" id="{F3E9FC65-8CE3-CB4B-67A6-087F9420D10E}"/>
              </a:ext>
            </a:extLst>
          </p:cNvPr>
          <p:cNvSpPr>
            <a:spLocks noGrp="1"/>
          </p:cNvSpPr>
          <p:nvPr>
            <p:ph sz="half" idx="1"/>
          </p:nvPr>
        </p:nvSpPr>
        <p:spPr>
          <a:xfrm>
            <a:off x="838200" y="1825625"/>
            <a:ext cx="10515600" cy="1774780"/>
          </a:xfrm>
        </p:spPr>
        <p:txBody>
          <a:bodyPr/>
          <a:lstStyle/>
          <a:p>
            <a:r>
              <a:rPr lang="en-GB" b="1" dirty="0"/>
              <a:t>British Journal of Nursing(2022) 2 September Vol.31_The Crisis in Dental Care</a:t>
            </a:r>
          </a:p>
        </p:txBody>
      </p:sp>
      <p:sp>
        <p:nvSpPr>
          <p:cNvPr id="4" name="Content Placeholder 3">
            <a:extLst>
              <a:ext uri="{FF2B5EF4-FFF2-40B4-BE49-F238E27FC236}">
                <a16:creationId xmlns:a16="http://schemas.microsoft.com/office/drawing/2014/main" id="{61129B38-B976-0FF4-1FB5-5EBEB2E9A699}"/>
              </a:ext>
            </a:extLst>
          </p:cNvPr>
          <p:cNvSpPr>
            <a:spLocks noGrp="1"/>
          </p:cNvSpPr>
          <p:nvPr>
            <p:ph sz="half" idx="2"/>
          </p:nvPr>
        </p:nvSpPr>
        <p:spPr>
          <a:xfrm>
            <a:off x="966651" y="3735342"/>
            <a:ext cx="10387149" cy="1436914"/>
          </a:xfrm>
        </p:spPr>
        <p:txBody>
          <a:bodyPr/>
          <a:lstStyle/>
          <a:p>
            <a:r>
              <a:rPr lang="en-GB" b="1" dirty="0"/>
              <a:t>Br Dent J. (2022) 22 July-National Library of Medicine;233(2)149-153</a:t>
            </a:r>
          </a:p>
        </p:txBody>
      </p:sp>
    </p:spTree>
    <p:extLst>
      <p:ext uri="{BB962C8B-B14F-4D97-AF65-F5344CB8AC3E}">
        <p14:creationId xmlns:p14="http://schemas.microsoft.com/office/powerpoint/2010/main" val="25315280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333486-00F2-3BDC-BA81-BEF7DDB4F66A}"/>
              </a:ext>
            </a:extLst>
          </p:cNvPr>
          <p:cNvSpPr>
            <a:spLocks noGrp="1"/>
          </p:cNvSpPr>
          <p:nvPr>
            <p:ph sz="half" idx="1"/>
          </p:nvPr>
        </p:nvSpPr>
        <p:spPr>
          <a:xfrm>
            <a:off x="1519649" y="1290048"/>
            <a:ext cx="8316681" cy="1884226"/>
          </a:xfrm>
        </p:spPr>
        <p:txBody>
          <a:bodyPr/>
          <a:lstStyle/>
          <a:p>
            <a:r>
              <a:rPr lang="en-GB" b="1" dirty="0"/>
              <a:t>NHS England(2022) 19 </a:t>
            </a:r>
            <a:r>
              <a:rPr lang="en-GB" b="1" dirty="0" err="1"/>
              <a:t>July_Better</a:t>
            </a:r>
            <a:r>
              <a:rPr lang="en-GB" b="1" dirty="0"/>
              <a:t> access to NHS Dental Services under new reforms </a:t>
            </a:r>
          </a:p>
        </p:txBody>
      </p:sp>
      <p:sp>
        <p:nvSpPr>
          <p:cNvPr id="4" name="Content Placeholder 3">
            <a:extLst>
              <a:ext uri="{FF2B5EF4-FFF2-40B4-BE49-F238E27FC236}">
                <a16:creationId xmlns:a16="http://schemas.microsoft.com/office/drawing/2014/main" id="{3F9F9555-BE46-9711-3866-4B6D83337D32}"/>
              </a:ext>
            </a:extLst>
          </p:cNvPr>
          <p:cNvSpPr>
            <a:spLocks noGrp="1"/>
          </p:cNvSpPr>
          <p:nvPr>
            <p:ph sz="half" idx="2"/>
          </p:nvPr>
        </p:nvSpPr>
        <p:spPr>
          <a:xfrm>
            <a:off x="1519649" y="3288664"/>
            <a:ext cx="8993775" cy="2863941"/>
          </a:xfrm>
        </p:spPr>
        <p:txBody>
          <a:bodyPr/>
          <a:lstStyle/>
          <a:p>
            <a:r>
              <a:rPr lang="en-GB" b="1" dirty="0"/>
              <a:t>J </a:t>
            </a:r>
            <a:r>
              <a:rPr lang="en-GB" b="1" dirty="0" err="1"/>
              <a:t>Nurs</a:t>
            </a:r>
            <a:r>
              <a:rPr lang="en-GB" b="1" dirty="0"/>
              <a:t> </a:t>
            </a:r>
            <a:r>
              <a:rPr lang="en-GB" b="1" dirty="0" err="1"/>
              <a:t>Manag</a:t>
            </a:r>
            <a:r>
              <a:rPr lang="en-GB" b="1" dirty="0"/>
              <a:t> (2007) 15 November(8)_Problems and challenges in identifying numbers _847-52</a:t>
            </a:r>
          </a:p>
          <a:p>
            <a:endParaRPr lang="en-GB" b="1" dirty="0"/>
          </a:p>
          <a:p>
            <a:r>
              <a:rPr lang="en-GB" b="1" dirty="0"/>
              <a:t>Saima Ali (2023) 4 May-The NHS ,Dentists Face Challenges_</a:t>
            </a:r>
          </a:p>
          <a:p>
            <a:pPr marL="0" indent="0">
              <a:buNone/>
            </a:pPr>
            <a:endParaRPr lang="en-GB" b="1" dirty="0"/>
          </a:p>
        </p:txBody>
      </p:sp>
    </p:spTree>
    <p:extLst>
      <p:ext uri="{BB962C8B-B14F-4D97-AF65-F5344CB8AC3E}">
        <p14:creationId xmlns:p14="http://schemas.microsoft.com/office/powerpoint/2010/main" val="39796070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701</TotalTime>
  <Words>767</Words>
  <Application>Microsoft Office PowerPoint</Application>
  <PresentationFormat>Widescreen</PresentationFormat>
  <Paragraphs>76</Paragraphs>
  <Slides>11</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Calibri</vt:lpstr>
      <vt:lpstr>Office Theme</vt:lpstr>
      <vt:lpstr> The Dental Care Services</vt:lpstr>
      <vt:lpstr>INTRODUCTION</vt:lpstr>
      <vt:lpstr>The evolution of dental care services from 1948 until today</vt:lpstr>
      <vt:lpstr>DENTISTRY IN 1948</vt:lpstr>
      <vt:lpstr>DENTAL SERVICES TODAY</vt:lpstr>
      <vt:lpstr>1.THE BENEFITS OF GOOD ORAL HYGIENE</vt:lpstr>
      <vt:lpstr>2.BRUSHING AND FLOOSING TECHNIQUES</vt:lpstr>
      <vt:lpstr>The importance of regular Dental Checkups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Ionut Florin Brasoveanu (2325462)</dc:creator>
  <cp:lastModifiedBy>Ionut Brasoveanu</cp:lastModifiedBy>
  <cp:revision>9</cp:revision>
  <dcterms:created xsi:type="dcterms:W3CDTF">2024-06-25T10:33:54Z</dcterms:created>
  <dcterms:modified xsi:type="dcterms:W3CDTF">2024-07-08T10:32:21Z</dcterms:modified>
</cp:coreProperties>
</file>