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6" r:id="rId1"/>
  </p:sldMasterIdLst>
  <p:notesMasterIdLst>
    <p:notesMasterId r:id="rId14"/>
  </p:notesMasterIdLst>
  <p:sldIdLst>
    <p:sldId id="277" r:id="rId2"/>
    <p:sldId id="267" r:id="rId3"/>
    <p:sldId id="268" r:id="rId4"/>
    <p:sldId id="269" r:id="rId5"/>
    <p:sldId id="270" r:id="rId6"/>
    <p:sldId id="271" r:id="rId7"/>
    <p:sldId id="272" r:id="rId8"/>
    <p:sldId id="273" r:id="rId9"/>
    <p:sldId id="274" r:id="rId10"/>
    <p:sldId id="275" r:id="rId11"/>
    <p:sldId id="276" r:id="rId12"/>
    <p:sldId id="27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DB0524-717B-417B-A72B-005FCA36C16B}" type="doc">
      <dgm:prSet loTypeId="urn:microsoft.com/office/officeart/2005/8/layout/vProcess5" loCatId="process" qsTypeId="urn:microsoft.com/office/officeart/2005/8/quickstyle/simple4" qsCatId="simple" csTypeId="urn:microsoft.com/office/officeart/2005/8/colors/colorful5" csCatId="colorful" phldr="1"/>
      <dgm:spPr/>
      <dgm:t>
        <a:bodyPr/>
        <a:lstStyle/>
        <a:p>
          <a:endParaRPr lang="en-US"/>
        </a:p>
      </dgm:t>
    </dgm:pt>
    <dgm:pt modelId="{F9580D35-BCB6-4F30-BFF9-238E7BA11696}">
      <dgm:prSet/>
      <dgm:spPr/>
      <dgm:t>
        <a:bodyPr/>
        <a:lstStyle/>
        <a:p>
          <a:r>
            <a:rPr lang="en-GB"/>
            <a:t>a Patient with Stage IIA Breast Cancer</a:t>
          </a:r>
          <a:endParaRPr lang="en-US"/>
        </a:p>
      </dgm:t>
    </dgm:pt>
    <dgm:pt modelId="{BEBFF2E2-0AE6-468E-9680-9B6031B042EB}" type="parTrans" cxnId="{BFEB1C8F-916E-4917-964A-2586F76C8FCF}">
      <dgm:prSet/>
      <dgm:spPr/>
      <dgm:t>
        <a:bodyPr/>
        <a:lstStyle/>
        <a:p>
          <a:endParaRPr lang="en-US"/>
        </a:p>
      </dgm:t>
    </dgm:pt>
    <dgm:pt modelId="{6D24BA0A-B325-4A38-A4E0-532CBEBD9BBC}" type="sibTrans" cxnId="{BFEB1C8F-916E-4917-964A-2586F76C8FCF}">
      <dgm:prSet/>
      <dgm:spPr/>
      <dgm:t>
        <a:bodyPr/>
        <a:lstStyle/>
        <a:p>
          <a:endParaRPr lang="en-US"/>
        </a:p>
      </dgm:t>
    </dgm:pt>
    <dgm:pt modelId="{9AA2FCB1-BC79-4A34-9C50-F9561515E0F7}">
      <dgm:prSet/>
      <dgm:spPr/>
      <dgm:t>
        <a:bodyPr/>
        <a:lstStyle/>
        <a:p>
          <a:r>
            <a:rPr lang="en-GB"/>
            <a:t>Name: Sarah Williams, 32 years</a:t>
          </a:r>
          <a:endParaRPr lang="en-US"/>
        </a:p>
      </dgm:t>
    </dgm:pt>
    <dgm:pt modelId="{D6FDDB91-59CB-4DCD-83E2-F71AF05CD033}" type="parTrans" cxnId="{A6F9D397-34D2-4B36-A4A3-2E1A160289F8}">
      <dgm:prSet/>
      <dgm:spPr/>
      <dgm:t>
        <a:bodyPr/>
        <a:lstStyle/>
        <a:p>
          <a:endParaRPr lang="en-US"/>
        </a:p>
      </dgm:t>
    </dgm:pt>
    <dgm:pt modelId="{E85DBA9D-8FFE-4235-A794-672C41B9033D}" type="sibTrans" cxnId="{A6F9D397-34D2-4B36-A4A3-2E1A160289F8}">
      <dgm:prSet/>
      <dgm:spPr/>
      <dgm:t>
        <a:bodyPr/>
        <a:lstStyle/>
        <a:p>
          <a:endParaRPr lang="en-US"/>
        </a:p>
      </dgm:t>
    </dgm:pt>
    <dgm:pt modelId="{22CAE78D-2E0B-43B0-AA64-7544D38FC518}">
      <dgm:prSet/>
      <dgm:spPr/>
      <dgm:t>
        <a:bodyPr/>
        <a:lstStyle/>
        <a:p>
          <a:r>
            <a:rPr lang="en-GB"/>
            <a:t>Patient-centred approach to cancer care</a:t>
          </a:r>
          <a:endParaRPr lang="en-US"/>
        </a:p>
      </dgm:t>
    </dgm:pt>
    <dgm:pt modelId="{7E61DF63-5644-4D30-9496-653CEB36E769}" type="parTrans" cxnId="{8DF46B49-E8B3-4558-A4E9-DB8D2A31A71A}">
      <dgm:prSet/>
      <dgm:spPr/>
      <dgm:t>
        <a:bodyPr/>
        <a:lstStyle/>
        <a:p>
          <a:endParaRPr lang="en-US"/>
        </a:p>
      </dgm:t>
    </dgm:pt>
    <dgm:pt modelId="{635A99A0-52F5-493F-BE70-9B1773AEB807}" type="sibTrans" cxnId="{8DF46B49-E8B3-4558-A4E9-DB8D2A31A71A}">
      <dgm:prSet/>
      <dgm:spPr/>
      <dgm:t>
        <a:bodyPr/>
        <a:lstStyle/>
        <a:p>
          <a:endParaRPr lang="en-US"/>
        </a:p>
      </dgm:t>
    </dgm:pt>
    <dgm:pt modelId="{7B8AC9D8-8FA9-4317-B6AB-541382E55C47}">
      <dgm:prSet/>
      <dgm:spPr/>
      <dgm:t>
        <a:bodyPr/>
        <a:lstStyle/>
        <a:p>
          <a:r>
            <a:rPr lang="en-GB"/>
            <a:t>Three individualised care plans</a:t>
          </a:r>
          <a:endParaRPr lang="en-US"/>
        </a:p>
      </dgm:t>
    </dgm:pt>
    <dgm:pt modelId="{96E1EE45-C094-4C3F-B343-23FBFD2A82B8}" type="parTrans" cxnId="{C169425B-7471-4E31-A156-3A102E85C83F}">
      <dgm:prSet/>
      <dgm:spPr/>
      <dgm:t>
        <a:bodyPr/>
        <a:lstStyle/>
        <a:p>
          <a:endParaRPr lang="en-US"/>
        </a:p>
      </dgm:t>
    </dgm:pt>
    <dgm:pt modelId="{EC6B4469-5CBB-49CD-9415-7DA0CAF1866F}" type="sibTrans" cxnId="{C169425B-7471-4E31-A156-3A102E85C83F}">
      <dgm:prSet/>
      <dgm:spPr/>
      <dgm:t>
        <a:bodyPr/>
        <a:lstStyle/>
        <a:p>
          <a:endParaRPr lang="en-US"/>
        </a:p>
      </dgm:t>
    </dgm:pt>
    <dgm:pt modelId="{39E502DF-1F69-4510-9C41-FEB5BE42938E}">
      <dgm:prSet/>
      <dgm:spPr/>
      <dgm:t>
        <a:bodyPr/>
        <a:lstStyle/>
        <a:p>
          <a:r>
            <a:rPr lang="en-GB"/>
            <a:t>Physical, nutritional, psychological and social needs</a:t>
          </a:r>
          <a:endParaRPr lang="en-US"/>
        </a:p>
      </dgm:t>
    </dgm:pt>
    <dgm:pt modelId="{DCE93D75-12A2-4853-B892-3E7BB5C8351E}" type="parTrans" cxnId="{2AE14624-FA52-46AD-A531-C5C0F2CCCE03}">
      <dgm:prSet/>
      <dgm:spPr/>
      <dgm:t>
        <a:bodyPr/>
        <a:lstStyle/>
        <a:p>
          <a:endParaRPr lang="en-US"/>
        </a:p>
      </dgm:t>
    </dgm:pt>
    <dgm:pt modelId="{D18929EF-A4E7-4352-97D9-F638027EB40F}" type="sibTrans" cxnId="{2AE14624-FA52-46AD-A531-C5C0F2CCCE03}">
      <dgm:prSet/>
      <dgm:spPr/>
      <dgm:t>
        <a:bodyPr/>
        <a:lstStyle/>
        <a:p>
          <a:endParaRPr lang="en-US"/>
        </a:p>
      </dgm:t>
    </dgm:pt>
    <dgm:pt modelId="{B687525B-6564-FD45-A53A-D7FC878ED30A}" type="pres">
      <dgm:prSet presAssocID="{4CDB0524-717B-417B-A72B-005FCA36C16B}" presName="outerComposite" presStyleCnt="0">
        <dgm:presLayoutVars>
          <dgm:chMax val="5"/>
          <dgm:dir/>
          <dgm:resizeHandles val="exact"/>
        </dgm:presLayoutVars>
      </dgm:prSet>
      <dgm:spPr/>
    </dgm:pt>
    <dgm:pt modelId="{75E7E656-3BA2-5047-8B59-A8672D0B57EB}" type="pres">
      <dgm:prSet presAssocID="{4CDB0524-717B-417B-A72B-005FCA36C16B}" presName="dummyMaxCanvas" presStyleCnt="0">
        <dgm:presLayoutVars/>
      </dgm:prSet>
      <dgm:spPr/>
    </dgm:pt>
    <dgm:pt modelId="{9CBB8D30-A498-D34D-A692-0AD704D4E167}" type="pres">
      <dgm:prSet presAssocID="{4CDB0524-717B-417B-A72B-005FCA36C16B}" presName="FiveNodes_1" presStyleLbl="node1" presStyleIdx="0" presStyleCnt="5">
        <dgm:presLayoutVars>
          <dgm:bulletEnabled val="1"/>
        </dgm:presLayoutVars>
      </dgm:prSet>
      <dgm:spPr/>
    </dgm:pt>
    <dgm:pt modelId="{08D2FB99-9232-1149-9109-65AE8F8E590F}" type="pres">
      <dgm:prSet presAssocID="{4CDB0524-717B-417B-A72B-005FCA36C16B}" presName="FiveNodes_2" presStyleLbl="node1" presStyleIdx="1" presStyleCnt="5">
        <dgm:presLayoutVars>
          <dgm:bulletEnabled val="1"/>
        </dgm:presLayoutVars>
      </dgm:prSet>
      <dgm:spPr/>
    </dgm:pt>
    <dgm:pt modelId="{91FC6518-D05B-944F-A47E-A151FBE7DE4F}" type="pres">
      <dgm:prSet presAssocID="{4CDB0524-717B-417B-A72B-005FCA36C16B}" presName="FiveNodes_3" presStyleLbl="node1" presStyleIdx="2" presStyleCnt="5">
        <dgm:presLayoutVars>
          <dgm:bulletEnabled val="1"/>
        </dgm:presLayoutVars>
      </dgm:prSet>
      <dgm:spPr/>
    </dgm:pt>
    <dgm:pt modelId="{E7A8B3D9-9A3D-0E45-A00F-EB7EC32F997B}" type="pres">
      <dgm:prSet presAssocID="{4CDB0524-717B-417B-A72B-005FCA36C16B}" presName="FiveNodes_4" presStyleLbl="node1" presStyleIdx="3" presStyleCnt="5">
        <dgm:presLayoutVars>
          <dgm:bulletEnabled val="1"/>
        </dgm:presLayoutVars>
      </dgm:prSet>
      <dgm:spPr/>
    </dgm:pt>
    <dgm:pt modelId="{240B3881-A8EA-B648-9692-7B8CF1580B09}" type="pres">
      <dgm:prSet presAssocID="{4CDB0524-717B-417B-A72B-005FCA36C16B}" presName="FiveNodes_5" presStyleLbl="node1" presStyleIdx="4" presStyleCnt="5">
        <dgm:presLayoutVars>
          <dgm:bulletEnabled val="1"/>
        </dgm:presLayoutVars>
      </dgm:prSet>
      <dgm:spPr/>
    </dgm:pt>
    <dgm:pt modelId="{26B9AC4A-B0DB-8E4C-ADA6-5AC9B3CF2730}" type="pres">
      <dgm:prSet presAssocID="{4CDB0524-717B-417B-A72B-005FCA36C16B}" presName="FiveConn_1-2" presStyleLbl="fgAccFollowNode1" presStyleIdx="0" presStyleCnt="4">
        <dgm:presLayoutVars>
          <dgm:bulletEnabled val="1"/>
        </dgm:presLayoutVars>
      </dgm:prSet>
      <dgm:spPr/>
    </dgm:pt>
    <dgm:pt modelId="{A2D978BF-8102-D14D-B9DA-629042F2CB84}" type="pres">
      <dgm:prSet presAssocID="{4CDB0524-717B-417B-A72B-005FCA36C16B}" presName="FiveConn_2-3" presStyleLbl="fgAccFollowNode1" presStyleIdx="1" presStyleCnt="4">
        <dgm:presLayoutVars>
          <dgm:bulletEnabled val="1"/>
        </dgm:presLayoutVars>
      </dgm:prSet>
      <dgm:spPr/>
    </dgm:pt>
    <dgm:pt modelId="{A52F4BDC-67FD-814F-9C6C-A6B89B3F484C}" type="pres">
      <dgm:prSet presAssocID="{4CDB0524-717B-417B-A72B-005FCA36C16B}" presName="FiveConn_3-4" presStyleLbl="fgAccFollowNode1" presStyleIdx="2" presStyleCnt="4">
        <dgm:presLayoutVars>
          <dgm:bulletEnabled val="1"/>
        </dgm:presLayoutVars>
      </dgm:prSet>
      <dgm:spPr/>
    </dgm:pt>
    <dgm:pt modelId="{0DD94A1C-051E-2C40-AEC2-15CAC1C2FAC2}" type="pres">
      <dgm:prSet presAssocID="{4CDB0524-717B-417B-A72B-005FCA36C16B}" presName="FiveConn_4-5" presStyleLbl="fgAccFollowNode1" presStyleIdx="3" presStyleCnt="4">
        <dgm:presLayoutVars>
          <dgm:bulletEnabled val="1"/>
        </dgm:presLayoutVars>
      </dgm:prSet>
      <dgm:spPr/>
    </dgm:pt>
    <dgm:pt modelId="{74FD643D-C8A8-CA46-A72B-6B0D9427060B}" type="pres">
      <dgm:prSet presAssocID="{4CDB0524-717B-417B-A72B-005FCA36C16B}" presName="FiveNodes_1_text" presStyleLbl="node1" presStyleIdx="4" presStyleCnt="5">
        <dgm:presLayoutVars>
          <dgm:bulletEnabled val="1"/>
        </dgm:presLayoutVars>
      </dgm:prSet>
      <dgm:spPr/>
    </dgm:pt>
    <dgm:pt modelId="{B454275E-C09E-B84F-8CCC-E8A29D062983}" type="pres">
      <dgm:prSet presAssocID="{4CDB0524-717B-417B-A72B-005FCA36C16B}" presName="FiveNodes_2_text" presStyleLbl="node1" presStyleIdx="4" presStyleCnt="5">
        <dgm:presLayoutVars>
          <dgm:bulletEnabled val="1"/>
        </dgm:presLayoutVars>
      </dgm:prSet>
      <dgm:spPr/>
    </dgm:pt>
    <dgm:pt modelId="{CFD26B33-83C9-4340-80CF-25BEBE0B6535}" type="pres">
      <dgm:prSet presAssocID="{4CDB0524-717B-417B-A72B-005FCA36C16B}" presName="FiveNodes_3_text" presStyleLbl="node1" presStyleIdx="4" presStyleCnt="5">
        <dgm:presLayoutVars>
          <dgm:bulletEnabled val="1"/>
        </dgm:presLayoutVars>
      </dgm:prSet>
      <dgm:spPr/>
    </dgm:pt>
    <dgm:pt modelId="{EC4BB7B6-F278-9240-B34B-3FB531E82B21}" type="pres">
      <dgm:prSet presAssocID="{4CDB0524-717B-417B-A72B-005FCA36C16B}" presName="FiveNodes_4_text" presStyleLbl="node1" presStyleIdx="4" presStyleCnt="5">
        <dgm:presLayoutVars>
          <dgm:bulletEnabled val="1"/>
        </dgm:presLayoutVars>
      </dgm:prSet>
      <dgm:spPr/>
    </dgm:pt>
    <dgm:pt modelId="{7336DC3B-AF91-F747-8578-A0DCD2DCB8C3}" type="pres">
      <dgm:prSet presAssocID="{4CDB0524-717B-417B-A72B-005FCA36C16B}" presName="FiveNodes_5_text" presStyleLbl="node1" presStyleIdx="4" presStyleCnt="5">
        <dgm:presLayoutVars>
          <dgm:bulletEnabled val="1"/>
        </dgm:presLayoutVars>
      </dgm:prSet>
      <dgm:spPr/>
    </dgm:pt>
  </dgm:ptLst>
  <dgm:cxnLst>
    <dgm:cxn modelId="{F21A8D00-F569-C940-9271-531600963C17}" type="presOf" srcId="{4CDB0524-717B-417B-A72B-005FCA36C16B}" destId="{B687525B-6564-FD45-A53A-D7FC878ED30A}" srcOrd="0" destOrd="0" presId="urn:microsoft.com/office/officeart/2005/8/layout/vProcess5"/>
    <dgm:cxn modelId="{95761814-6605-1240-9612-E0E47E63F4D3}" type="presOf" srcId="{F9580D35-BCB6-4F30-BFF9-238E7BA11696}" destId="{9CBB8D30-A498-D34D-A692-0AD704D4E167}" srcOrd="0" destOrd="0" presId="urn:microsoft.com/office/officeart/2005/8/layout/vProcess5"/>
    <dgm:cxn modelId="{2AE14624-FA52-46AD-A531-C5C0F2CCCE03}" srcId="{4CDB0524-717B-417B-A72B-005FCA36C16B}" destId="{39E502DF-1F69-4510-9C41-FEB5BE42938E}" srcOrd="4" destOrd="0" parTransId="{DCE93D75-12A2-4853-B892-3E7BB5C8351E}" sibTransId="{D18929EF-A4E7-4352-97D9-F638027EB40F}"/>
    <dgm:cxn modelId="{C98EB72B-5706-2F40-BB5E-FFAE8ACF6BF3}" type="presOf" srcId="{F9580D35-BCB6-4F30-BFF9-238E7BA11696}" destId="{74FD643D-C8A8-CA46-A72B-6B0D9427060B}" srcOrd="1" destOrd="0" presId="urn:microsoft.com/office/officeart/2005/8/layout/vProcess5"/>
    <dgm:cxn modelId="{388E6543-2DFD-A34F-A7D3-F7C34F466CE2}" type="presOf" srcId="{6D24BA0A-B325-4A38-A4E0-532CBEBD9BBC}" destId="{26B9AC4A-B0DB-8E4C-ADA6-5AC9B3CF2730}" srcOrd="0" destOrd="0" presId="urn:microsoft.com/office/officeart/2005/8/layout/vProcess5"/>
    <dgm:cxn modelId="{2EA3F248-15F2-1A40-9618-B313984E60CE}" type="presOf" srcId="{7B8AC9D8-8FA9-4317-B6AB-541382E55C47}" destId="{E7A8B3D9-9A3D-0E45-A00F-EB7EC32F997B}" srcOrd="0" destOrd="0" presId="urn:microsoft.com/office/officeart/2005/8/layout/vProcess5"/>
    <dgm:cxn modelId="{8DF46B49-E8B3-4558-A4E9-DB8D2A31A71A}" srcId="{4CDB0524-717B-417B-A72B-005FCA36C16B}" destId="{22CAE78D-2E0B-43B0-AA64-7544D38FC518}" srcOrd="2" destOrd="0" parTransId="{7E61DF63-5644-4D30-9496-653CEB36E769}" sibTransId="{635A99A0-52F5-493F-BE70-9B1773AEB807}"/>
    <dgm:cxn modelId="{C169425B-7471-4E31-A156-3A102E85C83F}" srcId="{4CDB0524-717B-417B-A72B-005FCA36C16B}" destId="{7B8AC9D8-8FA9-4317-B6AB-541382E55C47}" srcOrd="3" destOrd="0" parTransId="{96E1EE45-C094-4C3F-B343-23FBFD2A82B8}" sibTransId="{EC6B4469-5CBB-49CD-9415-7DA0CAF1866F}"/>
    <dgm:cxn modelId="{2827A072-12C3-F340-8697-0A01E74611C5}" type="presOf" srcId="{635A99A0-52F5-493F-BE70-9B1773AEB807}" destId="{A52F4BDC-67FD-814F-9C6C-A6B89B3F484C}" srcOrd="0" destOrd="0" presId="urn:microsoft.com/office/officeart/2005/8/layout/vProcess5"/>
    <dgm:cxn modelId="{388B558C-17AF-EF44-A0B1-630A274F53A3}" type="presOf" srcId="{7B8AC9D8-8FA9-4317-B6AB-541382E55C47}" destId="{EC4BB7B6-F278-9240-B34B-3FB531E82B21}" srcOrd="1" destOrd="0" presId="urn:microsoft.com/office/officeart/2005/8/layout/vProcess5"/>
    <dgm:cxn modelId="{BFEB1C8F-916E-4917-964A-2586F76C8FCF}" srcId="{4CDB0524-717B-417B-A72B-005FCA36C16B}" destId="{F9580D35-BCB6-4F30-BFF9-238E7BA11696}" srcOrd="0" destOrd="0" parTransId="{BEBFF2E2-0AE6-468E-9680-9B6031B042EB}" sibTransId="{6D24BA0A-B325-4A38-A4E0-532CBEBD9BBC}"/>
    <dgm:cxn modelId="{A6F9D397-34D2-4B36-A4A3-2E1A160289F8}" srcId="{4CDB0524-717B-417B-A72B-005FCA36C16B}" destId="{9AA2FCB1-BC79-4A34-9C50-F9561515E0F7}" srcOrd="1" destOrd="0" parTransId="{D6FDDB91-59CB-4DCD-83E2-F71AF05CD033}" sibTransId="{E85DBA9D-8FFE-4235-A794-672C41B9033D}"/>
    <dgm:cxn modelId="{5DD987A1-0EC8-C642-9B2C-8FE0804FC432}" type="presOf" srcId="{22CAE78D-2E0B-43B0-AA64-7544D38FC518}" destId="{CFD26B33-83C9-4340-80CF-25BEBE0B6535}" srcOrd="1" destOrd="0" presId="urn:microsoft.com/office/officeart/2005/8/layout/vProcess5"/>
    <dgm:cxn modelId="{5647F6B0-6829-364B-B393-F1B1EA1078B2}" type="presOf" srcId="{9AA2FCB1-BC79-4A34-9C50-F9561515E0F7}" destId="{08D2FB99-9232-1149-9109-65AE8F8E590F}" srcOrd="0" destOrd="0" presId="urn:microsoft.com/office/officeart/2005/8/layout/vProcess5"/>
    <dgm:cxn modelId="{D19A53B4-5F3D-9A4E-9E31-039DE00F027A}" type="presOf" srcId="{E85DBA9D-8FFE-4235-A794-672C41B9033D}" destId="{A2D978BF-8102-D14D-B9DA-629042F2CB84}" srcOrd="0" destOrd="0" presId="urn:microsoft.com/office/officeart/2005/8/layout/vProcess5"/>
    <dgm:cxn modelId="{37D127C1-1578-8540-8C17-B53DF6301749}" type="presOf" srcId="{9AA2FCB1-BC79-4A34-9C50-F9561515E0F7}" destId="{B454275E-C09E-B84F-8CCC-E8A29D062983}" srcOrd="1" destOrd="0" presId="urn:microsoft.com/office/officeart/2005/8/layout/vProcess5"/>
    <dgm:cxn modelId="{CAA9C1D1-1EFA-334B-B7DA-686D133991D1}" type="presOf" srcId="{EC6B4469-5CBB-49CD-9415-7DA0CAF1866F}" destId="{0DD94A1C-051E-2C40-AEC2-15CAC1C2FAC2}" srcOrd="0" destOrd="0" presId="urn:microsoft.com/office/officeart/2005/8/layout/vProcess5"/>
    <dgm:cxn modelId="{5D2E6BD4-514C-0248-8AE3-A4F50F2B44BA}" type="presOf" srcId="{22CAE78D-2E0B-43B0-AA64-7544D38FC518}" destId="{91FC6518-D05B-944F-A47E-A151FBE7DE4F}" srcOrd="0" destOrd="0" presId="urn:microsoft.com/office/officeart/2005/8/layout/vProcess5"/>
    <dgm:cxn modelId="{B8C39DDF-B02A-8348-9E15-4F46B09978C9}" type="presOf" srcId="{39E502DF-1F69-4510-9C41-FEB5BE42938E}" destId="{240B3881-A8EA-B648-9692-7B8CF1580B09}" srcOrd="0" destOrd="0" presId="urn:microsoft.com/office/officeart/2005/8/layout/vProcess5"/>
    <dgm:cxn modelId="{B8C2D2FC-C137-194A-B59F-B1811259A852}" type="presOf" srcId="{39E502DF-1F69-4510-9C41-FEB5BE42938E}" destId="{7336DC3B-AF91-F747-8578-A0DCD2DCB8C3}" srcOrd="1" destOrd="0" presId="urn:microsoft.com/office/officeart/2005/8/layout/vProcess5"/>
    <dgm:cxn modelId="{BAAC007A-F58E-984A-81E1-76BA1383B822}" type="presParOf" srcId="{B687525B-6564-FD45-A53A-D7FC878ED30A}" destId="{75E7E656-3BA2-5047-8B59-A8672D0B57EB}" srcOrd="0" destOrd="0" presId="urn:microsoft.com/office/officeart/2005/8/layout/vProcess5"/>
    <dgm:cxn modelId="{9F78BF6B-305B-764C-A87C-594CE6979A4D}" type="presParOf" srcId="{B687525B-6564-FD45-A53A-D7FC878ED30A}" destId="{9CBB8D30-A498-D34D-A692-0AD704D4E167}" srcOrd="1" destOrd="0" presId="urn:microsoft.com/office/officeart/2005/8/layout/vProcess5"/>
    <dgm:cxn modelId="{D6E98341-369F-3249-9507-AAFF9101EE8D}" type="presParOf" srcId="{B687525B-6564-FD45-A53A-D7FC878ED30A}" destId="{08D2FB99-9232-1149-9109-65AE8F8E590F}" srcOrd="2" destOrd="0" presId="urn:microsoft.com/office/officeart/2005/8/layout/vProcess5"/>
    <dgm:cxn modelId="{3F5F5AA7-5127-224F-BEC5-1B724672A6A4}" type="presParOf" srcId="{B687525B-6564-FD45-A53A-D7FC878ED30A}" destId="{91FC6518-D05B-944F-A47E-A151FBE7DE4F}" srcOrd="3" destOrd="0" presId="urn:microsoft.com/office/officeart/2005/8/layout/vProcess5"/>
    <dgm:cxn modelId="{92465890-D7BA-4B4D-BAB3-25B92E70DE35}" type="presParOf" srcId="{B687525B-6564-FD45-A53A-D7FC878ED30A}" destId="{E7A8B3D9-9A3D-0E45-A00F-EB7EC32F997B}" srcOrd="4" destOrd="0" presId="urn:microsoft.com/office/officeart/2005/8/layout/vProcess5"/>
    <dgm:cxn modelId="{99673949-EDD3-B442-ABA9-DEE1BD807515}" type="presParOf" srcId="{B687525B-6564-FD45-A53A-D7FC878ED30A}" destId="{240B3881-A8EA-B648-9692-7B8CF1580B09}" srcOrd="5" destOrd="0" presId="urn:microsoft.com/office/officeart/2005/8/layout/vProcess5"/>
    <dgm:cxn modelId="{A029A746-AE9B-C545-9B92-3743499A86C3}" type="presParOf" srcId="{B687525B-6564-FD45-A53A-D7FC878ED30A}" destId="{26B9AC4A-B0DB-8E4C-ADA6-5AC9B3CF2730}" srcOrd="6" destOrd="0" presId="urn:microsoft.com/office/officeart/2005/8/layout/vProcess5"/>
    <dgm:cxn modelId="{9F25BD5E-6009-3046-93E5-BB7BD42610E8}" type="presParOf" srcId="{B687525B-6564-FD45-A53A-D7FC878ED30A}" destId="{A2D978BF-8102-D14D-B9DA-629042F2CB84}" srcOrd="7" destOrd="0" presId="urn:microsoft.com/office/officeart/2005/8/layout/vProcess5"/>
    <dgm:cxn modelId="{0A86DE4C-8D05-9B49-A83F-DC31ADCE9BD6}" type="presParOf" srcId="{B687525B-6564-FD45-A53A-D7FC878ED30A}" destId="{A52F4BDC-67FD-814F-9C6C-A6B89B3F484C}" srcOrd="8" destOrd="0" presId="urn:microsoft.com/office/officeart/2005/8/layout/vProcess5"/>
    <dgm:cxn modelId="{FB85B14F-958F-0549-B8CD-C618CC0A5D16}" type="presParOf" srcId="{B687525B-6564-FD45-A53A-D7FC878ED30A}" destId="{0DD94A1C-051E-2C40-AEC2-15CAC1C2FAC2}" srcOrd="9" destOrd="0" presId="urn:microsoft.com/office/officeart/2005/8/layout/vProcess5"/>
    <dgm:cxn modelId="{8D7B5B83-B35D-6E40-9754-2F0C65E87204}" type="presParOf" srcId="{B687525B-6564-FD45-A53A-D7FC878ED30A}" destId="{74FD643D-C8A8-CA46-A72B-6B0D9427060B}" srcOrd="10" destOrd="0" presId="urn:microsoft.com/office/officeart/2005/8/layout/vProcess5"/>
    <dgm:cxn modelId="{70D991A2-FAC8-D844-AE17-29E0962E5986}" type="presParOf" srcId="{B687525B-6564-FD45-A53A-D7FC878ED30A}" destId="{B454275E-C09E-B84F-8CCC-E8A29D062983}" srcOrd="11" destOrd="0" presId="urn:microsoft.com/office/officeart/2005/8/layout/vProcess5"/>
    <dgm:cxn modelId="{7FB39E5F-7D54-4844-9041-895B6AFE42F0}" type="presParOf" srcId="{B687525B-6564-FD45-A53A-D7FC878ED30A}" destId="{CFD26B33-83C9-4340-80CF-25BEBE0B6535}" srcOrd="12" destOrd="0" presId="urn:microsoft.com/office/officeart/2005/8/layout/vProcess5"/>
    <dgm:cxn modelId="{E217D343-B233-334A-B78C-EBD427BFCCD5}" type="presParOf" srcId="{B687525B-6564-FD45-A53A-D7FC878ED30A}" destId="{EC4BB7B6-F278-9240-B34B-3FB531E82B21}" srcOrd="13" destOrd="0" presId="urn:microsoft.com/office/officeart/2005/8/layout/vProcess5"/>
    <dgm:cxn modelId="{28F0716A-5A58-9E42-A379-D36165FF8091}" type="presParOf" srcId="{B687525B-6564-FD45-A53A-D7FC878ED30A}" destId="{7336DC3B-AF91-F747-8578-A0DCD2DCB8C3}" srcOrd="14"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4E97321-2248-4F4B-8211-F81000E66B73}"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499DED9C-E05A-4C7D-8621-B873E5FDE091}">
      <dgm:prSet/>
      <dgm:spPr/>
      <dgm:t>
        <a:bodyPr/>
        <a:lstStyle/>
        <a:p>
          <a:r>
            <a:rPr lang="en-GB" b="1"/>
            <a:t>Sarah's Current Diet</a:t>
          </a:r>
          <a:endParaRPr lang="en-US"/>
        </a:p>
      </dgm:t>
    </dgm:pt>
    <dgm:pt modelId="{E43D566B-2D91-471A-A6D2-2140A45B142C}" type="parTrans" cxnId="{8ADA9444-4A4D-465C-9453-9642D4764720}">
      <dgm:prSet/>
      <dgm:spPr/>
      <dgm:t>
        <a:bodyPr/>
        <a:lstStyle/>
        <a:p>
          <a:endParaRPr lang="en-US"/>
        </a:p>
      </dgm:t>
    </dgm:pt>
    <dgm:pt modelId="{A826D202-BC16-420F-8DB9-F9447D9E7A50}" type="sibTrans" cxnId="{8ADA9444-4A4D-465C-9453-9642D4764720}">
      <dgm:prSet/>
      <dgm:spPr/>
      <dgm:t>
        <a:bodyPr/>
        <a:lstStyle/>
        <a:p>
          <a:endParaRPr lang="en-US"/>
        </a:p>
      </dgm:t>
    </dgm:pt>
    <dgm:pt modelId="{7B4D46E2-E951-4EF5-90DD-CD2AD843C5FC}">
      <dgm:prSet/>
      <dgm:spPr/>
      <dgm:t>
        <a:bodyPr/>
        <a:lstStyle/>
        <a:p>
          <a:r>
            <a:rPr lang="en-GB" b="1"/>
            <a:t>Breakfast</a:t>
          </a:r>
          <a:endParaRPr lang="en-US"/>
        </a:p>
      </dgm:t>
    </dgm:pt>
    <dgm:pt modelId="{BFDAA6D1-9CF8-4028-AD15-E167A24808AA}" type="parTrans" cxnId="{2A53A8A5-C4EE-4D2E-A788-FE14097BFA89}">
      <dgm:prSet/>
      <dgm:spPr/>
      <dgm:t>
        <a:bodyPr/>
        <a:lstStyle/>
        <a:p>
          <a:endParaRPr lang="en-US"/>
        </a:p>
      </dgm:t>
    </dgm:pt>
    <dgm:pt modelId="{6F0A7CC7-A3BD-4ADC-87E7-202C8AF7C901}" type="sibTrans" cxnId="{2A53A8A5-C4EE-4D2E-A788-FE14097BFA89}">
      <dgm:prSet/>
      <dgm:spPr/>
      <dgm:t>
        <a:bodyPr/>
        <a:lstStyle/>
        <a:p>
          <a:endParaRPr lang="en-US"/>
        </a:p>
      </dgm:t>
    </dgm:pt>
    <dgm:pt modelId="{D10F3DE3-56BA-41D4-BA40-03504BD86EC8}">
      <dgm:prSet/>
      <dgm:spPr/>
      <dgm:t>
        <a:bodyPr/>
        <a:lstStyle/>
        <a:p>
          <a:r>
            <a:rPr lang="en-GB"/>
            <a:t>Porridge/cereal or toast,Fruit,Tea</a:t>
          </a:r>
          <a:endParaRPr lang="en-US"/>
        </a:p>
      </dgm:t>
    </dgm:pt>
    <dgm:pt modelId="{205124B5-1BB0-4630-BEC7-D7F758D4E306}" type="parTrans" cxnId="{3A86C897-0C2C-4A92-BA51-906602002D47}">
      <dgm:prSet/>
      <dgm:spPr/>
      <dgm:t>
        <a:bodyPr/>
        <a:lstStyle/>
        <a:p>
          <a:endParaRPr lang="en-US"/>
        </a:p>
      </dgm:t>
    </dgm:pt>
    <dgm:pt modelId="{70F538F7-8065-4DC9-B8A8-9DA262B5DFC9}" type="sibTrans" cxnId="{3A86C897-0C2C-4A92-BA51-906602002D47}">
      <dgm:prSet/>
      <dgm:spPr/>
      <dgm:t>
        <a:bodyPr/>
        <a:lstStyle/>
        <a:p>
          <a:endParaRPr lang="en-US"/>
        </a:p>
      </dgm:t>
    </dgm:pt>
    <dgm:pt modelId="{62E792F7-2A0A-4232-9D24-95930E5B352B}">
      <dgm:prSet/>
      <dgm:spPr/>
      <dgm:t>
        <a:bodyPr/>
        <a:lstStyle/>
        <a:p>
          <a:r>
            <a:rPr lang="en-GB" b="1"/>
            <a:t>Lunch</a:t>
          </a:r>
          <a:endParaRPr lang="en-US"/>
        </a:p>
      </dgm:t>
    </dgm:pt>
    <dgm:pt modelId="{96B87147-9589-4212-B245-3C8879A734D4}" type="parTrans" cxnId="{CB5B0395-02D4-4EC8-8A35-F1EF0419F0CD}">
      <dgm:prSet/>
      <dgm:spPr/>
      <dgm:t>
        <a:bodyPr/>
        <a:lstStyle/>
        <a:p>
          <a:endParaRPr lang="en-US"/>
        </a:p>
      </dgm:t>
    </dgm:pt>
    <dgm:pt modelId="{DF70C6CB-F43F-4109-BF43-98B03B03B390}" type="sibTrans" cxnId="{CB5B0395-02D4-4EC8-8A35-F1EF0419F0CD}">
      <dgm:prSet/>
      <dgm:spPr/>
      <dgm:t>
        <a:bodyPr/>
        <a:lstStyle/>
        <a:p>
          <a:endParaRPr lang="en-US"/>
        </a:p>
      </dgm:t>
    </dgm:pt>
    <dgm:pt modelId="{834F0C80-93A7-46F8-9476-56821AA729EC}">
      <dgm:prSet/>
      <dgm:spPr/>
      <dgm:t>
        <a:bodyPr/>
        <a:lstStyle/>
        <a:p>
          <a:r>
            <a:rPr lang="en-GB"/>
            <a:t>Sandwich,Soup/salad,Fruit</a:t>
          </a:r>
          <a:endParaRPr lang="en-US"/>
        </a:p>
      </dgm:t>
    </dgm:pt>
    <dgm:pt modelId="{71477BE7-30F4-4D97-A6BE-CE4D940BB2CF}" type="parTrans" cxnId="{06BF0EEF-47E7-49F1-8603-5E327D76F8A0}">
      <dgm:prSet/>
      <dgm:spPr/>
      <dgm:t>
        <a:bodyPr/>
        <a:lstStyle/>
        <a:p>
          <a:endParaRPr lang="en-US"/>
        </a:p>
      </dgm:t>
    </dgm:pt>
    <dgm:pt modelId="{E2569919-04AB-4139-8C2A-3F8549FDC6C0}" type="sibTrans" cxnId="{06BF0EEF-47E7-49F1-8603-5E327D76F8A0}">
      <dgm:prSet/>
      <dgm:spPr/>
      <dgm:t>
        <a:bodyPr/>
        <a:lstStyle/>
        <a:p>
          <a:endParaRPr lang="en-US"/>
        </a:p>
      </dgm:t>
    </dgm:pt>
    <dgm:pt modelId="{E22AE496-6703-4322-AD24-9E1AF7ED2563}">
      <dgm:prSet/>
      <dgm:spPr/>
      <dgm:t>
        <a:bodyPr/>
        <a:lstStyle/>
        <a:p>
          <a:r>
            <a:rPr lang="en-GB" b="1"/>
            <a:t>Dinner</a:t>
          </a:r>
          <a:endParaRPr lang="en-US"/>
        </a:p>
      </dgm:t>
    </dgm:pt>
    <dgm:pt modelId="{32AE631A-47CA-491B-BC94-A70F0237B422}" type="parTrans" cxnId="{3A349718-6378-4EC1-85F0-446E7FB90671}">
      <dgm:prSet/>
      <dgm:spPr/>
      <dgm:t>
        <a:bodyPr/>
        <a:lstStyle/>
        <a:p>
          <a:endParaRPr lang="en-US"/>
        </a:p>
      </dgm:t>
    </dgm:pt>
    <dgm:pt modelId="{08BE6643-A9D3-4CDD-9B3F-E83AC27B3DED}" type="sibTrans" cxnId="{3A349718-6378-4EC1-85F0-446E7FB90671}">
      <dgm:prSet/>
      <dgm:spPr/>
      <dgm:t>
        <a:bodyPr/>
        <a:lstStyle/>
        <a:p>
          <a:endParaRPr lang="en-US"/>
        </a:p>
      </dgm:t>
    </dgm:pt>
    <dgm:pt modelId="{6135EA74-F4F4-4527-929D-AD3073D96718}">
      <dgm:prSet/>
      <dgm:spPr/>
      <dgm:t>
        <a:bodyPr/>
        <a:lstStyle/>
        <a:p>
          <a:r>
            <a:rPr lang="en-GB"/>
            <a:t>Chicken or fish,Rice/pasta/potatoes,Vegetables</a:t>
          </a:r>
          <a:endParaRPr lang="en-US"/>
        </a:p>
      </dgm:t>
    </dgm:pt>
    <dgm:pt modelId="{99BE036F-E913-4D88-ABC3-C93CDF9B76CE}" type="parTrans" cxnId="{2C27EB8B-2859-4F78-A50F-1D5B2A16C3DF}">
      <dgm:prSet/>
      <dgm:spPr/>
      <dgm:t>
        <a:bodyPr/>
        <a:lstStyle/>
        <a:p>
          <a:endParaRPr lang="en-US"/>
        </a:p>
      </dgm:t>
    </dgm:pt>
    <dgm:pt modelId="{734FF5F1-656F-47C8-82F7-53A6CFF07540}" type="sibTrans" cxnId="{2C27EB8B-2859-4F78-A50F-1D5B2A16C3DF}">
      <dgm:prSet/>
      <dgm:spPr/>
      <dgm:t>
        <a:bodyPr/>
        <a:lstStyle/>
        <a:p>
          <a:endParaRPr lang="en-US"/>
        </a:p>
      </dgm:t>
    </dgm:pt>
    <dgm:pt modelId="{AD80CA9C-1FBE-404B-8922-181AE7BC1143}">
      <dgm:prSet/>
      <dgm:spPr/>
      <dgm:t>
        <a:bodyPr/>
        <a:lstStyle/>
        <a:p>
          <a:r>
            <a:rPr lang="en-GB" b="1"/>
            <a:t>Snacks</a:t>
          </a:r>
          <a:endParaRPr lang="en-US"/>
        </a:p>
      </dgm:t>
    </dgm:pt>
    <dgm:pt modelId="{C99010A6-8401-4BD1-BEEB-E152A499D89F}" type="parTrans" cxnId="{67977D65-B413-48B7-8BDE-30195C183161}">
      <dgm:prSet/>
      <dgm:spPr/>
      <dgm:t>
        <a:bodyPr/>
        <a:lstStyle/>
        <a:p>
          <a:endParaRPr lang="en-US"/>
        </a:p>
      </dgm:t>
    </dgm:pt>
    <dgm:pt modelId="{E878A182-7CE6-4E9E-958C-C29DF4CFB01E}" type="sibTrans" cxnId="{67977D65-B413-48B7-8BDE-30195C183161}">
      <dgm:prSet/>
      <dgm:spPr/>
      <dgm:t>
        <a:bodyPr/>
        <a:lstStyle/>
        <a:p>
          <a:endParaRPr lang="en-US"/>
        </a:p>
      </dgm:t>
    </dgm:pt>
    <dgm:pt modelId="{63D35466-B579-429B-ADD5-9C877A143F5D}">
      <dgm:prSet/>
      <dgm:spPr/>
      <dgm:t>
        <a:bodyPr/>
        <a:lstStyle/>
        <a:p>
          <a:r>
            <a:rPr lang="en-GB"/>
            <a:t>Yogurt, fruit or occasional biscuits</a:t>
          </a:r>
          <a:endParaRPr lang="en-US"/>
        </a:p>
      </dgm:t>
    </dgm:pt>
    <dgm:pt modelId="{F3D9BA48-8675-43A6-8A76-B9368ABEAEBC}" type="parTrans" cxnId="{31E6C129-C12D-4FC8-94F7-FABC13F0E8D9}">
      <dgm:prSet/>
      <dgm:spPr/>
      <dgm:t>
        <a:bodyPr/>
        <a:lstStyle/>
        <a:p>
          <a:endParaRPr lang="en-US"/>
        </a:p>
      </dgm:t>
    </dgm:pt>
    <dgm:pt modelId="{B205A97F-B73A-4A5D-81F1-90C89BC0F767}" type="sibTrans" cxnId="{31E6C129-C12D-4FC8-94F7-FABC13F0E8D9}">
      <dgm:prSet/>
      <dgm:spPr/>
      <dgm:t>
        <a:bodyPr/>
        <a:lstStyle/>
        <a:p>
          <a:endParaRPr lang="en-US"/>
        </a:p>
      </dgm:t>
    </dgm:pt>
    <dgm:pt modelId="{D65338BA-FA00-4937-A113-EFB89F23C390}">
      <dgm:prSet/>
      <dgm:spPr/>
      <dgm:t>
        <a:bodyPr/>
        <a:lstStyle/>
        <a:p>
          <a:r>
            <a:rPr lang="en-GB" b="1"/>
            <a:t>Fluids</a:t>
          </a:r>
          <a:endParaRPr lang="en-US"/>
        </a:p>
      </dgm:t>
    </dgm:pt>
    <dgm:pt modelId="{123FE08D-A27F-4B52-9328-0C31B1C617B3}" type="parTrans" cxnId="{DA2CF2B7-2E46-4290-A7F8-4F3581C2EFD1}">
      <dgm:prSet/>
      <dgm:spPr/>
      <dgm:t>
        <a:bodyPr/>
        <a:lstStyle/>
        <a:p>
          <a:endParaRPr lang="en-US"/>
        </a:p>
      </dgm:t>
    </dgm:pt>
    <dgm:pt modelId="{3B1E2594-1CA2-4F35-918F-563748856912}" type="sibTrans" cxnId="{DA2CF2B7-2E46-4290-A7F8-4F3581C2EFD1}">
      <dgm:prSet/>
      <dgm:spPr/>
      <dgm:t>
        <a:bodyPr/>
        <a:lstStyle/>
        <a:p>
          <a:endParaRPr lang="en-US"/>
        </a:p>
      </dgm:t>
    </dgm:pt>
    <dgm:pt modelId="{76BE9AEC-456E-4002-8898-E5AC6A369A4A}">
      <dgm:prSet/>
      <dgm:spPr/>
      <dgm:t>
        <a:bodyPr/>
        <a:lstStyle/>
        <a:p>
          <a:r>
            <a:rPr lang="en-GB"/>
            <a:t>Mainly water and tea</a:t>
          </a:r>
          <a:endParaRPr lang="en-US"/>
        </a:p>
      </dgm:t>
    </dgm:pt>
    <dgm:pt modelId="{8D4E650B-F3AF-4169-B101-A507DA9DDA7E}" type="parTrans" cxnId="{CB9EF9CE-98EC-4C45-90A2-363B69861261}">
      <dgm:prSet/>
      <dgm:spPr/>
      <dgm:t>
        <a:bodyPr/>
        <a:lstStyle/>
        <a:p>
          <a:endParaRPr lang="en-US"/>
        </a:p>
      </dgm:t>
    </dgm:pt>
    <dgm:pt modelId="{36460D44-45CB-4B90-9C22-001E23976821}" type="sibTrans" cxnId="{CB9EF9CE-98EC-4C45-90A2-363B69861261}">
      <dgm:prSet/>
      <dgm:spPr/>
      <dgm:t>
        <a:bodyPr/>
        <a:lstStyle/>
        <a:p>
          <a:endParaRPr lang="en-US"/>
        </a:p>
      </dgm:t>
    </dgm:pt>
    <dgm:pt modelId="{1D18B1BC-8722-4ECA-BCC3-329C542A235D}">
      <dgm:prSet/>
      <dgm:spPr/>
      <dgm:t>
        <a:bodyPr/>
        <a:lstStyle/>
        <a:p>
          <a:r>
            <a:rPr lang="en-GB" b="1"/>
            <a:t>Current Concern</a:t>
          </a:r>
          <a:endParaRPr lang="en-US"/>
        </a:p>
      </dgm:t>
    </dgm:pt>
    <dgm:pt modelId="{6202EB78-7132-4CD1-9672-E21E63829B1A}" type="parTrans" cxnId="{0840D9BA-F4AB-4BD2-8EEF-893EB6B51CC7}">
      <dgm:prSet/>
      <dgm:spPr/>
      <dgm:t>
        <a:bodyPr/>
        <a:lstStyle/>
        <a:p>
          <a:endParaRPr lang="en-US"/>
        </a:p>
      </dgm:t>
    </dgm:pt>
    <dgm:pt modelId="{5B7CD1B9-D40D-4A23-ADAB-431B72585D2A}" type="sibTrans" cxnId="{0840D9BA-F4AB-4BD2-8EEF-893EB6B51CC7}">
      <dgm:prSet/>
      <dgm:spPr/>
      <dgm:t>
        <a:bodyPr/>
        <a:lstStyle/>
        <a:p>
          <a:endParaRPr lang="en-US"/>
        </a:p>
      </dgm:t>
    </dgm:pt>
    <dgm:pt modelId="{26260CA9-ECC8-49B2-BD24-7FFD2D0EAFA5}">
      <dgm:prSet custT="1"/>
      <dgm:spPr/>
      <dgm:t>
        <a:bodyPr/>
        <a:lstStyle/>
        <a:p>
          <a:r>
            <a:rPr lang="en-GB" sz="1100"/>
            <a:t>Sarah's appetite has decreased since diagnosis.</a:t>
          </a:r>
          <a:endParaRPr lang="en-US" sz="1100"/>
        </a:p>
      </dgm:t>
    </dgm:pt>
    <dgm:pt modelId="{B04E4582-9253-4102-B0D7-F422E4EBE770}" type="parTrans" cxnId="{4851A7E9-A95C-452C-B871-EFEFC7C0EA37}">
      <dgm:prSet/>
      <dgm:spPr/>
      <dgm:t>
        <a:bodyPr/>
        <a:lstStyle/>
        <a:p>
          <a:endParaRPr lang="en-US"/>
        </a:p>
      </dgm:t>
    </dgm:pt>
    <dgm:pt modelId="{BBCEA89B-F89E-4ABE-86D6-7C4D3C8EA78C}" type="sibTrans" cxnId="{4851A7E9-A95C-452C-B871-EFEFC7C0EA37}">
      <dgm:prSet/>
      <dgm:spPr/>
      <dgm:t>
        <a:bodyPr/>
        <a:lstStyle/>
        <a:p>
          <a:endParaRPr lang="en-US"/>
        </a:p>
      </dgm:t>
    </dgm:pt>
    <dgm:pt modelId="{5B4B16F9-8B23-6941-B2B8-5098C89C7CDA}" type="pres">
      <dgm:prSet presAssocID="{94E97321-2248-4F4B-8211-F81000E66B73}" presName="vert0" presStyleCnt="0">
        <dgm:presLayoutVars>
          <dgm:dir/>
          <dgm:animOne val="branch"/>
          <dgm:animLvl val="lvl"/>
        </dgm:presLayoutVars>
      </dgm:prSet>
      <dgm:spPr/>
    </dgm:pt>
    <dgm:pt modelId="{F22628AC-E61A-484B-A70E-E892108450FD}" type="pres">
      <dgm:prSet presAssocID="{499DED9C-E05A-4C7D-8621-B873E5FDE091}" presName="thickLine" presStyleLbl="alignNode1" presStyleIdx="0" presStyleCnt="13"/>
      <dgm:spPr/>
    </dgm:pt>
    <dgm:pt modelId="{3510C2B0-AE22-8B43-BF80-AF8799F6B90D}" type="pres">
      <dgm:prSet presAssocID="{499DED9C-E05A-4C7D-8621-B873E5FDE091}" presName="horz1" presStyleCnt="0"/>
      <dgm:spPr/>
    </dgm:pt>
    <dgm:pt modelId="{01656F6F-3F70-BF4D-8113-F51255FE5723}" type="pres">
      <dgm:prSet presAssocID="{499DED9C-E05A-4C7D-8621-B873E5FDE091}" presName="tx1" presStyleLbl="revTx" presStyleIdx="0" presStyleCnt="13"/>
      <dgm:spPr/>
    </dgm:pt>
    <dgm:pt modelId="{FBF798FF-3170-D647-A32C-0E28B1F1E9B4}" type="pres">
      <dgm:prSet presAssocID="{499DED9C-E05A-4C7D-8621-B873E5FDE091}" presName="vert1" presStyleCnt="0"/>
      <dgm:spPr/>
    </dgm:pt>
    <dgm:pt modelId="{B7B32D91-43E0-6148-8248-465DC69F8234}" type="pres">
      <dgm:prSet presAssocID="{7B4D46E2-E951-4EF5-90DD-CD2AD843C5FC}" presName="thickLine" presStyleLbl="alignNode1" presStyleIdx="1" presStyleCnt="13"/>
      <dgm:spPr/>
    </dgm:pt>
    <dgm:pt modelId="{603C3F82-C2F4-7F4D-8749-60537864A351}" type="pres">
      <dgm:prSet presAssocID="{7B4D46E2-E951-4EF5-90DD-CD2AD843C5FC}" presName="horz1" presStyleCnt="0"/>
      <dgm:spPr/>
    </dgm:pt>
    <dgm:pt modelId="{82EA316B-CBA5-1E48-8129-26D78A40A9C4}" type="pres">
      <dgm:prSet presAssocID="{7B4D46E2-E951-4EF5-90DD-CD2AD843C5FC}" presName="tx1" presStyleLbl="revTx" presStyleIdx="1" presStyleCnt="13"/>
      <dgm:spPr/>
    </dgm:pt>
    <dgm:pt modelId="{1BD92291-2532-4348-BA5E-102F4AC09224}" type="pres">
      <dgm:prSet presAssocID="{7B4D46E2-E951-4EF5-90DD-CD2AD843C5FC}" presName="vert1" presStyleCnt="0"/>
      <dgm:spPr/>
    </dgm:pt>
    <dgm:pt modelId="{7C91C235-128C-154A-A6ED-F7F8CF7DADB4}" type="pres">
      <dgm:prSet presAssocID="{D10F3DE3-56BA-41D4-BA40-03504BD86EC8}" presName="thickLine" presStyleLbl="alignNode1" presStyleIdx="2" presStyleCnt="13"/>
      <dgm:spPr/>
    </dgm:pt>
    <dgm:pt modelId="{B0E52894-BA3D-9C4F-BDAA-8AE8F3CD7829}" type="pres">
      <dgm:prSet presAssocID="{D10F3DE3-56BA-41D4-BA40-03504BD86EC8}" presName="horz1" presStyleCnt="0"/>
      <dgm:spPr/>
    </dgm:pt>
    <dgm:pt modelId="{76109B86-15AF-2744-8F26-B2578C329875}" type="pres">
      <dgm:prSet presAssocID="{D10F3DE3-56BA-41D4-BA40-03504BD86EC8}" presName="tx1" presStyleLbl="revTx" presStyleIdx="2" presStyleCnt="13"/>
      <dgm:spPr/>
    </dgm:pt>
    <dgm:pt modelId="{CE319E1E-6E42-CF4A-9985-4DCC99F6D7A8}" type="pres">
      <dgm:prSet presAssocID="{D10F3DE3-56BA-41D4-BA40-03504BD86EC8}" presName="vert1" presStyleCnt="0"/>
      <dgm:spPr/>
    </dgm:pt>
    <dgm:pt modelId="{46D8DFE9-6CA2-B04B-8F96-A8E3DA217B95}" type="pres">
      <dgm:prSet presAssocID="{62E792F7-2A0A-4232-9D24-95930E5B352B}" presName="thickLine" presStyleLbl="alignNode1" presStyleIdx="3" presStyleCnt="13"/>
      <dgm:spPr/>
    </dgm:pt>
    <dgm:pt modelId="{B464CF64-2099-DD48-978D-CF14D24237BF}" type="pres">
      <dgm:prSet presAssocID="{62E792F7-2A0A-4232-9D24-95930E5B352B}" presName="horz1" presStyleCnt="0"/>
      <dgm:spPr/>
    </dgm:pt>
    <dgm:pt modelId="{F1EACAAB-77FF-C348-B377-18F1AD4DAD02}" type="pres">
      <dgm:prSet presAssocID="{62E792F7-2A0A-4232-9D24-95930E5B352B}" presName="tx1" presStyleLbl="revTx" presStyleIdx="3" presStyleCnt="13"/>
      <dgm:spPr/>
    </dgm:pt>
    <dgm:pt modelId="{2824F636-8E84-8843-ADB6-84952C53A6EF}" type="pres">
      <dgm:prSet presAssocID="{62E792F7-2A0A-4232-9D24-95930E5B352B}" presName="vert1" presStyleCnt="0"/>
      <dgm:spPr/>
    </dgm:pt>
    <dgm:pt modelId="{4B28ECDB-D3D4-C74D-9692-282E43D07BA8}" type="pres">
      <dgm:prSet presAssocID="{834F0C80-93A7-46F8-9476-56821AA729EC}" presName="thickLine" presStyleLbl="alignNode1" presStyleIdx="4" presStyleCnt="13"/>
      <dgm:spPr/>
    </dgm:pt>
    <dgm:pt modelId="{DB491318-CB3C-774D-A96B-2CC648B1784C}" type="pres">
      <dgm:prSet presAssocID="{834F0C80-93A7-46F8-9476-56821AA729EC}" presName="horz1" presStyleCnt="0"/>
      <dgm:spPr/>
    </dgm:pt>
    <dgm:pt modelId="{D29EB450-CF83-3D4D-AAF4-B269668E0052}" type="pres">
      <dgm:prSet presAssocID="{834F0C80-93A7-46F8-9476-56821AA729EC}" presName="tx1" presStyleLbl="revTx" presStyleIdx="4" presStyleCnt="13"/>
      <dgm:spPr/>
    </dgm:pt>
    <dgm:pt modelId="{36DFDD35-964F-F94C-966A-456EE7C2C490}" type="pres">
      <dgm:prSet presAssocID="{834F0C80-93A7-46F8-9476-56821AA729EC}" presName="vert1" presStyleCnt="0"/>
      <dgm:spPr/>
    </dgm:pt>
    <dgm:pt modelId="{AB7CD04B-FEC5-9C43-8967-9A24CDB8E090}" type="pres">
      <dgm:prSet presAssocID="{E22AE496-6703-4322-AD24-9E1AF7ED2563}" presName="thickLine" presStyleLbl="alignNode1" presStyleIdx="5" presStyleCnt="13"/>
      <dgm:spPr/>
    </dgm:pt>
    <dgm:pt modelId="{0EBD578D-69FE-E04F-9A2C-857B287992A8}" type="pres">
      <dgm:prSet presAssocID="{E22AE496-6703-4322-AD24-9E1AF7ED2563}" presName="horz1" presStyleCnt="0"/>
      <dgm:spPr/>
    </dgm:pt>
    <dgm:pt modelId="{E3854749-5A03-7645-BBF5-A8106D197512}" type="pres">
      <dgm:prSet presAssocID="{E22AE496-6703-4322-AD24-9E1AF7ED2563}" presName="tx1" presStyleLbl="revTx" presStyleIdx="5" presStyleCnt="13"/>
      <dgm:spPr/>
    </dgm:pt>
    <dgm:pt modelId="{E853CBA8-5715-8A48-AD8D-4016D9D69186}" type="pres">
      <dgm:prSet presAssocID="{E22AE496-6703-4322-AD24-9E1AF7ED2563}" presName="vert1" presStyleCnt="0"/>
      <dgm:spPr/>
    </dgm:pt>
    <dgm:pt modelId="{1CC75055-B6DF-D44C-9E28-041D9A0A02BF}" type="pres">
      <dgm:prSet presAssocID="{6135EA74-F4F4-4527-929D-AD3073D96718}" presName="thickLine" presStyleLbl="alignNode1" presStyleIdx="6" presStyleCnt="13"/>
      <dgm:spPr/>
    </dgm:pt>
    <dgm:pt modelId="{932F3C9F-87A1-994D-8616-B00EFB777591}" type="pres">
      <dgm:prSet presAssocID="{6135EA74-F4F4-4527-929D-AD3073D96718}" presName="horz1" presStyleCnt="0"/>
      <dgm:spPr/>
    </dgm:pt>
    <dgm:pt modelId="{5454DB5E-E5A4-2547-954C-241715F23C84}" type="pres">
      <dgm:prSet presAssocID="{6135EA74-F4F4-4527-929D-AD3073D96718}" presName="tx1" presStyleLbl="revTx" presStyleIdx="6" presStyleCnt="13"/>
      <dgm:spPr/>
    </dgm:pt>
    <dgm:pt modelId="{1E357DAC-D4B0-1D44-A791-4C6DA4AE6B3C}" type="pres">
      <dgm:prSet presAssocID="{6135EA74-F4F4-4527-929D-AD3073D96718}" presName="vert1" presStyleCnt="0"/>
      <dgm:spPr/>
    </dgm:pt>
    <dgm:pt modelId="{38C00ACF-6754-274B-8B4E-D99BEE1CD973}" type="pres">
      <dgm:prSet presAssocID="{AD80CA9C-1FBE-404B-8922-181AE7BC1143}" presName="thickLine" presStyleLbl="alignNode1" presStyleIdx="7" presStyleCnt="13"/>
      <dgm:spPr/>
    </dgm:pt>
    <dgm:pt modelId="{3209E0DA-1DD6-A841-B1F4-90E73DDB4E6C}" type="pres">
      <dgm:prSet presAssocID="{AD80CA9C-1FBE-404B-8922-181AE7BC1143}" presName="horz1" presStyleCnt="0"/>
      <dgm:spPr/>
    </dgm:pt>
    <dgm:pt modelId="{181CCFFE-9430-F645-93BA-AC1B5ECE292E}" type="pres">
      <dgm:prSet presAssocID="{AD80CA9C-1FBE-404B-8922-181AE7BC1143}" presName="tx1" presStyleLbl="revTx" presStyleIdx="7" presStyleCnt="13"/>
      <dgm:spPr/>
    </dgm:pt>
    <dgm:pt modelId="{006A1C0C-4C64-2D49-9BF9-95FF0B5686E1}" type="pres">
      <dgm:prSet presAssocID="{AD80CA9C-1FBE-404B-8922-181AE7BC1143}" presName="vert1" presStyleCnt="0"/>
      <dgm:spPr/>
    </dgm:pt>
    <dgm:pt modelId="{871531C8-BFE2-6F4D-AFF2-CA2C82E8687D}" type="pres">
      <dgm:prSet presAssocID="{63D35466-B579-429B-ADD5-9C877A143F5D}" presName="thickLine" presStyleLbl="alignNode1" presStyleIdx="8" presStyleCnt="13"/>
      <dgm:spPr/>
    </dgm:pt>
    <dgm:pt modelId="{ABF32223-A9EF-4C45-A80F-33CD608419E7}" type="pres">
      <dgm:prSet presAssocID="{63D35466-B579-429B-ADD5-9C877A143F5D}" presName="horz1" presStyleCnt="0"/>
      <dgm:spPr/>
    </dgm:pt>
    <dgm:pt modelId="{32772C64-37B7-6340-AD18-DC3E639CDDFB}" type="pres">
      <dgm:prSet presAssocID="{63D35466-B579-429B-ADD5-9C877A143F5D}" presName="tx1" presStyleLbl="revTx" presStyleIdx="8" presStyleCnt="13"/>
      <dgm:spPr/>
    </dgm:pt>
    <dgm:pt modelId="{C0548A64-B0C5-6F49-B62D-A669CDC63FA1}" type="pres">
      <dgm:prSet presAssocID="{63D35466-B579-429B-ADD5-9C877A143F5D}" presName="vert1" presStyleCnt="0"/>
      <dgm:spPr/>
    </dgm:pt>
    <dgm:pt modelId="{04022CDD-AEF9-2B40-8A3E-1450C0C050BB}" type="pres">
      <dgm:prSet presAssocID="{D65338BA-FA00-4937-A113-EFB89F23C390}" presName="thickLine" presStyleLbl="alignNode1" presStyleIdx="9" presStyleCnt="13"/>
      <dgm:spPr/>
    </dgm:pt>
    <dgm:pt modelId="{74BFD64A-BD9F-BB41-8444-5869E709C122}" type="pres">
      <dgm:prSet presAssocID="{D65338BA-FA00-4937-A113-EFB89F23C390}" presName="horz1" presStyleCnt="0"/>
      <dgm:spPr/>
    </dgm:pt>
    <dgm:pt modelId="{0AB5D316-4433-3240-BCB3-00DD6C5C9F92}" type="pres">
      <dgm:prSet presAssocID="{D65338BA-FA00-4937-A113-EFB89F23C390}" presName="tx1" presStyleLbl="revTx" presStyleIdx="9" presStyleCnt="13"/>
      <dgm:spPr/>
    </dgm:pt>
    <dgm:pt modelId="{5BC75F51-8375-8443-A155-30A83808C285}" type="pres">
      <dgm:prSet presAssocID="{D65338BA-FA00-4937-A113-EFB89F23C390}" presName="vert1" presStyleCnt="0"/>
      <dgm:spPr/>
    </dgm:pt>
    <dgm:pt modelId="{6A932A65-0B33-B844-B183-4B87EDF24EF3}" type="pres">
      <dgm:prSet presAssocID="{76BE9AEC-456E-4002-8898-E5AC6A369A4A}" presName="thickLine" presStyleLbl="alignNode1" presStyleIdx="10" presStyleCnt="13"/>
      <dgm:spPr/>
    </dgm:pt>
    <dgm:pt modelId="{58C3F858-BADF-0449-B039-64ECD995A234}" type="pres">
      <dgm:prSet presAssocID="{76BE9AEC-456E-4002-8898-E5AC6A369A4A}" presName="horz1" presStyleCnt="0"/>
      <dgm:spPr/>
    </dgm:pt>
    <dgm:pt modelId="{0FBCB364-D9D5-D04E-BF3D-EECE5FE5D286}" type="pres">
      <dgm:prSet presAssocID="{76BE9AEC-456E-4002-8898-E5AC6A369A4A}" presName="tx1" presStyleLbl="revTx" presStyleIdx="10" presStyleCnt="13"/>
      <dgm:spPr/>
    </dgm:pt>
    <dgm:pt modelId="{B2C1B613-2DED-C54D-9E8D-448E3DC13307}" type="pres">
      <dgm:prSet presAssocID="{76BE9AEC-456E-4002-8898-E5AC6A369A4A}" presName="vert1" presStyleCnt="0"/>
      <dgm:spPr/>
    </dgm:pt>
    <dgm:pt modelId="{DD2ABD37-40DC-7E40-9782-F97BE930BBF6}" type="pres">
      <dgm:prSet presAssocID="{1D18B1BC-8722-4ECA-BCC3-329C542A235D}" presName="thickLine" presStyleLbl="alignNode1" presStyleIdx="11" presStyleCnt="13"/>
      <dgm:spPr/>
    </dgm:pt>
    <dgm:pt modelId="{0FE46CD7-FF32-E943-BDC4-AF58E9878D76}" type="pres">
      <dgm:prSet presAssocID="{1D18B1BC-8722-4ECA-BCC3-329C542A235D}" presName="horz1" presStyleCnt="0"/>
      <dgm:spPr/>
    </dgm:pt>
    <dgm:pt modelId="{56FC5574-02FD-0A46-85FD-EF5D58944C89}" type="pres">
      <dgm:prSet presAssocID="{1D18B1BC-8722-4ECA-BCC3-329C542A235D}" presName="tx1" presStyleLbl="revTx" presStyleIdx="11" presStyleCnt="13"/>
      <dgm:spPr/>
    </dgm:pt>
    <dgm:pt modelId="{39C59BF4-77F8-634C-BEB7-725296179D20}" type="pres">
      <dgm:prSet presAssocID="{1D18B1BC-8722-4ECA-BCC3-329C542A235D}" presName="vert1" presStyleCnt="0"/>
      <dgm:spPr/>
    </dgm:pt>
    <dgm:pt modelId="{91104313-4105-9345-A146-228AE93F1931}" type="pres">
      <dgm:prSet presAssocID="{26260CA9-ECC8-49B2-BD24-7FFD2D0EAFA5}" presName="thickLine" presStyleLbl="alignNode1" presStyleIdx="12" presStyleCnt="13"/>
      <dgm:spPr/>
    </dgm:pt>
    <dgm:pt modelId="{3D1BE5A1-F76B-0942-AA60-B762DB960F5E}" type="pres">
      <dgm:prSet presAssocID="{26260CA9-ECC8-49B2-BD24-7FFD2D0EAFA5}" presName="horz1" presStyleCnt="0"/>
      <dgm:spPr/>
    </dgm:pt>
    <dgm:pt modelId="{32DE41BC-4B91-C04B-B1B0-CBDF07DA13B4}" type="pres">
      <dgm:prSet presAssocID="{26260CA9-ECC8-49B2-BD24-7FFD2D0EAFA5}" presName="tx1" presStyleLbl="revTx" presStyleIdx="12" presStyleCnt="13"/>
      <dgm:spPr/>
    </dgm:pt>
    <dgm:pt modelId="{2AB31460-F16C-6B42-AE5C-4C9A25A8EDB2}" type="pres">
      <dgm:prSet presAssocID="{26260CA9-ECC8-49B2-BD24-7FFD2D0EAFA5}" presName="vert1" presStyleCnt="0"/>
      <dgm:spPr/>
    </dgm:pt>
  </dgm:ptLst>
  <dgm:cxnLst>
    <dgm:cxn modelId="{FDDBF70F-AA93-AB48-8A0B-503AC34D3C82}" type="presOf" srcId="{E22AE496-6703-4322-AD24-9E1AF7ED2563}" destId="{E3854749-5A03-7645-BBF5-A8106D197512}" srcOrd="0" destOrd="0" presId="urn:microsoft.com/office/officeart/2008/layout/LinedList"/>
    <dgm:cxn modelId="{3A349718-6378-4EC1-85F0-446E7FB90671}" srcId="{94E97321-2248-4F4B-8211-F81000E66B73}" destId="{E22AE496-6703-4322-AD24-9E1AF7ED2563}" srcOrd="5" destOrd="0" parTransId="{32AE631A-47CA-491B-BC94-A70F0237B422}" sibTransId="{08BE6643-A9D3-4CDD-9B3F-E83AC27B3DED}"/>
    <dgm:cxn modelId="{31E6C129-C12D-4FC8-94F7-FABC13F0E8D9}" srcId="{94E97321-2248-4F4B-8211-F81000E66B73}" destId="{63D35466-B579-429B-ADD5-9C877A143F5D}" srcOrd="8" destOrd="0" parTransId="{F3D9BA48-8675-43A6-8A76-B9368ABEAEBC}" sibTransId="{B205A97F-B73A-4A5D-81F1-90C89BC0F767}"/>
    <dgm:cxn modelId="{8ADA9444-4A4D-465C-9453-9642D4764720}" srcId="{94E97321-2248-4F4B-8211-F81000E66B73}" destId="{499DED9C-E05A-4C7D-8621-B873E5FDE091}" srcOrd="0" destOrd="0" parTransId="{E43D566B-2D91-471A-A6D2-2140A45B142C}" sibTransId="{A826D202-BC16-420F-8DB9-F9447D9E7A50}"/>
    <dgm:cxn modelId="{67977D65-B413-48B7-8BDE-30195C183161}" srcId="{94E97321-2248-4F4B-8211-F81000E66B73}" destId="{AD80CA9C-1FBE-404B-8922-181AE7BC1143}" srcOrd="7" destOrd="0" parTransId="{C99010A6-8401-4BD1-BEEB-E152A499D89F}" sibTransId="{E878A182-7CE6-4E9E-958C-C29DF4CFB01E}"/>
    <dgm:cxn modelId="{8294736C-473B-D94A-AF7D-ED8DDC9F7037}" type="presOf" srcId="{63D35466-B579-429B-ADD5-9C877A143F5D}" destId="{32772C64-37B7-6340-AD18-DC3E639CDDFB}" srcOrd="0" destOrd="0" presId="urn:microsoft.com/office/officeart/2008/layout/LinedList"/>
    <dgm:cxn modelId="{47BD5482-FACD-EB40-92AD-62E5D4562B13}" type="presOf" srcId="{D65338BA-FA00-4937-A113-EFB89F23C390}" destId="{0AB5D316-4433-3240-BCB3-00DD6C5C9F92}" srcOrd="0" destOrd="0" presId="urn:microsoft.com/office/officeart/2008/layout/LinedList"/>
    <dgm:cxn modelId="{2C27EB8B-2859-4F78-A50F-1D5B2A16C3DF}" srcId="{94E97321-2248-4F4B-8211-F81000E66B73}" destId="{6135EA74-F4F4-4527-929D-AD3073D96718}" srcOrd="6" destOrd="0" parTransId="{99BE036F-E913-4D88-ABC3-C93CDF9B76CE}" sibTransId="{734FF5F1-656F-47C8-82F7-53A6CFF07540}"/>
    <dgm:cxn modelId="{CB5B0395-02D4-4EC8-8A35-F1EF0419F0CD}" srcId="{94E97321-2248-4F4B-8211-F81000E66B73}" destId="{62E792F7-2A0A-4232-9D24-95930E5B352B}" srcOrd="3" destOrd="0" parTransId="{96B87147-9589-4212-B245-3C8879A734D4}" sibTransId="{DF70C6CB-F43F-4109-BF43-98B03B03B390}"/>
    <dgm:cxn modelId="{59F57195-62F0-6149-AEB5-3485CECE2866}" type="presOf" srcId="{76BE9AEC-456E-4002-8898-E5AC6A369A4A}" destId="{0FBCB364-D9D5-D04E-BF3D-EECE5FE5D286}" srcOrd="0" destOrd="0" presId="urn:microsoft.com/office/officeart/2008/layout/LinedList"/>
    <dgm:cxn modelId="{3A86C897-0C2C-4A92-BA51-906602002D47}" srcId="{94E97321-2248-4F4B-8211-F81000E66B73}" destId="{D10F3DE3-56BA-41D4-BA40-03504BD86EC8}" srcOrd="2" destOrd="0" parTransId="{205124B5-1BB0-4630-BEC7-D7F758D4E306}" sibTransId="{70F538F7-8065-4DC9-B8A8-9DA262B5DFC9}"/>
    <dgm:cxn modelId="{3E121F9E-0BEB-084D-9603-134304ABC089}" type="presOf" srcId="{62E792F7-2A0A-4232-9D24-95930E5B352B}" destId="{F1EACAAB-77FF-C348-B377-18F1AD4DAD02}" srcOrd="0" destOrd="0" presId="urn:microsoft.com/office/officeart/2008/layout/LinedList"/>
    <dgm:cxn modelId="{2A53A8A5-C4EE-4D2E-A788-FE14097BFA89}" srcId="{94E97321-2248-4F4B-8211-F81000E66B73}" destId="{7B4D46E2-E951-4EF5-90DD-CD2AD843C5FC}" srcOrd="1" destOrd="0" parTransId="{BFDAA6D1-9CF8-4028-AD15-E167A24808AA}" sibTransId="{6F0A7CC7-A3BD-4ADC-87E7-202C8AF7C901}"/>
    <dgm:cxn modelId="{5F6AF3AE-EB6E-704A-A0D6-664E37505E00}" type="presOf" srcId="{1D18B1BC-8722-4ECA-BCC3-329C542A235D}" destId="{56FC5574-02FD-0A46-85FD-EF5D58944C89}" srcOrd="0" destOrd="0" presId="urn:microsoft.com/office/officeart/2008/layout/LinedList"/>
    <dgm:cxn modelId="{DA2CF2B7-2E46-4290-A7F8-4F3581C2EFD1}" srcId="{94E97321-2248-4F4B-8211-F81000E66B73}" destId="{D65338BA-FA00-4937-A113-EFB89F23C390}" srcOrd="9" destOrd="0" parTransId="{123FE08D-A27F-4B52-9328-0C31B1C617B3}" sibTransId="{3B1E2594-1CA2-4F35-918F-563748856912}"/>
    <dgm:cxn modelId="{0840D9BA-F4AB-4BD2-8EEF-893EB6B51CC7}" srcId="{94E97321-2248-4F4B-8211-F81000E66B73}" destId="{1D18B1BC-8722-4ECA-BCC3-329C542A235D}" srcOrd="11" destOrd="0" parTransId="{6202EB78-7132-4CD1-9672-E21E63829B1A}" sibTransId="{5B7CD1B9-D40D-4A23-ADAB-431B72585D2A}"/>
    <dgm:cxn modelId="{301F7EC8-D474-A74B-BC6C-FBD574610A11}" type="presOf" srcId="{26260CA9-ECC8-49B2-BD24-7FFD2D0EAFA5}" destId="{32DE41BC-4B91-C04B-B1B0-CBDF07DA13B4}" srcOrd="0" destOrd="0" presId="urn:microsoft.com/office/officeart/2008/layout/LinedList"/>
    <dgm:cxn modelId="{CB9EF9CE-98EC-4C45-90A2-363B69861261}" srcId="{94E97321-2248-4F4B-8211-F81000E66B73}" destId="{76BE9AEC-456E-4002-8898-E5AC6A369A4A}" srcOrd="10" destOrd="0" parTransId="{8D4E650B-F3AF-4169-B101-A507DA9DDA7E}" sibTransId="{36460D44-45CB-4B90-9C22-001E23976821}"/>
    <dgm:cxn modelId="{7A1D61CF-40F8-B145-9015-E4D80C524A08}" type="presOf" srcId="{499DED9C-E05A-4C7D-8621-B873E5FDE091}" destId="{01656F6F-3F70-BF4D-8113-F51255FE5723}" srcOrd="0" destOrd="0" presId="urn:microsoft.com/office/officeart/2008/layout/LinedList"/>
    <dgm:cxn modelId="{3DFC0EE0-CF7F-CE40-96EF-5A41D1DB6732}" type="presOf" srcId="{D10F3DE3-56BA-41D4-BA40-03504BD86EC8}" destId="{76109B86-15AF-2744-8F26-B2578C329875}" srcOrd="0" destOrd="0" presId="urn:microsoft.com/office/officeart/2008/layout/LinedList"/>
    <dgm:cxn modelId="{4851A7E9-A95C-452C-B871-EFEFC7C0EA37}" srcId="{94E97321-2248-4F4B-8211-F81000E66B73}" destId="{26260CA9-ECC8-49B2-BD24-7FFD2D0EAFA5}" srcOrd="12" destOrd="0" parTransId="{B04E4582-9253-4102-B0D7-F422E4EBE770}" sibTransId="{BBCEA89B-F89E-4ABE-86D6-7C4D3C8EA78C}"/>
    <dgm:cxn modelId="{B707ABE9-0C3F-FE43-8ECE-8651F3E64E7E}" type="presOf" srcId="{94E97321-2248-4F4B-8211-F81000E66B73}" destId="{5B4B16F9-8B23-6941-B2B8-5098C89C7CDA}" srcOrd="0" destOrd="0" presId="urn:microsoft.com/office/officeart/2008/layout/LinedList"/>
    <dgm:cxn modelId="{06BF0EEF-47E7-49F1-8603-5E327D76F8A0}" srcId="{94E97321-2248-4F4B-8211-F81000E66B73}" destId="{834F0C80-93A7-46F8-9476-56821AA729EC}" srcOrd="4" destOrd="0" parTransId="{71477BE7-30F4-4D97-A6BE-CE4D940BB2CF}" sibTransId="{E2569919-04AB-4139-8C2A-3F8549FDC6C0}"/>
    <dgm:cxn modelId="{94106EEF-1100-5641-9349-2FFEDA3906FC}" type="presOf" srcId="{6135EA74-F4F4-4527-929D-AD3073D96718}" destId="{5454DB5E-E5A4-2547-954C-241715F23C84}" srcOrd="0" destOrd="0" presId="urn:microsoft.com/office/officeart/2008/layout/LinedList"/>
    <dgm:cxn modelId="{0B5DE8EF-232C-ED4A-9A6A-A796B36837E8}" type="presOf" srcId="{7B4D46E2-E951-4EF5-90DD-CD2AD843C5FC}" destId="{82EA316B-CBA5-1E48-8129-26D78A40A9C4}" srcOrd="0" destOrd="0" presId="urn:microsoft.com/office/officeart/2008/layout/LinedList"/>
    <dgm:cxn modelId="{67C179FC-05A9-6B40-A029-5BB307610CFA}" type="presOf" srcId="{AD80CA9C-1FBE-404B-8922-181AE7BC1143}" destId="{181CCFFE-9430-F645-93BA-AC1B5ECE292E}" srcOrd="0" destOrd="0" presId="urn:microsoft.com/office/officeart/2008/layout/LinedList"/>
    <dgm:cxn modelId="{7A4EA0FD-C620-E346-9B1F-31F839CF7228}" type="presOf" srcId="{834F0C80-93A7-46F8-9476-56821AA729EC}" destId="{D29EB450-CF83-3D4D-AAF4-B269668E0052}" srcOrd="0" destOrd="0" presId="urn:microsoft.com/office/officeart/2008/layout/LinedList"/>
    <dgm:cxn modelId="{E16BC641-9885-AF46-92D1-A26A5080C648}" type="presParOf" srcId="{5B4B16F9-8B23-6941-B2B8-5098C89C7CDA}" destId="{F22628AC-E61A-484B-A70E-E892108450FD}" srcOrd="0" destOrd="0" presId="urn:microsoft.com/office/officeart/2008/layout/LinedList"/>
    <dgm:cxn modelId="{41521DEE-C109-7A41-BC79-B0CCF0DEC4E0}" type="presParOf" srcId="{5B4B16F9-8B23-6941-B2B8-5098C89C7CDA}" destId="{3510C2B0-AE22-8B43-BF80-AF8799F6B90D}" srcOrd="1" destOrd="0" presId="urn:microsoft.com/office/officeart/2008/layout/LinedList"/>
    <dgm:cxn modelId="{6B64748E-1A67-9640-A460-06D048B66CED}" type="presParOf" srcId="{3510C2B0-AE22-8B43-BF80-AF8799F6B90D}" destId="{01656F6F-3F70-BF4D-8113-F51255FE5723}" srcOrd="0" destOrd="0" presId="urn:microsoft.com/office/officeart/2008/layout/LinedList"/>
    <dgm:cxn modelId="{D37656EF-DE3A-8044-98F1-1FE15EE0BD6C}" type="presParOf" srcId="{3510C2B0-AE22-8B43-BF80-AF8799F6B90D}" destId="{FBF798FF-3170-D647-A32C-0E28B1F1E9B4}" srcOrd="1" destOrd="0" presId="urn:microsoft.com/office/officeart/2008/layout/LinedList"/>
    <dgm:cxn modelId="{79DC642E-24F4-0243-8482-9BA8B9F4E184}" type="presParOf" srcId="{5B4B16F9-8B23-6941-B2B8-5098C89C7CDA}" destId="{B7B32D91-43E0-6148-8248-465DC69F8234}" srcOrd="2" destOrd="0" presId="urn:microsoft.com/office/officeart/2008/layout/LinedList"/>
    <dgm:cxn modelId="{0F838E5C-5EBF-0549-AB4E-C8AE2F24C994}" type="presParOf" srcId="{5B4B16F9-8B23-6941-B2B8-5098C89C7CDA}" destId="{603C3F82-C2F4-7F4D-8749-60537864A351}" srcOrd="3" destOrd="0" presId="urn:microsoft.com/office/officeart/2008/layout/LinedList"/>
    <dgm:cxn modelId="{FA72A748-48A0-1148-9514-5C4EE7E374D5}" type="presParOf" srcId="{603C3F82-C2F4-7F4D-8749-60537864A351}" destId="{82EA316B-CBA5-1E48-8129-26D78A40A9C4}" srcOrd="0" destOrd="0" presId="urn:microsoft.com/office/officeart/2008/layout/LinedList"/>
    <dgm:cxn modelId="{0C8AEA96-F337-DF4C-BFEE-8798E4EA46C6}" type="presParOf" srcId="{603C3F82-C2F4-7F4D-8749-60537864A351}" destId="{1BD92291-2532-4348-BA5E-102F4AC09224}" srcOrd="1" destOrd="0" presId="urn:microsoft.com/office/officeart/2008/layout/LinedList"/>
    <dgm:cxn modelId="{5B8FEE93-EEE6-6A4C-B1B3-030681D0BB88}" type="presParOf" srcId="{5B4B16F9-8B23-6941-B2B8-5098C89C7CDA}" destId="{7C91C235-128C-154A-A6ED-F7F8CF7DADB4}" srcOrd="4" destOrd="0" presId="urn:microsoft.com/office/officeart/2008/layout/LinedList"/>
    <dgm:cxn modelId="{85003E47-F0EA-8C4D-88AB-BBCD9E8C2C78}" type="presParOf" srcId="{5B4B16F9-8B23-6941-B2B8-5098C89C7CDA}" destId="{B0E52894-BA3D-9C4F-BDAA-8AE8F3CD7829}" srcOrd="5" destOrd="0" presId="urn:microsoft.com/office/officeart/2008/layout/LinedList"/>
    <dgm:cxn modelId="{E9CC2EC9-31F5-AB41-952B-4260C104F24E}" type="presParOf" srcId="{B0E52894-BA3D-9C4F-BDAA-8AE8F3CD7829}" destId="{76109B86-15AF-2744-8F26-B2578C329875}" srcOrd="0" destOrd="0" presId="urn:microsoft.com/office/officeart/2008/layout/LinedList"/>
    <dgm:cxn modelId="{5584E00E-5D42-204F-B2B5-A1BB2671D93B}" type="presParOf" srcId="{B0E52894-BA3D-9C4F-BDAA-8AE8F3CD7829}" destId="{CE319E1E-6E42-CF4A-9985-4DCC99F6D7A8}" srcOrd="1" destOrd="0" presId="urn:microsoft.com/office/officeart/2008/layout/LinedList"/>
    <dgm:cxn modelId="{12C6F9A2-D7E3-D04F-A01D-A791F31F8CB3}" type="presParOf" srcId="{5B4B16F9-8B23-6941-B2B8-5098C89C7CDA}" destId="{46D8DFE9-6CA2-B04B-8F96-A8E3DA217B95}" srcOrd="6" destOrd="0" presId="urn:microsoft.com/office/officeart/2008/layout/LinedList"/>
    <dgm:cxn modelId="{68679016-1BF0-BF4D-9894-7028C1A13006}" type="presParOf" srcId="{5B4B16F9-8B23-6941-B2B8-5098C89C7CDA}" destId="{B464CF64-2099-DD48-978D-CF14D24237BF}" srcOrd="7" destOrd="0" presId="urn:microsoft.com/office/officeart/2008/layout/LinedList"/>
    <dgm:cxn modelId="{9E01DAAD-DE41-934C-A394-DFCA86CF1252}" type="presParOf" srcId="{B464CF64-2099-DD48-978D-CF14D24237BF}" destId="{F1EACAAB-77FF-C348-B377-18F1AD4DAD02}" srcOrd="0" destOrd="0" presId="urn:microsoft.com/office/officeart/2008/layout/LinedList"/>
    <dgm:cxn modelId="{10319DF0-A6AA-2B4B-B390-890D2B5B41D6}" type="presParOf" srcId="{B464CF64-2099-DD48-978D-CF14D24237BF}" destId="{2824F636-8E84-8843-ADB6-84952C53A6EF}" srcOrd="1" destOrd="0" presId="urn:microsoft.com/office/officeart/2008/layout/LinedList"/>
    <dgm:cxn modelId="{12449328-169B-7848-ADDE-37556248A213}" type="presParOf" srcId="{5B4B16F9-8B23-6941-B2B8-5098C89C7CDA}" destId="{4B28ECDB-D3D4-C74D-9692-282E43D07BA8}" srcOrd="8" destOrd="0" presId="urn:microsoft.com/office/officeart/2008/layout/LinedList"/>
    <dgm:cxn modelId="{0F9050E9-CB4F-1F49-A6DD-F1EA7AA010AA}" type="presParOf" srcId="{5B4B16F9-8B23-6941-B2B8-5098C89C7CDA}" destId="{DB491318-CB3C-774D-A96B-2CC648B1784C}" srcOrd="9" destOrd="0" presId="urn:microsoft.com/office/officeart/2008/layout/LinedList"/>
    <dgm:cxn modelId="{557F4AC4-47A0-DA4C-AA2C-30A0F4893430}" type="presParOf" srcId="{DB491318-CB3C-774D-A96B-2CC648B1784C}" destId="{D29EB450-CF83-3D4D-AAF4-B269668E0052}" srcOrd="0" destOrd="0" presId="urn:microsoft.com/office/officeart/2008/layout/LinedList"/>
    <dgm:cxn modelId="{4A220A4D-94F9-2041-B541-04EBC04E0853}" type="presParOf" srcId="{DB491318-CB3C-774D-A96B-2CC648B1784C}" destId="{36DFDD35-964F-F94C-966A-456EE7C2C490}" srcOrd="1" destOrd="0" presId="urn:microsoft.com/office/officeart/2008/layout/LinedList"/>
    <dgm:cxn modelId="{9619349A-60D6-C24B-8D2C-74A2056CC979}" type="presParOf" srcId="{5B4B16F9-8B23-6941-B2B8-5098C89C7CDA}" destId="{AB7CD04B-FEC5-9C43-8967-9A24CDB8E090}" srcOrd="10" destOrd="0" presId="urn:microsoft.com/office/officeart/2008/layout/LinedList"/>
    <dgm:cxn modelId="{E39DBEAB-DB17-9D49-9FAF-3739D56716D0}" type="presParOf" srcId="{5B4B16F9-8B23-6941-B2B8-5098C89C7CDA}" destId="{0EBD578D-69FE-E04F-9A2C-857B287992A8}" srcOrd="11" destOrd="0" presId="urn:microsoft.com/office/officeart/2008/layout/LinedList"/>
    <dgm:cxn modelId="{4B6D7A82-19A1-5C49-9E77-AF8AE1A609E0}" type="presParOf" srcId="{0EBD578D-69FE-E04F-9A2C-857B287992A8}" destId="{E3854749-5A03-7645-BBF5-A8106D197512}" srcOrd="0" destOrd="0" presId="urn:microsoft.com/office/officeart/2008/layout/LinedList"/>
    <dgm:cxn modelId="{2B852B6D-F933-CD49-85B9-657C08E6FE07}" type="presParOf" srcId="{0EBD578D-69FE-E04F-9A2C-857B287992A8}" destId="{E853CBA8-5715-8A48-AD8D-4016D9D69186}" srcOrd="1" destOrd="0" presId="urn:microsoft.com/office/officeart/2008/layout/LinedList"/>
    <dgm:cxn modelId="{E9F445C4-A6A6-D44E-AB0F-FCA2E1F3352B}" type="presParOf" srcId="{5B4B16F9-8B23-6941-B2B8-5098C89C7CDA}" destId="{1CC75055-B6DF-D44C-9E28-041D9A0A02BF}" srcOrd="12" destOrd="0" presId="urn:microsoft.com/office/officeart/2008/layout/LinedList"/>
    <dgm:cxn modelId="{784B82C3-F3D8-D943-ABF3-C8F1A00CED30}" type="presParOf" srcId="{5B4B16F9-8B23-6941-B2B8-5098C89C7CDA}" destId="{932F3C9F-87A1-994D-8616-B00EFB777591}" srcOrd="13" destOrd="0" presId="urn:microsoft.com/office/officeart/2008/layout/LinedList"/>
    <dgm:cxn modelId="{B0AFF779-98F0-9B47-95C1-A3919A7C67E9}" type="presParOf" srcId="{932F3C9F-87A1-994D-8616-B00EFB777591}" destId="{5454DB5E-E5A4-2547-954C-241715F23C84}" srcOrd="0" destOrd="0" presId="urn:microsoft.com/office/officeart/2008/layout/LinedList"/>
    <dgm:cxn modelId="{7476706C-5C58-9C44-82AE-81D72441BD4F}" type="presParOf" srcId="{932F3C9F-87A1-994D-8616-B00EFB777591}" destId="{1E357DAC-D4B0-1D44-A791-4C6DA4AE6B3C}" srcOrd="1" destOrd="0" presId="urn:microsoft.com/office/officeart/2008/layout/LinedList"/>
    <dgm:cxn modelId="{3E7BE1B3-7FCD-F045-AD29-2D2E877F00F2}" type="presParOf" srcId="{5B4B16F9-8B23-6941-B2B8-5098C89C7CDA}" destId="{38C00ACF-6754-274B-8B4E-D99BEE1CD973}" srcOrd="14" destOrd="0" presId="urn:microsoft.com/office/officeart/2008/layout/LinedList"/>
    <dgm:cxn modelId="{0B5F3358-4456-374E-8FCF-9A5EF198908C}" type="presParOf" srcId="{5B4B16F9-8B23-6941-B2B8-5098C89C7CDA}" destId="{3209E0DA-1DD6-A841-B1F4-90E73DDB4E6C}" srcOrd="15" destOrd="0" presId="urn:microsoft.com/office/officeart/2008/layout/LinedList"/>
    <dgm:cxn modelId="{0EB141A8-B7B7-034A-8B4B-0983BC97390C}" type="presParOf" srcId="{3209E0DA-1DD6-A841-B1F4-90E73DDB4E6C}" destId="{181CCFFE-9430-F645-93BA-AC1B5ECE292E}" srcOrd="0" destOrd="0" presId="urn:microsoft.com/office/officeart/2008/layout/LinedList"/>
    <dgm:cxn modelId="{473C54AA-AAA4-0B48-B8F5-FB93A4E29487}" type="presParOf" srcId="{3209E0DA-1DD6-A841-B1F4-90E73DDB4E6C}" destId="{006A1C0C-4C64-2D49-9BF9-95FF0B5686E1}" srcOrd="1" destOrd="0" presId="urn:microsoft.com/office/officeart/2008/layout/LinedList"/>
    <dgm:cxn modelId="{5BA49FF6-0364-6046-A79C-42ADD7A3807F}" type="presParOf" srcId="{5B4B16F9-8B23-6941-B2B8-5098C89C7CDA}" destId="{871531C8-BFE2-6F4D-AFF2-CA2C82E8687D}" srcOrd="16" destOrd="0" presId="urn:microsoft.com/office/officeart/2008/layout/LinedList"/>
    <dgm:cxn modelId="{2AB38ED6-EEF5-4E4D-9699-A20B1F5FDC69}" type="presParOf" srcId="{5B4B16F9-8B23-6941-B2B8-5098C89C7CDA}" destId="{ABF32223-A9EF-4C45-A80F-33CD608419E7}" srcOrd="17" destOrd="0" presId="urn:microsoft.com/office/officeart/2008/layout/LinedList"/>
    <dgm:cxn modelId="{F8129BE3-9A87-A840-B798-019008D5C14C}" type="presParOf" srcId="{ABF32223-A9EF-4C45-A80F-33CD608419E7}" destId="{32772C64-37B7-6340-AD18-DC3E639CDDFB}" srcOrd="0" destOrd="0" presId="urn:microsoft.com/office/officeart/2008/layout/LinedList"/>
    <dgm:cxn modelId="{41B1A196-3EA7-224E-96CB-A684BFD7AD77}" type="presParOf" srcId="{ABF32223-A9EF-4C45-A80F-33CD608419E7}" destId="{C0548A64-B0C5-6F49-B62D-A669CDC63FA1}" srcOrd="1" destOrd="0" presId="urn:microsoft.com/office/officeart/2008/layout/LinedList"/>
    <dgm:cxn modelId="{F837322B-D80B-2D4C-9830-F6CA2EC01C4B}" type="presParOf" srcId="{5B4B16F9-8B23-6941-B2B8-5098C89C7CDA}" destId="{04022CDD-AEF9-2B40-8A3E-1450C0C050BB}" srcOrd="18" destOrd="0" presId="urn:microsoft.com/office/officeart/2008/layout/LinedList"/>
    <dgm:cxn modelId="{DAF2A8D6-D422-4C42-8DBF-1399AA1BBEB7}" type="presParOf" srcId="{5B4B16F9-8B23-6941-B2B8-5098C89C7CDA}" destId="{74BFD64A-BD9F-BB41-8444-5869E709C122}" srcOrd="19" destOrd="0" presId="urn:microsoft.com/office/officeart/2008/layout/LinedList"/>
    <dgm:cxn modelId="{C60AAAC1-7CD9-A640-A380-5AE7165B9885}" type="presParOf" srcId="{74BFD64A-BD9F-BB41-8444-5869E709C122}" destId="{0AB5D316-4433-3240-BCB3-00DD6C5C9F92}" srcOrd="0" destOrd="0" presId="urn:microsoft.com/office/officeart/2008/layout/LinedList"/>
    <dgm:cxn modelId="{D74940E6-6EE9-2543-AA99-EFA95525C5B5}" type="presParOf" srcId="{74BFD64A-BD9F-BB41-8444-5869E709C122}" destId="{5BC75F51-8375-8443-A155-30A83808C285}" srcOrd="1" destOrd="0" presId="urn:microsoft.com/office/officeart/2008/layout/LinedList"/>
    <dgm:cxn modelId="{A93572F1-521F-2E48-A481-832C6090B23E}" type="presParOf" srcId="{5B4B16F9-8B23-6941-B2B8-5098C89C7CDA}" destId="{6A932A65-0B33-B844-B183-4B87EDF24EF3}" srcOrd="20" destOrd="0" presId="urn:microsoft.com/office/officeart/2008/layout/LinedList"/>
    <dgm:cxn modelId="{A822FE26-19E7-4947-9EEA-A4885EAC1A80}" type="presParOf" srcId="{5B4B16F9-8B23-6941-B2B8-5098C89C7CDA}" destId="{58C3F858-BADF-0449-B039-64ECD995A234}" srcOrd="21" destOrd="0" presId="urn:microsoft.com/office/officeart/2008/layout/LinedList"/>
    <dgm:cxn modelId="{AE2CC4C4-4258-4545-B4E8-981B5417DB50}" type="presParOf" srcId="{58C3F858-BADF-0449-B039-64ECD995A234}" destId="{0FBCB364-D9D5-D04E-BF3D-EECE5FE5D286}" srcOrd="0" destOrd="0" presId="urn:microsoft.com/office/officeart/2008/layout/LinedList"/>
    <dgm:cxn modelId="{90E86782-1953-D24A-85AD-F7B70B32FAEE}" type="presParOf" srcId="{58C3F858-BADF-0449-B039-64ECD995A234}" destId="{B2C1B613-2DED-C54D-9E8D-448E3DC13307}" srcOrd="1" destOrd="0" presId="urn:microsoft.com/office/officeart/2008/layout/LinedList"/>
    <dgm:cxn modelId="{1FA1B009-BB7C-DA40-B685-BF949BCE6E19}" type="presParOf" srcId="{5B4B16F9-8B23-6941-B2B8-5098C89C7CDA}" destId="{DD2ABD37-40DC-7E40-9782-F97BE930BBF6}" srcOrd="22" destOrd="0" presId="urn:microsoft.com/office/officeart/2008/layout/LinedList"/>
    <dgm:cxn modelId="{E58F2EE3-7AB1-F84C-8915-C97F6C0A71F6}" type="presParOf" srcId="{5B4B16F9-8B23-6941-B2B8-5098C89C7CDA}" destId="{0FE46CD7-FF32-E943-BDC4-AF58E9878D76}" srcOrd="23" destOrd="0" presId="urn:microsoft.com/office/officeart/2008/layout/LinedList"/>
    <dgm:cxn modelId="{4866C358-AAA7-5B46-B318-BF614B01ADDF}" type="presParOf" srcId="{0FE46CD7-FF32-E943-BDC4-AF58E9878D76}" destId="{56FC5574-02FD-0A46-85FD-EF5D58944C89}" srcOrd="0" destOrd="0" presId="urn:microsoft.com/office/officeart/2008/layout/LinedList"/>
    <dgm:cxn modelId="{78E23A08-9175-FC48-9718-34A7F8F0C0AE}" type="presParOf" srcId="{0FE46CD7-FF32-E943-BDC4-AF58E9878D76}" destId="{39C59BF4-77F8-634C-BEB7-725296179D20}" srcOrd="1" destOrd="0" presId="urn:microsoft.com/office/officeart/2008/layout/LinedList"/>
    <dgm:cxn modelId="{AC7F11B8-D6ED-EB48-903A-3C834F051984}" type="presParOf" srcId="{5B4B16F9-8B23-6941-B2B8-5098C89C7CDA}" destId="{91104313-4105-9345-A146-228AE93F1931}" srcOrd="24" destOrd="0" presId="urn:microsoft.com/office/officeart/2008/layout/LinedList"/>
    <dgm:cxn modelId="{EC8E062B-2DF7-DD4C-A9AC-60ABE31AFE5A}" type="presParOf" srcId="{5B4B16F9-8B23-6941-B2B8-5098C89C7CDA}" destId="{3D1BE5A1-F76B-0942-AA60-B762DB960F5E}" srcOrd="25" destOrd="0" presId="urn:microsoft.com/office/officeart/2008/layout/LinedList"/>
    <dgm:cxn modelId="{F75C3AF9-02E1-0D45-B1DB-161E659531CC}" type="presParOf" srcId="{3D1BE5A1-F76B-0942-AA60-B762DB960F5E}" destId="{32DE41BC-4B91-C04B-B1B0-CBDF07DA13B4}" srcOrd="0" destOrd="0" presId="urn:microsoft.com/office/officeart/2008/layout/LinedList"/>
    <dgm:cxn modelId="{10DD6E05-26EF-F643-9667-7467A49CF758}" type="presParOf" srcId="{3D1BE5A1-F76B-0942-AA60-B762DB960F5E}" destId="{2AB31460-F16C-6B42-AE5C-4C9A25A8EDB2}"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83275A9-056C-45D0-A0D4-4CAC949F67E4}"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BA52AD7E-D582-4078-BDF7-FEBEE66D2ACC}">
      <dgm:prSet/>
      <dgm:spPr/>
      <dgm:t>
        <a:bodyPr/>
        <a:lstStyle/>
        <a:p>
          <a:r>
            <a:rPr lang="en-US" b="1" i="0" baseline="0"/>
            <a:t>Oncologist</a:t>
          </a:r>
          <a:br>
            <a:rPr lang="en-US" b="0" i="0" baseline="0"/>
          </a:br>
          <a:r>
            <a:rPr lang="en-US" b="0" i="0" baseline="0"/>
            <a:t>→ Coordinates cancer treatment</a:t>
          </a:r>
          <a:endParaRPr lang="en-US"/>
        </a:p>
      </dgm:t>
    </dgm:pt>
    <dgm:pt modelId="{6E33FAE0-D12F-454E-B46F-1AA27ED0C5C1}" type="parTrans" cxnId="{BBBFBA5B-FDB2-46E0-913F-514D7158FC26}">
      <dgm:prSet/>
      <dgm:spPr/>
      <dgm:t>
        <a:bodyPr/>
        <a:lstStyle/>
        <a:p>
          <a:endParaRPr lang="en-US"/>
        </a:p>
      </dgm:t>
    </dgm:pt>
    <dgm:pt modelId="{14AC05C6-1307-42BB-A6BF-D9FFA8A7AC07}" type="sibTrans" cxnId="{BBBFBA5B-FDB2-46E0-913F-514D7158FC26}">
      <dgm:prSet/>
      <dgm:spPr/>
      <dgm:t>
        <a:bodyPr/>
        <a:lstStyle/>
        <a:p>
          <a:endParaRPr lang="en-US"/>
        </a:p>
      </dgm:t>
    </dgm:pt>
    <dgm:pt modelId="{64175C0D-FC41-403E-A44A-BE68AE6B9D7D}">
      <dgm:prSet/>
      <dgm:spPr/>
      <dgm:t>
        <a:bodyPr/>
        <a:lstStyle/>
        <a:p>
          <a:r>
            <a:rPr lang="en-US" b="1" i="0" baseline="0"/>
            <a:t>Breast/Clinical Nurse Specialist</a:t>
          </a:r>
          <a:br>
            <a:rPr lang="en-US" b="0" i="0" baseline="0"/>
          </a:br>
          <a:r>
            <a:rPr lang="en-US" b="0" i="0" baseline="0"/>
            <a:t>→ Education, symptom monitoring and emotional support</a:t>
          </a:r>
          <a:endParaRPr lang="en-US"/>
        </a:p>
      </dgm:t>
    </dgm:pt>
    <dgm:pt modelId="{E9AACE71-2C4C-4D77-9B29-A2A3FC660E6C}" type="parTrans" cxnId="{7B3F5626-62D9-42A1-AC0E-3DCEF8D12481}">
      <dgm:prSet/>
      <dgm:spPr/>
      <dgm:t>
        <a:bodyPr/>
        <a:lstStyle/>
        <a:p>
          <a:endParaRPr lang="en-US"/>
        </a:p>
      </dgm:t>
    </dgm:pt>
    <dgm:pt modelId="{A2854DA0-AE7E-498B-BD7B-628D90501E5F}" type="sibTrans" cxnId="{7B3F5626-62D9-42A1-AC0E-3DCEF8D12481}">
      <dgm:prSet/>
      <dgm:spPr/>
      <dgm:t>
        <a:bodyPr/>
        <a:lstStyle/>
        <a:p>
          <a:endParaRPr lang="en-US"/>
        </a:p>
      </dgm:t>
    </dgm:pt>
    <dgm:pt modelId="{0B8FA9D2-6A33-4CB6-8ECC-B70CF062F9CC}">
      <dgm:prSet/>
      <dgm:spPr/>
      <dgm:t>
        <a:bodyPr/>
        <a:lstStyle/>
        <a:p>
          <a:r>
            <a:rPr lang="en-US" b="1" i="0" baseline="0"/>
            <a:t>Breast Surgeon</a:t>
          </a:r>
          <a:br>
            <a:rPr lang="en-US" b="0" i="0" baseline="0"/>
          </a:br>
          <a:r>
            <a:rPr lang="en-US" b="0" i="0" baseline="0"/>
            <a:t>→ Surgical assessment and treatment</a:t>
          </a:r>
          <a:endParaRPr lang="en-US"/>
        </a:p>
      </dgm:t>
    </dgm:pt>
    <dgm:pt modelId="{96767A57-34EA-4019-919E-B9BD48AB2E85}" type="parTrans" cxnId="{01284254-2E17-4F4F-B76D-0103A54995A5}">
      <dgm:prSet/>
      <dgm:spPr/>
      <dgm:t>
        <a:bodyPr/>
        <a:lstStyle/>
        <a:p>
          <a:endParaRPr lang="en-US"/>
        </a:p>
      </dgm:t>
    </dgm:pt>
    <dgm:pt modelId="{4E491294-493B-41FD-B9ED-F203E02399B4}" type="sibTrans" cxnId="{01284254-2E17-4F4F-B76D-0103A54995A5}">
      <dgm:prSet/>
      <dgm:spPr/>
      <dgm:t>
        <a:bodyPr/>
        <a:lstStyle/>
        <a:p>
          <a:endParaRPr lang="en-US"/>
        </a:p>
      </dgm:t>
    </dgm:pt>
    <dgm:pt modelId="{461C30A5-4660-4D63-90F7-6122CC0521B0}">
      <dgm:prSet/>
      <dgm:spPr/>
      <dgm:t>
        <a:bodyPr/>
        <a:lstStyle/>
        <a:p>
          <a:r>
            <a:rPr lang="en-US" b="1" i="0" baseline="0"/>
            <a:t>Radiographer/Radiation Oncologist</a:t>
          </a:r>
          <a:br>
            <a:rPr lang="en-US" b="0" i="0" baseline="0"/>
          </a:br>
          <a:r>
            <a:rPr lang="en-US" b="0" i="0" baseline="0"/>
            <a:t>→ Radiotherapy planning and delivery</a:t>
          </a:r>
          <a:endParaRPr lang="en-US"/>
        </a:p>
      </dgm:t>
    </dgm:pt>
    <dgm:pt modelId="{311BED1E-1133-4E4B-92C4-EDD156137BD0}" type="parTrans" cxnId="{E753CED0-06F7-4E76-A800-E69F23E62F18}">
      <dgm:prSet/>
      <dgm:spPr/>
      <dgm:t>
        <a:bodyPr/>
        <a:lstStyle/>
        <a:p>
          <a:endParaRPr lang="en-US"/>
        </a:p>
      </dgm:t>
    </dgm:pt>
    <dgm:pt modelId="{330AE3DC-4011-4123-8612-F826540359B5}" type="sibTrans" cxnId="{E753CED0-06F7-4E76-A800-E69F23E62F18}">
      <dgm:prSet/>
      <dgm:spPr/>
      <dgm:t>
        <a:bodyPr/>
        <a:lstStyle/>
        <a:p>
          <a:endParaRPr lang="en-US"/>
        </a:p>
      </dgm:t>
    </dgm:pt>
    <dgm:pt modelId="{07EE8BDF-DD23-4668-8CE9-A7760AB45A7D}">
      <dgm:prSet/>
      <dgm:spPr/>
      <dgm:t>
        <a:bodyPr/>
        <a:lstStyle/>
        <a:p>
          <a:r>
            <a:rPr lang="en-US" b="1" i="0" baseline="0"/>
            <a:t>Dietitian</a:t>
          </a:r>
          <a:br>
            <a:rPr lang="en-US" b="0" i="0" baseline="0"/>
          </a:br>
          <a:r>
            <a:rPr lang="en-US" b="0" i="0" baseline="0"/>
            <a:t>→ Nutritional assessment and intervention</a:t>
          </a:r>
          <a:endParaRPr lang="en-US"/>
        </a:p>
      </dgm:t>
    </dgm:pt>
    <dgm:pt modelId="{2ED21495-152E-4E6D-B1C5-EFB94915CE5E}" type="parTrans" cxnId="{F9819581-F780-4E45-A1E4-C9E28A1CC3EA}">
      <dgm:prSet/>
      <dgm:spPr/>
      <dgm:t>
        <a:bodyPr/>
        <a:lstStyle/>
        <a:p>
          <a:endParaRPr lang="en-US"/>
        </a:p>
      </dgm:t>
    </dgm:pt>
    <dgm:pt modelId="{265C018A-67A9-42E7-B65D-93C1D2152BB0}" type="sibTrans" cxnId="{F9819581-F780-4E45-A1E4-C9E28A1CC3EA}">
      <dgm:prSet/>
      <dgm:spPr/>
      <dgm:t>
        <a:bodyPr/>
        <a:lstStyle/>
        <a:p>
          <a:endParaRPr lang="en-US"/>
        </a:p>
      </dgm:t>
    </dgm:pt>
    <dgm:pt modelId="{3B4CEBA8-9D92-4E98-895E-85973E65C24D}">
      <dgm:prSet/>
      <dgm:spPr/>
      <dgm:t>
        <a:bodyPr/>
        <a:lstStyle/>
        <a:p>
          <a:r>
            <a:rPr lang="en-US" b="1" i="0" baseline="0"/>
            <a:t>Pharmacist</a:t>
          </a:r>
          <a:br>
            <a:rPr lang="en-US" b="0" i="0" baseline="0"/>
          </a:br>
          <a:r>
            <a:rPr lang="en-US" b="0" i="0" baseline="0"/>
            <a:t>→ Medication safety and counselling</a:t>
          </a:r>
          <a:endParaRPr lang="en-US"/>
        </a:p>
      </dgm:t>
    </dgm:pt>
    <dgm:pt modelId="{0AF3CBFA-2DC6-4BAA-8CF7-3580F20EC46B}" type="parTrans" cxnId="{1C07F61E-1598-48A1-9323-A290A4D09C72}">
      <dgm:prSet/>
      <dgm:spPr/>
      <dgm:t>
        <a:bodyPr/>
        <a:lstStyle/>
        <a:p>
          <a:endParaRPr lang="en-US"/>
        </a:p>
      </dgm:t>
    </dgm:pt>
    <dgm:pt modelId="{A489DFE0-FBC3-49E0-B99D-C110F4E9204D}" type="sibTrans" cxnId="{1C07F61E-1598-48A1-9323-A290A4D09C72}">
      <dgm:prSet/>
      <dgm:spPr/>
      <dgm:t>
        <a:bodyPr/>
        <a:lstStyle/>
        <a:p>
          <a:endParaRPr lang="en-US"/>
        </a:p>
      </dgm:t>
    </dgm:pt>
    <dgm:pt modelId="{89DA2897-2A7C-4E36-9E5D-9DD425E9FD28}">
      <dgm:prSet/>
      <dgm:spPr/>
      <dgm:t>
        <a:bodyPr/>
        <a:lstStyle/>
        <a:p>
          <a:r>
            <a:rPr lang="en-US" b="1" i="0" baseline="0"/>
            <a:t>Psychologist/Counsellor</a:t>
          </a:r>
          <a:br>
            <a:rPr lang="en-US" b="0" i="0" baseline="0"/>
          </a:br>
          <a:r>
            <a:rPr lang="en-US" b="0" i="0" baseline="0"/>
            <a:t>→ Psychological support</a:t>
          </a:r>
          <a:endParaRPr lang="en-US"/>
        </a:p>
      </dgm:t>
    </dgm:pt>
    <dgm:pt modelId="{1ACA7227-907C-43D3-8264-68FED0594502}" type="parTrans" cxnId="{36753F74-0EB9-4DB4-9F89-F14ADB4E3128}">
      <dgm:prSet/>
      <dgm:spPr/>
      <dgm:t>
        <a:bodyPr/>
        <a:lstStyle/>
        <a:p>
          <a:endParaRPr lang="en-US"/>
        </a:p>
      </dgm:t>
    </dgm:pt>
    <dgm:pt modelId="{DB65189E-D001-4643-B681-0C7B09B74C17}" type="sibTrans" cxnId="{36753F74-0EB9-4DB4-9F89-F14ADB4E3128}">
      <dgm:prSet/>
      <dgm:spPr/>
      <dgm:t>
        <a:bodyPr/>
        <a:lstStyle/>
        <a:p>
          <a:endParaRPr lang="en-US"/>
        </a:p>
      </dgm:t>
    </dgm:pt>
    <dgm:pt modelId="{6EDA5F33-657E-4D9F-A77D-17F530C03121}">
      <dgm:prSet/>
      <dgm:spPr/>
      <dgm:t>
        <a:bodyPr/>
        <a:lstStyle/>
        <a:p>
          <a:r>
            <a:rPr lang="en-US" b="1" i="0" baseline="0"/>
            <a:t>GP</a:t>
          </a:r>
          <a:br>
            <a:rPr lang="en-US" b="0" i="0" baseline="0"/>
          </a:br>
          <a:r>
            <a:rPr lang="en-US" b="0" i="0" baseline="0"/>
            <a:t>→ Ongoing general healthcare</a:t>
          </a:r>
          <a:endParaRPr lang="en-US"/>
        </a:p>
      </dgm:t>
    </dgm:pt>
    <dgm:pt modelId="{EF5A72B2-F336-45F0-9077-CA5D7EA64272}" type="parTrans" cxnId="{C596498C-4EE2-4531-84D1-10FF8DFE2B7F}">
      <dgm:prSet/>
      <dgm:spPr/>
      <dgm:t>
        <a:bodyPr/>
        <a:lstStyle/>
        <a:p>
          <a:endParaRPr lang="en-US"/>
        </a:p>
      </dgm:t>
    </dgm:pt>
    <dgm:pt modelId="{3ED120E5-4A4D-4348-80B9-E58DA1D878AD}" type="sibTrans" cxnId="{C596498C-4EE2-4531-84D1-10FF8DFE2B7F}">
      <dgm:prSet/>
      <dgm:spPr/>
      <dgm:t>
        <a:bodyPr/>
        <a:lstStyle/>
        <a:p>
          <a:endParaRPr lang="en-US"/>
        </a:p>
      </dgm:t>
    </dgm:pt>
    <dgm:pt modelId="{AAAD6696-02BF-3E41-AF12-82C2526F2625}" type="pres">
      <dgm:prSet presAssocID="{683275A9-056C-45D0-A0D4-4CAC949F67E4}" presName="diagram" presStyleCnt="0">
        <dgm:presLayoutVars>
          <dgm:dir/>
          <dgm:resizeHandles val="exact"/>
        </dgm:presLayoutVars>
      </dgm:prSet>
      <dgm:spPr/>
    </dgm:pt>
    <dgm:pt modelId="{EB99E346-E845-3447-92F9-E1DF3BDE038F}" type="pres">
      <dgm:prSet presAssocID="{BA52AD7E-D582-4078-BDF7-FEBEE66D2ACC}" presName="node" presStyleLbl="node1" presStyleIdx="0" presStyleCnt="8">
        <dgm:presLayoutVars>
          <dgm:bulletEnabled val="1"/>
        </dgm:presLayoutVars>
      </dgm:prSet>
      <dgm:spPr/>
    </dgm:pt>
    <dgm:pt modelId="{958BE7EB-B828-884C-885A-84DE7E348912}" type="pres">
      <dgm:prSet presAssocID="{14AC05C6-1307-42BB-A6BF-D9FFA8A7AC07}" presName="sibTrans" presStyleCnt="0"/>
      <dgm:spPr/>
    </dgm:pt>
    <dgm:pt modelId="{FAB8F62E-E417-6F4B-AEA7-D4A3433BC40D}" type="pres">
      <dgm:prSet presAssocID="{64175C0D-FC41-403E-A44A-BE68AE6B9D7D}" presName="node" presStyleLbl="node1" presStyleIdx="1" presStyleCnt="8">
        <dgm:presLayoutVars>
          <dgm:bulletEnabled val="1"/>
        </dgm:presLayoutVars>
      </dgm:prSet>
      <dgm:spPr/>
    </dgm:pt>
    <dgm:pt modelId="{B88CA8F0-1276-AC48-B9F8-793C69F0AA5C}" type="pres">
      <dgm:prSet presAssocID="{A2854DA0-AE7E-498B-BD7B-628D90501E5F}" presName="sibTrans" presStyleCnt="0"/>
      <dgm:spPr/>
    </dgm:pt>
    <dgm:pt modelId="{6F3E27B8-060A-854C-9D6B-8AC94E3404D8}" type="pres">
      <dgm:prSet presAssocID="{0B8FA9D2-6A33-4CB6-8ECC-B70CF062F9CC}" presName="node" presStyleLbl="node1" presStyleIdx="2" presStyleCnt="8">
        <dgm:presLayoutVars>
          <dgm:bulletEnabled val="1"/>
        </dgm:presLayoutVars>
      </dgm:prSet>
      <dgm:spPr/>
    </dgm:pt>
    <dgm:pt modelId="{7E32A04E-DF99-6F4B-A3B4-AFC42AB2FBFF}" type="pres">
      <dgm:prSet presAssocID="{4E491294-493B-41FD-B9ED-F203E02399B4}" presName="sibTrans" presStyleCnt="0"/>
      <dgm:spPr/>
    </dgm:pt>
    <dgm:pt modelId="{313A5DC1-9706-E14B-9DCF-8FAFAD03150F}" type="pres">
      <dgm:prSet presAssocID="{461C30A5-4660-4D63-90F7-6122CC0521B0}" presName="node" presStyleLbl="node1" presStyleIdx="3" presStyleCnt="8">
        <dgm:presLayoutVars>
          <dgm:bulletEnabled val="1"/>
        </dgm:presLayoutVars>
      </dgm:prSet>
      <dgm:spPr/>
    </dgm:pt>
    <dgm:pt modelId="{8274E50B-B75A-F74C-A0A7-B045DD8ECD20}" type="pres">
      <dgm:prSet presAssocID="{330AE3DC-4011-4123-8612-F826540359B5}" presName="sibTrans" presStyleCnt="0"/>
      <dgm:spPr/>
    </dgm:pt>
    <dgm:pt modelId="{02B1E294-F9C2-A941-B1BF-119927EA146F}" type="pres">
      <dgm:prSet presAssocID="{07EE8BDF-DD23-4668-8CE9-A7760AB45A7D}" presName="node" presStyleLbl="node1" presStyleIdx="4" presStyleCnt="8">
        <dgm:presLayoutVars>
          <dgm:bulletEnabled val="1"/>
        </dgm:presLayoutVars>
      </dgm:prSet>
      <dgm:spPr/>
    </dgm:pt>
    <dgm:pt modelId="{2B32B9EC-9B36-A14C-875E-305990756ABC}" type="pres">
      <dgm:prSet presAssocID="{265C018A-67A9-42E7-B65D-93C1D2152BB0}" presName="sibTrans" presStyleCnt="0"/>
      <dgm:spPr/>
    </dgm:pt>
    <dgm:pt modelId="{CE3BF15C-5A73-2F47-BEE2-389174C8F798}" type="pres">
      <dgm:prSet presAssocID="{3B4CEBA8-9D92-4E98-895E-85973E65C24D}" presName="node" presStyleLbl="node1" presStyleIdx="5" presStyleCnt="8">
        <dgm:presLayoutVars>
          <dgm:bulletEnabled val="1"/>
        </dgm:presLayoutVars>
      </dgm:prSet>
      <dgm:spPr/>
    </dgm:pt>
    <dgm:pt modelId="{FC56BEF6-6BA4-FB44-8A76-4B35C096B083}" type="pres">
      <dgm:prSet presAssocID="{A489DFE0-FBC3-49E0-B99D-C110F4E9204D}" presName="sibTrans" presStyleCnt="0"/>
      <dgm:spPr/>
    </dgm:pt>
    <dgm:pt modelId="{85CD92B7-9766-CA4D-BFCD-22C6DB037B88}" type="pres">
      <dgm:prSet presAssocID="{89DA2897-2A7C-4E36-9E5D-9DD425E9FD28}" presName="node" presStyleLbl="node1" presStyleIdx="6" presStyleCnt="8">
        <dgm:presLayoutVars>
          <dgm:bulletEnabled val="1"/>
        </dgm:presLayoutVars>
      </dgm:prSet>
      <dgm:spPr/>
    </dgm:pt>
    <dgm:pt modelId="{B15C3C34-0D23-8D4D-ACF6-570C5DDC2411}" type="pres">
      <dgm:prSet presAssocID="{DB65189E-D001-4643-B681-0C7B09B74C17}" presName="sibTrans" presStyleCnt="0"/>
      <dgm:spPr/>
    </dgm:pt>
    <dgm:pt modelId="{76D9E233-0E95-A446-9DB6-FA71235F93D4}" type="pres">
      <dgm:prSet presAssocID="{6EDA5F33-657E-4D9F-A77D-17F530C03121}" presName="node" presStyleLbl="node1" presStyleIdx="7" presStyleCnt="8">
        <dgm:presLayoutVars>
          <dgm:bulletEnabled val="1"/>
        </dgm:presLayoutVars>
      </dgm:prSet>
      <dgm:spPr/>
    </dgm:pt>
  </dgm:ptLst>
  <dgm:cxnLst>
    <dgm:cxn modelId="{7451550B-6C49-BB4E-BEBF-0BCB8646E4B7}" type="presOf" srcId="{89DA2897-2A7C-4E36-9E5D-9DD425E9FD28}" destId="{85CD92B7-9766-CA4D-BFCD-22C6DB037B88}" srcOrd="0" destOrd="0" presId="urn:microsoft.com/office/officeart/2005/8/layout/default"/>
    <dgm:cxn modelId="{1C07F61E-1598-48A1-9323-A290A4D09C72}" srcId="{683275A9-056C-45D0-A0D4-4CAC949F67E4}" destId="{3B4CEBA8-9D92-4E98-895E-85973E65C24D}" srcOrd="5" destOrd="0" parTransId="{0AF3CBFA-2DC6-4BAA-8CF7-3580F20EC46B}" sibTransId="{A489DFE0-FBC3-49E0-B99D-C110F4E9204D}"/>
    <dgm:cxn modelId="{8F50351F-784D-4A47-ADC1-3BDF06B05974}" type="presOf" srcId="{6EDA5F33-657E-4D9F-A77D-17F530C03121}" destId="{76D9E233-0E95-A446-9DB6-FA71235F93D4}" srcOrd="0" destOrd="0" presId="urn:microsoft.com/office/officeart/2005/8/layout/default"/>
    <dgm:cxn modelId="{7B3F5626-62D9-42A1-AC0E-3DCEF8D12481}" srcId="{683275A9-056C-45D0-A0D4-4CAC949F67E4}" destId="{64175C0D-FC41-403E-A44A-BE68AE6B9D7D}" srcOrd="1" destOrd="0" parTransId="{E9AACE71-2C4C-4D77-9B29-A2A3FC660E6C}" sibTransId="{A2854DA0-AE7E-498B-BD7B-628D90501E5F}"/>
    <dgm:cxn modelId="{CCAFBC52-1E30-8749-8650-213BD9C5090A}" type="presOf" srcId="{3B4CEBA8-9D92-4E98-895E-85973E65C24D}" destId="{CE3BF15C-5A73-2F47-BEE2-389174C8F798}" srcOrd="0" destOrd="0" presId="urn:microsoft.com/office/officeart/2005/8/layout/default"/>
    <dgm:cxn modelId="{01284254-2E17-4F4F-B76D-0103A54995A5}" srcId="{683275A9-056C-45D0-A0D4-4CAC949F67E4}" destId="{0B8FA9D2-6A33-4CB6-8ECC-B70CF062F9CC}" srcOrd="2" destOrd="0" parTransId="{96767A57-34EA-4019-919E-B9BD48AB2E85}" sibTransId="{4E491294-493B-41FD-B9ED-F203E02399B4}"/>
    <dgm:cxn modelId="{06CCA258-75E1-804E-99B2-70DCFCCF5761}" type="presOf" srcId="{64175C0D-FC41-403E-A44A-BE68AE6B9D7D}" destId="{FAB8F62E-E417-6F4B-AEA7-D4A3433BC40D}" srcOrd="0" destOrd="0" presId="urn:microsoft.com/office/officeart/2005/8/layout/default"/>
    <dgm:cxn modelId="{BBBFBA5B-FDB2-46E0-913F-514D7158FC26}" srcId="{683275A9-056C-45D0-A0D4-4CAC949F67E4}" destId="{BA52AD7E-D582-4078-BDF7-FEBEE66D2ACC}" srcOrd="0" destOrd="0" parTransId="{6E33FAE0-D12F-454E-B46F-1AA27ED0C5C1}" sibTransId="{14AC05C6-1307-42BB-A6BF-D9FFA8A7AC07}"/>
    <dgm:cxn modelId="{7EB9B665-C436-D045-A55F-05190B1736F7}" type="presOf" srcId="{07EE8BDF-DD23-4668-8CE9-A7760AB45A7D}" destId="{02B1E294-F9C2-A941-B1BF-119927EA146F}" srcOrd="0" destOrd="0" presId="urn:microsoft.com/office/officeart/2005/8/layout/default"/>
    <dgm:cxn modelId="{8F6B2B66-A948-C545-9EF8-5ABE56332649}" type="presOf" srcId="{0B8FA9D2-6A33-4CB6-8ECC-B70CF062F9CC}" destId="{6F3E27B8-060A-854C-9D6B-8AC94E3404D8}" srcOrd="0" destOrd="0" presId="urn:microsoft.com/office/officeart/2005/8/layout/default"/>
    <dgm:cxn modelId="{36753F74-0EB9-4DB4-9F89-F14ADB4E3128}" srcId="{683275A9-056C-45D0-A0D4-4CAC949F67E4}" destId="{89DA2897-2A7C-4E36-9E5D-9DD425E9FD28}" srcOrd="6" destOrd="0" parTransId="{1ACA7227-907C-43D3-8264-68FED0594502}" sibTransId="{DB65189E-D001-4643-B681-0C7B09B74C17}"/>
    <dgm:cxn modelId="{E4A3F279-A193-B140-AB92-AF9D66155ABB}" type="presOf" srcId="{683275A9-056C-45D0-A0D4-4CAC949F67E4}" destId="{AAAD6696-02BF-3E41-AF12-82C2526F2625}" srcOrd="0" destOrd="0" presId="urn:microsoft.com/office/officeart/2005/8/layout/default"/>
    <dgm:cxn modelId="{F9819581-F780-4E45-A1E4-C9E28A1CC3EA}" srcId="{683275A9-056C-45D0-A0D4-4CAC949F67E4}" destId="{07EE8BDF-DD23-4668-8CE9-A7760AB45A7D}" srcOrd="4" destOrd="0" parTransId="{2ED21495-152E-4E6D-B1C5-EFB94915CE5E}" sibTransId="{265C018A-67A9-42E7-B65D-93C1D2152BB0}"/>
    <dgm:cxn modelId="{C596498C-4EE2-4531-84D1-10FF8DFE2B7F}" srcId="{683275A9-056C-45D0-A0D4-4CAC949F67E4}" destId="{6EDA5F33-657E-4D9F-A77D-17F530C03121}" srcOrd="7" destOrd="0" parTransId="{EF5A72B2-F336-45F0-9077-CA5D7EA64272}" sibTransId="{3ED120E5-4A4D-4348-80B9-E58DA1D878AD}"/>
    <dgm:cxn modelId="{CDE5E190-DAE6-0F4E-BE63-30A2B9D850B9}" type="presOf" srcId="{461C30A5-4660-4D63-90F7-6122CC0521B0}" destId="{313A5DC1-9706-E14B-9DCF-8FAFAD03150F}" srcOrd="0" destOrd="0" presId="urn:microsoft.com/office/officeart/2005/8/layout/default"/>
    <dgm:cxn modelId="{477A4896-7707-DE42-A7B5-644B7D65EF53}" type="presOf" srcId="{BA52AD7E-D582-4078-BDF7-FEBEE66D2ACC}" destId="{EB99E346-E845-3447-92F9-E1DF3BDE038F}" srcOrd="0" destOrd="0" presId="urn:microsoft.com/office/officeart/2005/8/layout/default"/>
    <dgm:cxn modelId="{E753CED0-06F7-4E76-A800-E69F23E62F18}" srcId="{683275A9-056C-45D0-A0D4-4CAC949F67E4}" destId="{461C30A5-4660-4D63-90F7-6122CC0521B0}" srcOrd="3" destOrd="0" parTransId="{311BED1E-1133-4E4B-92C4-EDD156137BD0}" sibTransId="{330AE3DC-4011-4123-8612-F826540359B5}"/>
    <dgm:cxn modelId="{77AF8065-E1BD-9C4D-9760-3B2F5DBE8222}" type="presParOf" srcId="{AAAD6696-02BF-3E41-AF12-82C2526F2625}" destId="{EB99E346-E845-3447-92F9-E1DF3BDE038F}" srcOrd="0" destOrd="0" presId="urn:microsoft.com/office/officeart/2005/8/layout/default"/>
    <dgm:cxn modelId="{649D401D-4CE9-BB46-BDEC-4270B38125C6}" type="presParOf" srcId="{AAAD6696-02BF-3E41-AF12-82C2526F2625}" destId="{958BE7EB-B828-884C-885A-84DE7E348912}" srcOrd="1" destOrd="0" presId="urn:microsoft.com/office/officeart/2005/8/layout/default"/>
    <dgm:cxn modelId="{A09756AB-EC1F-8F46-8864-9B62E9E644D8}" type="presParOf" srcId="{AAAD6696-02BF-3E41-AF12-82C2526F2625}" destId="{FAB8F62E-E417-6F4B-AEA7-D4A3433BC40D}" srcOrd="2" destOrd="0" presId="urn:microsoft.com/office/officeart/2005/8/layout/default"/>
    <dgm:cxn modelId="{A532B189-F324-BC4A-B9EA-54907E3AEF17}" type="presParOf" srcId="{AAAD6696-02BF-3E41-AF12-82C2526F2625}" destId="{B88CA8F0-1276-AC48-B9F8-793C69F0AA5C}" srcOrd="3" destOrd="0" presId="urn:microsoft.com/office/officeart/2005/8/layout/default"/>
    <dgm:cxn modelId="{CE4F53FD-8535-204A-897E-0E428B029560}" type="presParOf" srcId="{AAAD6696-02BF-3E41-AF12-82C2526F2625}" destId="{6F3E27B8-060A-854C-9D6B-8AC94E3404D8}" srcOrd="4" destOrd="0" presId="urn:microsoft.com/office/officeart/2005/8/layout/default"/>
    <dgm:cxn modelId="{ABFD1BFE-E9B1-6C44-9395-483E3DA1DC5D}" type="presParOf" srcId="{AAAD6696-02BF-3E41-AF12-82C2526F2625}" destId="{7E32A04E-DF99-6F4B-A3B4-AFC42AB2FBFF}" srcOrd="5" destOrd="0" presId="urn:microsoft.com/office/officeart/2005/8/layout/default"/>
    <dgm:cxn modelId="{D26D1F55-3CB1-CF46-B431-5F3FECA932AD}" type="presParOf" srcId="{AAAD6696-02BF-3E41-AF12-82C2526F2625}" destId="{313A5DC1-9706-E14B-9DCF-8FAFAD03150F}" srcOrd="6" destOrd="0" presId="urn:microsoft.com/office/officeart/2005/8/layout/default"/>
    <dgm:cxn modelId="{A97DDEBE-C22E-D944-8BD2-F10FE46DBBB9}" type="presParOf" srcId="{AAAD6696-02BF-3E41-AF12-82C2526F2625}" destId="{8274E50B-B75A-F74C-A0A7-B045DD8ECD20}" srcOrd="7" destOrd="0" presId="urn:microsoft.com/office/officeart/2005/8/layout/default"/>
    <dgm:cxn modelId="{F86ABA9D-C3B7-5D4B-AFF7-F925DB3668A6}" type="presParOf" srcId="{AAAD6696-02BF-3E41-AF12-82C2526F2625}" destId="{02B1E294-F9C2-A941-B1BF-119927EA146F}" srcOrd="8" destOrd="0" presId="urn:microsoft.com/office/officeart/2005/8/layout/default"/>
    <dgm:cxn modelId="{C3DF1829-ABDE-8448-B189-2B3B42E512EF}" type="presParOf" srcId="{AAAD6696-02BF-3E41-AF12-82C2526F2625}" destId="{2B32B9EC-9B36-A14C-875E-305990756ABC}" srcOrd="9" destOrd="0" presId="urn:microsoft.com/office/officeart/2005/8/layout/default"/>
    <dgm:cxn modelId="{75921D31-BD85-A24D-944B-1E192FC58746}" type="presParOf" srcId="{AAAD6696-02BF-3E41-AF12-82C2526F2625}" destId="{CE3BF15C-5A73-2F47-BEE2-389174C8F798}" srcOrd="10" destOrd="0" presId="urn:microsoft.com/office/officeart/2005/8/layout/default"/>
    <dgm:cxn modelId="{45D4F4BE-332E-F34D-9C1A-64A6141BB32D}" type="presParOf" srcId="{AAAD6696-02BF-3E41-AF12-82C2526F2625}" destId="{FC56BEF6-6BA4-FB44-8A76-4B35C096B083}" srcOrd="11" destOrd="0" presId="urn:microsoft.com/office/officeart/2005/8/layout/default"/>
    <dgm:cxn modelId="{D2303A24-F47F-B443-AFAA-4FD136C425FB}" type="presParOf" srcId="{AAAD6696-02BF-3E41-AF12-82C2526F2625}" destId="{85CD92B7-9766-CA4D-BFCD-22C6DB037B88}" srcOrd="12" destOrd="0" presId="urn:microsoft.com/office/officeart/2005/8/layout/default"/>
    <dgm:cxn modelId="{8E80EBC3-4351-D541-A921-357FD31DEFBF}" type="presParOf" srcId="{AAAD6696-02BF-3E41-AF12-82C2526F2625}" destId="{B15C3C34-0D23-8D4D-ACF6-570C5DDC2411}" srcOrd="13" destOrd="0" presId="urn:microsoft.com/office/officeart/2005/8/layout/default"/>
    <dgm:cxn modelId="{2E0AE074-44D3-514A-B621-AD6D400D91A8}" type="presParOf" srcId="{AAAD6696-02BF-3E41-AF12-82C2526F2625}" destId="{76D9E233-0E95-A446-9DB6-FA71235F93D4}" srcOrd="14"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F1CE3D7-901C-4AE6-9601-92340E922637}"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5F786B5-7E68-4B27-A003-A756E764C290}">
      <dgm:prSet/>
      <dgm:spPr/>
      <dgm:t>
        <a:bodyPr/>
        <a:lstStyle/>
        <a:p>
          <a:r>
            <a:rPr lang="en-US"/>
            <a:t>Overall Care should be holistic and individualized because her needs go beyond treating the cancer itself.</a:t>
          </a:r>
        </a:p>
      </dgm:t>
    </dgm:pt>
    <dgm:pt modelId="{CA54D15A-62BD-454B-B741-8849652444BE}" type="parTrans" cxnId="{10E64F1D-9062-477C-9B87-464A3E705F74}">
      <dgm:prSet/>
      <dgm:spPr/>
      <dgm:t>
        <a:bodyPr/>
        <a:lstStyle/>
        <a:p>
          <a:endParaRPr lang="en-US"/>
        </a:p>
      </dgm:t>
    </dgm:pt>
    <dgm:pt modelId="{90C852A4-0413-426B-AD73-C310599FB565}" type="sibTrans" cxnId="{10E64F1D-9062-477C-9B87-464A3E705F74}">
      <dgm:prSet/>
      <dgm:spPr/>
      <dgm:t>
        <a:bodyPr/>
        <a:lstStyle/>
        <a:p>
          <a:endParaRPr lang="en-US"/>
        </a:p>
      </dgm:t>
    </dgm:pt>
    <dgm:pt modelId="{12AB23CE-4EE0-4F4F-A00B-3C5C870A090B}">
      <dgm:prSet/>
      <dgm:spPr/>
      <dgm:t>
        <a:bodyPr/>
        <a:lstStyle/>
        <a:p>
          <a:r>
            <a:rPr lang="en-US"/>
            <a:t>Physical and Medical care support to manage her symptoms,cope with treatment ,monitor her condition and use her medication with proper guidance.</a:t>
          </a:r>
        </a:p>
      </dgm:t>
    </dgm:pt>
    <dgm:pt modelId="{2ED0EC81-01C5-473A-9779-1E59A743464C}" type="parTrans" cxnId="{13B857A3-3EE9-4DEB-A3F9-66F59FA8E7C2}">
      <dgm:prSet/>
      <dgm:spPr/>
      <dgm:t>
        <a:bodyPr/>
        <a:lstStyle/>
        <a:p>
          <a:endParaRPr lang="en-US"/>
        </a:p>
      </dgm:t>
    </dgm:pt>
    <dgm:pt modelId="{66608761-65B0-4516-BFC3-53FCC4E9F520}" type="sibTrans" cxnId="{13B857A3-3EE9-4DEB-A3F9-66F59FA8E7C2}">
      <dgm:prSet/>
      <dgm:spPr/>
      <dgm:t>
        <a:bodyPr/>
        <a:lstStyle/>
        <a:p>
          <a:endParaRPr lang="en-US"/>
        </a:p>
      </dgm:t>
    </dgm:pt>
    <dgm:pt modelId="{390BD9E1-1EF9-495C-AF6E-BD62B75FEB86}">
      <dgm:prSet/>
      <dgm:spPr/>
      <dgm:t>
        <a:bodyPr/>
        <a:lstStyle/>
        <a:p>
          <a:r>
            <a:rPr lang="en-US"/>
            <a:t>Nutritionn and Hydration-she may need support from a dietitian</a:t>
          </a:r>
        </a:p>
      </dgm:t>
    </dgm:pt>
    <dgm:pt modelId="{C5419F4D-3D39-408C-866A-E34D10F916A2}" type="parTrans" cxnId="{DC8D86BE-3C7A-4422-8FD5-2D1A961F2CB5}">
      <dgm:prSet/>
      <dgm:spPr/>
      <dgm:t>
        <a:bodyPr/>
        <a:lstStyle/>
        <a:p>
          <a:endParaRPr lang="en-US"/>
        </a:p>
      </dgm:t>
    </dgm:pt>
    <dgm:pt modelId="{5EAA54A7-E785-46FD-AAFD-6078EE2EA503}" type="sibTrans" cxnId="{DC8D86BE-3C7A-4422-8FD5-2D1A961F2CB5}">
      <dgm:prSet/>
      <dgm:spPr/>
      <dgm:t>
        <a:bodyPr/>
        <a:lstStyle/>
        <a:p>
          <a:endParaRPr lang="en-US"/>
        </a:p>
      </dgm:t>
    </dgm:pt>
    <dgm:pt modelId="{A58216F9-A295-4D58-B4E9-3C57596EFAC4}">
      <dgm:prSet/>
      <dgm:spPr/>
      <dgm:t>
        <a:bodyPr/>
        <a:lstStyle/>
        <a:p>
          <a:r>
            <a:rPr lang="en-US"/>
            <a:t>Psychological and Social Support for emotional and social well being which is very important</a:t>
          </a:r>
        </a:p>
      </dgm:t>
    </dgm:pt>
    <dgm:pt modelId="{3E08436E-264A-4010-A50C-C316412EF4CC}" type="parTrans" cxnId="{72EEF902-C782-4016-85C0-8E2B8747B818}">
      <dgm:prSet/>
      <dgm:spPr/>
      <dgm:t>
        <a:bodyPr/>
        <a:lstStyle/>
        <a:p>
          <a:endParaRPr lang="en-US"/>
        </a:p>
      </dgm:t>
    </dgm:pt>
    <dgm:pt modelId="{10222840-4A01-412E-ACD4-F2E141AF6049}" type="sibTrans" cxnId="{72EEF902-C782-4016-85C0-8E2B8747B818}">
      <dgm:prSet/>
      <dgm:spPr/>
      <dgm:t>
        <a:bodyPr/>
        <a:lstStyle/>
        <a:p>
          <a:endParaRPr lang="en-US"/>
        </a:p>
      </dgm:t>
    </dgm:pt>
    <dgm:pt modelId="{31A9D992-33D9-476E-8465-375FB337C469}">
      <dgm:prSet/>
      <dgm:spPr/>
      <dgm:t>
        <a:bodyPr/>
        <a:lstStyle/>
        <a:p>
          <a:r>
            <a:rPr lang="en-US"/>
            <a:t>Person-</a:t>
          </a:r>
          <a:r>
            <a:rPr lang="en-US" err="1"/>
            <a:t>centred</a:t>
          </a:r>
          <a:r>
            <a:rPr lang="en-US"/>
            <a:t> care can help Sarah maintain her </a:t>
          </a:r>
          <a:r>
            <a:rPr lang="en-US" err="1"/>
            <a:t>dignity,independence</a:t>
          </a:r>
          <a:r>
            <a:rPr lang="en-US"/>
            <a:t> and quality of life throughout her cancer treatment.</a:t>
          </a:r>
        </a:p>
      </dgm:t>
    </dgm:pt>
    <dgm:pt modelId="{A40BF725-09BA-458C-8F5A-E327C8035CF6}" type="parTrans" cxnId="{32A14012-5064-45E2-A03F-D4E6032B611A}">
      <dgm:prSet/>
      <dgm:spPr/>
      <dgm:t>
        <a:bodyPr/>
        <a:lstStyle/>
        <a:p>
          <a:endParaRPr lang="en-US"/>
        </a:p>
      </dgm:t>
    </dgm:pt>
    <dgm:pt modelId="{410AD9A3-AA4F-4BB0-A039-90FFC381391E}" type="sibTrans" cxnId="{32A14012-5064-45E2-A03F-D4E6032B611A}">
      <dgm:prSet/>
      <dgm:spPr/>
      <dgm:t>
        <a:bodyPr/>
        <a:lstStyle/>
        <a:p>
          <a:endParaRPr lang="en-US"/>
        </a:p>
      </dgm:t>
    </dgm:pt>
    <dgm:pt modelId="{6AED1E5F-106A-5344-9577-45ABB93E99EF}" type="pres">
      <dgm:prSet presAssocID="{AF1CE3D7-901C-4AE6-9601-92340E922637}" presName="linear" presStyleCnt="0">
        <dgm:presLayoutVars>
          <dgm:animLvl val="lvl"/>
          <dgm:resizeHandles val="exact"/>
        </dgm:presLayoutVars>
      </dgm:prSet>
      <dgm:spPr/>
    </dgm:pt>
    <dgm:pt modelId="{CE494A7D-EB9F-0A45-8575-39DFD4045984}" type="pres">
      <dgm:prSet presAssocID="{25F786B5-7E68-4B27-A003-A756E764C290}" presName="parentText" presStyleLbl="node1" presStyleIdx="0" presStyleCnt="5">
        <dgm:presLayoutVars>
          <dgm:chMax val="0"/>
          <dgm:bulletEnabled val="1"/>
        </dgm:presLayoutVars>
      </dgm:prSet>
      <dgm:spPr/>
    </dgm:pt>
    <dgm:pt modelId="{3D4BCD4C-814E-FD4B-97C2-C7EB7ED24490}" type="pres">
      <dgm:prSet presAssocID="{90C852A4-0413-426B-AD73-C310599FB565}" presName="spacer" presStyleCnt="0"/>
      <dgm:spPr/>
    </dgm:pt>
    <dgm:pt modelId="{D227DAC0-8DFA-FC47-964A-32187CD03656}" type="pres">
      <dgm:prSet presAssocID="{12AB23CE-4EE0-4F4F-A00B-3C5C870A090B}" presName="parentText" presStyleLbl="node1" presStyleIdx="1" presStyleCnt="5">
        <dgm:presLayoutVars>
          <dgm:chMax val="0"/>
          <dgm:bulletEnabled val="1"/>
        </dgm:presLayoutVars>
      </dgm:prSet>
      <dgm:spPr/>
    </dgm:pt>
    <dgm:pt modelId="{44C43583-F34E-684D-9A57-834A614D26F8}" type="pres">
      <dgm:prSet presAssocID="{66608761-65B0-4516-BFC3-53FCC4E9F520}" presName="spacer" presStyleCnt="0"/>
      <dgm:spPr/>
    </dgm:pt>
    <dgm:pt modelId="{55D81F40-8E7D-B846-AFAD-1673451A0B83}" type="pres">
      <dgm:prSet presAssocID="{390BD9E1-1EF9-495C-AF6E-BD62B75FEB86}" presName="parentText" presStyleLbl="node1" presStyleIdx="2" presStyleCnt="5">
        <dgm:presLayoutVars>
          <dgm:chMax val="0"/>
          <dgm:bulletEnabled val="1"/>
        </dgm:presLayoutVars>
      </dgm:prSet>
      <dgm:spPr/>
    </dgm:pt>
    <dgm:pt modelId="{9A25ADC8-608E-244D-92D0-467B6E30B3ED}" type="pres">
      <dgm:prSet presAssocID="{5EAA54A7-E785-46FD-AAFD-6078EE2EA503}" presName="spacer" presStyleCnt="0"/>
      <dgm:spPr/>
    </dgm:pt>
    <dgm:pt modelId="{AC502316-D40C-354B-81AD-35D283742255}" type="pres">
      <dgm:prSet presAssocID="{A58216F9-A295-4D58-B4E9-3C57596EFAC4}" presName="parentText" presStyleLbl="node1" presStyleIdx="3" presStyleCnt="5">
        <dgm:presLayoutVars>
          <dgm:chMax val="0"/>
          <dgm:bulletEnabled val="1"/>
        </dgm:presLayoutVars>
      </dgm:prSet>
      <dgm:spPr/>
    </dgm:pt>
    <dgm:pt modelId="{F22FF1A8-D804-6C4C-AE3F-CC1A98DB3F74}" type="pres">
      <dgm:prSet presAssocID="{10222840-4A01-412E-ACD4-F2E141AF6049}" presName="spacer" presStyleCnt="0"/>
      <dgm:spPr/>
    </dgm:pt>
    <dgm:pt modelId="{AB8DA3BE-7E6C-3447-A329-8F538A1A19CB}" type="pres">
      <dgm:prSet presAssocID="{31A9D992-33D9-476E-8465-375FB337C469}" presName="parentText" presStyleLbl="node1" presStyleIdx="4" presStyleCnt="5">
        <dgm:presLayoutVars>
          <dgm:chMax val="0"/>
          <dgm:bulletEnabled val="1"/>
        </dgm:presLayoutVars>
      </dgm:prSet>
      <dgm:spPr/>
    </dgm:pt>
  </dgm:ptLst>
  <dgm:cxnLst>
    <dgm:cxn modelId="{72EEF902-C782-4016-85C0-8E2B8747B818}" srcId="{AF1CE3D7-901C-4AE6-9601-92340E922637}" destId="{A58216F9-A295-4D58-B4E9-3C57596EFAC4}" srcOrd="3" destOrd="0" parTransId="{3E08436E-264A-4010-A50C-C316412EF4CC}" sibTransId="{10222840-4A01-412E-ACD4-F2E141AF6049}"/>
    <dgm:cxn modelId="{32A14012-5064-45E2-A03F-D4E6032B611A}" srcId="{AF1CE3D7-901C-4AE6-9601-92340E922637}" destId="{31A9D992-33D9-476E-8465-375FB337C469}" srcOrd="4" destOrd="0" parTransId="{A40BF725-09BA-458C-8F5A-E327C8035CF6}" sibTransId="{410AD9A3-AA4F-4BB0-A039-90FFC381391E}"/>
    <dgm:cxn modelId="{CA12641B-743A-2D4E-8206-DE5D3B3F74EE}" type="presOf" srcId="{A58216F9-A295-4D58-B4E9-3C57596EFAC4}" destId="{AC502316-D40C-354B-81AD-35D283742255}" srcOrd="0" destOrd="0" presId="urn:microsoft.com/office/officeart/2005/8/layout/vList2"/>
    <dgm:cxn modelId="{10E64F1D-9062-477C-9B87-464A3E705F74}" srcId="{AF1CE3D7-901C-4AE6-9601-92340E922637}" destId="{25F786B5-7E68-4B27-A003-A756E764C290}" srcOrd="0" destOrd="0" parTransId="{CA54D15A-62BD-454B-B741-8849652444BE}" sibTransId="{90C852A4-0413-426B-AD73-C310599FB565}"/>
    <dgm:cxn modelId="{E8596065-6B3A-B944-A4F5-E605038A4BFE}" type="presOf" srcId="{25F786B5-7E68-4B27-A003-A756E764C290}" destId="{CE494A7D-EB9F-0A45-8575-39DFD4045984}" srcOrd="0" destOrd="0" presId="urn:microsoft.com/office/officeart/2005/8/layout/vList2"/>
    <dgm:cxn modelId="{13B857A3-3EE9-4DEB-A3F9-66F59FA8E7C2}" srcId="{AF1CE3D7-901C-4AE6-9601-92340E922637}" destId="{12AB23CE-4EE0-4F4F-A00B-3C5C870A090B}" srcOrd="1" destOrd="0" parTransId="{2ED0EC81-01C5-473A-9779-1E59A743464C}" sibTransId="{66608761-65B0-4516-BFC3-53FCC4E9F520}"/>
    <dgm:cxn modelId="{0B774FAD-8BEE-0645-929D-79B86493B4AA}" type="presOf" srcId="{AF1CE3D7-901C-4AE6-9601-92340E922637}" destId="{6AED1E5F-106A-5344-9577-45ABB93E99EF}" srcOrd="0" destOrd="0" presId="urn:microsoft.com/office/officeart/2005/8/layout/vList2"/>
    <dgm:cxn modelId="{DC8D86BE-3C7A-4422-8FD5-2D1A961F2CB5}" srcId="{AF1CE3D7-901C-4AE6-9601-92340E922637}" destId="{390BD9E1-1EF9-495C-AF6E-BD62B75FEB86}" srcOrd="2" destOrd="0" parTransId="{C5419F4D-3D39-408C-866A-E34D10F916A2}" sibTransId="{5EAA54A7-E785-46FD-AAFD-6078EE2EA503}"/>
    <dgm:cxn modelId="{38DA3FC5-2E4B-3A4C-A383-75E83465251F}" type="presOf" srcId="{31A9D992-33D9-476E-8465-375FB337C469}" destId="{AB8DA3BE-7E6C-3447-A329-8F538A1A19CB}" srcOrd="0" destOrd="0" presId="urn:microsoft.com/office/officeart/2005/8/layout/vList2"/>
    <dgm:cxn modelId="{BCD088DD-478F-BB4C-8E0B-1CD3EC795FD0}" type="presOf" srcId="{390BD9E1-1EF9-495C-AF6E-BD62B75FEB86}" destId="{55D81F40-8E7D-B846-AFAD-1673451A0B83}" srcOrd="0" destOrd="0" presId="urn:microsoft.com/office/officeart/2005/8/layout/vList2"/>
    <dgm:cxn modelId="{7E1514FD-7201-C145-8470-59D3E661C791}" type="presOf" srcId="{12AB23CE-4EE0-4F4F-A00B-3C5C870A090B}" destId="{D227DAC0-8DFA-FC47-964A-32187CD03656}" srcOrd="0" destOrd="0" presId="urn:microsoft.com/office/officeart/2005/8/layout/vList2"/>
    <dgm:cxn modelId="{C63BF774-241A-394A-8FA4-3A0322E4893D}" type="presParOf" srcId="{6AED1E5F-106A-5344-9577-45ABB93E99EF}" destId="{CE494A7D-EB9F-0A45-8575-39DFD4045984}" srcOrd="0" destOrd="0" presId="urn:microsoft.com/office/officeart/2005/8/layout/vList2"/>
    <dgm:cxn modelId="{EAABB98A-9363-9645-AFC7-A199DBA4F64C}" type="presParOf" srcId="{6AED1E5F-106A-5344-9577-45ABB93E99EF}" destId="{3D4BCD4C-814E-FD4B-97C2-C7EB7ED24490}" srcOrd="1" destOrd="0" presId="urn:microsoft.com/office/officeart/2005/8/layout/vList2"/>
    <dgm:cxn modelId="{339DB5A8-506B-8B49-B246-2A5CFC425642}" type="presParOf" srcId="{6AED1E5F-106A-5344-9577-45ABB93E99EF}" destId="{D227DAC0-8DFA-FC47-964A-32187CD03656}" srcOrd="2" destOrd="0" presId="urn:microsoft.com/office/officeart/2005/8/layout/vList2"/>
    <dgm:cxn modelId="{D76021A2-9BBA-F94B-94A9-BDBD5A3FC307}" type="presParOf" srcId="{6AED1E5F-106A-5344-9577-45ABB93E99EF}" destId="{44C43583-F34E-684D-9A57-834A614D26F8}" srcOrd="3" destOrd="0" presId="urn:microsoft.com/office/officeart/2005/8/layout/vList2"/>
    <dgm:cxn modelId="{831CFFC0-585D-4A43-8B1C-A10B182A11D4}" type="presParOf" srcId="{6AED1E5F-106A-5344-9577-45ABB93E99EF}" destId="{55D81F40-8E7D-B846-AFAD-1673451A0B83}" srcOrd="4" destOrd="0" presId="urn:microsoft.com/office/officeart/2005/8/layout/vList2"/>
    <dgm:cxn modelId="{46C9337E-3F2D-434C-A10C-F4A32007D6FC}" type="presParOf" srcId="{6AED1E5F-106A-5344-9577-45ABB93E99EF}" destId="{9A25ADC8-608E-244D-92D0-467B6E30B3ED}" srcOrd="5" destOrd="0" presId="urn:microsoft.com/office/officeart/2005/8/layout/vList2"/>
    <dgm:cxn modelId="{251DFA51-B2B1-B547-B776-59C95EDD0C6C}" type="presParOf" srcId="{6AED1E5F-106A-5344-9577-45ABB93E99EF}" destId="{AC502316-D40C-354B-81AD-35D283742255}" srcOrd="6" destOrd="0" presId="urn:microsoft.com/office/officeart/2005/8/layout/vList2"/>
    <dgm:cxn modelId="{67831004-D882-1948-9C56-88D5F929F208}" type="presParOf" srcId="{6AED1E5F-106A-5344-9577-45ABB93E99EF}" destId="{F22FF1A8-D804-6C4C-AE3F-CC1A98DB3F74}" srcOrd="7" destOrd="0" presId="urn:microsoft.com/office/officeart/2005/8/layout/vList2"/>
    <dgm:cxn modelId="{466A3284-A15C-E84A-89A8-478B470A47D0}" type="presParOf" srcId="{6AED1E5F-106A-5344-9577-45ABB93E99EF}" destId="{AB8DA3BE-7E6C-3447-A329-8F538A1A19CB}"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BB8D30-A498-D34D-A692-0AD704D4E167}">
      <dsp:nvSpPr>
        <dsp:cNvPr id="0" name=""/>
        <dsp:cNvSpPr/>
      </dsp:nvSpPr>
      <dsp:spPr>
        <a:xfrm>
          <a:off x="0" y="0"/>
          <a:ext cx="6920301" cy="657709"/>
        </a:xfrm>
        <a:prstGeom prst="roundRect">
          <a:avLst>
            <a:gd name="adj" fmla="val 10000"/>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 Patient with Stage IIA Breast Cancer</a:t>
          </a:r>
          <a:endParaRPr lang="en-US" sz="1800" kern="1200"/>
        </a:p>
      </dsp:txBody>
      <dsp:txXfrm>
        <a:off x="19264" y="19264"/>
        <a:ext cx="6133628" cy="619181"/>
      </dsp:txXfrm>
    </dsp:sp>
    <dsp:sp modelId="{08D2FB99-9232-1149-9109-65AE8F8E590F}">
      <dsp:nvSpPr>
        <dsp:cNvPr id="0" name=""/>
        <dsp:cNvSpPr/>
      </dsp:nvSpPr>
      <dsp:spPr>
        <a:xfrm>
          <a:off x="516775" y="749057"/>
          <a:ext cx="6920301" cy="657709"/>
        </a:xfrm>
        <a:prstGeom prst="roundRect">
          <a:avLst>
            <a:gd name="adj" fmla="val 10000"/>
          </a:avLst>
        </a:prstGeom>
        <a:gradFill rotWithShape="0">
          <a:gsLst>
            <a:gs pos="0">
              <a:schemeClr val="accent5">
                <a:hueOff val="1202033"/>
                <a:satOff val="-2441"/>
                <a:lumOff val="1569"/>
                <a:alphaOff val="0"/>
                <a:tint val="96000"/>
                <a:lumMod val="104000"/>
              </a:schemeClr>
            </a:gs>
            <a:gs pos="100000">
              <a:schemeClr val="accent5">
                <a:hueOff val="1202033"/>
                <a:satOff val="-2441"/>
                <a:lumOff val="1569"/>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Name: Sarah Williams, 32 years</a:t>
          </a:r>
          <a:endParaRPr lang="en-US" sz="1800" kern="1200"/>
        </a:p>
      </dsp:txBody>
      <dsp:txXfrm>
        <a:off x="536039" y="768321"/>
        <a:ext cx="5937486" cy="619181"/>
      </dsp:txXfrm>
    </dsp:sp>
    <dsp:sp modelId="{91FC6518-D05B-944F-A47E-A151FBE7DE4F}">
      <dsp:nvSpPr>
        <dsp:cNvPr id="0" name=""/>
        <dsp:cNvSpPr/>
      </dsp:nvSpPr>
      <dsp:spPr>
        <a:xfrm>
          <a:off x="1033551" y="1498115"/>
          <a:ext cx="6920301" cy="657709"/>
        </a:xfrm>
        <a:prstGeom prst="roundRect">
          <a:avLst>
            <a:gd name="adj" fmla="val 10000"/>
          </a:avLst>
        </a:prstGeom>
        <a:gradFill rotWithShape="0">
          <a:gsLst>
            <a:gs pos="0">
              <a:schemeClr val="accent5">
                <a:hueOff val="2404066"/>
                <a:satOff val="-4882"/>
                <a:lumOff val="3137"/>
                <a:alphaOff val="0"/>
                <a:tint val="96000"/>
                <a:lumMod val="104000"/>
              </a:schemeClr>
            </a:gs>
            <a:gs pos="100000">
              <a:schemeClr val="accent5">
                <a:hueOff val="2404066"/>
                <a:satOff val="-4882"/>
                <a:lumOff val="3137"/>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Patient-centred approach to cancer care</a:t>
          </a:r>
          <a:endParaRPr lang="en-US" sz="1800" kern="1200"/>
        </a:p>
      </dsp:txBody>
      <dsp:txXfrm>
        <a:off x="1052815" y="1517379"/>
        <a:ext cx="5937486" cy="619181"/>
      </dsp:txXfrm>
    </dsp:sp>
    <dsp:sp modelId="{E7A8B3D9-9A3D-0E45-A00F-EB7EC32F997B}">
      <dsp:nvSpPr>
        <dsp:cNvPr id="0" name=""/>
        <dsp:cNvSpPr/>
      </dsp:nvSpPr>
      <dsp:spPr>
        <a:xfrm>
          <a:off x="1550327" y="2247173"/>
          <a:ext cx="6920301" cy="657709"/>
        </a:xfrm>
        <a:prstGeom prst="roundRect">
          <a:avLst>
            <a:gd name="adj" fmla="val 10000"/>
          </a:avLst>
        </a:prstGeom>
        <a:gradFill rotWithShape="0">
          <a:gsLst>
            <a:gs pos="0">
              <a:schemeClr val="accent5">
                <a:hueOff val="3606099"/>
                <a:satOff val="-7323"/>
                <a:lumOff val="4706"/>
                <a:alphaOff val="0"/>
                <a:tint val="96000"/>
                <a:lumMod val="104000"/>
              </a:schemeClr>
            </a:gs>
            <a:gs pos="100000">
              <a:schemeClr val="accent5">
                <a:hueOff val="3606099"/>
                <a:satOff val="-7323"/>
                <a:lumOff val="4706"/>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Three individualised care plans</a:t>
          </a:r>
          <a:endParaRPr lang="en-US" sz="1800" kern="1200"/>
        </a:p>
      </dsp:txBody>
      <dsp:txXfrm>
        <a:off x="1569591" y="2266437"/>
        <a:ext cx="5937486" cy="619181"/>
      </dsp:txXfrm>
    </dsp:sp>
    <dsp:sp modelId="{240B3881-A8EA-B648-9692-7B8CF1580B09}">
      <dsp:nvSpPr>
        <dsp:cNvPr id="0" name=""/>
        <dsp:cNvSpPr/>
      </dsp:nvSpPr>
      <dsp:spPr>
        <a:xfrm>
          <a:off x="2067102" y="2996231"/>
          <a:ext cx="6920301" cy="657709"/>
        </a:xfrm>
        <a:prstGeom prst="roundRect">
          <a:avLst>
            <a:gd name="adj" fmla="val 10000"/>
          </a:avLst>
        </a:prstGeom>
        <a:gradFill rotWithShape="0">
          <a:gsLst>
            <a:gs pos="0">
              <a:schemeClr val="accent5">
                <a:hueOff val="4808132"/>
                <a:satOff val="-9764"/>
                <a:lumOff val="6275"/>
                <a:alphaOff val="0"/>
                <a:tint val="96000"/>
                <a:lumMod val="104000"/>
              </a:schemeClr>
            </a:gs>
            <a:gs pos="100000">
              <a:schemeClr val="accent5">
                <a:hueOff val="4808132"/>
                <a:satOff val="-9764"/>
                <a:lumOff val="6275"/>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Physical, nutritional, psychological and social needs</a:t>
          </a:r>
          <a:endParaRPr lang="en-US" sz="1800" kern="1200"/>
        </a:p>
      </dsp:txBody>
      <dsp:txXfrm>
        <a:off x="2086366" y="3015495"/>
        <a:ext cx="5937486" cy="619181"/>
      </dsp:txXfrm>
    </dsp:sp>
    <dsp:sp modelId="{26B9AC4A-B0DB-8E4C-ADA6-5AC9B3CF2730}">
      <dsp:nvSpPr>
        <dsp:cNvPr id="0" name=""/>
        <dsp:cNvSpPr/>
      </dsp:nvSpPr>
      <dsp:spPr>
        <a:xfrm>
          <a:off x="6492789" y="480493"/>
          <a:ext cx="427511" cy="427511"/>
        </a:xfrm>
        <a:prstGeom prst="downArrow">
          <a:avLst>
            <a:gd name="adj1" fmla="val 55000"/>
            <a:gd name="adj2" fmla="val 45000"/>
          </a:avLst>
        </a:prstGeom>
        <a:solidFill>
          <a:schemeClr val="accent5">
            <a:tint val="40000"/>
            <a:alpha val="90000"/>
            <a:hueOff val="0"/>
            <a:satOff val="0"/>
            <a:lumOff val="0"/>
            <a:alphaOff val="0"/>
          </a:schemeClr>
        </a:solidFill>
        <a:ln w="9525"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6588979" y="480493"/>
        <a:ext cx="235131" cy="321702"/>
      </dsp:txXfrm>
    </dsp:sp>
    <dsp:sp modelId="{A2D978BF-8102-D14D-B9DA-629042F2CB84}">
      <dsp:nvSpPr>
        <dsp:cNvPr id="0" name=""/>
        <dsp:cNvSpPr/>
      </dsp:nvSpPr>
      <dsp:spPr>
        <a:xfrm>
          <a:off x="7009565" y="1229551"/>
          <a:ext cx="427511" cy="427511"/>
        </a:xfrm>
        <a:prstGeom prst="downArrow">
          <a:avLst>
            <a:gd name="adj1" fmla="val 55000"/>
            <a:gd name="adj2" fmla="val 45000"/>
          </a:avLst>
        </a:prstGeom>
        <a:solidFill>
          <a:schemeClr val="accent5">
            <a:tint val="40000"/>
            <a:alpha val="90000"/>
            <a:hueOff val="1432725"/>
            <a:satOff val="-1155"/>
            <a:lumOff val="309"/>
            <a:alphaOff val="0"/>
          </a:schemeClr>
        </a:solidFill>
        <a:ln w="9525"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7105755" y="1229551"/>
        <a:ext cx="235131" cy="321702"/>
      </dsp:txXfrm>
    </dsp:sp>
    <dsp:sp modelId="{A52F4BDC-67FD-814F-9C6C-A6B89B3F484C}">
      <dsp:nvSpPr>
        <dsp:cNvPr id="0" name=""/>
        <dsp:cNvSpPr/>
      </dsp:nvSpPr>
      <dsp:spPr>
        <a:xfrm>
          <a:off x="7526341" y="1967647"/>
          <a:ext cx="427511" cy="427511"/>
        </a:xfrm>
        <a:prstGeom prst="downArrow">
          <a:avLst>
            <a:gd name="adj1" fmla="val 55000"/>
            <a:gd name="adj2" fmla="val 45000"/>
          </a:avLst>
        </a:prstGeom>
        <a:solidFill>
          <a:schemeClr val="accent5">
            <a:tint val="40000"/>
            <a:alpha val="90000"/>
            <a:hueOff val="2865450"/>
            <a:satOff val="-2310"/>
            <a:lumOff val="617"/>
            <a:alphaOff val="0"/>
          </a:schemeClr>
        </a:solidFill>
        <a:ln w="9525"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7622531" y="1967647"/>
        <a:ext cx="235131" cy="321702"/>
      </dsp:txXfrm>
    </dsp:sp>
    <dsp:sp modelId="{0DD94A1C-051E-2C40-AEC2-15CAC1C2FAC2}">
      <dsp:nvSpPr>
        <dsp:cNvPr id="0" name=""/>
        <dsp:cNvSpPr/>
      </dsp:nvSpPr>
      <dsp:spPr>
        <a:xfrm>
          <a:off x="8043117" y="2724013"/>
          <a:ext cx="427511" cy="427511"/>
        </a:xfrm>
        <a:prstGeom prst="downArrow">
          <a:avLst>
            <a:gd name="adj1" fmla="val 55000"/>
            <a:gd name="adj2" fmla="val 45000"/>
          </a:avLst>
        </a:prstGeom>
        <a:solidFill>
          <a:schemeClr val="accent5">
            <a:tint val="40000"/>
            <a:alpha val="90000"/>
            <a:hueOff val="4298175"/>
            <a:satOff val="-3465"/>
            <a:lumOff val="926"/>
            <a:alphaOff val="0"/>
          </a:schemeClr>
        </a:solidFill>
        <a:ln w="9525"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8139307" y="2724013"/>
        <a:ext cx="235131" cy="3217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2628AC-E61A-484B-A70E-E892108450FD}">
      <dsp:nvSpPr>
        <dsp:cNvPr id="0" name=""/>
        <dsp:cNvSpPr/>
      </dsp:nvSpPr>
      <dsp:spPr>
        <a:xfrm>
          <a:off x="0" y="508"/>
          <a:ext cx="509693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656F6F-3F70-BF4D-8113-F51255FE5723}">
      <dsp:nvSpPr>
        <dsp:cNvPr id="0" name=""/>
        <dsp:cNvSpPr/>
      </dsp:nvSpPr>
      <dsp:spPr>
        <a:xfrm>
          <a:off x="0" y="508"/>
          <a:ext cx="5096934" cy="3203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a:t>Sarah's Current Diet</a:t>
          </a:r>
          <a:endParaRPr lang="en-US" sz="1400" kern="1200"/>
        </a:p>
      </dsp:txBody>
      <dsp:txXfrm>
        <a:off x="0" y="508"/>
        <a:ext cx="5096934" cy="320393"/>
      </dsp:txXfrm>
    </dsp:sp>
    <dsp:sp modelId="{B7B32D91-43E0-6148-8248-465DC69F8234}">
      <dsp:nvSpPr>
        <dsp:cNvPr id="0" name=""/>
        <dsp:cNvSpPr/>
      </dsp:nvSpPr>
      <dsp:spPr>
        <a:xfrm>
          <a:off x="0" y="320901"/>
          <a:ext cx="509693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EA316B-CBA5-1E48-8129-26D78A40A9C4}">
      <dsp:nvSpPr>
        <dsp:cNvPr id="0" name=""/>
        <dsp:cNvSpPr/>
      </dsp:nvSpPr>
      <dsp:spPr>
        <a:xfrm>
          <a:off x="0" y="320901"/>
          <a:ext cx="5096934" cy="3203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a:t>Breakfast</a:t>
          </a:r>
          <a:endParaRPr lang="en-US" sz="1400" kern="1200"/>
        </a:p>
      </dsp:txBody>
      <dsp:txXfrm>
        <a:off x="0" y="320901"/>
        <a:ext cx="5096934" cy="320393"/>
      </dsp:txXfrm>
    </dsp:sp>
    <dsp:sp modelId="{7C91C235-128C-154A-A6ED-F7F8CF7DADB4}">
      <dsp:nvSpPr>
        <dsp:cNvPr id="0" name=""/>
        <dsp:cNvSpPr/>
      </dsp:nvSpPr>
      <dsp:spPr>
        <a:xfrm>
          <a:off x="0" y="641295"/>
          <a:ext cx="509693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6109B86-15AF-2744-8F26-B2578C329875}">
      <dsp:nvSpPr>
        <dsp:cNvPr id="0" name=""/>
        <dsp:cNvSpPr/>
      </dsp:nvSpPr>
      <dsp:spPr>
        <a:xfrm>
          <a:off x="0" y="641295"/>
          <a:ext cx="5096934" cy="3203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Porridge/cereal or toast,Fruit,Tea</a:t>
          </a:r>
          <a:endParaRPr lang="en-US" sz="1400" kern="1200"/>
        </a:p>
      </dsp:txBody>
      <dsp:txXfrm>
        <a:off x="0" y="641295"/>
        <a:ext cx="5096934" cy="320393"/>
      </dsp:txXfrm>
    </dsp:sp>
    <dsp:sp modelId="{46D8DFE9-6CA2-B04B-8F96-A8E3DA217B95}">
      <dsp:nvSpPr>
        <dsp:cNvPr id="0" name=""/>
        <dsp:cNvSpPr/>
      </dsp:nvSpPr>
      <dsp:spPr>
        <a:xfrm>
          <a:off x="0" y="961688"/>
          <a:ext cx="509693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EACAAB-77FF-C348-B377-18F1AD4DAD02}">
      <dsp:nvSpPr>
        <dsp:cNvPr id="0" name=""/>
        <dsp:cNvSpPr/>
      </dsp:nvSpPr>
      <dsp:spPr>
        <a:xfrm>
          <a:off x="0" y="961688"/>
          <a:ext cx="5096934" cy="3203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a:t>Lunch</a:t>
          </a:r>
          <a:endParaRPr lang="en-US" sz="1400" kern="1200"/>
        </a:p>
      </dsp:txBody>
      <dsp:txXfrm>
        <a:off x="0" y="961688"/>
        <a:ext cx="5096934" cy="320393"/>
      </dsp:txXfrm>
    </dsp:sp>
    <dsp:sp modelId="{4B28ECDB-D3D4-C74D-9692-282E43D07BA8}">
      <dsp:nvSpPr>
        <dsp:cNvPr id="0" name=""/>
        <dsp:cNvSpPr/>
      </dsp:nvSpPr>
      <dsp:spPr>
        <a:xfrm>
          <a:off x="0" y="1282081"/>
          <a:ext cx="509693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9EB450-CF83-3D4D-AAF4-B269668E0052}">
      <dsp:nvSpPr>
        <dsp:cNvPr id="0" name=""/>
        <dsp:cNvSpPr/>
      </dsp:nvSpPr>
      <dsp:spPr>
        <a:xfrm>
          <a:off x="0" y="1282081"/>
          <a:ext cx="5096934" cy="3203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Sandwich,Soup/salad,Fruit</a:t>
          </a:r>
          <a:endParaRPr lang="en-US" sz="1400" kern="1200"/>
        </a:p>
      </dsp:txBody>
      <dsp:txXfrm>
        <a:off x="0" y="1282081"/>
        <a:ext cx="5096934" cy="320393"/>
      </dsp:txXfrm>
    </dsp:sp>
    <dsp:sp modelId="{AB7CD04B-FEC5-9C43-8967-9A24CDB8E090}">
      <dsp:nvSpPr>
        <dsp:cNvPr id="0" name=""/>
        <dsp:cNvSpPr/>
      </dsp:nvSpPr>
      <dsp:spPr>
        <a:xfrm>
          <a:off x="0" y="1602475"/>
          <a:ext cx="509693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854749-5A03-7645-BBF5-A8106D197512}">
      <dsp:nvSpPr>
        <dsp:cNvPr id="0" name=""/>
        <dsp:cNvSpPr/>
      </dsp:nvSpPr>
      <dsp:spPr>
        <a:xfrm>
          <a:off x="0" y="1602475"/>
          <a:ext cx="5096934" cy="3203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a:t>Dinner</a:t>
          </a:r>
          <a:endParaRPr lang="en-US" sz="1400" kern="1200"/>
        </a:p>
      </dsp:txBody>
      <dsp:txXfrm>
        <a:off x="0" y="1602475"/>
        <a:ext cx="5096934" cy="320393"/>
      </dsp:txXfrm>
    </dsp:sp>
    <dsp:sp modelId="{1CC75055-B6DF-D44C-9E28-041D9A0A02BF}">
      <dsp:nvSpPr>
        <dsp:cNvPr id="0" name=""/>
        <dsp:cNvSpPr/>
      </dsp:nvSpPr>
      <dsp:spPr>
        <a:xfrm>
          <a:off x="0" y="1922868"/>
          <a:ext cx="509693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454DB5E-E5A4-2547-954C-241715F23C84}">
      <dsp:nvSpPr>
        <dsp:cNvPr id="0" name=""/>
        <dsp:cNvSpPr/>
      </dsp:nvSpPr>
      <dsp:spPr>
        <a:xfrm>
          <a:off x="0" y="1922868"/>
          <a:ext cx="5096934" cy="3203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Chicken or fish,Rice/pasta/potatoes,Vegetables</a:t>
          </a:r>
          <a:endParaRPr lang="en-US" sz="1400" kern="1200"/>
        </a:p>
      </dsp:txBody>
      <dsp:txXfrm>
        <a:off x="0" y="1922868"/>
        <a:ext cx="5096934" cy="320393"/>
      </dsp:txXfrm>
    </dsp:sp>
    <dsp:sp modelId="{38C00ACF-6754-274B-8B4E-D99BEE1CD973}">
      <dsp:nvSpPr>
        <dsp:cNvPr id="0" name=""/>
        <dsp:cNvSpPr/>
      </dsp:nvSpPr>
      <dsp:spPr>
        <a:xfrm>
          <a:off x="0" y="2243261"/>
          <a:ext cx="509693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1CCFFE-9430-F645-93BA-AC1B5ECE292E}">
      <dsp:nvSpPr>
        <dsp:cNvPr id="0" name=""/>
        <dsp:cNvSpPr/>
      </dsp:nvSpPr>
      <dsp:spPr>
        <a:xfrm>
          <a:off x="0" y="2243261"/>
          <a:ext cx="5096934" cy="3203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a:t>Snacks</a:t>
          </a:r>
          <a:endParaRPr lang="en-US" sz="1400" kern="1200"/>
        </a:p>
      </dsp:txBody>
      <dsp:txXfrm>
        <a:off x="0" y="2243261"/>
        <a:ext cx="5096934" cy="320393"/>
      </dsp:txXfrm>
    </dsp:sp>
    <dsp:sp modelId="{871531C8-BFE2-6F4D-AFF2-CA2C82E8687D}">
      <dsp:nvSpPr>
        <dsp:cNvPr id="0" name=""/>
        <dsp:cNvSpPr/>
      </dsp:nvSpPr>
      <dsp:spPr>
        <a:xfrm>
          <a:off x="0" y="2563654"/>
          <a:ext cx="509693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772C64-37B7-6340-AD18-DC3E639CDDFB}">
      <dsp:nvSpPr>
        <dsp:cNvPr id="0" name=""/>
        <dsp:cNvSpPr/>
      </dsp:nvSpPr>
      <dsp:spPr>
        <a:xfrm>
          <a:off x="0" y="2563654"/>
          <a:ext cx="5096934" cy="3203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Yogurt, fruit or occasional biscuits</a:t>
          </a:r>
          <a:endParaRPr lang="en-US" sz="1400" kern="1200"/>
        </a:p>
      </dsp:txBody>
      <dsp:txXfrm>
        <a:off x="0" y="2563654"/>
        <a:ext cx="5096934" cy="320393"/>
      </dsp:txXfrm>
    </dsp:sp>
    <dsp:sp modelId="{04022CDD-AEF9-2B40-8A3E-1450C0C050BB}">
      <dsp:nvSpPr>
        <dsp:cNvPr id="0" name=""/>
        <dsp:cNvSpPr/>
      </dsp:nvSpPr>
      <dsp:spPr>
        <a:xfrm>
          <a:off x="0" y="2884048"/>
          <a:ext cx="509693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AB5D316-4433-3240-BCB3-00DD6C5C9F92}">
      <dsp:nvSpPr>
        <dsp:cNvPr id="0" name=""/>
        <dsp:cNvSpPr/>
      </dsp:nvSpPr>
      <dsp:spPr>
        <a:xfrm>
          <a:off x="0" y="2884048"/>
          <a:ext cx="5096934" cy="3203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a:t>Fluids</a:t>
          </a:r>
          <a:endParaRPr lang="en-US" sz="1400" kern="1200"/>
        </a:p>
      </dsp:txBody>
      <dsp:txXfrm>
        <a:off x="0" y="2884048"/>
        <a:ext cx="5096934" cy="320393"/>
      </dsp:txXfrm>
    </dsp:sp>
    <dsp:sp modelId="{6A932A65-0B33-B844-B183-4B87EDF24EF3}">
      <dsp:nvSpPr>
        <dsp:cNvPr id="0" name=""/>
        <dsp:cNvSpPr/>
      </dsp:nvSpPr>
      <dsp:spPr>
        <a:xfrm>
          <a:off x="0" y="3204441"/>
          <a:ext cx="509693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BCB364-D9D5-D04E-BF3D-EECE5FE5D286}">
      <dsp:nvSpPr>
        <dsp:cNvPr id="0" name=""/>
        <dsp:cNvSpPr/>
      </dsp:nvSpPr>
      <dsp:spPr>
        <a:xfrm>
          <a:off x="0" y="3204441"/>
          <a:ext cx="5096934" cy="3203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Mainly water and tea</a:t>
          </a:r>
          <a:endParaRPr lang="en-US" sz="1400" kern="1200"/>
        </a:p>
      </dsp:txBody>
      <dsp:txXfrm>
        <a:off x="0" y="3204441"/>
        <a:ext cx="5096934" cy="320393"/>
      </dsp:txXfrm>
    </dsp:sp>
    <dsp:sp modelId="{DD2ABD37-40DC-7E40-9782-F97BE930BBF6}">
      <dsp:nvSpPr>
        <dsp:cNvPr id="0" name=""/>
        <dsp:cNvSpPr/>
      </dsp:nvSpPr>
      <dsp:spPr>
        <a:xfrm>
          <a:off x="0" y="3524834"/>
          <a:ext cx="509693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FC5574-02FD-0A46-85FD-EF5D58944C89}">
      <dsp:nvSpPr>
        <dsp:cNvPr id="0" name=""/>
        <dsp:cNvSpPr/>
      </dsp:nvSpPr>
      <dsp:spPr>
        <a:xfrm>
          <a:off x="0" y="3524834"/>
          <a:ext cx="5096934" cy="3203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a:t>Current Concern</a:t>
          </a:r>
          <a:endParaRPr lang="en-US" sz="1400" kern="1200"/>
        </a:p>
      </dsp:txBody>
      <dsp:txXfrm>
        <a:off x="0" y="3524834"/>
        <a:ext cx="5096934" cy="320393"/>
      </dsp:txXfrm>
    </dsp:sp>
    <dsp:sp modelId="{91104313-4105-9345-A146-228AE93F1931}">
      <dsp:nvSpPr>
        <dsp:cNvPr id="0" name=""/>
        <dsp:cNvSpPr/>
      </dsp:nvSpPr>
      <dsp:spPr>
        <a:xfrm>
          <a:off x="0" y="3845228"/>
          <a:ext cx="509693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DE41BC-4B91-C04B-B1B0-CBDF07DA13B4}">
      <dsp:nvSpPr>
        <dsp:cNvPr id="0" name=""/>
        <dsp:cNvSpPr/>
      </dsp:nvSpPr>
      <dsp:spPr>
        <a:xfrm>
          <a:off x="0" y="3845228"/>
          <a:ext cx="5096934" cy="3203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Sarah's appetite has decreased since diagnosis.</a:t>
          </a:r>
          <a:endParaRPr lang="en-US" sz="1100" kern="1200"/>
        </a:p>
      </dsp:txBody>
      <dsp:txXfrm>
        <a:off x="0" y="3845228"/>
        <a:ext cx="5096934" cy="3203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99E346-E845-3447-92F9-E1DF3BDE038F}">
      <dsp:nvSpPr>
        <dsp:cNvPr id="0" name=""/>
        <dsp:cNvSpPr/>
      </dsp:nvSpPr>
      <dsp:spPr>
        <a:xfrm>
          <a:off x="2819" y="257194"/>
          <a:ext cx="2237149" cy="1342289"/>
        </a:xfrm>
        <a:prstGeom prst="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i="0" kern="1200" baseline="0"/>
            <a:t>Oncologist</a:t>
          </a:r>
          <a:br>
            <a:rPr lang="en-US" sz="1400" b="0" i="0" kern="1200" baseline="0"/>
          </a:br>
          <a:r>
            <a:rPr lang="en-US" sz="1400" b="0" i="0" kern="1200" baseline="0"/>
            <a:t>→ Coordinates cancer treatment</a:t>
          </a:r>
          <a:endParaRPr lang="en-US" sz="1400" kern="1200"/>
        </a:p>
      </dsp:txBody>
      <dsp:txXfrm>
        <a:off x="2819" y="257194"/>
        <a:ext cx="2237149" cy="1342289"/>
      </dsp:txXfrm>
    </dsp:sp>
    <dsp:sp modelId="{FAB8F62E-E417-6F4B-AEA7-D4A3433BC40D}">
      <dsp:nvSpPr>
        <dsp:cNvPr id="0" name=""/>
        <dsp:cNvSpPr/>
      </dsp:nvSpPr>
      <dsp:spPr>
        <a:xfrm>
          <a:off x="2463684" y="257194"/>
          <a:ext cx="2237149" cy="1342289"/>
        </a:xfrm>
        <a:prstGeom prst="rect">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i="0" kern="1200" baseline="0"/>
            <a:t>Breast/Clinical Nurse Specialist</a:t>
          </a:r>
          <a:br>
            <a:rPr lang="en-US" sz="1400" b="0" i="0" kern="1200" baseline="0"/>
          </a:br>
          <a:r>
            <a:rPr lang="en-US" sz="1400" b="0" i="0" kern="1200" baseline="0"/>
            <a:t>→ Education, symptom monitoring and emotional support</a:t>
          </a:r>
          <a:endParaRPr lang="en-US" sz="1400" kern="1200"/>
        </a:p>
      </dsp:txBody>
      <dsp:txXfrm>
        <a:off x="2463684" y="257194"/>
        <a:ext cx="2237149" cy="1342289"/>
      </dsp:txXfrm>
    </dsp:sp>
    <dsp:sp modelId="{6F3E27B8-060A-854C-9D6B-8AC94E3404D8}">
      <dsp:nvSpPr>
        <dsp:cNvPr id="0" name=""/>
        <dsp:cNvSpPr/>
      </dsp:nvSpPr>
      <dsp:spPr>
        <a:xfrm>
          <a:off x="4924548" y="257194"/>
          <a:ext cx="2237149" cy="1342289"/>
        </a:xfrm>
        <a:prstGeom prst="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i="0" kern="1200" baseline="0"/>
            <a:t>Breast Surgeon</a:t>
          </a:r>
          <a:br>
            <a:rPr lang="en-US" sz="1400" b="0" i="0" kern="1200" baseline="0"/>
          </a:br>
          <a:r>
            <a:rPr lang="en-US" sz="1400" b="0" i="0" kern="1200" baseline="0"/>
            <a:t>→ Surgical assessment and treatment</a:t>
          </a:r>
          <a:endParaRPr lang="en-US" sz="1400" kern="1200"/>
        </a:p>
      </dsp:txBody>
      <dsp:txXfrm>
        <a:off x="4924548" y="257194"/>
        <a:ext cx="2237149" cy="1342289"/>
      </dsp:txXfrm>
    </dsp:sp>
    <dsp:sp modelId="{313A5DC1-9706-E14B-9DCF-8FAFAD03150F}">
      <dsp:nvSpPr>
        <dsp:cNvPr id="0" name=""/>
        <dsp:cNvSpPr/>
      </dsp:nvSpPr>
      <dsp:spPr>
        <a:xfrm>
          <a:off x="7385413" y="257194"/>
          <a:ext cx="2237149" cy="1342289"/>
        </a:xfrm>
        <a:prstGeom prst="rect">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i="0" kern="1200" baseline="0"/>
            <a:t>Radiographer/Radiation Oncologist</a:t>
          </a:r>
          <a:br>
            <a:rPr lang="en-US" sz="1400" b="0" i="0" kern="1200" baseline="0"/>
          </a:br>
          <a:r>
            <a:rPr lang="en-US" sz="1400" b="0" i="0" kern="1200" baseline="0"/>
            <a:t>→ Radiotherapy planning and delivery</a:t>
          </a:r>
          <a:endParaRPr lang="en-US" sz="1400" kern="1200"/>
        </a:p>
      </dsp:txBody>
      <dsp:txXfrm>
        <a:off x="7385413" y="257194"/>
        <a:ext cx="2237149" cy="1342289"/>
      </dsp:txXfrm>
    </dsp:sp>
    <dsp:sp modelId="{02B1E294-F9C2-A941-B1BF-119927EA146F}">
      <dsp:nvSpPr>
        <dsp:cNvPr id="0" name=""/>
        <dsp:cNvSpPr/>
      </dsp:nvSpPr>
      <dsp:spPr>
        <a:xfrm>
          <a:off x="2819" y="1823198"/>
          <a:ext cx="2237149" cy="1342289"/>
        </a:xfrm>
        <a:prstGeom prst="rect">
          <a:avLst/>
        </a:prstGeom>
        <a:gradFill rotWithShape="0">
          <a:gsLst>
            <a:gs pos="0">
              <a:schemeClr val="accent6">
                <a:hueOff val="0"/>
                <a:satOff val="0"/>
                <a:lumOff val="0"/>
                <a:alphaOff val="0"/>
                <a:tint val="96000"/>
                <a:lumMod val="104000"/>
              </a:schemeClr>
            </a:gs>
            <a:gs pos="100000">
              <a:schemeClr val="accent6">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i="0" kern="1200" baseline="0"/>
            <a:t>Dietitian</a:t>
          </a:r>
          <a:br>
            <a:rPr lang="en-US" sz="1400" b="0" i="0" kern="1200" baseline="0"/>
          </a:br>
          <a:r>
            <a:rPr lang="en-US" sz="1400" b="0" i="0" kern="1200" baseline="0"/>
            <a:t>→ Nutritional assessment and intervention</a:t>
          </a:r>
          <a:endParaRPr lang="en-US" sz="1400" kern="1200"/>
        </a:p>
      </dsp:txBody>
      <dsp:txXfrm>
        <a:off x="2819" y="1823198"/>
        <a:ext cx="2237149" cy="1342289"/>
      </dsp:txXfrm>
    </dsp:sp>
    <dsp:sp modelId="{CE3BF15C-5A73-2F47-BEE2-389174C8F798}">
      <dsp:nvSpPr>
        <dsp:cNvPr id="0" name=""/>
        <dsp:cNvSpPr/>
      </dsp:nvSpPr>
      <dsp:spPr>
        <a:xfrm>
          <a:off x="2463684" y="1823198"/>
          <a:ext cx="2237149" cy="1342289"/>
        </a:xfrm>
        <a:prstGeom prst="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i="0" kern="1200" baseline="0"/>
            <a:t>Pharmacist</a:t>
          </a:r>
          <a:br>
            <a:rPr lang="en-US" sz="1400" b="0" i="0" kern="1200" baseline="0"/>
          </a:br>
          <a:r>
            <a:rPr lang="en-US" sz="1400" b="0" i="0" kern="1200" baseline="0"/>
            <a:t>→ Medication safety and counselling</a:t>
          </a:r>
          <a:endParaRPr lang="en-US" sz="1400" kern="1200"/>
        </a:p>
      </dsp:txBody>
      <dsp:txXfrm>
        <a:off x="2463684" y="1823198"/>
        <a:ext cx="2237149" cy="1342289"/>
      </dsp:txXfrm>
    </dsp:sp>
    <dsp:sp modelId="{85CD92B7-9766-CA4D-BFCD-22C6DB037B88}">
      <dsp:nvSpPr>
        <dsp:cNvPr id="0" name=""/>
        <dsp:cNvSpPr/>
      </dsp:nvSpPr>
      <dsp:spPr>
        <a:xfrm>
          <a:off x="4924548" y="1823198"/>
          <a:ext cx="2237149" cy="1342289"/>
        </a:xfrm>
        <a:prstGeom prst="rect">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i="0" kern="1200" baseline="0"/>
            <a:t>Psychologist/Counsellor</a:t>
          </a:r>
          <a:br>
            <a:rPr lang="en-US" sz="1400" b="0" i="0" kern="1200" baseline="0"/>
          </a:br>
          <a:r>
            <a:rPr lang="en-US" sz="1400" b="0" i="0" kern="1200" baseline="0"/>
            <a:t>→ Psychological support</a:t>
          </a:r>
          <a:endParaRPr lang="en-US" sz="1400" kern="1200"/>
        </a:p>
      </dsp:txBody>
      <dsp:txXfrm>
        <a:off x="4924548" y="1823198"/>
        <a:ext cx="2237149" cy="1342289"/>
      </dsp:txXfrm>
    </dsp:sp>
    <dsp:sp modelId="{76D9E233-0E95-A446-9DB6-FA71235F93D4}">
      <dsp:nvSpPr>
        <dsp:cNvPr id="0" name=""/>
        <dsp:cNvSpPr/>
      </dsp:nvSpPr>
      <dsp:spPr>
        <a:xfrm>
          <a:off x="7385413" y="1823198"/>
          <a:ext cx="2237149" cy="1342289"/>
        </a:xfrm>
        <a:prstGeom prst="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i="0" kern="1200" baseline="0"/>
            <a:t>GP</a:t>
          </a:r>
          <a:br>
            <a:rPr lang="en-US" sz="1400" b="0" i="0" kern="1200" baseline="0"/>
          </a:br>
          <a:r>
            <a:rPr lang="en-US" sz="1400" b="0" i="0" kern="1200" baseline="0"/>
            <a:t>→ Ongoing general healthcare</a:t>
          </a:r>
          <a:endParaRPr lang="en-US" sz="1400" kern="1200"/>
        </a:p>
      </dsp:txBody>
      <dsp:txXfrm>
        <a:off x="7385413" y="1823198"/>
        <a:ext cx="2237149" cy="134228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494A7D-EB9F-0A45-8575-39DFD4045984}">
      <dsp:nvSpPr>
        <dsp:cNvPr id="0" name=""/>
        <dsp:cNvSpPr/>
      </dsp:nvSpPr>
      <dsp:spPr>
        <a:xfrm>
          <a:off x="0" y="11381"/>
          <a:ext cx="6832212" cy="1006931"/>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Overall Care should be holistic and individualized because her needs go beyond treating the cancer itself.</a:t>
          </a:r>
        </a:p>
      </dsp:txBody>
      <dsp:txXfrm>
        <a:off x="49154" y="60535"/>
        <a:ext cx="6733904" cy="908623"/>
      </dsp:txXfrm>
    </dsp:sp>
    <dsp:sp modelId="{D227DAC0-8DFA-FC47-964A-32187CD03656}">
      <dsp:nvSpPr>
        <dsp:cNvPr id="0" name=""/>
        <dsp:cNvSpPr/>
      </dsp:nvSpPr>
      <dsp:spPr>
        <a:xfrm>
          <a:off x="0" y="1070152"/>
          <a:ext cx="6832212" cy="1006931"/>
        </a:xfrm>
        <a:prstGeom prst="roundRect">
          <a:avLst/>
        </a:prstGeom>
        <a:gradFill rotWithShape="0">
          <a:gsLst>
            <a:gs pos="0">
              <a:schemeClr val="accent2">
                <a:hueOff val="113291"/>
                <a:satOff val="-11998"/>
                <a:lumOff val="-294"/>
                <a:alphaOff val="0"/>
                <a:tint val="96000"/>
                <a:lumMod val="104000"/>
              </a:schemeClr>
            </a:gs>
            <a:gs pos="100000">
              <a:schemeClr val="accent2">
                <a:hueOff val="113291"/>
                <a:satOff val="-11998"/>
                <a:lumOff val="-294"/>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Physical and Medical care support to manage her symptoms,cope with treatment ,monitor her condition and use her medication with proper guidance.</a:t>
          </a:r>
        </a:p>
      </dsp:txBody>
      <dsp:txXfrm>
        <a:off x="49154" y="1119306"/>
        <a:ext cx="6733904" cy="908623"/>
      </dsp:txXfrm>
    </dsp:sp>
    <dsp:sp modelId="{55D81F40-8E7D-B846-AFAD-1673451A0B83}">
      <dsp:nvSpPr>
        <dsp:cNvPr id="0" name=""/>
        <dsp:cNvSpPr/>
      </dsp:nvSpPr>
      <dsp:spPr>
        <a:xfrm>
          <a:off x="0" y="2128923"/>
          <a:ext cx="6832212" cy="1006931"/>
        </a:xfrm>
        <a:prstGeom prst="roundRect">
          <a:avLst/>
        </a:prstGeom>
        <a:gradFill rotWithShape="0">
          <a:gsLst>
            <a:gs pos="0">
              <a:schemeClr val="accent2">
                <a:hueOff val="226582"/>
                <a:satOff val="-23996"/>
                <a:lumOff val="-588"/>
                <a:alphaOff val="0"/>
                <a:tint val="96000"/>
                <a:lumMod val="104000"/>
              </a:schemeClr>
            </a:gs>
            <a:gs pos="100000">
              <a:schemeClr val="accent2">
                <a:hueOff val="226582"/>
                <a:satOff val="-23996"/>
                <a:lumOff val="-588"/>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Nutritionn and Hydration-she may need support from a dietitian</a:t>
          </a:r>
        </a:p>
      </dsp:txBody>
      <dsp:txXfrm>
        <a:off x="49154" y="2178077"/>
        <a:ext cx="6733904" cy="908623"/>
      </dsp:txXfrm>
    </dsp:sp>
    <dsp:sp modelId="{AC502316-D40C-354B-81AD-35D283742255}">
      <dsp:nvSpPr>
        <dsp:cNvPr id="0" name=""/>
        <dsp:cNvSpPr/>
      </dsp:nvSpPr>
      <dsp:spPr>
        <a:xfrm>
          <a:off x="0" y="3187695"/>
          <a:ext cx="6832212" cy="1006931"/>
        </a:xfrm>
        <a:prstGeom prst="roundRect">
          <a:avLst/>
        </a:prstGeom>
        <a:gradFill rotWithShape="0">
          <a:gsLst>
            <a:gs pos="0">
              <a:schemeClr val="accent2">
                <a:hueOff val="339874"/>
                <a:satOff val="-35995"/>
                <a:lumOff val="-882"/>
                <a:alphaOff val="0"/>
                <a:tint val="96000"/>
                <a:lumMod val="104000"/>
              </a:schemeClr>
            </a:gs>
            <a:gs pos="100000">
              <a:schemeClr val="accent2">
                <a:hueOff val="339874"/>
                <a:satOff val="-35995"/>
                <a:lumOff val="-882"/>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Psychological and Social Support for emotional and social well being which is very important</a:t>
          </a:r>
        </a:p>
      </dsp:txBody>
      <dsp:txXfrm>
        <a:off x="49154" y="3236849"/>
        <a:ext cx="6733904" cy="908623"/>
      </dsp:txXfrm>
    </dsp:sp>
    <dsp:sp modelId="{AB8DA3BE-7E6C-3447-A329-8F538A1A19CB}">
      <dsp:nvSpPr>
        <dsp:cNvPr id="0" name=""/>
        <dsp:cNvSpPr/>
      </dsp:nvSpPr>
      <dsp:spPr>
        <a:xfrm>
          <a:off x="0" y="4246466"/>
          <a:ext cx="6832212" cy="1006931"/>
        </a:xfrm>
        <a:prstGeom prst="roundRect">
          <a:avLst/>
        </a:prstGeom>
        <a:gradFill rotWithShape="0">
          <a:gsLst>
            <a:gs pos="0">
              <a:schemeClr val="accent2">
                <a:hueOff val="453165"/>
                <a:satOff val="-47993"/>
                <a:lumOff val="-1176"/>
                <a:alphaOff val="0"/>
                <a:tint val="96000"/>
                <a:lumMod val="104000"/>
              </a:schemeClr>
            </a:gs>
            <a:gs pos="100000">
              <a:schemeClr val="accent2">
                <a:hueOff val="453165"/>
                <a:satOff val="-47993"/>
                <a:lumOff val="-1176"/>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Person-</a:t>
          </a:r>
          <a:r>
            <a:rPr lang="en-US" sz="1800" kern="1200" err="1"/>
            <a:t>centred</a:t>
          </a:r>
          <a:r>
            <a:rPr lang="en-US" sz="1800" kern="1200"/>
            <a:t> care can help Sarah maintain her </a:t>
          </a:r>
          <a:r>
            <a:rPr lang="en-US" sz="1800" kern="1200" err="1"/>
            <a:t>dignity,independence</a:t>
          </a:r>
          <a:r>
            <a:rPr lang="en-US" sz="1800" kern="1200"/>
            <a:t> and quality of life throughout her cancer treatment.</a:t>
          </a:r>
        </a:p>
      </dsp:txBody>
      <dsp:txXfrm>
        <a:off x="49154" y="4295620"/>
        <a:ext cx="6733904" cy="908623"/>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02C563-C55A-0D4F-8EDC-0702A4104157}" type="datetimeFigureOut">
              <a:rPr lang="en-US" smtClean="0"/>
              <a:t>8/13/26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060F4B-6549-644D-9FCC-219BCBFA51B8}" type="slidenum">
              <a:rPr lang="en-US" smtClean="0"/>
              <a:t>‹#›</a:t>
            </a:fld>
            <a:endParaRPr lang="en-US"/>
          </a:p>
        </p:txBody>
      </p:sp>
    </p:spTree>
    <p:extLst>
      <p:ext uri="{BB962C8B-B14F-4D97-AF65-F5344CB8AC3E}">
        <p14:creationId xmlns:p14="http://schemas.microsoft.com/office/powerpoint/2010/main" val="9273867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presentation is about holistic care approach for a patient with stage 2 breast </a:t>
            </a:r>
            <a:r>
              <a:rPr lang="en-US" err="1"/>
              <a:t>care.My</a:t>
            </a:r>
            <a:r>
              <a:rPr lang="en-US"/>
              <a:t> Name is...</a:t>
            </a:r>
          </a:p>
        </p:txBody>
      </p:sp>
      <p:sp>
        <p:nvSpPr>
          <p:cNvPr id="4" name="Slide Number Placeholder 3"/>
          <p:cNvSpPr>
            <a:spLocks noGrp="1"/>
          </p:cNvSpPr>
          <p:nvPr>
            <p:ph type="sldNum" sz="quarter" idx="5"/>
          </p:nvPr>
        </p:nvSpPr>
        <p:spPr/>
        <p:txBody>
          <a:bodyPr/>
          <a:lstStyle/>
          <a:p>
            <a:fld id="{3A060F4B-6549-644D-9FCC-219BCBFA51B8}" type="slidenum">
              <a:rPr lang="en-US" smtClean="0"/>
              <a:t>1</a:t>
            </a:fld>
            <a:endParaRPr lang="en-US"/>
          </a:p>
        </p:txBody>
      </p:sp>
    </p:spTree>
    <p:extLst>
      <p:ext uri="{BB962C8B-B14F-4D97-AF65-F5344CB8AC3E}">
        <p14:creationId xmlns:p14="http://schemas.microsoft.com/office/powerpoint/2010/main" val="617484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a:solidFill>
                  <a:schemeClr val="tx1"/>
                </a:solidFill>
                <a:effectLst/>
                <a:latin typeface="+mn-lt"/>
                <a:ea typeface="+mn-ea"/>
                <a:cs typeface="+mn-cs"/>
              </a:rPr>
              <a:t>This case study focuses on Sarah William, a 32-year-old woman diagnosed with Stage 2 cancer. It explores a holistic approach to her care, focusing on her individual needs and overall wellbeing. The presentation will discuss her physical, nutritional, psychological, and social needs, while also introducing three care plans designed to provide personalised, supportive, and effective care throughout her treatment.</a:t>
            </a:r>
            <a:endParaRPr lang="en-US"/>
          </a:p>
        </p:txBody>
      </p:sp>
      <p:sp>
        <p:nvSpPr>
          <p:cNvPr id="4" name="Slide Number Placeholder 3"/>
          <p:cNvSpPr>
            <a:spLocks noGrp="1"/>
          </p:cNvSpPr>
          <p:nvPr>
            <p:ph type="sldNum" sz="quarter" idx="5"/>
          </p:nvPr>
        </p:nvSpPr>
        <p:spPr/>
        <p:txBody>
          <a:bodyPr/>
          <a:lstStyle/>
          <a:p>
            <a:fld id="{3A060F4B-6549-644D-9FCC-219BCBFA51B8}" type="slidenum">
              <a:rPr lang="en-US" smtClean="0"/>
              <a:t>2</a:t>
            </a:fld>
            <a:endParaRPr lang="en-US"/>
          </a:p>
        </p:txBody>
      </p:sp>
    </p:spTree>
    <p:extLst>
      <p:ext uri="{BB962C8B-B14F-4D97-AF65-F5344CB8AC3E}">
        <p14:creationId xmlns:p14="http://schemas.microsoft.com/office/powerpoint/2010/main" val="42005623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Sarah Williams is a 32-year-old primary school teaching assistant living with her husband and 5-year-old daughter. She has been newly diagnosed with Stage IIA invasive breast cancer and is preparing for treatment. Her main concerns are fatigue, breast discomfort, anxiety, and reduced appetite, which are affecting her daily life and wellbeing.</a:t>
            </a:r>
          </a:p>
        </p:txBody>
      </p:sp>
      <p:sp>
        <p:nvSpPr>
          <p:cNvPr id="4" name="Slide Number Placeholder 3"/>
          <p:cNvSpPr>
            <a:spLocks noGrp="1"/>
          </p:cNvSpPr>
          <p:nvPr>
            <p:ph type="sldNum" sz="quarter" idx="5"/>
          </p:nvPr>
        </p:nvSpPr>
        <p:spPr/>
        <p:txBody>
          <a:bodyPr/>
          <a:lstStyle/>
          <a:p>
            <a:fld id="{3A060F4B-6549-644D-9FCC-219BCBFA51B8}" type="slidenum">
              <a:rPr lang="en-US" smtClean="0"/>
              <a:t>3</a:t>
            </a:fld>
            <a:endParaRPr lang="en-US"/>
          </a:p>
        </p:txBody>
      </p:sp>
    </p:spTree>
    <p:extLst>
      <p:ext uri="{BB962C8B-B14F-4D97-AF65-F5344CB8AC3E}">
        <p14:creationId xmlns:p14="http://schemas.microsoft.com/office/powerpoint/2010/main" val="31511026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a:solidFill>
                  <a:schemeClr val="tx1"/>
                </a:solidFill>
                <a:effectLst/>
                <a:latin typeface="+mn-lt"/>
                <a:ea typeface="+mn-ea"/>
                <a:cs typeface="+mn-cs"/>
              </a:rPr>
              <a:t>Sarah starts her day with personal hygiene, prepares breakfast and gets her daughter ready for school. She takes her daughter to school before going to work as a teaching assistant. Sarah eats a balanced diet mainly consisting of fruits, vegetables and a small amount of meat. After work, she rests, has dinner with her family, spends time bonding with them, completes her evening hygiene routine and goes to  bed.</a:t>
            </a:r>
            <a:endParaRPr lang="en-US"/>
          </a:p>
        </p:txBody>
      </p:sp>
      <p:sp>
        <p:nvSpPr>
          <p:cNvPr id="4" name="Slide Number Placeholder 3"/>
          <p:cNvSpPr>
            <a:spLocks noGrp="1"/>
          </p:cNvSpPr>
          <p:nvPr>
            <p:ph type="sldNum" sz="quarter" idx="5"/>
          </p:nvPr>
        </p:nvSpPr>
        <p:spPr/>
        <p:txBody>
          <a:bodyPr/>
          <a:lstStyle/>
          <a:p>
            <a:fld id="{3A060F4B-6549-644D-9FCC-219BCBFA51B8}" type="slidenum">
              <a:rPr lang="en-US" smtClean="0"/>
              <a:t>4</a:t>
            </a:fld>
            <a:endParaRPr lang="en-US"/>
          </a:p>
        </p:txBody>
      </p:sp>
    </p:spTree>
    <p:extLst>
      <p:ext uri="{BB962C8B-B14F-4D97-AF65-F5344CB8AC3E}">
        <p14:creationId xmlns:p14="http://schemas.microsoft.com/office/powerpoint/2010/main" val="30574000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Sarah’s main concern is that her appetite has decreased since her cancer diagnosis. It is therefore important for her to maintain enough </a:t>
            </a:r>
            <a:r>
              <a:rPr lang="en-GB" sz="1200" b="1" i="0" kern="1200">
                <a:solidFill>
                  <a:schemeClr val="tx1"/>
                </a:solidFill>
                <a:effectLst/>
                <a:latin typeface="+mn-lt"/>
                <a:ea typeface="+mn-ea"/>
                <a:cs typeface="+mn-cs"/>
              </a:rPr>
              <a:t>energy and protein</a:t>
            </a:r>
            <a:r>
              <a:rPr lang="en-GB" sz="1200" b="0" i="0" kern="1200">
                <a:solidFill>
                  <a:schemeClr val="tx1"/>
                </a:solidFill>
                <a:effectLst/>
                <a:latin typeface="+mn-lt"/>
                <a:ea typeface="+mn-ea"/>
                <a:cs typeface="+mn-cs"/>
              </a:rPr>
              <a:t> to support her strength and recovery. She should also drink enough fluids and continue eating a </a:t>
            </a:r>
            <a:r>
              <a:rPr lang="en-GB" sz="1200" b="1" i="0" kern="1200">
                <a:solidFill>
                  <a:schemeClr val="tx1"/>
                </a:solidFill>
                <a:effectLst/>
                <a:latin typeface="+mn-lt"/>
                <a:ea typeface="+mn-ea"/>
                <a:cs typeface="+mn-cs"/>
              </a:rPr>
              <a:t>varied and balanced diet</a:t>
            </a:r>
            <a:r>
              <a:rPr lang="en-GB" sz="1200" b="0" i="0" kern="1200">
                <a:solidFill>
                  <a:schemeClr val="tx1"/>
                </a:solidFill>
                <a:effectLst/>
                <a:latin typeface="+mn-lt"/>
                <a:ea typeface="+mn-ea"/>
                <a:cs typeface="+mn-cs"/>
              </a:rPr>
              <a:t> with fruits, vegetables and protein-rich foods. Her appetite and weight should be monitored regularly to prevent unnecessary weight loss, and if she continues to have nutritional difficulties, she should be referred to a </a:t>
            </a:r>
            <a:r>
              <a:rPr lang="en-GB" sz="1200" b="1" i="0" kern="1200">
                <a:solidFill>
                  <a:schemeClr val="tx1"/>
                </a:solidFill>
                <a:effectLst/>
                <a:latin typeface="+mn-lt"/>
                <a:ea typeface="+mn-ea"/>
                <a:cs typeface="+mn-cs"/>
              </a:rPr>
              <a:t>dietitian</a:t>
            </a:r>
            <a:r>
              <a:rPr lang="en-GB" sz="1200" b="0" i="0" kern="1200">
                <a:solidFill>
                  <a:schemeClr val="tx1"/>
                </a:solidFill>
                <a:effectLst/>
                <a:latin typeface="+mn-lt"/>
                <a:ea typeface="+mn-ea"/>
                <a:cs typeface="+mn-cs"/>
              </a:rPr>
              <a:t> for further support.</a:t>
            </a:r>
            <a:endParaRPr lang="en-US"/>
          </a:p>
        </p:txBody>
      </p:sp>
      <p:sp>
        <p:nvSpPr>
          <p:cNvPr id="4" name="Slide Number Placeholder 3"/>
          <p:cNvSpPr>
            <a:spLocks noGrp="1"/>
          </p:cNvSpPr>
          <p:nvPr>
            <p:ph type="sldNum" sz="quarter" idx="5"/>
          </p:nvPr>
        </p:nvSpPr>
        <p:spPr/>
        <p:txBody>
          <a:bodyPr/>
          <a:lstStyle/>
          <a:p>
            <a:fld id="{3A060F4B-6549-644D-9FCC-219BCBFA51B8}" type="slidenum">
              <a:rPr lang="en-US" smtClean="0"/>
              <a:t>5</a:t>
            </a:fld>
            <a:endParaRPr lang="en-US"/>
          </a:p>
        </p:txBody>
      </p:sp>
    </p:spTree>
    <p:extLst>
      <p:ext uri="{BB962C8B-B14F-4D97-AF65-F5344CB8AC3E}">
        <p14:creationId xmlns:p14="http://schemas.microsoft.com/office/powerpoint/2010/main" val="25130143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Sarah’s physical and medical care should begin with </a:t>
            </a:r>
            <a:r>
              <a:rPr lang="en-GB" sz="1200" b="1" i="0" kern="1200">
                <a:solidFill>
                  <a:schemeClr val="tx1"/>
                </a:solidFill>
                <a:effectLst/>
                <a:latin typeface="+mn-lt"/>
                <a:ea typeface="+mn-ea"/>
                <a:cs typeface="+mn-cs"/>
              </a:rPr>
              <a:t>assessing</a:t>
            </a:r>
            <a:r>
              <a:rPr lang="en-GB" sz="1200" b="0" i="0" kern="1200">
                <a:solidFill>
                  <a:schemeClr val="tx1"/>
                </a:solidFill>
                <a:effectLst/>
                <a:latin typeface="+mn-lt"/>
                <a:ea typeface="+mn-ea"/>
                <a:cs typeface="+mn-cs"/>
              </a:rPr>
              <a:t> her pain or discomfort, level of fatigue, appetite, sleep and general wellbeing. Her condition should then be </a:t>
            </a:r>
            <a:r>
              <a:rPr lang="en-GB" sz="1200" b="1" i="0" kern="1200">
                <a:solidFill>
                  <a:schemeClr val="tx1"/>
                </a:solidFill>
                <a:effectLst/>
                <a:latin typeface="+mn-lt"/>
                <a:ea typeface="+mn-ea"/>
                <a:cs typeface="+mn-cs"/>
              </a:rPr>
              <a:t>monitored</a:t>
            </a:r>
            <a:r>
              <a:rPr lang="en-GB" sz="1200" b="0" i="0" kern="1200">
                <a:solidFill>
                  <a:schemeClr val="tx1"/>
                </a:solidFill>
                <a:effectLst/>
                <a:latin typeface="+mn-lt"/>
                <a:ea typeface="+mn-ea"/>
                <a:cs typeface="+mn-cs"/>
              </a:rPr>
              <a:t> by checking for treatment side effects, changes in symptoms, nutritional status and her ability to carry out daily activities. Finally, she should be </a:t>
            </a:r>
            <a:r>
              <a:rPr lang="en-GB" sz="1200" b="1" i="0" kern="1200">
                <a:solidFill>
                  <a:schemeClr val="tx1"/>
                </a:solidFill>
                <a:effectLst/>
                <a:latin typeface="+mn-lt"/>
                <a:ea typeface="+mn-ea"/>
                <a:cs typeface="+mn-cs"/>
              </a:rPr>
              <a:t>supported</a:t>
            </a:r>
            <a:r>
              <a:rPr lang="en-GB" sz="1200" b="0" i="0" kern="1200">
                <a:solidFill>
                  <a:schemeClr val="tx1"/>
                </a:solidFill>
                <a:effectLst/>
                <a:latin typeface="+mn-lt"/>
                <a:ea typeface="+mn-ea"/>
                <a:cs typeface="+mn-cs"/>
              </a:rPr>
              <a:t> to balance rest with activity, take part in gentle activity when appropriate, attend all appointments and take her medication as prescribed.</a:t>
            </a:r>
          </a:p>
        </p:txBody>
      </p:sp>
      <p:sp>
        <p:nvSpPr>
          <p:cNvPr id="4" name="Slide Number Placeholder 3"/>
          <p:cNvSpPr>
            <a:spLocks noGrp="1"/>
          </p:cNvSpPr>
          <p:nvPr>
            <p:ph type="sldNum" sz="quarter" idx="5"/>
          </p:nvPr>
        </p:nvSpPr>
        <p:spPr/>
        <p:txBody>
          <a:bodyPr/>
          <a:lstStyle/>
          <a:p>
            <a:fld id="{3A060F4B-6549-644D-9FCC-219BCBFA51B8}" type="slidenum">
              <a:rPr lang="en-US" smtClean="0"/>
              <a:t>6</a:t>
            </a:fld>
            <a:endParaRPr lang="en-US"/>
          </a:p>
        </p:txBody>
      </p:sp>
    </p:spTree>
    <p:extLst>
      <p:ext uri="{BB962C8B-B14F-4D97-AF65-F5344CB8AC3E}">
        <p14:creationId xmlns:p14="http://schemas.microsoft.com/office/powerpoint/2010/main" val="11261245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a:solidFill>
                  <a:schemeClr val="tx1"/>
                </a:solidFill>
                <a:effectLst/>
                <a:latin typeface="+mn-lt"/>
                <a:ea typeface="+mn-ea"/>
                <a:cs typeface="+mn-cs"/>
              </a:rPr>
              <a:t>Sarah’s treatment may include </a:t>
            </a:r>
            <a:r>
              <a:rPr lang="en-GB" sz="1200" b="1" i="0" kern="1200">
                <a:solidFill>
                  <a:schemeClr val="tx1"/>
                </a:solidFill>
                <a:effectLst/>
                <a:latin typeface="+mn-lt"/>
                <a:ea typeface="+mn-ea"/>
                <a:cs typeface="+mn-cs"/>
              </a:rPr>
              <a:t>breast-conserving surgery</a:t>
            </a:r>
            <a:r>
              <a:rPr lang="en-GB" sz="1200" b="0" i="0" u="none" strike="noStrike" kern="1200">
                <a:solidFill>
                  <a:schemeClr val="tx1"/>
                </a:solidFill>
                <a:effectLst/>
                <a:latin typeface="+mn-lt"/>
                <a:ea typeface="+mn-ea"/>
                <a:cs typeface="+mn-cs"/>
              </a:rPr>
              <a:t>, with lymph nodes assessed if required, followed by radiotherapy. Depending on her cancer’s characteristics, she may also receive chemotherapy, hormone therapy or targeted therapy. Her medication may include pain relief for discomfort and anti-sickness medication if chemotherapy causes nausea. The exact treatment and medication will be decided by her oncology team.</a:t>
            </a:r>
            <a:endParaRPr lang="en-US"/>
          </a:p>
        </p:txBody>
      </p:sp>
      <p:sp>
        <p:nvSpPr>
          <p:cNvPr id="4" name="Slide Number Placeholder 3"/>
          <p:cNvSpPr>
            <a:spLocks noGrp="1"/>
          </p:cNvSpPr>
          <p:nvPr>
            <p:ph type="sldNum" sz="quarter" idx="5"/>
          </p:nvPr>
        </p:nvSpPr>
        <p:spPr/>
        <p:txBody>
          <a:bodyPr/>
          <a:lstStyle/>
          <a:p>
            <a:fld id="{3A060F4B-6549-644D-9FCC-219BCBFA51B8}" type="slidenum">
              <a:rPr lang="en-US" smtClean="0"/>
              <a:t>7</a:t>
            </a:fld>
            <a:endParaRPr lang="en-US"/>
          </a:p>
        </p:txBody>
      </p:sp>
    </p:spTree>
    <p:extLst>
      <p:ext uri="{BB962C8B-B14F-4D97-AF65-F5344CB8AC3E}">
        <p14:creationId xmlns:p14="http://schemas.microsoft.com/office/powerpoint/2010/main" val="27728706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a:solidFill>
                  <a:schemeClr val="tx1"/>
                </a:solidFill>
                <a:effectLst/>
                <a:latin typeface="+mn-lt"/>
                <a:ea typeface="+mn-ea"/>
                <a:cs typeface="+mn-cs"/>
              </a:rPr>
              <a:t>Sarah should be given </a:t>
            </a:r>
            <a:r>
              <a:rPr lang="en-GB" sz="1200" b="1" i="0" kern="1200">
                <a:solidFill>
                  <a:schemeClr val="tx1"/>
                </a:solidFill>
                <a:effectLst/>
                <a:latin typeface="+mn-lt"/>
                <a:ea typeface="+mn-ea"/>
                <a:cs typeface="+mn-cs"/>
              </a:rPr>
              <a:t>emotional support</a:t>
            </a:r>
            <a:r>
              <a:rPr lang="en-GB" sz="1200" b="0" i="0" u="none" strike="noStrike" kern="1200">
                <a:solidFill>
                  <a:schemeClr val="tx1"/>
                </a:solidFill>
                <a:effectLst/>
                <a:latin typeface="+mn-lt"/>
                <a:ea typeface="+mn-ea"/>
                <a:cs typeface="+mn-cs"/>
              </a:rPr>
              <a:t> through active listening and encouraged to express her feelings, while receiving reassurance without making unrealistic promises. With her consent, her family can be involved to provide support, especially with childcare. Her workplace arrangements can also be considered. Psychologically, she can use relaxation techniques, maintain a healthy sleep routine and access professional cancer support if needed.</a:t>
            </a:r>
            <a:endParaRPr lang="en-US"/>
          </a:p>
        </p:txBody>
      </p:sp>
      <p:sp>
        <p:nvSpPr>
          <p:cNvPr id="4" name="Slide Number Placeholder 3"/>
          <p:cNvSpPr>
            <a:spLocks noGrp="1"/>
          </p:cNvSpPr>
          <p:nvPr>
            <p:ph type="sldNum" sz="quarter" idx="5"/>
          </p:nvPr>
        </p:nvSpPr>
        <p:spPr/>
        <p:txBody>
          <a:bodyPr/>
          <a:lstStyle/>
          <a:p>
            <a:fld id="{3A060F4B-6549-644D-9FCC-219BCBFA51B8}" type="slidenum">
              <a:rPr lang="en-US" smtClean="0"/>
              <a:t>8</a:t>
            </a:fld>
            <a:endParaRPr lang="en-US"/>
          </a:p>
        </p:txBody>
      </p:sp>
    </p:spTree>
    <p:extLst>
      <p:ext uri="{BB962C8B-B14F-4D97-AF65-F5344CB8AC3E}">
        <p14:creationId xmlns:p14="http://schemas.microsoft.com/office/powerpoint/2010/main" val="37560188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a:solidFill>
                  <a:schemeClr val="tx1"/>
                </a:solidFill>
                <a:effectLst/>
                <a:latin typeface="+mn-lt"/>
                <a:ea typeface="+mn-ea"/>
                <a:cs typeface="+mn-cs"/>
              </a:rPr>
              <a:t>Sarah’s treatment should be discussed by a </a:t>
            </a:r>
            <a:r>
              <a:rPr lang="en-GB" sz="1200" b="1" i="0" kern="1200">
                <a:solidFill>
                  <a:schemeClr val="tx1"/>
                </a:solidFill>
                <a:effectLst/>
                <a:latin typeface="+mn-lt"/>
                <a:ea typeface="+mn-ea"/>
                <a:cs typeface="+mn-cs"/>
              </a:rPr>
              <a:t>multidisciplinary team (MDT)</a:t>
            </a:r>
            <a:r>
              <a:rPr lang="en-GB" sz="1200" b="0" i="0" u="none" strike="noStrike" kern="1200">
                <a:solidFill>
                  <a:schemeClr val="tx1"/>
                </a:solidFill>
                <a:effectLst/>
                <a:latin typeface="+mn-lt"/>
                <a:ea typeface="+mn-ea"/>
                <a:cs typeface="+mn-cs"/>
              </a:rPr>
              <a:t> so that different healthcare professionals can work together and choose the most suitable care for her. The team may include </a:t>
            </a:r>
            <a:r>
              <a:rPr lang="en-GB" sz="1200" b="1" i="0" kern="1200">
                <a:solidFill>
                  <a:schemeClr val="tx1"/>
                </a:solidFill>
                <a:effectLst/>
                <a:latin typeface="+mn-lt"/>
                <a:ea typeface="+mn-ea"/>
                <a:cs typeface="+mn-cs"/>
              </a:rPr>
              <a:t>surgeons, radiologists, pathologists, oncologists, breast care nurses, radiographers and pharmacists</a:t>
            </a:r>
            <a:r>
              <a:rPr lang="en-GB" sz="1200" b="0" i="0" u="none" strike="noStrike" kern="1200">
                <a:solidFill>
                  <a:schemeClr val="tx1"/>
                </a:solidFill>
                <a:effectLst/>
                <a:latin typeface="+mn-lt"/>
                <a:ea typeface="+mn-ea"/>
                <a:cs typeface="+mn-cs"/>
              </a:rPr>
              <a:t>. They share their knowledge, discuss Sarah’s condition and agree on a treatment plan that meets her individual</a:t>
            </a:r>
            <a:endParaRPr lang="en-US"/>
          </a:p>
        </p:txBody>
      </p:sp>
      <p:sp>
        <p:nvSpPr>
          <p:cNvPr id="4" name="Slide Number Placeholder 3"/>
          <p:cNvSpPr>
            <a:spLocks noGrp="1"/>
          </p:cNvSpPr>
          <p:nvPr>
            <p:ph type="sldNum" sz="quarter" idx="5"/>
          </p:nvPr>
        </p:nvSpPr>
        <p:spPr/>
        <p:txBody>
          <a:bodyPr/>
          <a:lstStyle/>
          <a:p>
            <a:fld id="{3A060F4B-6549-644D-9FCC-219BCBFA51B8}" type="slidenum">
              <a:rPr lang="en-US" smtClean="0"/>
              <a:t>9</a:t>
            </a:fld>
            <a:endParaRPr lang="en-US"/>
          </a:p>
        </p:txBody>
      </p:sp>
    </p:spTree>
    <p:extLst>
      <p:ext uri="{BB962C8B-B14F-4D97-AF65-F5344CB8AC3E}">
        <p14:creationId xmlns:p14="http://schemas.microsoft.com/office/powerpoint/2010/main" val="22337839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a:solidFill>
                  <a:schemeClr val="tx1"/>
                </a:solidFill>
                <a:effectLst/>
                <a:latin typeface="+mn-lt"/>
                <a:ea typeface="+mn-ea"/>
                <a:cs typeface="+mn-cs"/>
              </a:rPr>
              <a:t>Sarah should always be at the centre of her care and involved in decisions about her treatment. She should receive information in a </a:t>
            </a:r>
            <a:r>
              <a:rPr lang="en-GB" sz="1200" b="1" i="0" kern="1200">
                <a:solidFill>
                  <a:schemeClr val="tx1"/>
                </a:solidFill>
                <a:effectLst/>
                <a:latin typeface="+mn-lt"/>
                <a:ea typeface="+mn-ea"/>
                <a:cs typeface="+mn-cs"/>
              </a:rPr>
              <a:t>clear and understandable way</a:t>
            </a:r>
            <a:r>
              <a:rPr lang="en-GB" sz="1200" b="0" i="0" u="none" strike="noStrike" kern="1200">
                <a:solidFill>
                  <a:schemeClr val="tx1"/>
                </a:solidFill>
                <a:effectLst/>
                <a:latin typeface="+mn-lt"/>
                <a:ea typeface="+mn-ea"/>
                <a:cs typeface="+mn-cs"/>
              </a:rPr>
              <a:t> so she can make informed choices and give consent before any treatment. Her personal preferences, privacy and dignity should always be respected. She should be treated with kindness and without judgement, while her </a:t>
            </a:r>
            <a:r>
              <a:rPr lang="en-GB" sz="1200" b="1" i="0" kern="1200">
                <a:solidFill>
                  <a:schemeClr val="tx1"/>
                </a:solidFill>
                <a:effectLst/>
                <a:latin typeface="+mn-lt"/>
                <a:ea typeface="+mn-ea"/>
                <a:cs typeface="+mn-cs"/>
              </a:rPr>
              <a:t>cultural, family and personal needs</a:t>
            </a:r>
            <a:r>
              <a:rPr lang="en-GB" sz="1200" b="0" i="0" u="none" strike="noStrike" kern="1200">
                <a:solidFill>
                  <a:schemeClr val="tx1"/>
                </a:solidFill>
                <a:effectLst/>
                <a:latin typeface="+mn-lt"/>
                <a:ea typeface="+mn-ea"/>
                <a:cs typeface="+mn-cs"/>
              </a:rPr>
              <a:t> are also considered throughout her cancer care.</a:t>
            </a:r>
            <a:endParaRPr lang="en-US"/>
          </a:p>
        </p:txBody>
      </p:sp>
      <p:sp>
        <p:nvSpPr>
          <p:cNvPr id="4" name="Slide Number Placeholder 3"/>
          <p:cNvSpPr>
            <a:spLocks noGrp="1"/>
          </p:cNvSpPr>
          <p:nvPr>
            <p:ph type="sldNum" sz="quarter" idx="5"/>
          </p:nvPr>
        </p:nvSpPr>
        <p:spPr/>
        <p:txBody>
          <a:bodyPr/>
          <a:lstStyle/>
          <a:p>
            <a:fld id="{3A060F4B-6549-644D-9FCC-219BCBFA51B8}" type="slidenum">
              <a:rPr lang="en-US" smtClean="0"/>
              <a:t>10</a:t>
            </a:fld>
            <a:endParaRPr lang="en-US"/>
          </a:p>
        </p:txBody>
      </p:sp>
    </p:spTree>
    <p:extLst>
      <p:ext uri="{BB962C8B-B14F-4D97-AF65-F5344CB8AC3E}">
        <p14:creationId xmlns:p14="http://schemas.microsoft.com/office/powerpoint/2010/main" val="30599218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a:solidFill>
                  <a:schemeClr val="tx1"/>
                </a:solidFill>
                <a:effectLst/>
                <a:latin typeface="+mn-lt"/>
                <a:ea typeface="+mn-ea"/>
                <a:cs typeface="+mn-cs"/>
              </a:rPr>
              <a:t>In Conclusion, Sarah’s care should be </a:t>
            </a:r>
            <a:r>
              <a:rPr lang="en-GB" sz="1200" b="1" i="0" kern="1200">
                <a:solidFill>
                  <a:schemeClr val="tx1"/>
                </a:solidFill>
                <a:effectLst/>
                <a:latin typeface="+mn-lt"/>
                <a:ea typeface="+mn-ea"/>
                <a:cs typeface="+mn-cs"/>
              </a:rPr>
              <a:t>holistic and individualised</a:t>
            </a:r>
            <a:r>
              <a:rPr lang="en-GB" sz="1200" b="0" i="0" u="none" strike="noStrike" kern="1200">
                <a:solidFill>
                  <a:schemeClr val="tx1"/>
                </a:solidFill>
                <a:effectLst/>
                <a:latin typeface="+mn-lt"/>
                <a:ea typeface="+mn-ea"/>
                <a:cs typeface="+mn-cs"/>
              </a:rPr>
              <a:t>, focusing not only on her cancer but also on her physical, nutritional, psychological and social needs. She should receive support to manage symptoms and medication safely, maintain good nutrition and hydration with help from a dietitian if needed, and manage her emotional wellbeing. </a:t>
            </a:r>
            <a:r>
              <a:rPr lang="en-GB" sz="1200" b="1" i="0" kern="1200">
                <a:solidFill>
                  <a:schemeClr val="tx1"/>
                </a:solidFill>
                <a:effectLst/>
                <a:latin typeface="+mn-lt"/>
                <a:ea typeface="+mn-ea"/>
                <a:cs typeface="+mn-cs"/>
              </a:rPr>
              <a:t>Person-centred care</a:t>
            </a:r>
            <a:r>
              <a:rPr lang="en-GB" sz="1200" b="0" i="0" u="none" strike="noStrike" kern="1200">
                <a:solidFill>
                  <a:schemeClr val="tx1"/>
                </a:solidFill>
                <a:effectLst/>
                <a:latin typeface="+mn-lt"/>
                <a:ea typeface="+mn-ea"/>
                <a:cs typeface="+mn-cs"/>
              </a:rPr>
              <a:t> will help Sarah maintain her dignity, independence and quality of life throughout her treatment.</a:t>
            </a:r>
            <a:endParaRPr lang="en-US"/>
          </a:p>
        </p:txBody>
      </p:sp>
      <p:sp>
        <p:nvSpPr>
          <p:cNvPr id="4" name="Slide Number Placeholder 3"/>
          <p:cNvSpPr>
            <a:spLocks noGrp="1"/>
          </p:cNvSpPr>
          <p:nvPr>
            <p:ph type="sldNum" sz="quarter" idx="5"/>
          </p:nvPr>
        </p:nvSpPr>
        <p:spPr/>
        <p:txBody>
          <a:bodyPr/>
          <a:lstStyle/>
          <a:p>
            <a:fld id="{3A060F4B-6549-644D-9FCC-219BCBFA51B8}" type="slidenum">
              <a:rPr lang="en-US" smtClean="0"/>
              <a:t>11</a:t>
            </a:fld>
            <a:endParaRPr lang="en-US"/>
          </a:p>
        </p:txBody>
      </p:sp>
    </p:spTree>
    <p:extLst>
      <p:ext uri="{BB962C8B-B14F-4D97-AF65-F5344CB8AC3E}">
        <p14:creationId xmlns:p14="http://schemas.microsoft.com/office/powerpoint/2010/main" val="42069621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531312E1-A122-8E45-AF3D-C01A9DA6DE75}" type="datetimeFigureOut">
              <a:rPr lang="en-US" smtClean="0"/>
              <a:t>8/13/26</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17C83A3C-BD64-C647-8838-84748904A783}" type="slidenum">
              <a:rPr lang="en-US" smtClean="0"/>
              <a:t>‹#›</a:t>
            </a:fld>
            <a:endParaRPr lang="en-US"/>
          </a:p>
        </p:txBody>
      </p:sp>
    </p:spTree>
    <p:extLst>
      <p:ext uri="{BB962C8B-B14F-4D97-AF65-F5344CB8AC3E}">
        <p14:creationId xmlns:p14="http://schemas.microsoft.com/office/powerpoint/2010/main" val="28310197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31312E1-A122-8E45-AF3D-C01A9DA6DE75}" type="datetimeFigureOut">
              <a:rPr lang="en-US" smtClean="0"/>
              <a:t>8/13/26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7C83A3C-BD64-C647-8838-84748904A783}" type="slidenum">
              <a:rPr lang="en-US" smtClean="0"/>
              <a:t>‹#›</a:t>
            </a:fld>
            <a:endParaRPr lang="en-US"/>
          </a:p>
        </p:txBody>
      </p:sp>
    </p:spTree>
    <p:extLst>
      <p:ext uri="{BB962C8B-B14F-4D97-AF65-F5344CB8AC3E}">
        <p14:creationId xmlns:p14="http://schemas.microsoft.com/office/powerpoint/2010/main" val="16817212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31312E1-A122-8E45-AF3D-C01A9DA6DE75}" type="datetimeFigureOut">
              <a:rPr lang="en-US" smtClean="0"/>
              <a:t>8/13/26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7C83A3C-BD64-C647-8838-84748904A783}" type="slidenum">
              <a:rPr lang="en-US" smtClean="0"/>
              <a:t>‹#›</a:t>
            </a:fld>
            <a:endParaRPr lang="en-US"/>
          </a:p>
        </p:txBody>
      </p:sp>
    </p:spTree>
    <p:extLst>
      <p:ext uri="{BB962C8B-B14F-4D97-AF65-F5344CB8AC3E}">
        <p14:creationId xmlns:p14="http://schemas.microsoft.com/office/powerpoint/2010/main" val="3882817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531312E1-A122-8E45-AF3D-C01A9DA6DE75}" type="datetimeFigureOut">
              <a:rPr lang="en-US" smtClean="0"/>
              <a:t>8/13/26</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17C83A3C-BD64-C647-8838-84748904A783}" type="slidenum">
              <a:rPr lang="en-US" smtClean="0"/>
              <a:t>‹#›</a:t>
            </a:fld>
            <a:endParaRPr lang="en-US"/>
          </a:p>
        </p:txBody>
      </p:sp>
    </p:spTree>
    <p:extLst>
      <p:ext uri="{BB962C8B-B14F-4D97-AF65-F5344CB8AC3E}">
        <p14:creationId xmlns:p14="http://schemas.microsoft.com/office/powerpoint/2010/main" val="28412003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531312E1-A122-8E45-AF3D-C01A9DA6DE75}" type="datetimeFigureOut">
              <a:rPr lang="en-US" smtClean="0"/>
              <a:t>8/13/26</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17C83A3C-BD64-C647-8838-84748904A783}" type="slidenum">
              <a:rPr lang="en-US" smtClean="0"/>
              <a:t>‹#›</a:t>
            </a:fld>
            <a:endParaRPr lang="en-US"/>
          </a:p>
        </p:txBody>
      </p:sp>
    </p:spTree>
    <p:extLst>
      <p:ext uri="{BB962C8B-B14F-4D97-AF65-F5344CB8AC3E}">
        <p14:creationId xmlns:p14="http://schemas.microsoft.com/office/powerpoint/2010/main" val="10257732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531312E1-A122-8E45-AF3D-C01A9DA6DE75}" type="datetimeFigureOut">
              <a:rPr lang="en-US" smtClean="0"/>
              <a:t>8/13/26</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17C83A3C-BD64-C647-8838-84748904A783}" type="slidenum">
              <a:rPr lang="en-US" smtClean="0"/>
              <a:t>‹#›</a:t>
            </a:fld>
            <a:endParaRPr lang="en-US"/>
          </a:p>
        </p:txBody>
      </p:sp>
    </p:spTree>
    <p:extLst>
      <p:ext uri="{BB962C8B-B14F-4D97-AF65-F5344CB8AC3E}">
        <p14:creationId xmlns:p14="http://schemas.microsoft.com/office/powerpoint/2010/main" val="39757476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1312E1-A122-8E45-AF3D-C01A9DA6DE75}" type="datetimeFigureOut">
              <a:rPr lang="en-US" smtClean="0"/>
              <a:t>8/13/26</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17C83A3C-BD64-C647-8838-84748904A783}" type="slidenum">
              <a:rPr lang="en-US" smtClean="0"/>
              <a:t>‹#›</a:t>
            </a:fld>
            <a:endParaRPr lang="en-US"/>
          </a:p>
        </p:txBody>
      </p:sp>
    </p:spTree>
    <p:extLst>
      <p:ext uri="{BB962C8B-B14F-4D97-AF65-F5344CB8AC3E}">
        <p14:creationId xmlns:p14="http://schemas.microsoft.com/office/powerpoint/2010/main" val="17601147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31312E1-A122-8E45-AF3D-C01A9DA6DE75}" type="datetimeFigureOut">
              <a:rPr lang="en-US" smtClean="0"/>
              <a:t>8/13/26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17C83A3C-BD64-C647-8838-84748904A783}" type="slidenum">
              <a:rPr lang="en-US" smtClean="0"/>
              <a:t>‹#›</a:t>
            </a:fld>
            <a:endParaRPr lang="en-US"/>
          </a:p>
        </p:txBody>
      </p:sp>
    </p:spTree>
    <p:extLst>
      <p:ext uri="{BB962C8B-B14F-4D97-AF65-F5344CB8AC3E}">
        <p14:creationId xmlns:p14="http://schemas.microsoft.com/office/powerpoint/2010/main" val="1441812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31312E1-A122-8E45-AF3D-C01A9DA6DE75}" type="datetimeFigureOut">
              <a:rPr lang="en-US" smtClean="0"/>
              <a:t>8/13/26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7C83A3C-BD64-C647-8838-84748904A783}" type="slidenum">
              <a:rPr lang="en-US" smtClean="0"/>
              <a:t>‹#›</a:t>
            </a:fld>
            <a:endParaRPr lang="en-US"/>
          </a:p>
        </p:txBody>
      </p:sp>
    </p:spTree>
    <p:extLst>
      <p:ext uri="{BB962C8B-B14F-4D97-AF65-F5344CB8AC3E}">
        <p14:creationId xmlns:p14="http://schemas.microsoft.com/office/powerpoint/2010/main" val="9658697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31312E1-A122-8E45-AF3D-C01A9DA6DE75}" type="datetimeFigureOut">
              <a:rPr lang="en-US" smtClean="0"/>
              <a:t>8/13/26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7C83A3C-BD64-C647-8838-84748904A783}" type="slidenum">
              <a:rPr lang="en-US" smtClean="0"/>
              <a:t>‹#›</a:t>
            </a:fld>
            <a:endParaRPr lang="en-US"/>
          </a:p>
        </p:txBody>
      </p:sp>
    </p:spTree>
    <p:extLst>
      <p:ext uri="{BB962C8B-B14F-4D97-AF65-F5344CB8AC3E}">
        <p14:creationId xmlns:p14="http://schemas.microsoft.com/office/powerpoint/2010/main" val="4353799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31312E1-A122-8E45-AF3D-C01A9DA6DE75}" type="datetimeFigureOut">
              <a:rPr lang="en-US" smtClean="0"/>
              <a:t>8/13/26</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7C83A3C-BD64-C647-8838-84748904A783}"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14336611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531312E1-A122-8E45-AF3D-C01A9DA6DE75}" type="datetimeFigureOut">
              <a:rPr lang="en-US" smtClean="0"/>
              <a:t>8/13/26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7C83A3C-BD64-C647-8838-84748904A783}" type="slidenum">
              <a:rPr lang="en-US" smtClean="0"/>
              <a:t>‹#›</a:t>
            </a:fld>
            <a:endParaRPr lang="en-US"/>
          </a:p>
        </p:txBody>
      </p:sp>
    </p:spTree>
    <p:extLst>
      <p:ext uri="{BB962C8B-B14F-4D97-AF65-F5344CB8AC3E}">
        <p14:creationId xmlns:p14="http://schemas.microsoft.com/office/powerpoint/2010/main" val="42300033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531312E1-A122-8E45-AF3D-C01A9DA6DE75}" type="datetimeFigureOut">
              <a:rPr lang="en-US" smtClean="0"/>
              <a:t>8/13/26</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7C83A3C-BD64-C647-8838-84748904A783}"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42647307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531312E1-A122-8E45-AF3D-C01A9DA6DE75}" type="datetimeFigureOut">
              <a:rPr lang="en-US" smtClean="0"/>
              <a:t>8/13/26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7C83A3C-BD64-C647-8838-84748904A783}" type="slidenum">
              <a:rPr lang="en-US" smtClean="0"/>
              <a:t>‹#›</a:t>
            </a:fld>
            <a:endParaRPr lang="en-US"/>
          </a:p>
        </p:txBody>
      </p:sp>
    </p:spTree>
    <p:extLst>
      <p:ext uri="{BB962C8B-B14F-4D97-AF65-F5344CB8AC3E}">
        <p14:creationId xmlns:p14="http://schemas.microsoft.com/office/powerpoint/2010/main" val="21506131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31312E1-A122-8E45-AF3D-C01A9DA6DE75}" type="datetimeFigureOut">
              <a:rPr lang="en-US" smtClean="0"/>
              <a:t>8/13/26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7C83A3C-BD64-C647-8838-84748904A783}" type="slidenum">
              <a:rPr lang="en-US" smtClean="0"/>
              <a:t>‹#›</a:t>
            </a:fld>
            <a:endParaRPr lang="en-US"/>
          </a:p>
        </p:txBody>
      </p:sp>
    </p:spTree>
    <p:extLst>
      <p:ext uri="{BB962C8B-B14F-4D97-AF65-F5344CB8AC3E}">
        <p14:creationId xmlns:p14="http://schemas.microsoft.com/office/powerpoint/2010/main" val="31329502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31312E1-A122-8E45-AF3D-C01A9DA6DE75}" type="datetimeFigureOut">
              <a:rPr lang="en-US" smtClean="0"/>
              <a:t>8/13/26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7C83A3C-BD64-C647-8838-84748904A783}" type="slidenum">
              <a:rPr lang="en-US" smtClean="0"/>
              <a:t>‹#›</a:t>
            </a:fld>
            <a:endParaRPr lang="en-US"/>
          </a:p>
        </p:txBody>
      </p:sp>
    </p:spTree>
    <p:extLst>
      <p:ext uri="{BB962C8B-B14F-4D97-AF65-F5344CB8AC3E}">
        <p14:creationId xmlns:p14="http://schemas.microsoft.com/office/powerpoint/2010/main" val="38796014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6"/>
          <p:cNvSpPr>
            <a:spLocks noGrp="1"/>
          </p:cNvSpPr>
          <p:nvPr>
            <p:ph type="dt" sz="half" idx="10"/>
          </p:nvPr>
        </p:nvSpPr>
        <p:spPr/>
        <p:txBody>
          <a:bodyPr/>
          <a:lstStyle/>
          <a:p>
            <a:fld id="{531312E1-A122-8E45-AF3D-C01A9DA6DE75}" type="datetimeFigureOut">
              <a:rPr lang="en-US" smtClean="0"/>
              <a:t>8/13/26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7C83A3C-BD64-C647-8838-84748904A783}" type="slidenum">
              <a:rPr lang="en-US" smtClean="0"/>
              <a:t>‹#›</a:t>
            </a:fld>
            <a:endParaRPr lang="en-US"/>
          </a:p>
        </p:txBody>
      </p:sp>
    </p:spTree>
    <p:extLst>
      <p:ext uri="{BB962C8B-B14F-4D97-AF65-F5344CB8AC3E}">
        <p14:creationId xmlns:p14="http://schemas.microsoft.com/office/powerpoint/2010/main" val="23488065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531312E1-A122-8E45-AF3D-C01A9DA6DE75}" type="datetimeFigureOut">
              <a:rPr lang="en-US" smtClean="0"/>
              <a:t>8/13/26</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17C83A3C-BD64-C647-8838-84748904A783}" type="slidenum">
              <a:rPr lang="en-US" smtClean="0"/>
              <a:t>‹#›</a:t>
            </a:fld>
            <a:endParaRPr lang="en-US"/>
          </a:p>
        </p:txBody>
      </p:sp>
    </p:spTree>
    <p:extLst>
      <p:ext uri="{BB962C8B-B14F-4D97-AF65-F5344CB8AC3E}">
        <p14:creationId xmlns:p14="http://schemas.microsoft.com/office/powerpoint/2010/main" val="3809367755"/>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 id="2147483743" r:id="rId17"/>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notesSlide" Target="../notesSlides/notesSlide2.xm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2.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3.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4.xml"/><Relationship Id="rId7" Type="http://schemas.openxmlformats.org/officeDocument/2006/relationships/diagramQuickStyle" Target="../diagrams/quickStyle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1.png"/><Relationship Id="rId4" Type="http://schemas.openxmlformats.org/officeDocument/2006/relationships/notesSlide" Target="../notesSlides/notesSlide5.xml"/><Relationship Id="rId9" Type="http://schemas.microsoft.com/office/2007/relationships/diagramDrawing" Target="../diagrams/drawing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1.png"/><Relationship Id="rId4" Type="http://schemas.openxmlformats.org/officeDocument/2006/relationships/notesSlide" Target="../notesSlides/notesSlide9.xml"/><Relationship Id="rId9" Type="http://schemas.microsoft.com/office/2007/relationships/diagramDrawing" Target="../diagrams/drawing3.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1.png"/><Relationship Id="rId4" Type="http://schemas.openxmlformats.org/officeDocument/2006/relationships/notesSlide" Target="../notesSlides/notesSlide11.xml"/><Relationship Id="rId9" Type="http://schemas.microsoft.com/office/2007/relationships/diagramDrawing" Target="../diagrams/drawing4.xml"/></Relationships>
</file>

<file path=ppt/slides/_rels/slide12.xml.rels><?xml version="1.0" encoding="UTF-8" standalone="yes"?>
<Relationships xmlns="http://schemas.openxmlformats.org/package/2006/relationships"><Relationship Id="rId8" Type="http://schemas.openxmlformats.org/officeDocument/2006/relationships/hyperlink" Target="https://www.nice.org.uk/guidance/ng101?utm_source=chatgpt.com" TargetMode="External"/><Relationship Id="rId3" Type="http://schemas.openxmlformats.org/officeDocument/2006/relationships/hyperlink" Target="https://www.macmillan.org.uk/cancer-information-and-support/impacts-of-cancer/eating-problems?utm_source=chatgpt.com" TargetMode="External"/><Relationship Id="rId7" Type="http://schemas.openxmlformats.org/officeDocument/2006/relationships/hyperlink" Target="https://www.cancer.gov/types/breast/treatment/chemotherapy?utm_source=chatgpt.com" TargetMode="External"/><Relationship Id="rId2" Type="http://schemas.openxmlformats.org/officeDocument/2006/relationships/hyperlink" Target="https://www.macmillan.org.uk/cancer-information-and-support/treatment/coping-with-treatment/complementary-therapies/diet-and-food-supplements?utm_source=chatgpt.com" TargetMode="External"/><Relationship Id="rId1" Type="http://schemas.openxmlformats.org/officeDocument/2006/relationships/slideLayout" Target="../slideLayouts/slideLayout7.xml"/><Relationship Id="rId6" Type="http://schemas.openxmlformats.org/officeDocument/2006/relationships/hyperlink" Target="https://www.cancer.gov/types/breast/treatment/by-stage?utm_source=chatgpt.com" TargetMode="External"/><Relationship Id="rId11" Type="http://schemas.openxmlformats.org/officeDocument/2006/relationships/hyperlink" Target="https://www.uhb.nhs.uk/services/cancer/patients-and-visitors/cancer-types/breast-cancer/?utm_source=chatgpt.com" TargetMode="External"/><Relationship Id="rId5" Type="http://schemas.openxmlformats.org/officeDocument/2006/relationships/hyperlink" Target="https://www.cancer.gov/types/breast/stages?utm_source=chatgpt.com" TargetMode="External"/><Relationship Id="rId10" Type="http://schemas.openxmlformats.org/officeDocument/2006/relationships/hyperlink" Target="https://www.nhs.uk/conditions/breast-cancer-in-women/tests-and-next-steps-for-breast-cancer-in-women/?utm_source=chatgpt.com" TargetMode="External"/><Relationship Id="rId4" Type="http://schemas.openxmlformats.org/officeDocument/2006/relationships/hyperlink" Target="https://www.macmillan.org.uk/cancer-information-and-support/treatment/preparing-for-treatment/eating-well-and-keeping-active?utm_source=chatgpt.com" TargetMode="External"/><Relationship Id="rId9" Type="http://schemas.openxmlformats.org/officeDocument/2006/relationships/hyperlink" Target="https://www.nhs.uk/conditions/breast-cancer-in-women/treatment-for-breast-cancer-in-women/?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0AC94-64E2-F8A8-D499-E8DDAD87614E}"/>
              </a:ext>
            </a:extLst>
          </p:cNvPr>
          <p:cNvSpPr>
            <a:spLocks noGrp="1"/>
          </p:cNvSpPr>
          <p:nvPr>
            <p:ph type="ctrTitle"/>
          </p:nvPr>
        </p:nvSpPr>
        <p:spPr>
          <a:xfrm>
            <a:off x="1746251" y="1807534"/>
            <a:ext cx="8915399" cy="2262781"/>
          </a:xfrm>
        </p:spPr>
        <p:txBody>
          <a:bodyPr>
            <a:normAutofit fontScale="90000"/>
          </a:bodyPr>
          <a:lstStyle/>
          <a:p>
            <a:r>
              <a:rPr lang="en-GB" b="1"/>
              <a:t>Holistic Care for a Patient with Stage IIA Breast Cancer</a:t>
            </a:r>
            <a:endParaRPr lang="en-US" b="1"/>
          </a:p>
        </p:txBody>
      </p:sp>
      <p:sp>
        <p:nvSpPr>
          <p:cNvPr id="3" name="Subtitle 2">
            <a:extLst>
              <a:ext uri="{FF2B5EF4-FFF2-40B4-BE49-F238E27FC236}">
                <a16:creationId xmlns:a16="http://schemas.microsoft.com/office/drawing/2014/main" id="{85CD3129-1C0D-19D0-8EE9-C89D8526213C}"/>
              </a:ext>
            </a:extLst>
          </p:cNvPr>
          <p:cNvSpPr>
            <a:spLocks noGrp="1"/>
          </p:cNvSpPr>
          <p:nvPr>
            <p:ph type="subTitle" idx="1"/>
          </p:nvPr>
        </p:nvSpPr>
        <p:spPr>
          <a:xfrm>
            <a:off x="1746251" y="4420191"/>
            <a:ext cx="8915399" cy="1126283"/>
          </a:xfrm>
        </p:spPr>
        <p:txBody>
          <a:bodyPr>
            <a:normAutofit/>
          </a:bodyPr>
          <a:lstStyle/>
          <a:p>
            <a:r>
              <a:rPr lang="en-GB" b="1"/>
              <a:t>Student Name: Christian Dave Galvan</a:t>
            </a:r>
            <a:br>
              <a:rPr lang="en-GB"/>
            </a:br>
            <a:r>
              <a:rPr lang="en-GB" b="1"/>
              <a:t>Student ID:2430423</a:t>
            </a:r>
            <a:br>
              <a:rPr lang="en-GB"/>
            </a:br>
            <a:r>
              <a:rPr lang="en-GB" b="1"/>
              <a:t>Lecturer: Shaila Hussain</a:t>
            </a:r>
            <a:endParaRPr lang="en-GB"/>
          </a:p>
          <a:p>
            <a:endParaRPr lang="en-US"/>
          </a:p>
        </p:txBody>
      </p:sp>
      <p:pic>
        <p:nvPicPr>
          <p:cNvPr id="27" name="Audio 26">
            <a:extLst>
              <a:ext uri="{FF2B5EF4-FFF2-40B4-BE49-F238E27FC236}">
                <a16:creationId xmlns:a16="http://schemas.microsoft.com/office/drawing/2014/main" id="{08FCB713-77AA-62DF-6CFD-6A38BF3186E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94950335"/>
      </p:ext>
    </p:extLst>
  </p:cSld>
  <p:clrMapOvr>
    <a:masterClrMapping/>
  </p:clrMapOvr>
  <mc:AlternateContent xmlns:mc="http://schemas.openxmlformats.org/markup-compatibility/2006">
    <mc:Choice xmlns:p14="http://schemas.microsoft.com/office/powerpoint/2010/main" Requires="p14">
      <p:transition spd="slow" p14:dur="2000" advTm="10859"/>
    </mc:Choice>
    <mc:Fallback>
      <p:transition spd="slow" advTm="108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966DD2F-FBF5-41CE-A3F4-565352D95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A3ABDB-51FE-A181-5FAF-ED3320AB31BD}"/>
              </a:ext>
            </a:extLst>
          </p:cNvPr>
          <p:cNvSpPr>
            <a:spLocks noGrp="1"/>
          </p:cNvSpPr>
          <p:nvPr>
            <p:ph type="title"/>
          </p:nvPr>
        </p:nvSpPr>
        <p:spPr>
          <a:xfrm>
            <a:off x="1794897" y="624110"/>
            <a:ext cx="9712998" cy="1280890"/>
          </a:xfrm>
        </p:spPr>
        <p:txBody>
          <a:bodyPr>
            <a:normAutofit/>
          </a:bodyPr>
          <a:lstStyle/>
          <a:p>
            <a:pPr>
              <a:lnSpc>
                <a:spcPct val="90000"/>
              </a:lnSpc>
            </a:pPr>
            <a:br>
              <a:rPr lang="en-GB" sz="2800"/>
            </a:br>
            <a:r>
              <a:rPr lang="en-GB" sz="2800" b="1"/>
              <a:t>Case Study: Sarah Williams, 32 years-Cancer Patient</a:t>
            </a:r>
            <a:br>
              <a:rPr lang="en-GB" sz="2800"/>
            </a:br>
            <a:endParaRPr lang="en-US" sz="2800"/>
          </a:p>
        </p:txBody>
      </p:sp>
      <p:sp>
        <p:nvSpPr>
          <p:cNvPr id="8" name="Rectangle 7">
            <a:extLst>
              <a:ext uri="{FF2B5EF4-FFF2-40B4-BE49-F238E27FC236}">
                <a16:creationId xmlns:a16="http://schemas.microsoft.com/office/drawing/2014/main" id="{F46FCE2B-F2D2-466E-B0AA-8E341DB49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Freeform 11">
            <a:extLst>
              <a:ext uri="{FF2B5EF4-FFF2-40B4-BE49-F238E27FC236}">
                <a16:creationId xmlns:a16="http://schemas.microsoft.com/office/drawing/2014/main" id="{2BD31C98-199A-4722-A1A5-4393A43E7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graphicFrame>
        <p:nvGraphicFramePr>
          <p:cNvPr id="5" name="Content Placeholder 2">
            <a:extLst>
              <a:ext uri="{FF2B5EF4-FFF2-40B4-BE49-F238E27FC236}">
                <a16:creationId xmlns:a16="http://schemas.microsoft.com/office/drawing/2014/main" id="{29F9BE3D-6E38-081D-2F32-4315E31F7DF5}"/>
              </a:ext>
            </a:extLst>
          </p:cNvPr>
          <p:cNvGraphicFramePr>
            <a:graphicFrameLocks noGrp="1"/>
          </p:cNvGraphicFramePr>
          <p:nvPr>
            <p:ph idx="1"/>
            <p:extLst>
              <p:ext uri="{D42A27DB-BD31-4B8C-83A1-F6EECF244321}">
                <p14:modId xmlns:p14="http://schemas.microsoft.com/office/powerpoint/2010/main" val="3780460392"/>
              </p:ext>
            </p:extLst>
          </p:nvPr>
        </p:nvGraphicFramePr>
        <p:xfrm>
          <a:off x="1794897" y="2222983"/>
          <a:ext cx="8987404" cy="365394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03" name="Audio 102">
            <a:extLst>
              <a:ext uri="{FF2B5EF4-FFF2-40B4-BE49-F238E27FC236}">
                <a16:creationId xmlns:a16="http://schemas.microsoft.com/office/drawing/2014/main" id="{C6BBE85E-1D8A-53D6-6167-AB2EB9C09182}"/>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221169162"/>
      </p:ext>
    </p:extLst>
  </p:cSld>
  <p:clrMapOvr>
    <a:masterClrMapping/>
  </p:clrMapOvr>
  <mc:AlternateContent xmlns:mc="http://schemas.openxmlformats.org/markup-compatibility/2006">
    <mc:Choice xmlns:p14="http://schemas.microsoft.com/office/powerpoint/2010/main" Requires="p14">
      <p:transition spd="slow" p14:dur="2000" advTm="27691"/>
    </mc:Choice>
    <mc:Fallback>
      <p:transition spd="slow" advTm="276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89B9C-CFD0-6C54-AACB-367839C091A2}"/>
              </a:ext>
            </a:extLst>
          </p:cNvPr>
          <p:cNvSpPr>
            <a:spLocks noGrp="1"/>
          </p:cNvSpPr>
          <p:nvPr>
            <p:ph type="title"/>
          </p:nvPr>
        </p:nvSpPr>
        <p:spPr>
          <a:xfrm>
            <a:off x="1051560" y="586822"/>
            <a:ext cx="3657600" cy="1645920"/>
          </a:xfrm>
        </p:spPr>
        <p:txBody>
          <a:bodyPr vert="horz" lIns="91440" tIns="45720" rIns="91440" bIns="45720" rtlCol="0" anchor="ctr">
            <a:normAutofit/>
          </a:bodyPr>
          <a:lstStyle/>
          <a:p>
            <a:r>
              <a:rPr lang="en-US" sz="3200"/>
              <a:t>Patient Profile</a:t>
            </a:r>
          </a:p>
        </p:txBody>
      </p:sp>
      <p:graphicFrame>
        <p:nvGraphicFramePr>
          <p:cNvPr id="4" name="Content Placeholder 3">
            <a:extLst>
              <a:ext uri="{FF2B5EF4-FFF2-40B4-BE49-F238E27FC236}">
                <a16:creationId xmlns:a16="http://schemas.microsoft.com/office/drawing/2014/main" id="{AB424816-470C-DB9E-E462-3135AB770E5A}"/>
              </a:ext>
            </a:extLst>
          </p:cNvPr>
          <p:cNvGraphicFramePr>
            <a:graphicFrameLocks noGrp="1"/>
          </p:cNvGraphicFramePr>
          <p:nvPr>
            <p:ph idx="1"/>
            <p:extLst>
              <p:ext uri="{D42A27DB-BD31-4B8C-83A1-F6EECF244321}">
                <p14:modId xmlns:p14="http://schemas.microsoft.com/office/powerpoint/2010/main" val="2338106684"/>
              </p:ext>
            </p:extLst>
          </p:nvPr>
        </p:nvGraphicFramePr>
        <p:xfrm>
          <a:off x="6708769" y="2729397"/>
          <a:ext cx="4503107" cy="3483866"/>
        </p:xfrm>
        <a:graphic>
          <a:graphicData uri="http://schemas.openxmlformats.org/drawingml/2006/table">
            <a:tbl>
              <a:tblPr>
                <a:noFill/>
              </a:tblPr>
              <a:tblGrid>
                <a:gridCol w="1207333">
                  <a:extLst>
                    <a:ext uri="{9D8B030D-6E8A-4147-A177-3AD203B41FA5}">
                      <a16:colId xmlns:a16="http://schemas.microsoft.com/office/drawing/2014/main" val="3594387419"/>
                    </a:ext>
                  </a:extLst>
                </a:gridCol>
                <a:gridCol w="3295774">
                  <a:extLst>
                    <a:ext uri="{9D8B030D-6E8A-4147-A177-3AD203B41FA5}">
                      <a16:colId xmlns:a16="http://schemas.microsoft.com/office/drawing/2014/main" val="1727669715"/>
                    </a:ext>
                  </a:extLst>
                </a:gridCol>
              </a:tblGrid>
              <a:tr h="390078">
                <a:tc>
                  <a:txBody>
                    <a:bodyPr/>
                    <a:lstStyle/>
                    <a:p>
                      <a:pPr>
                        <a:buNone/>
                      </a:pPr>
                      <a:r>
                        <a:rPr lang="en-GB" sz="1200" b="1" cap="none" spc="0">
                          <a:solidFill>
                            <a:schemeClr val="tx1"/>
                          </a:solidFill>
                        </a:rPr>
                        <a:t>Category</a:t>
                      </a:r>
                    </a:p>
                  </a:txBody>
                  <a:tcPr marL="45405" marR="45405" marT="81324" marB="90810" anchor="ctr">
                    <a:lnL w="12700" cmpd="sng">
                      <a:noFill/>
                      <a:prstDash val="solid"/>
                    </a:lnL>
                    <a:lnR w="12700" cmpd="sng">
                      <a:noFill/>
                      <a:prstDash val="solid"/>
                    </a:lnR>
                    <a:lnT w="12700" cap="flat" cmpd="sng" algn="ctr">
                      <a:solidFill>
                        <a:schemeClr val="accent1"/>
                      </a:solidFill>
                      <a:prstDash val="solid"/>
                    </a:lnT>
                    <a:lnB w="12700" cmpd="sng">
                      <a:noFill/>
                      <a:prstDash val="solid"/>
                    </a:lnB>
                    <a:noFill/>
                  </a:tcPr>
                </a:tc>
                <a:tc>
                  <a:txBody>
                    <a:bodyPr/>
                    <a:lstStyle/>
                    <a:p>
                      <a:pPr>
                        <a:buNone/>
                      </a:pPr>
                      <a:r>
                        <a:rPr lang="en-GB" sz="1200" b="1" cap="none" spc="0">
                          <a:solidFill>
                            <a:schemeClr val="tx1"/>
                          </a:solidFill>
                        </a:rPr>
                        <a:t>Details</a:t>
                      </a:r>
                    </a:p>
                  </a:txBody>
                  <a:tcPr marL="45405" marR="45405" marT="81324" marB="90810" anchor="ctr">
                    <a:lnL w="12700" cmpd="sng">
                      <a:noFill/>
                      <a:prstDash val="solid"/>
                    </a:lnL>
                    <a:lnR w="12700" cmpd="sng">
                      <a:noFill/>
                      <a:prstDash val="solid"/>
                    </a:lnR>
                    <a:lnT w="12700" cap="flat" cmpd="sng" algn="ctr">
                      <a:solidFill>
                        <a:schemeClr val="accent1"/>
                      </a:solidFill>
                      <a:prstDash val="solid"/>
                    </a:lnT>
                    <a:lnB w="12700" cmpd="sng">
                      <a:noFill/>
                      <a:prstDash val="solid"/>
                    </a:lnB>
                    <a:noFill/>
                  </a:tcPr>
                </a:tc>
                <a:extLst>
                  <a:ext uri="{0D108BD9-81ED-4DB2-BD59-A6C34878D82A}">
                    <a16:rowId xmlns:a16="http://schemas.microsoft.com/office/drawing/2014/main" val="1876319599"/>
                  </a:ext>
                </a:extLst>
              </a:tr>
              <a:tr h="390078">
                <a:tc>
                  <a:txBody>
                    <a:bodyPr/>
                    <a:lstStyle/>
                    <a:p>
                      <a:pPr>
                        <a:buNone/>
                      </a:pPr>
                      <a:r>
                        <a:rPr lang="en-GB" sz="1200" b="1" cap="none" spc="0">
                          <a:solidFill>
                            <a:schemeClr val="tx1"/>
                          </a:solidFill>
                        </a:rPr>
                        <a:t>Age</a:t>
                      </a:r>
                    </a:p>
                  </a:txBody>
                  <a:tcPr marL="45405" marR="45405" marT="81324" marB="90810"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200" b="0" cap="none" spc="0">
                          <a:solidFill>
                            <a:schemeClr val="tx1"/>
                          </a:solidFill>
                        </a:rPr>
                        <a:t>32 years</a:t>
                      </a:r>
                    </a:p>
                  </a:txBody>
                  <a:tcPr marL="45405" marR="45405" marT="81324" marB="90810"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418299536"/>
                  </a:ext>
                </a:extLst>
              </a:tr>
              <a:tr h="390078">
                <a:tc>
                  <a:txBody>
                    <a:bodyPr/>
                    <a:lstStyle/>
                    <a:p>
                      <a:pPr>
                        <a:buNone/>
                      </a:pPr>
                      <a:r>
                        <a:rPr lang="en-GB" sz="1200" b="1" cap="none" spc="0">
                          <a:solidFill>
                            <a:schemeClr val="tx1"/>
                          </a:solidFill>
                        </a:rPr>
                        <a:t>Diagnosis</a:t>
                      </a:r>
                    </a:p>
                  </a:txBody>
                  <a:tcPr marL="45405" marR="45405" marT="81324" marB="90810"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200" b="0" cap="none" spc="0">
                          <a:solidFill>
                            <a:schemeClr val="tx1"/>
                          </a:solidFill>
                        </a:rPr>
                        <a:t>Stage IIA invasive breast cancer</a:t>
                      </a:r>
                    </a:p>
                  </a:txBody>
                  <a:tcPr marL="45405" marR="45405" marT="81324" marB="90810"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643949299"/>
                  </a:ext>
                </a:extLst>
              </a:tr>
              <a:tr h="390078">
                <a:tc>
                  <a:txBody>
                    <a:bodyPr/>
                    <a:lstStyle/>
                    <a:p>
                      <a:pPr>
                        <a:buNone/>
                      </a:pPr>
                      <a:r>
                        <a:rPr lang="en-GB" sz="1200" b="1" cap="none" spc="0">
                          <a:solidFill>
                            <a:schemeClr val="tx1"/>
                          </a:solidFill>
                        </a:rPr>
                        <a:t>Occupation</a:t>
                      </a:r>
                    </a:p>
                  </a:txBody>
                  <a:tcPr marL="45405" marR="45405" marT="81324" marB="90810"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200" b="0" cap="none" spc="0">
                          <a:solidFill>
                            <a:schemeClr val="tx1"/>
                          </a:solidFill>
                        </a:rPr>
                        <a:t>Primary school teaching assistant</a:t>
                      </a:r>
                    </a:p>
                  </a:txBody>
                  <a:tcPr marL="45405" marR="45405" marT="81324" marB="90810"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610092231"/>
                  </a:ext>
                </a:extLst>
              </a:tr>
              <a:tr h="390078">
                <a:tc>
                  <a:txBody>
                    <a:bodyPr/>
                    <a:lstStyle/>
                    <a:p>
                      <a:pPr>
                        <a:buNone/>
                      </a:pPr>
                      <a:r>
                        <a:rPr lang="en-GB" sz="1200" b="1" cap="none" spc="0">
                          <a:solidFill>
                            <a:schemeClr val="tx1"/>
                          </a:solidFill>
                        </a:rPr>
                        <a:t>Family</a:t>
                      </a:r>
                    </a:p>
                  </a:txBody>
                  <a:tcPr marL="45405" marR="45405" marT="81324" marB="90810"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200" b="0" cap="none" spc="0">
                          <a:solidFill>
                            <a:schemeClr val="tx1"/>
                          </a:solidFill>
                        </a:rPr>
                        <a:t>Husband and 5-year-old daughter</a:t>
                      </a:r>
                    </a:p>
                  </a:txBody>
                  <a:tcPr marL="45405" marR="45405" marT="81324" marB="90810"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661056830"/>
                  </a:ext>
                </a:extLst>
              </a:tr>
              <a:tr h="571699">
                <a:tc>
                  <a:txBody>
                    <a:bodyPr/>
                    <a:lstStyle/>
                    <a:p>
                      <a:pPr>
                        <a:buNone/>
                      </a:pPr>
                      <a:r>
                        <a:rPr lang="en-GB" sz="1200" b="1" cap="none" spc="0">
                          <a:solidFill>
                            <a:schemeClr val="tx1"/>
                          </a:solidFill>
                        </a:rPr>
                        <a:t>Living situation</a:t>
                      </a:r>
                    </a:p>
                  </a:txBody>
                  <a:tcPr marL="45405" marR="45405" marT="81324" marB="90810"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200" b="0" cap="none" spc="0">
                          <a:solidFill>
                            <a:schemeClr val="tx1"/>
                          </a:solidFill>
                        </a:rPr>
                        <a:t>Lives with family</a:t>
                      </a:r>
                    </a:p>
                  </a:txBody>
                  <a:tcPr marL="45405" marR="45405" marT="81324" marB="90810"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822262423"/>
                  </a:ext>
                </a:extLst>
              </a:tr>
              <a:tr h="390078">
                <a:tc>
                  <a:txBody>
                    <a:bodyPr/>
                    <a:lstStyle/>
                    <a:p>
                      <a:pPr>
                        <a:buNone/>
                      </a:pPr>
                      <a:r>
                        <a:rPr lang="en-GB" sz="1200" b="1" cap="none" spc="0">
                          <a:solidFill>
                            <a:schemeClr val="tx1"/>
                          </a:solidFill>
                        </a:rPr>
                        <a:t>Current status</a:t>
                      </a:r>
                    </a:p>
                  </a:txBody>
                  <a:tcPr marL="45405" marR="45405" marT="81324" marB="90810"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200" b="0" cap="none" spc="0">
                          <a:solidFill>
                            <a:schemeClr val="tx1"/>
                          </a:solidFill>
                        </a:rPr>
                        <a:t>Newly diagnosed; preparing for treatment</a:t>
                      </a:r>
                    </a:p>
                  </a:txBody>
                  <a:tcPr marL="45405" marR="45405" marT="81324" marB="90810"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463967827"/>
                  </a:ext>
                </a:extLst>
              </a:tr>
              <a:tr h="571699">
                <a:tc>
                  <a:txBody>
                    <a:bodyPr/>
                    <a:lstStyle/>
                    <a:p>
                      <a:pPr>
                        <a:buNone/>
                      </a:pPr>
                      <a:r>
                        <a:rPr lang="en-GB" sz="1200" b="1" cap="none" spc="0">
                          <a:solidFill>
                            <a:schemeClr val="tx1"/>
                          </a:solidFill>
                        </a:rPr>
                        <a:t>Main concerns</a:t>
                      </a:r>
                    </a:p>
                  </a:txBody>
                  <a:tcPr marL="45405" marR="45405" marT="81324" marB="90810"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200" b="0" cap="none" spc="0">
                          <a:solidFill>
                            <a:schemeClr val="tx1"/>
                          </a:solidFill>
                        </a:rPr>
                        <a:t>Fatigue, breast discomfort, anxiety and reduced appetite</a:t>
                      </a:r>
                    </a:p>
                  </a:txBody>
                  <a:tcPr marL="45405" marR="45405" marT="81324" marB="90810"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402329926"/>
                  </a:ext>
                </a:extLst>
              </a:tr>
            </a:tbl>
          </a:graphicData>
        </a:graphic>
      </p:graphicFrame>
      <p:sp>
        <p:nvSpPr>
          <p:cNvPr id="5" name="Rectangle 1">
            <a:extLst>
              <a:ext uri="{FF2B5EF4-FFF2-40B4-BE49-F238E27FC236}">
                <a16:creationId xmlns:a16="http://schemas.microsoft.com/office/drawing/2014/main" id="{B06D1637-FDD2-3240-B9E8-FF0BB53E20C5}"/>
              </a:ext>
            </a:extLst>
          </p:cNvPr>
          <p:cNvSpPr>
            <a:spLocks noChangeArrowheads="1"/>
          </p:cNvSpPr>
          <p:nvPr/>
        </p:nvSpPr>
        <p:spPr bwMode="auto">
          <a:xfrm>
            <a:off x="5250106" y="586822"/>
            <a:ext cx="6106742" cy="164592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R="0" lvl="0" indent="-22860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b="1" i="0" u="none" strike="noStrike" cap="none" normalizeH="0" baseline="0">
                <a:ln>
                  <a:noFill/>
                </a:ln>
                <a:effectLst/>
                <a:latin typeface="+mn-lt"/>
              </a:rPr>
              <a:t>Meet Sarah Williams</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pPr>
            <a:endParaRPr kumimoji="0" lang="en-US" altLang="en-US" b="0" i="0" u="none" strike="noStrike" cap="none" normalizeH="0" baseline="0">
              <a:ln>
                <a:noFill/>
              </a:ln>
              <a:effectLst/>
              <a:latin typeface="+mn-lt"/>
            </a:endParaRPr>
          </a:p>
        </p:txBody>
      </p:sp>
      <p:pic>
        <p:nvPicPr>
          <p:cNvPr id="7" name="Picture 6" descr="Two women hugging">
            <a:extLst>
              <a:ext uri="{FF2B5EF4-FFF2-40B4-BE49-F238E27FC236}">
                <a16:creationId xmlns:a16="http://schemas.microsoft.com/office/drawing/2014/main" id="{BF180B12-C2ED-1B99-63A6-3C164708C6F6}"/>
              </a:ext>
            </a:extLst>
          </p:cNvPr>
          <p:cNvPicPr>
            <a:picLocks noChangeAspect="1"/>
          </p:cNvPicPr>
          <p:nvPr/>
        </p:nvPicPr>
        <p:blipFill>
          <a:blip r:embed="rId5"/>
          <a:stretch>
            <a:fillRect/>
          </a:stretch>
        </p:blipFill>
        <p:spPr>
          <a:xfrm>
            <a:off x="688902" y="2729397"/>
            <a:ext cx="5219271" cy="3483864"/>
          </a:xfrm>
          <a:prstGeom prst="rect">
            <a:avLst/>
          </a:prstGeom>
        </p:spPr>
      </p:pic>
      <p:pic>
        <p:nvPicPr>
          <p:cNvPr id="128" name="Audio 127">
            <a:extLst>
              <a:ext uri="{FF2B5EF4-FFF2-40B4-BE49-F238E27FC236}">
                <a16:creationId xmlns:a16="http://schemas.microsoft.com/office/drawing/2014/main" id="{201E6262-603D-CB33-DF64-41E8B91E9DB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662488510"/>
      </p:ext>
    </p:extLst>
  </p:cSld>
  <p:clrMapOvr>
    <a:masterClrMapping/>
  </p:clrMapOvr>
  <mc:AlternateContent xmlns:mc="http://schemas.openxmlformats.org/markup-compatibility/2006">
    <mc:Choice xmlns:p14="http://schemas.microsoft.com/office/powerpoint/2010/main" Requires="p14">
      <p:transition spd="slow" p14:dur="2000" advTm="22184"/>
    </mc:Choice>
    <mc:Fallback>
      <p:transition spd="slow" advTm="221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72B6F-65B8-C7A1-9107-9D4981946035}"/>
              </a:ext>
            </a:extLst>
          </p:cNvPr>
          <p:cNvSpPr>
            <a:spLocks noGrp="1"/>
          </p:cNvSpPr>
          <p:nvPr>
            <p:ph type="title"/>
          </p:nvPr>
        </p:nvSpPr>
        <p:spPr>
          <a:xfrm>
            <a:off x="967791" y="1449324"/>
            <a:ext cx="2621734" cy="4391640"/>
          </a:xfrm>
        </p:spPr>
        <p:txBody>
          <a:bodyPr anchor="t">
            <a:normAutofit/>
          </a:bodyPr>
          <a:lstStyle/>
          <a:p>
            <a:r>
              <a:rPr lang="en-US" sz="2800">
                <a:solidFill>
                  <a:schemeClr val="tx1"/>
                </a:solidFill>
              </a:rPr>
              <a:t>Sarah’s Daily Routine to be specific</a:t>
            </a:r>
          </a:p>
        </p:txBody>
      </p:sp>
      <p:sp>
        <p:nvSpPr>
          <p:cNvPr id="4" name="Rectangle 1">
            <a:extLst>
              <a:ext uri="{FF2B5EF4-FFF2-40B4-BE49-F238E27FC236}">
                <a16:creationId xmlns:a16="http://schemas.microsoft.com/office/drawing/2014/main" id="{F87987E0-83DB-09DE-0CEA-9A343D6C2704}"/>
              </a:ext>
            </a:extLst>
          </p:cNvPr>
          <p:cNvSpPr>
            <a:spLocks noGrp="1" noChangeArrowheads="1"/>
          </p:cNvSpPr>
          <p:nvPr>
            <p:ph idx="1"/>
          </p:nvPr>
        </p:nvSpPr>
        <p:spPr bwMode="auto">
          <a:xfrm>
            <a:off x="3750393" y="1449324"/>
            <a:ext cx="6230220" cy="439164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1500" b="1" i="0" u="none" strike="noStrike" cap="none" normalizeH="0" baseline="0">
                <a:ln>
                  <a:noFill/>
                </a:ln>
                <a:effectLst/>
                <a:latin typeface="Arial" panose="020B0604020202020204" pitchFamily="34" charset="0"/>
              </a:rPr>
              <a:t>A Typical Day</a:t>
            </a:r>
          </a:p>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1500" b="1" i="0" u="none" strike="noStrike" cap="none" normalizeH="0" baseline="0">
                <a:ln>
                  <a:noFill/>
                </a:ln>
                <a:effectLst/>
                <a:latin typeface="Arial" panose="020B0604020202020204" pitchFamily="34" charset="0"/>
              </a:rPr>
              <a:t>7:00 am</a:t>
            </a:r>
            <a:r>
              <a:rPr kumimoji="0" lang="en-US" altLang="en-US" sz="1500" b="0" i="0" u="none" strike="noStrike" cap="none" normalizeH="0" baseline="0">
                <a:ln>
                  <a:noFill/>
                </a:ln>
                <a:effectLst/>
                <a:latin typeface="Arial" panose="020B0604020202020204" pitchFamily="34" charset="0"/>
              </a:rPr>
              <a:t> — Wake up and personal care</a:t>
            </a:r>
            <a:br>
              <a:rPr kumimoji="0" lang="en-US" altLang="en-US" sz="1500" b="0" i="0" u="none" strike="noStrike" cap="none" normalizeH="0" baseline="0">
                <a:ln>
                  <a:noFill/>
                </a:ln>
                <a:effectLst/>
                <a:latin typeface="Arial" panose="020B0604020202020204" pitchFamily="34" charset="0"/>
              </a:rPr>
            </a:br>
            <a:r>
              <a:rPr kumimoji="0" lang="en-US" altLang="en-US" sz="1500" b="0" i="0" u="none" strike="noStrike" cap="none" normalizeH="0" baseline="0">
                <a:ln>
                  <a:noFill/>
                </a:ln>
                <a:effectLst/>
                <a:latin typeface="Arial" panose="020B0604020202020204" pitchFamily="34" charset="0"/>
              </a:rPr>
              <a:t>↓</a:t>
            </a:r>
            <a:br>
              <a:rPr kumimoji="0" lang="en-US" altLang="en-US" sz="1500" b="0" i="0" u="none" strike="noStrike" cap="none" normalizeH="0" baseline="0">
                <a:ln>
                  <a:noFill/>
                </a:ln>
                <a:effectLst/>
                <a:latin typeface="Arial" panose="020B0604020202020204" pitchFamily="34" charset="0"/>
              </a:rPr>
            </a:br>
            <a:r>
              <a:rPr kumimoji="0" lang="en-US" altLang="en-US" sz="1500" b="1" i="0" u="none" strike="noStrike" cap="none" normalizeH="0" baseline="0">
                <a:ln>
                  <a:noFill/>
                </a:ln>
                <a:effectLst/>
                <a:latin typeface="Arial" panose="020B0604020202020204" pitchFamily="34" charset="0"/>
              </a:rPr>
              <a:t>7:30 am</a:t>
            </a:r>
            <a:r>
              <a:rPr kumimoji="0" lang="en-US" altLang="en-US" sz="1500" b="0" i="0" u="none" strike="noStrike" cap="none" normalizeH="0" baseline="0">
                <a:ln>
                  <a:noFill/>
                </a:ln>
                <a:effectLst/>
                <a:latin typeface="Arial" panose="020B0604020202020204" pitchFamily="34" charset="0"/>
              </a:rPr>
              <a:t> — Breakfast</a:t>
            </a:r>
            <a:br>
              <a:rPr kumimoji="0" lang="en-US" altLang="en-US" sz="1500" b="0" i="0" u="none" strike="noStrike" cap="none" normalizeH="0" baseline="0">
                <a:ln>
                  <a:noFill/>
                </a:ln>
                <a:effectLst/>
                <a:latin typeface="Arial" panose="020B0604020202020204" pitchFamily="34" charset="0"/>
              </a:rPr>
            </a:br>
            <a:r>
              <a:rPr kumimoji="0" lang="en-US" altLang="en-US" sz="1500" b="0" i="0" u="none" strike="noStrike" cap="none" normalizeH="0" baseline="0">
                <a:ln>
                  <a:noFill/>
                </a:ln>
                <a:effectLst/>
                <a:latin typeface="Arial" panose="020B0604020202020204" pitchFamily="34" charset="0"/>
              </a:rPr>
              <a:t>↓</a:t>
            </a:r>
            <a:br>
              <a:rPr kumimoji="0" lang="en-US" altLang="en-US" sz="1500" b="0" i="0" u="none" strike="noStrike" cap="none" normalizeH="0" baseline="0">
                <a:ln>
                  <a:noFill/>
                </a:ln>
                <a:effectLst/>
                <a:latin typeface="Arial" panose="020B0604020202020204" pitchFamily="34" charset="0"/>
              </a:rPr>
            </a:br>
            <a:r>
              <a:rPr kumimoji="0" lang="en-US" altLang="en-US" sz="1500" b="1" i="0" u="none" strike="noStrike" cap="none" normalizeH="0" baseline="0">
                <a:ln>
                  <a:noFill/>
                </a:ln>
                <a:effectLst/>
                <a:latin typeface="Arial" panose="020B0604020202020204" pitchFamily="34" charset="0"/>
              </a:rPr>
              <a:t>8:15 am</a:t>
            </a:r>
            <a:r>
              <a:rPr kumimoji="0" lang="en-US" altLang="en-US" sz="1500" b="0" i="0" u="none" strike="noStrike" cap="none" normalizeH="0" baseline="0">
                <a:ln>
                  <a:noFill/>
                </a:ln>
                <a:effectLst/>
                <a:latin typeface="Arial" panose="020B0604020202020204" pitchFamily="34" charset="0"/>
              </a:rPr>
              <a:t> — Takes daughter to school</a:t>
            </a:r>
            <a:br>
              <a:rPr kumimoji="0" lang="en-US" altLang="en-US" sz="1500" b="0" i="0" u="none" strike="noStrike" cap="none" normalizeH="0" baseline="0">
                <a:ln>
                  <a:noFill/>
                </a:ln>
                <a:effectLst/>
                <a:latin typeface="Arial" panose="020B0604020202020204" pitchFamily="34" charset="0"/>
              </a:rPr>
            </a:br>
            <a:r>
              <a:rPr kumimoji="0" lang="en-US" altLang="en-US" sz="1500" b="0" i="0" u="none" strike="noStrike" cap="none" normalizeH="0" baseline="0">
                <a:ln>
                  <a:noFill/>
                </a:ln>
                <a:effectLst/>
                <a:latin typeface="Arial" panose="020B0604020202020204" pitchFamily="34" charset="0"/>
              </a:rPr>
              <a:t>↓</a:t>
            </a:r>
            <a:br>
              <a:rPr kumimoji="0" lang="en-US" altLang="en-US" sz="1500" b="0" i="0" u="none" strike="noStrike" cap="none" normalizeH="0" baseline="0">
                <a:ln>
                  <a:noFill/>
                </a:ln>
                <a:effectLst/>
                <a:latin typeface="Arial" panose="020B0604020202020204" pitchFamily="34" charset="0"/>
              </a:rPr>
            </a:br>
            <a:r>
              <a:rPr kumimoji="0" lang="en-US" altLang="en-US" sz="1500" b="1" i="0" u="none" strike="noStrike" cap="none" normalizeH="0" baseline="0">
                <a:ln>
                  <a:noFill/>
                </a:ln>
                <a:effectLst/>
                <a:latin typeface="Arial" panose="020B0604020202020204" pitchFamily="34" charset="0"/>
              </a:rPr>
              <a:t>9:00 am–3:00 pm</a:t>
            </a:r>
            <a:r>
              <a:rPr kumimoji="0" lang="en-US" altLang="en-US" sz="1500" b="0" i="0" u="none" strike="noStrike" cap="none" normalizeH="0" baseline="0">
                <a:ln>
                  <a:noFill/>
                </a:ln>
                <a:effectLst/>
                <a:latin typeface="Arial" panose="020B0604020202020204" pitchFamily="34" charset="0"/>
              </a:rPr>
              <a:t> — Works</a:t>
            </a:r>
            <a:br>
              <a:rPr kumimoji="0" lang="en-US" altLang="en-US" sz="1500" b="0" i="0" u="none" strike="noStrike" cap="none" normalizeH="0" baseline="0">
                <a:ln>
                  <a:noFill/>
                </a:ln>
                <a:effectLst/>
                <a:latin typeface="Arial" panose="020B0604020202020204" pitchFamily="34" charset="0"/>
              </a:rPr>
            </a:br>
            <a:r>
              <a:rPr kumimoji="0" lang="en-US" altLang="en-US" sz="1500" b="0" i="0" u="none" strike="noStrike" cap="none" normalizeH="0" baseline="0">
                <a:ln>
                  <a:noFill/>
                </a:ln>
                <a:effectLst/>
                <a:latin typeface="Arial" panose="020B0604020202020204" pitchFamily="34" charset="0"/>
              </a:rPr>
              <a:t>↓</a:t>
            </a:r>
            <a:br>
              <a:rPr kumimoji="0" lang="en-US" altLang="en-US" sz="1500" b="0" i="0" u="none" strike="noStrike" cap="none" normalizeH="0" baseline="0">
                <a:ln>
                  <a:noFill/>
                </a:ln>
                <a:effectLst/>
                <a:latin typeface="Arial" panose="020B0604020202020204" pitchFamily="34" charset="0"/>
              </a:rPr>
            </a:br>
            <a:r>
              <a:rPr kumimoji="0" lang="en-US" altLang="en-US" sz="1500" b="1" i="0" u="none" strike="noStrike" cap="none" normalizeH="0" baseline="0">
                <a:ln>
                  <a:noFill/>
                </a:ln>
                <a:effectLst/>
                <a:latin typeface="Arial" panose="020B0604020202020204" pitchFamily="34" charset="0"/>
              </a:rPr>
              <a:t>12:30 pm</a:t>
            </a:r>
            <a:r>
              <a:rPr kumimoji="0" lang="en-US" altLang="en-US" sz="1500" b="0" i="0" u="none" strike="noStrike" cap="none" normalizeH="0" baseline="0">
                <a:ln>
                  <a:noFill/>
                </a:ln>
                <a:effectLst/>
                <a:latin typeface="Arial" panose="020B0604020202020204" pitchFamily="34" charset="0"/>
              </a:rPr>
              <a:t> — Lunch and hydration</a:t>
            </a:r>
            <a:br>
              <a:rPr kumimoji="0" lang="en-US" altLang="en-US" sz="1500" b="0" i="0" u="none" strike="noStrike" cap="none" normalizeH="0" baseline="0">
                <a:ln>
                  <a:noFill/>
                </a:ln>
                <a:effectLst/>
                <a:latin typeface="Arial" panose="020B0604020202020204" pitchFamily="34" charset="0"/>
              </a:rPr>
            </a:br>
            <a:r>
              <a:rPr kumimoji="0" lang="en-US" altLang="en-US" sz="1500" b="0" i="0" u="none" strike="noStrike" cap="none" normalizeH="0" baseline="0">
                <a:ln>
                  <a:noFill/>
                </a:ln>
                <a:effectLst/>
                <a:latin typeface="Arial" panose="020B0604020202020204" pitchFamily="34" charset="0"/>
              </a:rPr>
              <a:t>↓</a:t>
            </a:r>
            <a:br>
              <a:rPr kumimoji="0" lang="en-US" altLang="en-US" sz="1500" b="0" i="0" u="none" strike="noStrike" cap="none" normalizeH="0" baseline="0">
                <a:ln>
                  <a:noFill/>
                </a:ln>
                <a:effectLst/>
                <a:latin typeface="Arial" panose="020B0604020202020204" pitchFamily="34" charset="0"/>
              </a:rPr>
            </a:br>
            <a:r>
              <a:rPr kumimoji="0" lang="en-US" altLang="en-US" sz="1500" b="1" i="0" u="none" strike="noStrike" cap="none" normalizeH="0" baseline="0">
                <a:ln>
                  <a:noFill/>
                </a:ln>
                <a:effectLst/>
                <a:latin typeface="Arial" panose="020B0604020202020204" pitchFamily="34" charset="0"/>
              </a:rPr>
              <a:t>3:30 pm</a:t>
            </a:r>
            <a:r>
              <a:rPr kumimoji="0" lang="en-US" altLang="en-US" sz="1500" b="0" i="0" u="none" strike="noStrike" cap="none" normalizeH="0" baseline="0">
                <a:ln>
                  <a:noFill/>
                </a:ln>
                <a:effectLst/>
                <a:latin typeface="Arial" panose="020B0604020202020204" pitchFamily="34" charset="0"/>
              </a:rPr>
              <a:t> — Returns home/rest period</a:t>
            </a:r>
            <a:br>
              <a:rPr kumimoji="0" lang="en-US" altLang="en-US" sz="1500" b="0" i="0" u="none" strike="noStrike" cap="none" normalizeH="0" baseline="0">
                <a:ln>
                  <a:noFill/>
                </a:ln>
                <a:effectLst/>
                <a:latin typeface="Arial" panose="020B0604020202020204" pitchFamily="34" charset="0"/>
              </a:rPr>
            </a:br>
            <a:r>
              <a:rPr kumimoji="0" lang="en-US" altLang="en-US" sz="1500" b="0" i="0" u="none" strike="noStrike" cap="none" normalizeH="0" baseline="0">
                <a:ln>
                  <a:noFill/>
                </a:ln>
                <a:effectLst/>
                <a:latin typeface="Arial" panose="020B0604020202020204" pitchFamily="34" charset="0"/>
              </a:rPr>
              <a:t>↓</a:t>
            </a:r>
            <a:br>
              <a:rPr kumimoji="0" lang="en-US" altLang="en-US" sz="1500" b="0" i="0" u="none" strike="noStrike" cap="none" normalizeH="0" baseline="0">
                <a:ln>
                  <a:noFill/>
                </a:ln>
                <a:effectLst/>
                <a:latin typeface="Arial" panose="020B0604020202020204" pitchFamily="34" charset="0"/>
              </a:rPr>
            </a:br>
            <a:r>
              <a:rPr kumimoji="0" lang="en-US" altLang="en-US" sz="1500" b="1" i="0" u="none" strike="noStrike" cap="none" normalizeH="0" baseline="0">
                <a:ln>
                  <a:noFill/>
                </a:ln>
                <a:effectLst/>
                <a:latin typeface="Arial" panose="020B0604020202020204" pitchFamily="34" charset="0"/>
              </a:rPr>
              <a:t>5:30 pm</a:t>
            </a:r>
            <a:r>
              <a:rPr kumimoji="0" lang="en-US" altLang="en-US" sz="1500" b="0" i="0" u="none" strike="noStrike" cap="none" normalizeH="0" baseline="0">
                <a:ln>
                  <a:noFill/>
                </a:ln>
                <a:effectLst/>
                <a:latin typeface="Arial" panose="020B0604020202020204" pitchFamily="34" charset="0"/>
              </a:rPr>
              <a:t> — Family dinner</a:t>
            </a:r>
            <a:br>
              <a:rPr kumimoji="0" lang="en-US" altLang="en-US" sz="1500" b="0" i="0" u="none" strike="noStrike" cap="none" normalizeH="0" baseline="0">
                <a:ln>
                  <a:noFill/>
                </a:ln>
                <a:effectLst/>
                <a:latin typeface="Arial" panose="020B0604020202020204" pitchFamily="34" charset="0"/>
              </a:rPr>
            </a:br>
            <a:r>
              <a:rPr kumimoji="0" lang="en-US" altLang="en-US" sz="1500" b="0" i="0" u="none" strike="noStrike" cap="none" normalizeH="0" baseline="0">
                <a:ln>
                  <a:noFill/>
                </a:ln>
                <a:effectLst/>
                <a:latin typeface="Arial" panose="020B0604020202020204" pitchFamily="34" charset="0"/>
              </a:rPr>
              <a:t>↓</a:t>
            </a:r>
            <a:br>
              <a:rPr kumimoji="0" lang="en-US" altLang="en-US" sz="1500" b="0" i="0" u="none" strike="noStrike" cap="none" normalizeH="0" baseline="0">
                <a:ln>
                  <a:noFill/>
                </a:ln>
                <a:effectLst/>
                <a:latin typeface="Arial" panose="020B0604020202020204" pitchFamily="34" charset="0"/>
              </a:rPr>
            </a:br>
            <a:r>
              <a:rPr kumimoji="0" lang="en-US" altLang="en-US" sz="1500" b="1" i="0" u="none" strike="noStrike" cap="none" normalizeH="0" baseline="0">
                <a:ln>
                  <a:noFill/>
                </a:ln>
                <a:effectLst/>
                <a:latin typeface="Arial" panose="020B0604020202020204" pitchFamily="34" charset="0"/>
              </a:rPr>
              <a:t>6:30 pm</a:t>
            </a:r>
            <a:r>
              <a:rPr kumimoji="0" lang="en-US" altLang="en-US" sz="1500" b="0" i="0" u="none" strike="noStrike" cap="none" normalizeH="0" baseline="0">
                <a:ln>
                  <a:noFill/>
                </a:ln>
                <a:effectLst/>
                <a:latin typeface="Arial" panose="020B0604020202020204" pitchFamily="34" charset="0"/>
              </a:rPr>
              <a:t> — Family time/light activities</a:t>
            </a:r>
            <a:br>
              <a:rPr kumimoji="0" lang="en-US" altLang="en-US" sz="1500" b="0" i="0" u="none" strike="noStrike" cap="none" normalizeH="0" baseline="0">
                <a:ln>
                  <a:noFill/>
                </a:ln>
                <a:effectLst/>
                <a:latin typeface="Arial" panose="020B0604020202020204" pitchFamily="34" charset="0"/>
              </a:rPr>
            </a:br>
            <a:r>
              <a:rPr kumimoji="0" lang="en-US" altLang="en-US" sz="1500" b="0" i="0" u="none" strike="noStrike" cap="none" normalizeH="0" baseline="0">
                <a:ln>
                  <a:noFill/>
                </a:ln>
                <a:effectLst/>
                <a:latin typeface="Arial" panose="020B0604020202020204" pitchFamily="34" charset="0"/>
              </a:rPr>
              <a:t>↓</a:t>
            </a:r>
            <a:br>
              <a:rPr kumimoji="0" lang="en-US" altLang="en-US" sz="1500" b="0" i="0" u="none" strike="noStrike" cap="none" normalizeH="0" baseline="0">
                <a:ln>
                  <a:noFill/>
                </a:ln>
                <a:effectLst/>
                <a:latin typeface="Arial" panose="020B0604020202020204" pitchFamily="34" charset="0"/>
              </a:rPr>
            </a:br>
            <a:r>
              <a:rPr kumimoji="0" lang="en-US" altLang="en-US" sz="1500" b="1" i="0" u="none" strike="noStrike" cap="none" normalizeH="0" baseline="0">
                <a:ln>
                  <a:noFill/>
                </a:ln>
                <a:effectLst/>
                <a:latin typeface="Arial" panose="020B0604020202020204" pitchFamily="34" charset="0"/>
              </a:rPr>
              <a:t>8:30 pm</a:t>
            </a:r>
            <a:r>
              <a:rPr kumimoji="0" lang="en-US" altLang="en-US" sz="1500" b="0" i="0" u="none" strike="noStrike" cap="none" normalizeH="0" baseline="0">
                <a:ln>
                  <a:noFill/>
                </a:ln>
                <a:effectLst/>
                <a:latin typeface="Arial" panose="020B0604020202020204" pitchFamily="34" charset="0"/>
              </a:rPr>
              <a:t> — Relaxation</a:t>
            </a:r>
            <a:br>
              <a:rPr kumimoji="0" lang="en-US" altLang="en-US" sz="1500" b="0" i="0" u="none" strike="noStrike" cap="none" normalizeH="0" baseline="0">
                <a:ln>
                  <a:noFill/>
                </a:ln>
                <a:effectLst/>
                <a:latin typeface="Arial" panose="020B0604020202020204" pitchFamily="34" charset="0"/>
              </a:rPr>
            </a:br>
            <a:r>
              <a:rPr kumimoji="0" lang="en-US" altLang="en-US" sz="1500" b="0" i="0" u="none" strike="noStrike" cap="none" normalizeH="0" baseline="0">
                <a:ln>
                  <a:noFill/>
                </a:ln>
                <a:effectLst/>
                <a:latin typeface="Arial" panose="020B0604020202020204" pitchFamily="34" charset="0"/>
              </a:rPr>
              <a:t>↓</a:t>
            </a:r>
            <a:br>
              <a:rPr kumimoji="0" lang="en-US" altLang="en-US" sz="1500" b="0" i="0" u="none" strike="noStrike" cap="none" normalizeH="0" baseline="0">
                <a:ln>
                  <a:noFill/>
                </a:ln>
                <a:effectLst/>
                <a:latin typeface="Arial" panose="020B0604020202020204" pitchFamily="34" charset="0"/>
              </a:rPr>
            </a:br>
            <a:r>
              <a:rPr kumimoji="0" lang="en-US" altLang="en-US" sz="1500" b="1" i="0" u="none" strike="noStrike" cap="none" normalizeH="0" baseline="0">
                <a:ln>
                  <a:noFill/>
                </a:ln>
                <a:effectLst/>
                <a:latin typeface="Arial" panose="020B0604020202020204" pitchFamily="34" charset="0"/>
              </a:rPr>
              <a:t>10:30 pm</a:t>
            </a:r>
            <a:r>
              <a:rPr kumimoji="0" lang="en-US" altLang="en-US" sz="1500" b="0" i="0" u="none" strike="noStrike" cap="none" normalizeH="0" baseline="0">
                <a:ln>
                  <a:noFill/>
                </a:ln>
                <a:effectLst/>
                <a:latin typeface="Arial" panose="020B0604020202020204" pitchFamily="34" charset="0"/>
              </a:rPr>
              <a:t> — Bedtime</a:t>
            </a:r>
          </a:p>
        </p:txBody>
      </p:sp>
      <p:pic>
        <p:nvPicPr>
          <p:cNvPr id="58" name="Audio 57">
            <a:extLst>
              <a:ext uri="{FF2B5EF4-FFF2-40B4-BE49-F238E27FC236}">
                <a16:creationId xmlns:a16="http://schemas.microsoft.com/office/drawing/2014/main" id="{F0441D4D-B27B-1BBD-FBC7-260B0E2AB32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00251091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26868"/>
    </mc:Choice>
    <mc:Fallback>
      <p:transition spd="slow" advTm="268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CEE87-56D5-391B-71DC-EE24BB3952F0}"/>
              </a:ext>
            </a:extLst>
          </p:cNvPr>
          <p:cNvSpPr>
            <a:spLocks noGrp="1"/>
          </p:cNvSpPr>
          <p:nvPr>
            <p:ph type="title"/>
          </p:nvPr>
        </p:nvSpPr>
        <p:spPr/>
        <p:txBody>
          <a:bodyPr>
            <a:normAutofit/>
          </a:bodyPr>
          <a:lstStyle/>
          <a:p>
            <a:r>
              <a:rPr lang="en-US"/>
              <a:t>Nutrition &amp; Hydration</a:t>
            </a:r>
          </a:p>
        </p:txBody>
      </p:sp>
      <p:graphicFrame>
        <p:nvGraphicFramePr>
          <p:cNvPr id="36" name="Content Placeholder 2">
            <a:extLst>
              <a:ext uri="{FF2B5EF4-FFF2-40B4-BE49-F238E27FC236}">
                <a16:creationId xmlns:a16="http://schemas.microsoft.com/office/drawing/2014/main" id="{67CA5DED-9F4A-1620-8573-C4F25D0CA687}"/>
              </a:ext>
            </a:extLst>
          </p:cNvPr>
          <p:cNvGraphicFramePr>
            <a:graphicFrameLocks noGrp="1"/>
          </p:cNvGraphicFramePr>
          <p:nvPr>
            <p:ph sz="half" idx="1"/>
            <p:extLst>
              <p:ext uri="{D42A27DB-BD31-4B8C-83A1-F6EECF244321}">
                <p14:modId xmlns:p14="http://schemas.microsoft.com/office/powerpoint/2010/main" val="1475199287"/>
              </p:ext>
            </p:extLst>
          </p:nvPr>
        </p:nvGraphicFramePr>
        <p:xfrm>
          <a:off x="838200" y="2010833"/>
          <a:ext cx="5096934" cy="416613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Content Placeholder 3">
            <a:extLst>
              <a:ext uri="{FF2B5EF4-FFF2-40B4-BE49-F238E27FC236}">
                <a16:creationId xmlns:a16="http://schemas.microsoft.com/office/drawing/2014/main" id="{9B1F3CA1-6526-4704-FC17-B5A77A1FD5D6}"/>
              </a:ext>
            </a:extLst>
          </p:cNvPr>
          <p:cNvSpPr>
            <a:spLocks noGrp="1"/>
          </p:cNvSpPr>
          <p:nvPr>
            <p:ph sz="half" idx="2"/>
          </p:nvPr>
        </p:nvSpPr>
        <p:spPr>
          <a:xfrm>
            <a:off x="6256866" y="2010833"/>
            <a:ext cx="5096933" cy="4166130"/>
          </a:xfrm>
        </p:spPr>
        <p:txBody>
          <a:bodyPr>
            <a:normAutofit fontScale="92500" lnSpcReduction="10000"/>
          </a:bodyPr>
          <a:lstStyle/>
          <a:p>
            <a:r>
              <a:rPr lang="en-GB" sz="1900" b="1"/>
              <a:t>Current Concern</a:t>
            </a:r>
          </a:p>
          <a:p>
            <a:r>
              <a:rPr lang="en-GB" sz="1900"/>
              <a:t>Sarah's appetite has decreased since diagnosis.</a:t>
            </a:r>
          </a:p>
          <a:p>
            <a:r>
              <a:rPr lang="en-GB" sz="1900" b="1"/>
              <a:t>Nutritional Priorities</a:t>
            </a:r>
          </a:p>
          <a:p>
            <a:r>
              <a:rPr lang="en-GB" sz="1900"/>
              <a:t>Maintain adequate energy and protein intake</a:t>
            </a:r>
          </a:p>
          <a:p>
            <a:r>
              <a:rPr lang="en-GB" sz="1900"/>
              <a:t>Maintain hydration</a:t>
            </a:r>
          </a:p>
          <a:p>
            <a:r>
              <a:rPr lang="en-GB" sz="1900"/>
              <a:t>Prevent unnecessary weight loss</a:t>
            </a:r>
          </a:p>
          <a:p>
            <a:r>
              <a:rPr lang="en-GB" sz="1900"/>
              <a:t>Encourage a varied, balanced diet</a:t>
            </a:r>
          </a:p>
          <a:p>
            <a:r>
              <a:rPr lang="en-GB" sz="1900"/>
              <a:t>Monitor appetite and weight</a:t>
            </a:r>
          </a:p>
          <a:p>
            <a:r>
              <a:rPr lang="en-GB" sz="1900"/>
              <a:t>Refer to a dietitian if nutritional problems develop</a:t>
            </a:r>
          </a:p>
          <a:p>
            <a:endParaRPr lang="en-US" sz="1900"/>
          </a:p>
        </p:txBody>
      </p:sp>
      <p:pic>
        <p:nvPicPr>
          <p:cNvPr id="49" name="Audio 48">
            <a:extLst>
              <a:ext uri="{FF2B5EF4-FFF2-40B4-BE49-F238E27FC236}">
                <a16:creationId xmlns:a16="http://schemas.microsoft.com/office/drawing/2014/main" id="{4B5E2A30-266E-43AD-94D0-52708CB1C55C}"/>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05487662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32933"/>
    </mc:Choice>
    <mc:Fallback>
      <p:transition spd="slow" advTm="329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3E170-164E-9903-9F4B-78D03FD4B2BE}"/>
              </a:ext>
            </a:extLst>
          </p:cNvPr>
          <p:cNvSpPr>
            <a:spLocks noGrp="1"/>
          </p:cNvSpPr>
          <p:nvPr>
            <p:ph type="title"/>
          </p:nvPr>
        </p:nvSpPr>
        <p:spPr/>
        <p:txBody>
          <a:bodyPr/>
          <a:lstStyle/>
          <a:p>
            <a:r>
              <a:rPr lang="en-US"/>
              <a:t>Care Plan 1: Physical &amp; Medical Care</a:t>
            </a:r>
          </a:p>
        </p:txBody>
      </p:sp>
      <p:sp>
        <p:nvSpPr>
          <p:cNvPr id="3" name="Text Placeholder 2">
            <a:extLst>
              <a:ext uri="{FF2B5EF4-FFF2-40B4-BE49-F238E27FC236}">
                <a16:creationId xmlns:a16="http://schemas.microsoft.com/office/drawing/2014/main" id="{DEBE0D6A-4D69-969A-0BF4-179AB30DCB27}"/>
              </a:ext>
            </a:extLst>
          </p:cNvPr>
          <p:cNvSpPr>
            <a:spLocks noGrp="1"/>
          </p:cNvSpPr>
          <p:nvPr>
            <p:ph type="body" idx="1"/>
          </p:nvPr>
        </p:nvSpPr>
        <p:spPr/>
        <p:txBody>
          <a:bodyPr/>
          <a:lstStyle/>
          <a:p>
            <a:r>
              <a:rPr lang="en-US"/>
              <a:t>Assess</a:t>
            </a:r>
          </a:p>
        </p:txBody>
      </p:sp>
      <p:sp>
        <p:nvSpPr>
          <p:cNvPr id="9" name="Rectangle 1">
            <a:extLst>
              <a:ext uri="{FF2B5EF4-FFF2-40B4-BE49-F238E27FC236}">
                <a16:creationId xmlns:a16="http://schemas.microsoft.com/office/drawing/2014/main" id="{13FC8C3D-4628-D83A-1659-6ED88575E1E7}"/>
              </a:ext>
            </a:extLst>
          </p:cNvPr>
          <p:cNvSpPr>
            <a:spLocks noGrp="1" noChangeArrowheads="1"/>
          </p:cNvSpPr>
          <p:nvPr>
            <p:ph type="body" sz="half" idx="15"/>
          </p:nvPr>
        </p:nvSpPr>
        <p:spPr bwMode="auto">
          <a:xfrm>
            <a:off x="527881" y="3225471"/>
            <a:ext cx="3753907"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rgbClr val="000000"/>
                </a:solidFill>
                <a:effectLst/>
                <a:latin typeface="Arial" panose="020B0604020202020204" pitchFamily="34" charset="0"/>
              </a:rPr>
              <a:t>Pain/discomfort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rgbClr val="000000"/>
                </a:solidFill>
                <a:effectLst/>
                <a:latin typeface="Arial" panose="020B0604020202020204" pitchFamily="34" charset="0"/>
              </a:rPr>
              <a:t>Fatigue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rgbClr val="000000"/>
                </a:solidFill>
                <a:effectLst/>
                <a:latin typeface="Arial" panose="020B0604020202020204" pitchFamily="34" charset="0"/>
              </a:rPr>
              <a:t>Appetite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rgbClr val="000000"/>
                </a:solidFill>
                <a:effectLst/>
                <a:latin typeface="Arial" panose="020B0604020202020204" pitchFamily="34" charset="0"/>
              </a:rPr>
              <a:t>Sleep</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rgbClr val="000000"/>
                </a:solidFill>
                <a:effectLst/>
                <a:latin typeface="Arial" panose="020B0604020202020204" pitchFamily="34" charset="0"/>
              </a:rPr>
              <a:t>General wellbeing</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 name="Text Placeholder 4">
            <a:extLst>
              <a:ext uri="{FF2B5EF4-FFF2-40B4-BE49-F238E27FC236}">
                <a16:creationId xmlns:a16="http://schemas.microsoft.com/office/drawing/2014/main" id="{41377B13-1DE7-462E-11EA-CC768A6E3CD8}"/>
              </a:ext>
            </a:extLst>
          </p:cNvPr>
          <p:cNvSpPr>
            <a:spLocks noGrp="1"/>
          </p:cNvSpPr>
          <p:nvPr>
            <p:ph type="body" sz="quarter" idx="3"/>
          </p:nvPr>
        </p:nvSpPr>
        <p:spPr/>
        <p:txBody>
          <a:bodyPr/>
          <a:lstStyle/>
          <a:p>
            <a:r>
              <a:rPr lang="en-US"/>
              <a:t>Monitor</a:t>
            </a:r>
          </a:p>
        </p:txBody>
      </p:sp>
      <p:sp>
        <p:nvSpPr>
          <p:cNvPr id="10" name="Rectangle 2">
            <a:extLst>
              <a:ext uri="{FF2B5EF4-FFF2-40B4-BE49-F238E27FC236}">
                <a16:creationId xmlns:a16="http://schemas.microsoft.com/office/drawing/2014/main" id="{35ECA8CF-8C1D-D4DE-86DD-0B9EF6149F8B}"/>
              </a:ext>
            </a:extLst>
          </p:cNvPr>
          <p:cNvSpPr>
            <a:spLocks noGrp="1" noChangeArrowheads="1"/>
          </p:cNvSpPr>
          <p:nvPr>
            <p:ph type="body" sz="half" idx="16"/>
          </p:nvPr>
        </p:nvSpPr>
        <p:spPr bwMode="auto">
          <a:xfrm>
            <a:off x="4506580" y="3241660"/>
            <a:ext cx="3149343"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rgbClr val="000000"/>
                </a:solidFill>
                <a:effectLst/>
                <a:latin typeface="Arial" panose="020B0604020202020204" pitchFamily="34" charset="0"/>
              </a:rPr>
              <a:t>Treatment side effects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rgbClr val="000000"/>
                </a:solidFill>
                <a:effectLst/>
                <a:latin typeface="Arial" panose="020B0604020202020204" pitchFamily="34" charset="0"/>
              </a:rPr>
              <a:t>Changes in symptoms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rgbClr val="000000"/>
                </a:solidFill>
                <a:effectLst/>
                <a:latin typeface="Arial" panose="020B0604020202020204" pitchFamily="34" charset="0"/>
              </a:rPr>
              <a:t>Nutritional status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rgbClr val="000000"/>
                </a:solidFill>
                <a:effectLst/>
                <a:latin typeface="Arial" panose="020B0604020202020204" pitchFamily="34" charset="0"/>
              </a:rPr>
              <a:t>Ability to perform daily activities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7" name="Text Placeholder 6">
            <a:extLst>
              <a:ext uri="{FF2B5EF4-FFF2-40B4-BE49-F238E27FC236}">
                <a16:creationId xmlns:a16="http://schemas.microsoft.com/office/drawing/2014/main" id="{DB41F8E0-984D-569C-3653-D13F17595275}"/>
              </a:ext>
            </a:extLst>
          </p:cNvPr>
          <p:cNvSpPr>
            <a:spLocks noGrp="1"/>
          </p:cNvSpPr>
          <p:nvPr>
            <p:ph type="body" sz="quarter" idx="13"/>
          </p:nvPr>
        </p:nvSpPr>
        <p:spPr/>
        <p:txBody>
          <a:bodyPr/>
          <a:lstStyle/>
          <a:p>
            <a:r>
              <a:rPr lang="en-US"/>
              <a:t>Support</a:t>
            </a:r>
          </a:p>
        </p:txBody>
      </p:sp>
      <p:sp>
        <p:nvSpPr>
          <p:cNvPr id="11" name="Rectangle 3">
            <a:extLst>
              <a:ext uri="{FF2B5EF4-FFF2-40B4-BE49-F238E27FC236}">
                <a16:creationId xmlns:a16="http://schemas.microsoft.com/office/drawing/2014/main" id="{CE243522-7FF6-1D98-3077-E73C9C1717F7}"/>
              </a:ext>
            </a:extLst>
          </p:cNvPr>
          <p:cNvSpPr>
            <a:spLocks noGrp="1" noChangeArrowheads="1"/>
          </p:cNvSpPr>
          <p:nvPr>
            <p:ph type="body" sz="half" idx="17"/>
          </p:nvPr>
        </p:nvSpPr>
        <p:spPr bwMode="auto">
          <a:xfrm>
            <a:off x="7880715" y="3241660"/>
            <a:ext cx="3775790"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rgbClr val="000000"/>
                </a:solidFill>
                <a:effectLst/>
                <a:latin typeface="Arial" panose="020B0604020202020204" pitchFamily="34" charset="0"/>
              </a:rPr>
              <a:t>Rest/activity balance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rgbClr val="000000"/>
                </a:solidFill>
                <a:effectLst/>
                <a:latin typeface="Arial" panose="020B0604020202020204" pitchFamily="34" charset="0"/>
              </a:rPr>
              <a:t>Gentle activity when clinically appropriate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rgbClr val="000000"/>
                </a:solidFill>
                <a:effectLst/>
                <a:latin typeface="Arial" panose="020B0604020202020204" pitchFamily="34" charset="0"/>
              </a:rPr>
              <a:t>Attendance at appointments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rgbClr val="000000"/>
                </a:solidFill>
                <a:effectLst/>
                <a:latin typeface="Arial" panose="020B0604020202020204" pitchFamily="34" charset="0"/>
              </a:rPr>
              <a:t>Medication adherence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5" name="TextBox 24">
            <a:extLst>
              <a:ext uri="{FF2B5EF4-FFF2-40B4-BE49-F238E27FC236}">
                <a16:creationId xmlns:a16="http://schemas.microsoft.com/office/drawing/2014/main" id="{9393DBDF-D359-D3ED-BA05-7896FF47F4D1}"/>
              </a:ext>
            </a:extLst>
          </p:cNvPr>
          <p:cNvSpPr txBox="1"/>
          <p:nvPr/>
        </p:nvSpPr>
        <p:spPr>
          <a:xfrm>
            <a:off x="9112821" y="5870044"/>
            <a:ext cx="1311578" cy="369332"/>
          </a:xfrm>
          <a:prstGeom prst="rect">
            <a:avLst/>
          </a:prstGeom>
          <a:noFill/>
        </p:spPr>
        <p:txBody>
          <a:bodyPr wrap="none" rtlCol="0">
            <a:spAutoFit/>
          </a:bodyPr>
          <a:lstStyle/>
          <a:p>
            <a:r>
              <a:rPr lang="en-US"/>
              <a:t>NHS(2024)</a:t>
            </a:r>
          </a:p>
        </p:txBody>
      </p:sp>
      <p:pic>
        <p:nvPicPr>
          <p:cNvPr id="57" name="Audio 56">
            <a:extLst>
              <a:ext uri="{FF2B5EF4-FFF2-40B4-BE49-F238E27FC236}">
                <a16:creationId xmlns:a16="http://schemas.microsoft.com/office/drawing/2014/main" id="{889BC19D-AEA3-9ED0-C9CD-8CE5BE44B39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871228064"/>
      </p:ext>
    </p:extLst>
  </p:cSld>
  <p:clrMapOvr>
    <a:masterClrMapping/>
  </p:clrMapOvr>
  <mc:AlternateContent xmlns:mc="http://schemas.openxmlformats.org/markup-compatibility/2006">
    <mc:Choice xmlns:p14="http://schemas.microsoft.com/office/powerpoint/2010/main" Requires="p14">
      <p:transition spd="slow" p14:dur="2000" advTm="30714"/>
    </mc:Choice>
    <mc:Fallback>
      <p:transition spd="slow" advTm="307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769D8-ED3A-9CBD-16C3-8447A6D9E8E3}"/>
              </a:ext>
            </a:extLst>
          </p:cNvPr>
          <p:cNvSpPr>
            <a:spLocks noGrp="1"/>
          </p:cNvSpPr>
          <p:nvPr>
            <p:ph type="title"/>
          </p:nvPr>
        </p:nvSpPr>
        <p:spPr/>
        <p:txBody>
          <a:bodyPr/>
          <a:lstStyle/>
          <a:p>
            <a:r>
              <a:rPr lang="en-US"/>
              <a:t>Treatment &amp; Medication</a:t>
            </a:r>
          </a:p>
        </p:txBody>
      </p:sp>
      <p:sp>
        <p:nvSpPr>
          <p:cNvPr id="3" name="Content Placeholder 2">
            <a:extLst>
              <a:ext uri="{FF2B5EF4-FFF2-40B4-BE49-F238E27FC236}">
                <a16:creationId xmlns:a16="http://schemas.microsoft.com/office/drawing/2014/main" id="{39F24119-A03C-3B38-3BA5-EBE4E7AC1B2C}"/>
              </a:ext>
            </a:extLst>
          </p:cNvPr>
          <p:cNvSpPr>
            <a:spLocks noGrp="1"/>
          </p:cNvSpPr>
          <p:nvPr>
            <p:ph idx="1"/>
          </p:nvPr>
        </p:nvSpPr>
        <p:spPr>
          <a:xfrm>
            <a:off x="1154954" y="2293411"/>
            <a:ext cx="10246471" cy="396875"/>
          </a:xfrm>
        </p:spPr>
        <p:txBody>
          <a:bodyPr>
            <a:noAutofit/>
          </a:bodyPr>
          <a:lstStyle/>
          <a:p>
            <a:r>
              <a:rPr lang="en-GB" sz="1400" b="1"/>
              <a:t>Potential Treatment Pathway</a:t>
            </a:r>
          </a:p>
          <a:p>
            <a:r>
              <a:rPr lang="en-GB" sz="1400"/>
              <a:t>Sarah's multidisciplinary team would determine treatment following assessment of her tumour characteristics.</a:t>
            </a:r>
          </a:p>
          <a:p>
            <a:endParaRPr lang="en-US" sz="1400"/>
          </a:p>
        </p:txBody>
      </p:sp>
      <p:sp>
        <p:nvSpPr>
          <p:cNvPr id="4" name="TextBox 3">
            <a:extLst>
              <a:ext uri="{FF2B5EF4-FFF2-40B4-BE49-F238E27FC236}">
                <a16:creationId xmlns:a16="http://schemas.microsoft.com/office/drawing/2014/main" id="{B6BA532E-0C5F-E2CF-DD4F-98AB5014202E}"/>
              </a:ext>
            </a:extLst>
          </p:cNvPr>
          <p:cNvSpPr txBox="1"/>
          <p:nvPr/>
        </p:nvSpPr>
        <p:spPr>
          <a:xfrm>
            <a:off x="1154954" y="3171825"/>
            <a:ext cx="9932146" cy="3231654"/>
          </a:xfrm>
          <a:prstGeom prst="rect">
            <a:avLst/>
          </a:prstGeom>
          <a:noFill/>
        </p:spPr>
        <p:txBody>
          <a:bodyPr wrap="square" rtlCol="0">
            <a:spAutoFit/>
          </a:bodyPr>
          <a:lstStyle/>
          <a:p>
            <a:r>
              <a:rPr lang="en-GB" sz="1200" b="1"/>
              <a:t>Possible Treatments</a:t>
            </a:r>
          </a:p>
          <a:p>
            <a:r>
              <a:rPr lang="en-GB" sz="1200" b="1"/>
              <a:t>1. Surgery</a:t>
            </a:r>
            <a:endParaRPr lang="en-GB" sz="1200"/>
          </a:p>
          <a:p>
            <a:r>
              <a:rPr lang="en-GB" sz="1200"/>
              <a:t>Breast-conserving surgery may be considered.</a:t>
            </a:r>
          </a:p>
          <a:p>
            <a:r>
              <a:rPr lang="en-GB" sz="1200"/>
              <a:t>Lymph nodes may also be assessed.</a:t>
            </a:r>
          </a:p>
          <a:p>
            <a:r>
              <a:rPr lang="en-GB" sz="1200" b="1"/>
              <a:t>2. Radiotherapy</a:t>
            </a:r>
            <a:endParaRPr lang="en-GB" sz="1200"/>
          </a:p>
          <a:p>
            <a:r>
              <a:rPr lang="en-GB" sz="1200"/>
              <a:t>May follow breast-conserving surgery.</a:t>
            </a:r>
          </a:p>
          <a:p>
            <a:r>
              <a:rPr lang="en-GB" sz="1200" b="1"/>
              <a:t>3. Chemotherapy</a:t>
            </a:r>
            <a:endParaRPr lang="en-GB" sz="1200"/>
          </a:p>
          <a:p>
            <a:r>
              <a:rPr lang="en-GB" sz="1200"/>
              <a:t>Considered when the clinical and biological characteristics indicate benefit.</a:t>
            </a:r>
          </a:p>
          <a:p>
            <a:r>
              <a:rPr lang="en-GB" sz="1200" b="1"/>
              <a:t>4. Hormone therapy</a:t>
            </a:r>
            <a:endParaRPr lang="en-GB" sz="1200"/>
          </a:p>
          <a:p>
            <a:r>
              <a:rPr lang="en-GB" sz="1200"/>
              <a:t>Appropriate if the cancer is hormone-receptor positive.</a:t>
            </a:r>
          </a:p>
          <a:p>
            <a:r>
              <a:rPr lang="en-GB" sz="1200" b="1"/>
              <a:t>5. Targeted therapy</a:t>
            </a:r>
            <a:endParaRPr lang="en-GB" sz="1200"/>
          </a:p>
          <a:p>
            <a:r>
              <a:rPr lang="en-GB" sz="1200"/>
              <a:t>May be appropriate for particular tumour biomarkers.</a:t>
            </a:r>
          </a:p>
          <a:p>
            <a:r>
              <a:rPr lang="en-GB" sz="1200" b="1"/>
              <a:t>Medication</a:t>
            </a:r>
          </a:p>
          <a:p>
            <a:r>
              <a:rPr lang="en-GB" sz="1200"/>
              <a:t>Supportive medicines may include:</a:t>
            </a:r>
          </a:p>
          <a:p>
            <a:r>
              <a:rPr lang="en-GB" sz="1200"/>
              <a:t>Analgesia for pain</a:t>
            </a:r>
          </a:p>
          <a:p>
            <a:r>
              <a:rPr lang="en-GB" sz="1200"/>
              <a:t>Anti-emetics if chemotherapy causes nausea</a:t>
            </a:r>
          </a:p>
          <a:p>
            <a:r>
              <a:rPr lang="en-GB" sz="1200"/>
              <a:t>Other medicines prescribed according to treatment-related symptoms</a:t>
            </a:r>
          </a:p>
        </p:txBody>
      </p:sp>
      <p:sp>
        <p:nvSpPr>
          <p:cNvPr id="5" name="TextBox 4">
            <a:extLst>
              <a:ext uri="{FF2B5EF4-FFF2-40B4-BE49-F238E27FC236}">
                <a16:creationId xmlns:a16="http://schemas.microsoft.com/office/drawing/2014/main" id="{A064477B-BCC3-B78A-F938-D1CE96645437}"/>
              </a:ext>
            </a:extLst>
          </p:cNvPr>
          <p:cNvSpPr txBox="1"/>
          <p:nvPr/>
        </p:nvSpPr>
        <p:spPr>
          <a:xfrm>
            <a:off x="8688823" y="6218813"/>
            <a:ext cx="2712602" cy="369332"/>
          </a:xfrm>
          <a:prstGeom prst="rect">
            <a:avLst/>
          </a:prstGeom>
          <a:noFill/>
        </p:spPr>
        <p:txBody>
          <a:bodyPr wrap="none" rtlCol="0">
            <a:spAutoFit/>
          </a:bodyPr>
          <a:lstStyle/>
          <a:p>
            <a:r>
              <a:rPr lang="en-GB"/>
              <a:t>(NICE, 2025; NCI, 2025)</a:t>
            </a:r>
            <a:endParaRPr lang="en-US"/>
          </a:p>
        </p:txBody>
      </p:sp>
      <p:pic>
        <p:nvPicPr>
          <p:cNvPr id="42" name="Audio 41">
            <a:extLst>
              <a:ext uri="{FF2B5EF4-FFF2-40B4-BE49-F238E27FC236}">
                <a16:creationId xmlns:a16="http://schemas.microsoft.com/office/drawing/2014/main" id="{8CC2622F-3BA1-04D2-DFEC-4CE0E3C2610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023362236"/>
      </p:ext>
    </p:extLst>
  </p:cSld>
  <p:clrMapOvr>
    <a:masterClrMapping/>
  </p:clrMapOvr>
  <mc:AlternateContent xmlns:mc="http://schemas.openxmlformats.org/markup-compatibility/2006">
    <mc:Choice xmlns:p14="http://schemas.microsoft.com/office/powerpoint/2010/main" Requires="p14">
      <p:transition spd="slow" p14:dur="2000" advTm="28672"/>
    </mc:Choice>
    <mc:Fallback>
      <p:transition spd="slow" advTm="286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79C70-1A22-003D-C53E-4098B95A6F95}"/>
              </a:ext>
            </a:extLst>
          </p:cNvPr>
          <p:cNvSpPr>
            <a:spLocks noGrp="1"/>
          </p:cNvSpPr>
          <p:nvPr>
            <p:ph type="title"/>
          </p:nvPr>
        </p:nvSpPr>
        <p:spPr/>
        <p:txBody>
          <a:bodyPr>
            <a:normAutofit fontScale="90000"/>
          </a:bodyPr>
          <a:lstStyle/>
          <a:p>
            <a:r>
              <a:rPr lang="en-US"/>
              <a:t>Care Plan 2:Psychological &amp; Social Care (Interventions)</a:t>
            </a:r>
          </a:p>
        </p:txBody>
      </p:sp>
      <p:sp>
        <p:nvSpPr>
          <p:cNvPr id="3" name="Text Placeholder 2">
            <a:extLst>
              <a:ext uri="{FF2B5EF4-FFF2-40B4-BE49-F238E27FC236}">
                <a16:creationId xmlns:a16="http://schemas.microsoft.com/office/drawing/2014/main" id="{461C63D2-3C82-2E99-B7BE-D0A1D1520DB4}"/>
              </a:ext>
            </a:extLst>
          </p:cNvPr>
          <p:cNvSpPr>
            <a:spLocks noGrp="1"/>
          </p:cNvSpPr>
          <p:nvPr>
            <p:ph type="body" idx="1"/>
          </p:nvPr>
        </p:nvSpPr>
        <p:spPr/>
        <p:txBody>
          <a:bodyPr/>
          <a:lstStyle/>
          <a:p>
            <a:r>
              <a:rPr lang="en-US" b="1"/>
              <a:t>Emotional</a:t>
            </a:r>
          </a:p>
        </p:txBody>
      </p:sp>
      <p:sp>
        <p:nvSpPr>
          <p:cNvPr id="10" name="Rectangle 1">
            <a:extLst>
              <a:ext uri="{FF2B5EF4-FFF2-40B4-BE49-F238E27FC236}">
                <a16:creationId xmlns:a16="http://schemas.microsoft.com/office/drawing/2014/main" id="{C1F790E7-CBD8-F905-6F60-D2AFD75CFF67}"/>
              </a:ext>
            </a:extLst>
          </p:cNvPr>
          <p:cNvSpPr>
            <a:spLocks noGrp="1" noChangeArrowheads="1"/>
          </p:cNvSpPr>
          <p:nvPr>
            <p:ph type="body" sz="half" idx="15"/>
          </p:nvPr>
        </p:nvSpPr>
        <p:spPr bwMode="auto">
          <a:xfrm>
            <a:off x="726328" y="3429000"/>
            <a:ext cx="3148719"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rgbClr val="000000"/>
                </a:solidFill>
                <a:effectLst/>
                <a:latin typeface="Arial" panose="020B0604020202020204" pitchFamily="34" charset="0"/>
              </a:rPr>
              <a:t>Active listening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rgbClr val="000000"/>
                </a:solidFill>
                <a:effectLst/>
                <a:latin typeface="Arial" panose="020B0604020202020204" pitchFamily="34" charset="0"/>
              </a:rPr>
              <a:t>Encourage expression of feelings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rgbClr val="000000"/>
                </a:solidFill>
                <a:effectLst/>
                <a:latin typeface="Arial" panose="020B0604020202020204" pitchFamily="34" charset="0"/>
              </a:rPr>
              <a:t>Provide reassurance without making unrealistic promises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 name="Text Placeholder 4">
            <a:extLst>
              <a:ext uri="{FF2B5EF4-FFF2-40B4-BE49-F238E27FC236}">
                <a16:creationId xmlns:a16="http://schemas.microsoft.com/office/drawing/2014/main" id="{8A8FC069-6591-7CEE-8ACF-57B59A70684A}"/>
              </a:ext>
            </a:extLst>
          </p:cNvPr>
          <p:cNvSpPr>
            <a:spLocks noGrp="1"/>
          </p:cNvSpPr>
          <p:nvPr>
            <p:ph type="body" sz="quarter" idx="3"/>
          </p:nvPr>
        </p:nvSpPr>
        <p:spPr/>
        <p:txBody>
          <a:bodyPr/>
          <a:lstStyle/>
          <a:p>
            <a:r>
              <a:rPr lang="en-US" b="1"/>
              <a:t>Social</a:t>
            </a:r>
          </a:p>
        </p:txBody>
      </p:sp>
      <p:sp>
        <p:nvSpPr>
          <p:cNvPr id="11" name="Rectangle 2">
            <a:extLst>
              <a:ext uri="{FF2B5EF4-FFF2-40B4-BE49-F238E27FC236}">
                <a16:creationId xmlns:a16="http://schemas.microsoft.com/office/drawing/2014/main" id="{924E61E5-F063-ED1A-61F3-093866BAC72D}"/>
              </a:ext>
            </a:extLst>
          </p:cNvPr>
          <p:cNvSpPr>
            <a:spLocks noGrp="1" noChangeArrowheads="1"/>
          </p:cNvSpPr>
          <p:nvPr>
            <p:ph type="body" sz="half" idx="16"/>
          </p:nvPr>
        </p:nvSpPr>
        <p:spPr bwMode="auto">
          <a:xfrm>
            <a:off x="4512721" y="3179762"/>
            <a:ext cx="2688179"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rgbClr val="000000"/>
                </a:solidFill>
                <a:effectLst/>
                <a:latin typeface="Arial" panose="020B0604020202020204" pitchFamily="34" charset="0"/>
              </a:rPr>
              <a:t>Encourage family involvement with Sarah's consent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rgbClr val="000000"/>
                </a:solidFill>
                <a:effectLst/>
                <a:latin typeface="Arial" panose="020B0604020202020204" pitchFamily="34" charset="0"/>
              </a:rPr>
              <a:t>Support childcare arrangements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rgbClr val="000000"/>
                </a:solidFill>
                <a:effectLst/>
                <a:latin typeface="Arial" panose="020B0604020202020204" pitchFamily="34" charset="0"/>
              </a:rPr>
              <a:t>Explore workplace adjustments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7" name="Text Placeholder 6">
            <a:extLst>
              <a:ext uri="{FF2B5EF4-FFF2-40B4-BE49-F238E27FC236}">
                <a16:creationId xmlns:a16="http://schemas.microsoft.com/office/drawing/2014/main" id="{764AF32E-EF43-84B5-21DB-E04759F04049}"/>
              </a:ext>
            </a:extLst>
          </p:cNvPr>
          <p:cNvSpPr>
            <a:spLocks noGrp="1"/>
          </p:cNvSpPr>
          <p:nvPr>
            <p:ph type="body" sz="quarter" idx="13"/>
          </p:nvPr>
        </p:nvSpPr>
        <p:spPr/>
        <p:txBody>
          <a:bodyPr/>
          <a:lstStyle/>
          <a:p>
            <a:r>
              <a:rPr lang="en-US" b="1"/>
              <a:t>Psychological</a:t>
            </a:r>
          </a:p>
        </p:txBody>
      </p:sp>
      <p:sp>
        <p:nvSpPr>
          <p:cNvPr id="12" name="Rectangle 3">
            <a:extLst>
              <a:ext uri="{FF2B5EF4-FFF2-40B4-BE49-F238E27FC236}">
                <a16:creationId xmlns:a16="http://schemas.microsoft.com/office/drawing/2014/main" id="{A9D761C9-9A4D-7EEF-423E-E4E1DB6A8091}"/>
              </a:ext>
            </a:extLst>
          </p:cNvPr>
          <p:cNvSpPr>
            <a:spLocks noGrp="1" noChangeArrowheads="1"/>
          </p:cNvSpPr>
          <p:nvPr>
            <p:ph type="body" sz="half" idx="17"/>
          </p:nvPr>
        </p:nvSpPr>
        <p:spPr bwMode="auto">
          <a:xfrm>
            <a:off x="7838574" y="3307270"/>
            <a:ext cx="3145731"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rgbClr val="000000"/>
                </a:solidFill>
                <a:effectLst/>
                <a:latin typeface="Arial" panose="020B0604020202020204" pitchFamily="34" charset="0"/>
              </a:rPr>
              <a:t>Encourage relaxation techniques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rgbClr val="000000"/>
                </a:solidFill>
                <a:effectLst/>
                <a:latin typeface="Arial" panose="020B0604020202020204" pitchFamily="34" charset="0"/>
              </a:rPr>
              <a:t>Promote healthy sleep routines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rgbClr val="000000"/>
                </a:solidFill>
                <a:effectLst/>
                <a:latin typeface="Arial" panose="020B0604020202020204" pitchFamily="34" charset="0"/>
              </a:rPr>
              <a:t>Refer to psychological/cancer support services if required</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3" name="TextBox 12">
            <a:extLst>
              <a:ext uri="{FF2B5EF4-FFF2-40B4-BE49-F238E27FC236}">
                <a16:creationId xmlns:a16="http://schemas.microsoft.com/office/drawing/2014/main" id="{BEEFA476-C315-1015-60C5-A185BE105448}"/>
              </a:ext>
            </a:extLst>
          </p:cNvPr>
          <p:cNvSpPr txBox="1"/>
          <p:nvPr/>
        </p:nvSpPr>
        <p:spPr>
          <a:xfrm>
            <a:off x="8608282" y="6129338"/>
            <a:ext cx="2744662" cy="369332"/>
          </a:xfrm>
          <a:prstGeom prst="rect">
            <a:avLst/>
          </a:prstGeom>
          <a:noFill/>
        </p:spPr>
        <p:txBody>
          <a:bodyPr wrap="none" rtlCol="0">
            <a:spAutoFit/>
          </a:bodyPr>
          <a:lstStyle/>
          <a:p>
            <a:r>
              <a:rPr lang="en-GB"/>
              <a:t>(NICE, 2025; NHS, 2024)</a:t>
            </a:r>
            <a:endParaRPr lang="en-US"/>
          </a:p>
        </p:txBody>
      </p:sp>
      <p:pic>
        <p:nvPicPr>
          <p:cNvPr id="33" name="Audio 32">
            <a:extLst>
              <a:ext uri="{FF2B5EF4-FFF2-40B4-BE49-F238E27FC236}">
                <a16:creationId xmlns:a16="http://schemas.microsoft.com/office/drawing/2014/main" id="{9081540C-9AFA-D57C-9652-3C908610538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872198652"/>
      </p:ext>
    </p:extLst>
  </p:cSld>
  <p:clrMapOvr>
    <a:masterClrMapping/>
  </p:clrMapOvr>
  <mc:AlternateContent xmlns:mc="http://schemas.openxmlformats.org/markup-compatibility/2006">
    <mc:Choice xmlns:p14="http://schemas.microsoft.com/office/powerpoint/2010/main" Requires="p14">
      <p:transition spd="slow" p14:dur="2000" advTm="32607"/>
    </mc:Choice>
    <mc:Fallback>
      <p:transition spd="slow" advTm="326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AE0FF-15A7-0235-F2D8-E5ACF599C6CE}"/>
              </a:ext>
            </a:extLst>
          </p:cNvPr>
          <p:cNvSpPr>
            <a:spLocks noGrp="1"/>
          </p:cNvSpPr>
          <p:nvPr>
            <p:ph type="title"/>
          </p:nvPr>
        </p:nvSpPr>
        <p:spPr>
          <a:xfrm>
            <a:off x="1501776" y="794801"/>
            <a:ext cx="8911687" cy="1280890"/>
          </a:xfrm>
        </p:spPr>
        <p:txBody>
          <a:bodyPr>
            <a:normAutofit/>
          </a:bodyPr>
          <a:lstStyle/>
          <a:p>
            <a:pPr lvl="0" defTabSz="914400" eaLnBrk="0" fontAlgn="base" hangingPunct="0">
              <a:lnSpc>
                <a:spcPct val="90000"/>
              </a:lnSpc>
              <a:spcAft>
                <a:spcPct val="0"/>
              </a:spcAft>
            </a:pPr>
            <a:r>
              <a:rPr lang="en-US" altLang="en-US" sz="1600" b="1">
                <a:solidFill>
                  <a:srgbClr val="FFFFFF"/>
                </a:solidFill>
                <a:latin typeface="Arial" panose="020B0604020202020204" pitchFamily="34" charset="0"/>
                <a:cs typeface="Arial" panose="020B0604020202020204" pitchFamily="34" charset="0"/>
              </a:rPr>
              <a:t>Multidisciplinary Team (MDT)</a:t>
            </a:r>
            <a:br>
              <a:rPr lang="en-US" altLang="en-US" sz="1600" b="1">
                <a:solidFill>
                  <a:srgbClr val="FFFFFF"/>
                </a:solidFill>
                <a:latin typeface="Arial" panose="020B0604020202020204" pitchFamily="34" charset="0"/>
                <a:cs typeface="Arial" panose="020B0604020202020204" pitchFamily="34" charset="0"/>
              </a:rPr>
            </a:br>
            <a:r>
              <a:rPr lang="en-US" altLang="en-US" sz="1600" b="1">
                <a:solidFill>
                  <a:srgbClr val="FFFFFF"/>
                </a:solidFill>
                <a:latin typeface="Arial" panose="020B0604020202020204" pitchFamily="34" charset="0"/>
                <a:cs typeface="Arial" panose="020B0604020202020204" pitchFamily="34" charset="0"/>
              </a:rPr>
              <a:t>Who Supports Sarah?</a:t>
            </a:r>
            <a:br>
              <a:rPr lang="en-US" altLang="en-US" sz="1600" b="1">
                <a:solidFill>
                  <a:srgbClr val="FFFFFF"/>
                </a:solidFill>
                <a:latin typeface="Arial" panose="020B0604020202020204" pitchFamily="34" charset="0"/>
                <a:cs typeface="Arial" panose="020B0604020202020204" pitchFamily="34" charset="0"/>
              </a:rPr>
            </a:br>
            <a:r>
              <a:rPr lang="en-US" altLang="en-US" sz="1600">
                <a:solidFill>
                  <a:srgbClr val="FFFFFF"/>
                </a:solidFill>
                <a:latin typeface="Arial" panose="020B0604020202020204" pitchFamily="34" charset="0"/>
                <a:cs typeface="Arial" panose="020B0604020202020204" pitchFamily="34" charset="0"/>
              </a:rPr>
              <a:t>Sarah's care should involve collaboration between different professionals.</a:t>
            </a:r>
            <a:br>
              <a:rPr lang="en-US" altLang="en-US" sz="1600">
                <a:solidFill>
                  <a:srgbClr val="FFFFFF"/>
                </a:solidFill>
                <a:latin typeface="Arial" panose="020B0604020202020204" pitchFamily="34" charset="0"/>
                <a:cs typeface="Arial" panose="020B0604020202020204" pitchFamily="34" charset="0"/>
              </a:rPr>
            </a:br>
            <a:endParaRPr lang="en-US" sz="1600">
              <a:solidFill>
                <a:srgbClr val="FFFFFF"/>
              </a:solidFill>
              <a:latin typeface="Arial" panose="020B0604020202020204" pitchFamily="34" charset="0"/>
              <a:cs typeface="Arial" panose="020B0604020202020204" pitchFamily="34" charset="0"/>
            </a:endParaRPr>
          </a:p>
        </p:txBody>
      </p:sp>
      <p:graphicFrame>
        <p:nvGraphicFramePr>
          <p:cNvPr id="6" name="Rectangle 1">
            <a:extLst>
              <a:ext uri="{FF2B5EF4-FFF2-40B4-BE49-F238E27FC236}">
                <a16:creationId xmlns:a16="http://schemas.microsoft.com/office/drawing/2014/main" id="{E9021E9D-4FBD-4E80-46BC-931CCC9E5B59}"/>
              </a:ext>
            </a:extLst>
          </p:cNvPr>
          <p:cNvGraphicFramePr>
            <a:graphicFrameLocks noGrp="1"/>
          </p:cNvGraphicFramePr>
          <p:nvPr>
            <p:ph idx="1"/>
            <p:extLst>
              <p:ext uri="{D42A27DB-BD31-4B8C-83A1-F6EECF244321}">
                <p14:modId xmlns:p14="http://schemas.microsoft.com/office/powerpoint/2010/main" val="3337044661"/>
              </p:ext>
            </p:extLst>
          </p:nvPr>
        </p:nvGraphicFramePr>
        <p:xfrm>
          <a:off x="1064841" y="2075691"/>
          <a:ext cx="9625383" cy="342268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5" name="TextBox 4">
            <a:extLst>
              <a:ext uri="{FF2B5EF4-FFF2-40B4-BE49-F238E27FC236}">
                <a16:creationId xmlns:a16="http://schemas.microsoft.com/office/drawing/2014/main" id="{8FDD76DB-B6DB-0908-1DBF-549EC544FBC5}"/>
              </a:ext>
            </a:extLst>
          </p:cNvPr>
          <p:cNvSpPr txBox="1"/>
          <p:nvPr/>
        </p:nvSpPr>
        <p:spPr>
          <a:xfrm>
            <a:off x="8315324" y="5724645"/>
            <a:ext cx="3294363" cy="338554"/>
          </a:xfrm>
          <a:prstGeom prst="rect">
            <a:avLst/>
          </a:prstGeom>
          <a:noFill/>
        </p:spPr>
        <p:txBody>
          <a:bodyPr wrap="none" rtlCol="0">
            <a:spAutoFit/>
          </a:bodyPr>
          <a:lstStyle/>
          <a:p>
            <a:r>
              <a:rPr lang="en-GB" sz="1600">
                <a:latin typeface="Arial" panose="020B0604020202020204" pitchFamily="34" charset="0"/>
                <a:cs typeface="Arial" panose="020B0604020202020204" pitchFamily="34" charset="0"/>
              </a:rPr>
              <a:t>UHB,NHS Foundation Trust(2026)</a:t>
            </a:r>
            <a:endParaRPr lang="en-US" sz="1600">
              <a:latin typeface="Arial" panose="020B0604020202020204" pitchFamily="34" charset="0"/>
              <a:cs typeface="Arial" panose="020B0604020202020204" pitchFamily="34" charset="0"/>
            </a:endParaRPr>
          </a:p>
        </p:txBody>
      </p:sp>
      <p:pic>
        <p:nvPicPr>
          <p:cNvPr id="41" name="Audio 40">
            <a:extLst>
              <a:ext uri="{FF2B5EF4-FFF2-40B4-BE49-F238E27FC236}">
                <a16:creationId xmlns:a16="http://schemas.microsoft.com/office/drawing/2014/main" id="{2445EB6A-110D-5005-2DFB-EEA9C187D6F3}"/>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64461508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33056"/>
    </mc:Choice>
    <mc:Fallback>
      <p:transition spd="slow" advTm="330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1"/>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E977F-676A-18D3-BDED-C4C65BF1C117}"/>
              </a:ext>
            </a:extLst>
          </p:cNvPr>
          <p:cNvSpPr>
            <a:spLocks noGrp="1"/>
          </p:cNvSpPr>
          <p:nvPr>
            <p:ph type="title"/>
          </p:nvPr>
        </p:nvSpPr>
        <p:spPr/>
        <p:txBody>
          <a:bodyPr/>
          <a:lstStyle/>
          <a:p>
            <a:r>
              <a:rPr lang="en-GB"/>
              <a:t>Person-Centred Care &amp; Ethical Considerations</a:t>
            </a:r>
            <a:endParaRPr lang="en-US"/>
          </a:p>
        </p:txBody>
      </p:sp>
      <p:sp>
        <p:nvSpPr>
          <p:cNvPr id="3" name="Content Placeholder 2">
            <a:extLst>
              <a:ext uri="{FF2B5EF4-FFF2-40B4-BE49-F238E27FC236}">
                <a16:creationId xmlns:a16="http://schemas.microsoft.com/office/drawing/2014/main" id="{07C48238-FFB5-FB2C-2225-DD27FBF08519}"/>
              </a:ext>
            </a:extLst>
          </p:cNvPr>
          <p:cNvSpPr>
            <a:spLocks noGrp="1"/>
          </p:cNvSpPr>
          <p:nvPr>
            <p:ph idx="1"/>
          </p:nvPr>
        </p:nvSpPr>
        <p:spPr/>
        <p:txBody>
          <a:bodyPr>
            <a:normAutofit fontScale="92500" lnSpcReduction="10000"/>
          </a:bodyPr>
          <a:lstStyle/>
          <a:p>
            <a:pPr marL="0" indent="0">
              <a:buNone/>
            </a:pPr>
            <a:r>
              <a:rPr lang="en-GB" b="1"/>
              <a:t>Putting Sarah at the Centre of Care</a:t>
            </a:r>
          </a:p>
          <a:p>
            <a:r>
              <a:rPr lang="en-GB"/>
              <a:t>Sarah should:</a:t>
            </a:r>
          </a:p>
          <a:p>
            <a:r>
              <a:rPr lang="en-GB"/>
              <a:t>Be involved in decisions about her treatment.</a:t>
            </a:r>
          </a:p>
          <a:p>
            <a:r>
              <a:rPr lang="en-GB"/>
              <a:t>Receive information in a clear and understandable way.</a:t>
            </a:r>
          </a:p>
          <a:p>
            <a:r>
              <a:rPr lang="en-GB"/>
              <a:t>Have her preferences respected.</a:t>
            </a:r>
          </a:p>
          <a:p>
            <a:r>
              <a:rPr lang="en-GB"/>
              <a:t>Give informed consent before treatment.</a:t>
            </a:r>
          </a:p>
          <a:p>
            <a:r>
              <a:rPr lang="en-GB"/>
              <a:t>Have her privacy and dignity protected.</a:t>
            </a:r>
          </a:p>
          <a:p>
            <a:r>
              <a:rPr lang="en-GB"/>
              <a:t>Be treated without judgement.</a:t>
            </a:r>
          </a:p>
          <a:p>
            <a:r>
              <a:rPr lang="en-GB"/>
              <a:t>Have cultural, family and personal needs considered.</a:t>
            </a:r>
          </a:p>
          <a:p>
            <a:pPr marL="0" indent="0">
              <a:buNone/>
            </a:pPr>
            <a:r>
              <a:rPr lang="en-GB"/>
              <a:t>                                                                                                               (NICE, 2025)</a:t>
            </a:r>
            <a:endParaRPr lang="en-US"/>
          </a:p>
        </p:txBody>
      </p:sp>
      <p:pic>
        <p:nvPicPr>
          <p:cNvPr id="15" name="Audio 14">
            <a:extLst>
              <a:ext uri="{FF2B5EF4-FFF2-40B4-BE49-F238E27FC236}">
                <a16:creationId xmlns:a16="http://schemas.microsoft.com/office/drawing/2014/main" id="{F0BF61AB-8C0C-340C-11D3-964A08721AE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70193145"/>
      </p:ext>
    </p:extLst>
  </p:cSld>
  <p:clrMapOvr>
    <a:masterClrMapping/>
  </p:clrMapOvr>
  <mc:AlternateContent xmlns:mc="http://schemas.openxmlformats.org/markup-compatibility/2006">
    <mc:Choice xmlns:p14="http://schemas.microsoft.com/office/powerpoint/2010/main" Requires="p14">
      <p:transition spd="slow" p14:dur="2000" advTm="31496"/>
    </mc:Choice>
    <mc:Fallback>
      <p:transition spd="slow" advTm="314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3D9AEEE-1CCD-43C0-BA3E-16D60A6E2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ABC916-B874-C7B1-C772-D67417677714}"/>
              </a:ext>
            </a:extLst>
          </p:cNvPr>
          <p:cNvSpPr>
            <a:spLocks noGrp="1"/>
          </p:cNvSpPr>
          <p:nvPr>
            <p:ph type="title"/>
          </p:nvPr>
        </p:nvSpPr>
        <p:spPr>
          <a:xfrm>
            <a:off x="1259893" y="3101093"/>
            <a:ext cx="2454052" cy="3029344"/>
          </a:xfrm>
        </p:spPr>
        <p:txBody>
          <a:bodyPr>
            <a:normAutofit/>
          </a:bodyPr>
          <a:lstStyle/>
          <a:p>
            <a:r>
              <a:rPr lang="en-US" sz="3200">
                <a:solidFill>
                  <a:schemeClr val="bg1"/>
                </a:solidFill>
              </a:rPr>
              <a:t>Conclusion</a:t>
            </a:r>
          </a:p>
        </p:txBody>
      </p:sp>
      <p:sp>
        <p:nvSpPr>
          <p:cNvPr id="11" name="Freeform 11">
            <a:extLst>
              <a:ext uri="{FF2B5EF4-FFF2-40B4-BE49-F238E27FC236}">
                <a16:creationId xmlns:a16="http://schemas.microsoft.com/office/drawing/2014/main" id="{60F880A6-33D3-4EEC-A780-B73559B9F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US"/>
          </a:p>
        </p:txBody>
      </p:sp>
      <p:sp useBgFill="1">
        <p:nvSpPr>
          <p:cNvPr id="13" name="Rectangle 12">
            <a:extLst>
              <a:ext uri="{FF2B5EF4-FFF2-40B4-BE49-F238E27FC236}">
                <a16:creationId xmlns:a16="http://schemas.microsoft.com/office/drawing/2014/main" id="{2C6246ED-0535-4496-A8F6-1E80CC4E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30932BC-808D-731E-2B70-8991F77C8229}"/>
              </a:ext>
            </a:extLst>
          </p:cNvPr>
          <p:cNvGraphicFramePr>
            <a:graphicFrameLocks noGrp="1"/>
          </p:cNvGraphicFramePr>
          <p:nvPr>
            <p:ph idx="1"/>
            <p:extLst>
              <p:ext uri="{D42A27DB-BD31-4B8C-83A1-F6EECF244321}">
                <p14:modId xmlns:p14="http://schemas.microsoft.com/office/powerpoint/2010/main" val="551204764"/>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5" name="Audio 34">
            <a:extLst>
              <a:ext uri="{FF2B5EF4-FFF2-40B4-BE49-F238E27FC236}">
                <a16:creationId xmlns:a16="http://schemas.microsoft.com/office/drawing/2014/main" id="{2ECB75FB-9600-2AA2-1A7A-27EE4E9C0C0C}"/>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068636098"/>
      </p:ext>
    </p:extLst>
  </p:cSld>
  <p:clrMapOvr>
    <a:masterClrMapping/>
  </p:clrMapOvr>
  <mc:AlternateContent xmlns:mc="http://schemas.openxmlformats.org/markup-compatibility/2006">
    <mc:Choice xmlns:p14="http://schemas.microsoft.com/office/powerpoint/2010/main" Requires="p14">
      <p:transition spd="slow" p14:dur="2000" advTm="29759"/>
    </mc:Choice>
    <mc:Fallback>
      <p:transition spd="slow" advTm="297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C7292D9-58E7-A9C3-4F1C-F25A49443263}"/>
              </a:ext>
            </a:extLst>
          </p:cNvPr>
          <p:cNvSpPr txBox="1"/>
          <p:nvPr/>
        </p:nvSpPr>
        <p:spPr>
          <a:xfrm>
            <a:off x="47609" y="771525"/>
            <a:ext cx="1447832" cy="923330"/>
          </a:xfrm>
          <a:prstGeom prst="rect">
            <a:avLst/>
          </a:prstGeom>
          <a:noFill/>
        </p:spPr>
        <p:txBody>
          <a:bodyPr wrap="none" rtlCol="0">
            <a:spAutoFit/>
          </a:bodyPr>
          <a:lstStyle/>
          <a:p>
            <a:r>
              <a:rPr lang="en-US"/>
              <a:t>References</a:t>
            </a:r>
          </a:p>
          <a:p>
            <a:endParaRPr lang="en-US"/>
          </a:p>
          <a:p>
            <a:endParaRPr lang="en-US"/>
          </a:p>
        </p:txBody>
      </p:sp>
      <p:sp>
        <p:nvSpPr>
          <p:cNvPr id="3" name="Rectangle 1">
            <a:extLst>
              <a:ext uri="{FF2B5EF4-FFF2-40B4-BE49-F238E27FC236}">
                <a16:creationId xmlns:a16="http://schemas.microsoft.com/office/drawing/2014/main" id="{79D12D17-4E12-2803-7D7E-8E9F67443DE1}"/>
              </a:ext>
            </a:extLst>
          </p:cNvPr>
          <p:cNvSpPr>
            <a:spLocks noChangeArrowheads="1"/>
          </p:cNvSpPr>
          <p:nvPr/>
        </p:nvSpPr>
        <p:spPr bwMode="auto">
          <a:xfrm>
            <a:off x="585787" y="1636720"/>
            <a:ext cx="11420475"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285750" marR="0" lvl="0" indent="-285750" algn="l" defTabSz="914400" rtl="0" eaLnBrk="0" fontAlgn="base" latinLnBrk="0" hangingPunct="0">
              <a:lnSpc>
                <a:spcPct val="100000"/>
              </a:lnSpc>
              <a:spcBef>
                <a:spcPct val="0"/>
              </a:spcBef>
              <a:spcAft>
                <a:spcPct val="0"/>
              </a:spcAft>
              <a:buClrTx/>
              <a:buSzTx/>
              <a:buFont typeface="Wingdings" pitchFamily="2" charset="2"/>
              <a:buChar char="v"/>
              <a:tabLst/>
            </a:pPr>
            <a:r>
              <a:rPr kumimoji="0" lang="en-US" altLang="en-US" sz="1400" b="1" i="0" strike="noStrike" cap="none" normalizeH="0" baseline="0">
                <a:ln>
                  <a:noFill/>
                </a:ln>
                <a:effectLst/>
                <a:latin typeface="Arial" panose="020B0604020202020204" pitchFamily="34" charset="0"/>
              </a:rPr>
              <a:t>Macmillan Cancer Support (2025). </a:t>
            </a:r>
            <a:r>
              <a:rPr kumimoji="0" lang="en-US" altLang="en-US" sz="1400" b="1" i="1" strike="noStrike" cap="none" normalizeH="0" baseline="0">
                <a:ln>
                  <a:noFill/>
                </a:ln>
                <a:effectLst/>
                <a:latin typeface="Arial" panose="020B0604020202020204" pitchFamily="34" charset="0"/>
              </a:rPr>
              <a:t>Diet and food supplements</a:t>
            </a:r>
            <a:r>
              <a:rPr kumimoji="0" lang="en-US" altLang="en-US" sz="1400" b="1" i="0" strike="noStrike" cap="none" normalizeH="0" baseline="0">
                <a:ln>
                  <a:noFill/>
                </a:ln>
                <a:effectLst/>
                <a:latin typeface="Arial" panose="020B0604020202020204" pitchFamily="34" charset="0"/>
              </a:rPr>
              <a:t>.  </a:t>
            </a:r>
            <a:r>
              <a:rPr kumimoji="0" lang="en-US" altLang="en-US" sz="1400" b="1" i="0" strike="noStrike" cap="none" normalizeH="0" baseline="0">
                <a:ln>
                  <a:noFill/>
                </a:ln>
                <a:effectLst/>
                <a:latin typeface="Arial" panose="020B0604020202020204" pitchFamily="34" charset="0"/>
                <a:hlinkClick r:id="rId2">
                  <a:extLst>
                    <a:ext uri="{A12FA001-AC4F-418D-AE19-62706E023703}">
                      <ahyp:hlinkClr xmlns:ahyp="http://schemas.microsoft.com/office/drawing/2018/hyperlinkcolor" val="tx"/>
                    </a:ext>
                  </a:extLst>
                </a:hlinkClick>
              </a:rPr>
              <a:t>Macmillan Cancer Support – Diet and food supplements</a:t>
            </a:r>
            <a:r>
              <a:rPr kumimoji="0" lang="en-US" altLang="en-US" sz="1400" b="1" i="0" strike="noStrike" cap="none" normalizeH="0" baseline="0">
                <a:ln>
                  <a:noFill/>
                </a:ln>
                <a:effectLst/>
                <a:latin typeface="Arial" panose="020B0604020202020204" pitchFamily="34" charset="0"/>
              </a:rPr>
              <a:t> a</a:t>
            </a:r>
          </a:p>
          <a:p>
            <a:pPr marL="285750" marR="0" lvl="0" indent="-285750" algn="l" defTabSz="914400" rtl="0" eaLnBrk="0" fontAlgn="base" latinLnBrk="0" hangingPunct="0">
              <a:lnSpc>
                <a:spcPct val="100000"/>
              </a:lnSpc>
              <a:spcBef>
                <a:spcPct val="0"/>
              </a:spcBef>
              <a:spcAft>
                <a:spcPct val="0"/>
              </a:spcAft>
              <a:buClrTx/>
              <a:buSzTx/>
              <a:buFont typeface="Wingdings" pitchFamily="2" charset="2"/>
              <a:buChar char="v"/>
              <a:tabLst/>
            </a:pPr>
            <a:r>
              <a:rPr kumimoji="0" lang="en-US" altLang="en-US" sz="1400" b="1" i="0" strike="noStrike" cap="none" normalizeH="0" baseline="0">
                <a:ln>
                  <a:noFill/>
                </a:ln>
                <a:effectLst/>
                <a:latin typeface="Arial" panose="020B0604020202020204" pitchFamily="34" charset="0"/>
              </a:rPr>
              <a:t>Macmillan Cancer Support (2025). </a:t>
            </a:r>
            <a:r>
              <a:rPr kumimoji="0" lang="en-US" altLang="en-US" sz="1400" b="1" i="1" strike="noStrike" cap="none" normalizeH="0" baseline="0">
                <a:ln>
                  <a:noFill/>
                </a:ln>
                <a:effectLst/>
                <a:latin typeface="Arial" panose="020B0604020202020204" pitchFamily="34" charset="0"/>
              </a:rPr>
              <a:t>Eating problems and cancer</a:t>
            </a:r>
            <a:r>
              <a:rPr lang="en-US" altLang="en-US" sz="1400" b="1"/>
              <a:t>.</a:t>
            </a:r>
            <a:r>
              <a:rPr kumimoji="0" lang="en-US" altLang="en-US" sz="1400" b="1" i="0" strike="noStrike" cap="none" normalizeH="0" baseline="0">
                <a:ln>
                  <a:noFill/>
                </a:ln>
                <a:effectLst/>
                <a:latin typeface="Arial" panose="020B0604020202020204" pitchFamily="34" charset="0"/>
              </a:rPr>
              <a:t> </a:t>
            </a:r>
            <a:r>
              <a:rPr kumimoji="0" lang="en-US" altLang="en-US" sz="1400" b="1" i="0" strike="noStrike" cap="none" normalizeH="0" baseline="0">
                <a:ln>
                  <a:noFill/>
                </a:ln>
                <a:effectLst/>
                <a:latin typeface="Arial" panose="020B0604020202020204" pitchFamily="34" charset="0"/>
                <a:hlinkClick r:id="rId3">
                  <a:extLst>
                    <a:ext uri="{A12FA001-AC4F-418D-AE19-62706E023703}">
                      <ahyp:hlinkClr xmlns:ahyp="http://schemas.microsoft.com/office/drawing/2018/hyperlinkcolor" val="tx"/>
                    </a:ext>
                  </a:extLst>
                </a:hlinkClick>
              </a:rPr>
              <a:t>Macmillan Cancer Support – Eating problems and cancer</a:t>
            </a:r>
            <a:endParaRPr kumimoji="0" lang="en-US" altLang="en-US" sz="1400" b="1" i="0" strike="noStrike" cap="none" normalizeH="0" baseline="0">
              <a:ln>
                <a:noFill/>
              </a:ln>
              <a:effectLst/>
              <a:latin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Wingdings" pitchFamily="2" charset="2"/>
              <a:buChar char="v"/>
              <a:tabLst/>
            </a:pPr>
            <a:r>
              <a:rPr kumimoji="0" lang="en-US" altLang="en-US" sz="1400" b="1" i="0" strike="noStrike" cap="none" normalizeH="0" baseline="0">
                <a:ln>
                  <a:noFill/>
                </a:ln>
                <a:effectLst/>
                <a:latin typeface="Arial" panose="020B0604020202020204" pitchFamily="34" charset="0"/>
              </a:rPr>
              <a:t>Macmillan Cancer Support (2025). </a:t>
            </a:r>
            <a:r>
              <a:rPr kumimoji="0" lang="en-US" altLang="en-US" sz="1400" b="1" i="1" strike="noStrike" cap="none" normalizeH="0" baseline="0">
                <a:ln>
                  <a:noFill/>
                </a:ln>
                <a:effectLst/>
                <a:latin typeface="Arial" panose="020B0604020202020204" pitchFamily="34" charset="0"/>
              </a:rPr>
              <a:t>Eating well and keeping active during and after cancer treatment.</a:t>
            </a:r>
            <a:r>
              <a:rPr kumimoji="0" lang="en-US" altLang="en-US" sz="1400" b="1" i="0" strike="noStrike" cap="none" normalizeH="0" baseline="0">
                <a:ln>
                  <a:noFill/>
                </a:ln>
                <a:effectLst/>
                <a:latin typeface="Arial" panose="020B0604020202020204" pitchFamily="34" charset="0"/>
              </a:rPr>
              <a:t> [Online]. Available at: </a:t>
            </a:r>
            <a:r>
              <a:rPr kumimoji="0" lang="en-US" altLang="en-US" sz="1400" b="1" i="0" strike="noStrike" cap="none" normalizeH="0" baseline="0">
                <a:ln>
                  <a:noFill/>
                </a:ln>
                <a:effectLst/>
                <a:latin typeface="Arial" panose="020B0604020202020204" pitchFamily="34" charset="0"/>
                <a:hlinkClick r:id="rId4">
                  <a:extLst>
                    <a:ext uri="{A12FA001-AC4F-418D-AE19-62706E023703}">
                      <ahyp:hlinkClr xmlns:ahyp="http://schemas.microsoft.com/office/drawing/2018/hyperlinkcolor" val="tx"/>
                    </a:ext>
                  </a:extLst>
                </a:hlinkClick>
              </a:rPr>
              <a:t>Macmillan Cancer Support – Eating well and keeping active</a:t>
            </a:r>
            <a:r>
              <a:rPr kumimoji="0" lang="en-US" altLang="en-US" sz="1400" b="1" i="0" strike="noStrike" cap="none" normalizeH="0" baseline="0">
                <a:ln>
                  <a:noFill/>
                </a:ln>
                <a:effectLst/>
                <a:latin typeface="Arial" panose="020B0604020202020204" pitchFamily="34" charset="0"/>
              </a:rPr>
              <a:t> </a:t>
            </a:r>
          </a:p>
          <a:p>
            <a:pPr marL="285750" marR="0" lvl="0" indent="-285750" algn="l" defTabSz="914400" rtl="0" eaLnBrk="0" fontAlgn="base" latinLnBrk="0" hangingPunct="0">
              <a:lnSpc>
                <a:spcPct val="100000"/>
              </a:lnSpc>
              <a:spcBef>
                <a:spcPct val="0"/>
              </a:spcBef>
              <a:spcAft>
                <a:spcPct val="0"/>
              </a:spcAft>
              <a:buClrTx/>
              <a:buSzTx/>
              <a:buFont typeface="Wingdings" pitchFamily="2" charset="2"/>
              <a:buChar char="v"/>
              <a:tabLst/>
            </a:pPr>
            <a:r>
              <a:rPr kumimoji="0" lang="en-US" altLang="en-US" sz="1400" b="1" i="0" strike="noStrike" cap="none" normalizeH="0" baseline="0">
                <a:ln>
                  <a:noFill/>
                </a:ln>
                <a:effectLst/>
                <a:latin typeface="Arial" panose="020B0604020202020204" pitchFamily="34" charset="0"/>
              </a:rPr>
              <a:t>National Cancer Institute (2025). </a:t>
            </a:r>
            <a:r>
              <a:rPr kumimoji="0" lang="en-US" altLang="en-US" sz="1400" b="1" i="1" strike="noStrike" cap="none" normalizeH="0" baseline="0">
                <a:ln>
                  <a:noFill/>
                </a:ln>
                <a:effectLst/>
                <a:latin typeface="Arial" panose="020B0604020202020204" pitchFamily="34" charset="0"/>
              </a:rPr>
              <a:t>Stages of Breast Cancer</a:t>
            </a:r>
            <a:r>
              <a:rPr kumimoji="0" lang="en-US" altLang="en-US" sz="1400" b="1" i="0" strike="noStrike" cap="none" normalizeH="0" baseline="0">
                <a:ln>
                  <a:noFill/>
                </a:ln>
                <a:effectLst/>
                <a:latin typeface="Arial" panose="020B0604020202020204" pitchFamily="34" charset="0"/>
              </a:rPr>
              <a:t>. </a:t>
            </a:r>
            <a:r>
              <a:rPr kumimoji="0" lang="en-US" altLang="en-US" sz="1400" b="1" i="0" strike="noStrike" cap="none" normalizeH="0" baseline="0" err="1">
                <a:ln>
                  <a:noFill/>
                </a:ln>
                <a:effectLst/>
                <a:latin typeface="Arial" panose="020B0604020202020204" pitchFamily="34" charset="0"/>
              </a:rPr>
              <a:t>Baethesda</a:t>
            </a:r>
            <a:r>
              <a:rPr kumimoji="0" lang="en-US" altLang="en-US" sz="1400" b="1" i="0" strike="noStrike" cap="none" normalizeH="0" baseline="0">
                <a:ln>
                  <a:noFill/>
                </a:ln>
                <a:effectLst/>
                <a:latin typeface="Arial" panose="020B0604020202020204" pitchFamily="34" charset="0"/>
              </a:rPr>
              <a:t>, MD: National Cancer Institute. Available at: </a:t>
            </a:r>
            <a:r>
              <a:rPr kumimoji="0" lang="en-US" altLang="en-US" sz="1400" b="1" i="0" strike="noStrike" cap="none" normalizeH="0" baseline="0">
                <a:ln>
                  <a:noFill/>
                </a:ln>
                <a:effectLst/>
                <a:latin typeface="Arial" panose="020B0604020202020204" pitchFamily="34" charset="0"/>
                <a:hlinkClick r:id="rId5">
                  <a:extLst>
                    <a:ext uri="{A12FA001-AC4F-418D-AE19-62706E023703}">
                      <ahyp:hlinkClr xmlns:ahyp="http://schemas.microsoft.com/office/drawing/2018/hyperlinkcolor" val="tx"/>
                    </a:ext>
                  </a:extLst>
                </a:hlinkClick>
              </a:rPr>
              <a:t>NCI – Stages of Breast Cancer</a:t>
            </a:r>
            <a:endParaRPr kumimoji="0" lang="en-US" altLang="en-US" sz="1400" b="1" i="0" strike="noStrike" cap="none" normalizeH="0" baseline="0">
              <a:ln>
                <a:noFill/>
              </a:ln>
              <a:effectLst/>
              <a:latin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Wingdings" pitchFamily="2" charset="2"/>
              <a:buChar char="v"/>
              <a:tabLst/>
            </a:pPr>
            <a:r>
              <a:rPr kumimoji="0" lang="en-US" altLang="en-US" sz="1400" b="1" i="0" strike="noStrike" cap="none" normalizeH="0" baseline="0">
                <a:ln>
                  <a:noFill/>
                </a:ln>
                <a:effectLst/>
                <a:latin typeface="Arial" panose="020B0604020202020204" pitchFamily="34" charset="0"/>
              </a:rPr>
              <a:t>National Cancer Institute (2025). </a:t>
            </a:r>
            <a:r>
              <a:rPr kumimoji="0" lang="en-US" altLang="en-US" sz="1400" b="1" i="1" strike="noStrike" cap="none" normalizeH="0" baseline="0">
                <a:ln>
                  <a:noFill/>
                </a:ln>
                <a:effectLst/>
                <a:latin typeface="Arial" panose="020B0604020202020204" pitchFamily="34" charset="0"/>
              </a:rPr>
              <a:t>Treatment of Breast Cancer by Stage</a:t>
            </a:r>
            <a:r>
              <a:rPr kumimoji="0" lang="en-US" altLang="en-US" sz="1400" b="1" i="0" strike="noStrike" cap="none" normalizeH="0" baseline="0">
                <a:ln>
                  <a:noFill/>
                </a:ln>
                <a:effectLst/>
                <a:latin typeface="Arial" panose="020B0604020202020204" pitchFamily="34" charset="0"/>
              </a:rPr>
              <a:t>. Bethesda, MD: National Cancer Institute. Available at: </a:t>
            </a:r>
            <a:r>
              <a:rPr kumimoji="0" lang="en-US" altLang="en-US" sz="1400" b="1" i="0" strike="noStrike" cap="none" normalizeH="0" baseline="0">
                <a:ln>
                  <a:noFill/>
                </a:ln>
                <a:effectLst/>
                <a:latin typeface="Arial" panose="020B0604020202020204" pitchFamily="34" charset="0"/>
                <a:hlinkClick r:id="rId6">
                  <a:extLst>
                    <a:ext uri="{A12FA001-AC4F-418D-AE19-62706E023703}">
                      <ahyp:hlinkClr xmlns:ahyp="http://schemas.microsoft.com/office/drawing/2018/hyperlinkcolor" val="tx"/>
                    </a:ext>
                  </a:extLst>
                </a:hlinkClick>
              </a:rPr>
              <a:t>NCI – Breast Cancer Treatment by Stage</a:t>
            </a:r>
            <a:r>
              <a:rPr kumimoji="0" lang="en-US" altLang="en-US" sz="1400" b="1" i="0" strike="noStrike" cap="none" normalizeH="0" baseline="0">
                <a:ln>
                  <a:noFill/>
                </a:ln>
                <a:effectLst/>
                <a:latin typeface="Arial" panose="020B0604020202020204" pitchFamily="34" charset="0"/>
              </a:rPr>
              <a:t> </a:t>
            </a:r>
          </a:p>
          <a:p>
            <a:pPr marL="285750" marR="0" lvl="0" indent="-285750" algn="l" defTabSz="914400" rtl="0" eaLnBrk="0" fontAlgn="base" latinLnBrk="0" hangingPunct="0">
              <a:lnSpc>
                <a:spcPct val="100000"/>
              </a:lnSpc>
              <a:spcBef>
                <a:spcPct val="0"/>
              </a:spcBef>
              <a:spcAft>
                <a:spcPct val="0"/>
              </a:spcAft>
              <a:buClrTx/>
              <a:buSzTx/>
              <a:buFont typeface="Wingdings" pitchFamily="2" charset="2"/>
              <a:buChar char="v"/>
              <a:tabLst/>
            </a:pPr>
            <a:r>
              <a:rPr kumimoji="0" lang="en-US" altLang="en-US" sz="1400" b="1" i="0" strike="noStrike" cap="none" normalizeH="0" baseline="0">
                <a:ln>
                  <a:noFill/>
                </a:ln>
                <a:effectLst/>
                <a:latin typeface="Arial" panose="020B0604020202020204" pitchFamily="34" charset="0"/>
              </a:rPr>
              <a:t>National Cancer Institute (2025). </a:t>
            </a:r>
            <a:r>
              <a:rPr kumimoji="0" lang="en-US" altLang="en-US" sz="1400" b="1" i="1" strike="noStrike" cap="none" normalizeH="0" baseline="0">
                <a:ln>
                  <a:noFill/>
                </a:ln>
                <a:effectLst/>
                <a:latin typeface="Arial" panose="020B0604020202020204" pitchFamily="34" charset="0"/>
              </a:rPr>
              <a:t>Chemotherapy for Breast Cancer</a:t>
            </a:r>
            <a:r>
              <a:rPr kumimoji="0" lang="en-US" altLang="en-US" sz="1400" b="1" i="0" strike="noStrike" cap="none" normalizeH="0" baseline="0">
                <a:ln>
                  <a:noFill/>
                </a:ln>
                <a:effectLst/>
                <a:latin typeface="Arial" panose="020B0604020202020204" pitchFamily="34" charset="0"/>
              </a:rPr>
              <a:t>. Bethesda, MD: National Cancer Institute. Available at: </a:t>
            </a:r>
            <a:r>
              <a:rPr kumimoji="0" lang="en-US" altLang="en-US" sz="1400" b="1" i="0" strike="noStrike" cap="none" normalizeH="0" baseline="0">
                <a:ln>
                  <a:noFill/>
                </a:ln>
                <a:effectLst/>
                <a:latin typeface="Arial" panose="020B0604020202020204" pitchFamily="34" charset="0"/>
                <a:hlinkClick r:id="rId7">
                  <a:extLst>
                    <a:ext uri="{A12FA001-AC4F-418D-AE19-62706E023703}">
                      <ahyp:hlinkClr xmlns:ahyp="http://schemas.microsoft.com/office/drawing/2018/hyperlinkcolor" val="tx"/>
                    </a:ext>
                  </a:extLst>
                </a:hlinkClick>
              </a:rPr>
              <a:t>NCI – Chemotherapy for Breast Cancer</a:t>
            </a:r>
            <a:r>
              <a:rPr kumimoji="0" lang="en-US" altLang="en-US" sz="1400" b="1" i="0" strike="noStrike" cap="none" normalizeH="0" baseline="0">
                <a:ln>
                  <a:noFill/>
                </a:ln>
                <a:effectLst/>
                <a:latin typeface="Arial" panose="020B0604020202020204" pitchFamily="34" charset="0"/>
              </a:rPr>
              <a:t> </a:t>
            </a:r>
          </a:p>
          <a:p>
            <a:pPr marL="285750" marR="0" lvl="0" indent="-285750" algn="l" defTabSz="914400" rtl="0" eaLnBrk="0" fontAlgn="base" latinLnBrk="0" hangingPunct="0">
              <a:lnSpc>
                <a:spcPct val="100000"/>
              </a:lnSpc>
              <a:spcBef>
                <a:spcPct val="0"/>
              </a:spcBef>
              <a:spcAft>
                <a:spcPct val="0"/>
              </a:spcAft>
              <a:buClrTx/>
              <a:buSzTx/>
              <a:buFont typeface="Wingdings" pitchFamily="2" charset="2"/>
              <a:buChar char="v"/>
              <a:tabLst/>
            </a:pPr>
            <a:r>
              <a:rPr kumimoji="0" lang="en-US" altLang="en-US" sz="1400" b="1" i="0" strike="noStrike" cap="none" normalizeH="0" baseline="0">
                <a:ln>
                  <a:noFill/>
                </a:ln>
                <a:effectLst/>
                <a:latin typeface="Arial" panose="020B0604020202020204" pitchFamily="34" charset="0"/>
              </a:rPr>
              <a:t>National Institute for Health and Care Excellence (NICE) (2025). </a:t>
            </a:r>
            <a:r>
              <a:rPr kumimoji="0" lang="en-US" altLang="en-US" sz="1400" b="1" i="1" strike="noStrike" cap="none" normalizeH="0" baseline="0">
                <a:ln>
                  <a:noFill/>
                </a:ln>
                <a:effectLst/>
                <a:latin typeface="Arial" panose="020B0604020202020204" pitchFamily="34" charset="0"/>
              </a:rPr>
              <a:t>Early and locally advanced breast cancer: diagnosis and management (NG101)</a:t>
            </a:r>
            <a:r>
              <a:rPr kumimoji="0" lang="en-US" altLang="en-US" sz="1400" b="1" i="0" strike="noStrike" cap="none" normalizeH="0" baseline="0">
                <a:ln>
                  <a:noFill/>
                </a:ln>
                <a:effectLst/>
                <a:latin typeface="Arial" panose="020B0604020202020204" pitchFamily="34" charset="0"/>
              </a:rPr>
              <a:t>. London: NICE. Available at: </a:t>
            </a:r>
            <a:r>
              <a:rPr kumimoji="0" lang="en-US" altLang="en-US" sz="1400" b="1" i="0" strike="noStrike" cap="none" normalizeH="0" baseline="0">
                <a:ln>
                  <a:noFill/>
                </a:ln>
                <a:effectLst/>
                <a:latin typeface="Arial" panose="020B0604020202020204" pitchFamily="34" charset="0"/>
                <a:hlinkClick r:id="rId8">
                  <a:extLst>
                    <a:ext uri="{A12FA001-AC4F-418D-AE19-62706E023703}">
                      <ahyp:hlinkClr xmlns:ahyp="http://schemas.microsoft.com/office/drawing/2018/hyperlinkcolor" val="tx"/>
                    </a:ext>
                  </a:extLst>
                </a:hlinkClick>
              </a:rPr>
              <a:t>NICE NG101 – Early and locally advanced breast cancer</a:t>
            </a:r>
            <a:r>
              <a:rPr kumimoji="0" lang="en-US" altLang="en-US" sz="1400" b="1" i="0" strike="noStrike" cap="none" normalizeH="0" baseline="0">
                <a:ln>
                  <a:noFill/>
                </a:ln>
                <a:effectLst/>
                <a:latin typeface="Arial" panose="020B0604020202020204" pitchFamily="34" charset="0"/>
              </a:rPr>
              <a:t> </a:t>
            </a:r>
          </a:p>
          <a:p>
            <a:pPr marL="285750" marR="0" lvl="0" indent="-285750" algn="l" defTabSz="914400" rtl="0" eaLnBrk="0" fontAlgn="base" latinLnBrk="0" hangingPunct="0">
              <a:lnSpc>
                <a:spcPct val="100000"/>
              </a:lnSpc>
              <a:spcBef>
                <a:spcPct val="0"/>
              </a:spcBef>
              <a:spcAft>
                <a:spcPct val="0"/>
              </a:spcAft>
              <a:buClrTx/>
              <a:buSzTx/>
              <a:buFont typeface="Wingdings" pitchFamily="2" charset="2"/>
              <a:buChar char="v"/>
              <a:tabLst/>
            </a:pPr>
            <a:endParaRPr kumimoji="0" lang="en-US" altLang="en-US" sz="1400" b="1" i="0" strike="noStrike" cap="none" normalizeH="0" baseline="0">
              <a:ln>
                <a:noFill/>
              </a:ln>
              <a:effectLst/>
              <a:latin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Wingdings" pitchFamily="2" charset="2"/>
              <a:buChar char="v"/>
              <a:tabLst/>
            </a:pPr>
            <a:r>
              <a:rPr kumimoji="0" lang="en-US" altLang="en-US" sz="1400" b="1" i="0" strike="noStrike" cap="none" normalizeH="0" baseline="0">
                <a:ln>
                  <a:noFill/>
                </a:ln>
                <a:effectLst/>
                <a:latin typeface="Arial" panose="020B0604020202020204" pitchFamily="34" charset="0"/>
              </a:rPr>
              <a:t>NHS (2024). </a:t>
            </a:r>
            <a:r>
              <a:rPr kumimoji="0" lang="en-US" altLang="en-US" sz="1400" b="1" i="1" strike="noStrike" cap="none" normalizeH="0" baseline="0">
                <a:ln>
                  <a:noFill/>
                </a:ln>
                <a:effectLst/>
                <a:latin typeface="Arial" panose="020B0604020202020204" pitchFamily="34" charset="0"/>
              </a:rPr>
              <a:t>Treatment for breast cancer in women.</a:t>
            </a:r>
            <a:r>
              <a:rPr kumimoji="0" lang="en-US" altLang="en-US" sz="1400" b="1" i="0" strike="noStrike" cap="none" normalizeH="0" baseline="0">
                <a:ln>
                  <a:noFill/>
                </a:ln>
                <a:effectLst/>
                <a:latin typeface="Arial" panose="020B0604020202020204" pitchFamily="34" charset="0"/>
              </a:rPr>
              <a:t> . Available at: </a:t>
            </a:r>
            <a:r>
              <a:rPr kumimoji="0" lang="en-US" altLang="en-US" sz="1400" b="1" i="0" strike="noStrike" cap="none" normalizeH="0" baseline="0">
                <a:ln>
                  <a:noFill/>
                </a:ln>
                <a:effectLst/>
                <a:latin typeface="Arial" panose="020B0604020202020204" pitchFamily="34" charset="0"/>
                <a:hlinkClick r:id="rId9">
                  <a:extLst>
                    <a:ext uri="{A12FA001-AC4F-418D-AE19-62706E023703}">
                      <ahyp:hlinkClr xmlns:ahyp="http://schemas.microsoft.com/office/drawing/2018/hyperlinkcolor" val="tx"/>
                    </a:ext>
                  </a:extLst>
                </a:hlinkClick>
              </a:rPr>
              <a:t>NHS – Treatment for breast cancer in women</a:t>
            </a:r>
            <a:endParaRPr kumimoji="0" lang="en-US" altLang="en-US" sz="1400" b="1" i="0" strike="noStrike" cap="none" normalizeH="0" baseline="0">
              <a:ln>
                <a:noFill/>
              </a:ln>
              <a:effectLst/>
              <a:latin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Wingdings" pitchFamily="2" charset="2"/>
              <a:buChar char="v"/>
              <a:tabLst/>
            </a:pPr>
            <a:r>
              <a:rPr kumimoji="0" lang="en-US" altLang="en-US" sz="1400" b="1" i="0" strike="noStrike" cap="none" normalizeH="0" baseline="0">
                <a:ln>
                  <a:noFill/>
                </a:ln>
                <a:effectLst/>
                <a:latin typeface="Arial" panose="020B0604020202020204" pitchFamily="34" charset="0"/>
              </a:rPr>
              <a:t>NHS (2024). </a:t>
            </a:r>
            <a:r>
              <a:rPr kumimoji="0" lang="en-US" altLang="en-US" sz="1400" b="1" i="1" strike="noStrike" cap="none" normalizeH="0" baseline="0">
                <a:ln>
                  <a:noFill/>
                </a:ln>
                <a:effectLst/>
                <a:latin typeface="Arial" panose="020B0604020202020204" pitchFamily="34" charset="0"/>
              </a:rPr>
              <a:t>Tests and next steps for breast cancer in women.</a:t>
            </a:r>
            <a:r>
              <a:rPr kumimoji="0" lang="en-US" altLang="en-US" sz="1400" b="1" i="0" strike="noStrike" cap="none" normalizeH="0" baseline="0">
                <a:ln>
                  <a:noFill/>
                </a:ln>
                <a:effectLst/>
                <a:latin typeface="Arial" panose="020B0604020202020204" pitchFamily="34" charset="0"/>
              </a:rPr>
              <a:t> [Online]. Available at: </a:t>
            </a:r>
            <a:r>
              <a:rPr kumimoji="0" lang="en-US" altLang="en-US" sz="1400" b="1" i="0" strike="noStrike" cap="none" normalizeH="0" baseline="0">
                <a:ln>
                  <a:noFill/>
                </a:ln>
                <a:effectLst/>
                <a:latin typeface="Arial" panose="020B0604020202020204" pitchFamily="34" charset="0"/>
                <a:hlinkClick r:id="rId10">
                  <a:extLst>
                    <a:ext uri="{A12FA001-AC4F-418D-AE19-62706E023703}">
                      <ahyp:hlinkClr xmlns:ahyp="http://schemas.microsoft.com/office/drawing/2018/hyperlinkcolor" val="tx"/>
                    </a:ext>
                  </a:extLst>
                </a:hlinkClick>
              </a:rPr>
              <a:t>NHS – Tests and next steps for breast cancer in women</a:t>
            </a:r>
            <a:r>
              <a:rPr kumimoji="0" lang="en-US" altLang="en-US" sz="1400" b="1" i="0" strike="noStrike" cap="none" normalizeH="0" baseline="0">
                <a:ln>
                  <a:noFill/>
                </a:ln>
                <a:effectLst/>
                <a:latin typeface="Arial" panose="020B0604020202020204" pitchFamily="34" charset="0"/>
              </a:rPr>
              <a:t> </a:t>
            </a:r>
          </a:p>
          <a:p>
            <a:pPr marL="285750" marR="0" lvl="0" indent="-285750" algn="l" defTabSz="914400" rtl="0" eaLnBrk="0" fontAlgn="base" latinLnBrk="0" hangingPunct="0">
              <a:lnSpc>
                <a:spcPct val="100000"/>
              </a:lnSpc>
              <a:spcBef>
                <a:spcPct val="0"/>
              </a:spcBef>
              <a:spcAft>
                <a:spcPct val="0"/>
              </a:spcAft>
              <a:buClrTx/>
              <a:buSzTx/>
              <a:buFont typeface="Wingdings" pitchFamily="2" charset="2"/>
              <a:buChar char="v"/>
              <a:tabLst/>
            </a:pPr>
            <a:r>
              <a:rPr kumimoji="0" lang="en-US" altLang="en-US" sz="1400" b="1" i="0" strike="noStrike" cap="none" normalizeH="0" baseline="0">
                <a:ln>
                  <a:noFill/>
                </a:ln>
                <a:effectLst/>
                <a:latin typeface="Arial" panose="020B0604020202020204" pitchFamily="34" charset="0"/>
              </a:rPr>
              <a:t>University Hospitals Birmingham NHS Foundation Trust (2026). </a:t>
            </a:r>
            <a:r>
              <a:rPr kumimoji="0" lang="en-US" altLang="en-US" sz="1400" b="1" i="1" strike="noStrike" cap="none" normalizeH="0" baseline="0">
                <a:ln>
                  <a:noFill/>
                </a:ln>
                <a:effectLst/>
                <a:latin typeface="Arial" panose="020B0604020202020204" pitchFamily="34" charset="0"/>
              </a:rPr>
              <a:t>Breast </a:t>
            </a:r>
            <a:r>
              <a:rPr kumimoji="0" lang="en-US" altLang="en-US" sz="1400" b="1" i="1" strike="noStrike" cap="none" normalizeH="0" baseline="0" err="1">
                <a:ln>
                  <a:noFill/>
                </a:ln>
                <a:effectLst/>
                <a:latin typeface="Arial" panose="020B0604020202020204" pitchFamily="34" charset="0"/>
              </a:rPr>
              <a:t>cancer</a:t>
            </a:r>
            <a:r>
              <a:rPr kumimoji="0" lang="en-US" altLang="en-US" sz="1400" b="1" i="0" strike="noStrike" cap="none" normalizeH="0" baseline="0" err="1">
                <a:ln>
                  <a:noFill/>
                </a:ln>
                <a:effectLst/>
                <a:latin typeface="Arial" panose="020B0604020202020204" pitchFamily="34" charset="0"/>
              </a:rPr>
              <a:t>.</a:t>
            </a:r>
            <a:r>
              <a:rPr kumimoji="0" lang="en-US" altLang="en-US" sz="1400" b="1" i="0" strike="noStrike" cap="none" normalizeH="0" baseline="0" err="1">
                <a:ln>
                  <a:noFill/>
                </a:ln>
                <a:effectLst/>
                <a:latin typeface="Arial" panose="020B0604020202020204" pitchFamily="34" charset="0"/>
                <a:hlinkClick r:id="rId11">
                  <a:extLst>
                    <a:ext uri="{A12FA001-AC4F-418D-AE19-62706E023703}">
                      <ahyp:hlinkClr xmlns:ahyp="http://schemas.microsoft.com/office/drawing/2018/hyperlinkcolor" val="tx"/>
                    </a:ext>
                  </a:extLst>
                </a:hlinkClick>
              </a:rPr>
              <a:t>University</a:t>
            </a:r>
            <a:r>
              <a:rPr kumimoji="0" lang="en-US" altLang="en-US" sz="1400" b="1" i="0" strike="noStrike" cap="none" normalizeH="0" baseline="0">
                <a:ln>
                  <a:noFill/>
                </a:ln>
                <a:effectLst/>
                <a:latin typeface="Arial" panose="020B0604020202020204" pitchFamily="34" charset="0"/>
                <a:hlinkClick r:id="rId11">
                  <a:extLst>
                    <a:ext uri="{A12FA001-AC4F-418D-AE19-62706E023703}">
                      <ahyp:hlinkClr xmlns:ahyp="http://schemas.microsoft.com/office/drawing/2018/hyperlinkcolor" val="tx"/>
                    </a:ext>
                  </a:extLst>
                </a:hlinkClick>
              </a:rPr>
              <a:t> Hospitals Birmingham NHS Foundation Trust – Breast cancer</a:t>
            </a:r>
            <a:r>
              <a:rPr kumimoji="0" lang="en-US" altLang="en-US" sz="1400" b="1" i="0" strike="noStrike" cap="none" normalizeH="0" baseline="0">
                <a:ln>
                  <a:noFill/>
                </a:ln>
                <a:effectLst/>
                <a:latin typeface="Arial" panose="020B0604020202020204" pitchFamily="34" charset="0"/>
              </a:rPr>
              <a:t> </a:t>
            </a:r>
          </a:p>
        </p:txBody>
      </p:sp>
    </p:spTree>
    <p:extLst>
      <p:ext uri="{BB962C8B-B14F-4D97-AF65-F5344CB8AC3E}">
        <p14:creationId xmlns:p14="http://schemas.microsoft.com/office/powerpoint/2010/main" val="178817001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Application>Microsoft Office PowerPoint</Application>
  <PresentationFormat>Widescreen</PresentationFormat>
  <Slides>12</Slides>
  <Notes>11</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Wisp</vt:lpstr>
      <vt:lpstr>Holistic Care for a Patient with Stage IIA Breast Cancer</vt:lpstr>
      <vt:lpstr> Case Study: Sarah Williams, 32 years-Cancer Patient </vt:lpstr>
      <vt:lpstr>Patient Profile</vt:lpstr>
      <vt:lpstr>Sarah’s Daily Routine to be specific</vt:lpstr>
      <vt:lpstr>Nutrition &amp; Hydration</vt:lpstr>
      <vt:lpstr>Care Plan 1: Physical &amp; Medical Care</vt:lpstr>
      <vt:lpstr>Treatment &amp; Medication</vt:lpstr>
      <vt:lpstr>Care Plan 2:Psychological &amp; Social Care (Interventions)</vt:lpstr>
      <vt:lpstr>Multidisciplinary Team (MDT) Who Supports Sarah? Sarah's care should involve collaboration between different professionals. </vt:lpstr>
      <vt:lpstr>Person-Centred Care &amp; Ethical Considerations</vt:lpstr>
      <vt:lpstr>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Holistic Care for a Patient with Stage IIA Breast Cancer</dc:title>
  <dc:creator>Christian Dave Olano Galvan (2430423)</dc:creator>
  <cp:lastModifiedBy>Christian Dave Olano Galvan (2430423)</cp:lastModifiedBy>
  <cp:revision>1</cp:revision>
  <dcterms:created xsi:type="dcterms:W3CDTF">2026-08-13T05:17:31Z</dcterms:created>
  <dcterms:modified xsi:type="dcterms:W3CDTF">2026-08-13T14:39:26Z</dcterms:modified>
</cp:coreProperties>
</file>