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0" r:id="rId3"/>
    <p:sldId id="281" r:id="rId4"/>
    <p:sldId id="259" r:id="rId5"/>
    <p:sldId id="260" r:id="rId6"/>
    <p:sldId id="266" r:id="rId7"/>
    <p:sldId id="265" r:id="rId8"/>
    <p:sldId id="282" r:id="rId9"/>
    <p:sldId id="261" r:id="rId10"/>
    <p:sldId id="262" r:id="rId11"/>
    <p:sldId id="263" r:id="rId12"/>
    <p:sldId id="264" r:id="rId13"/>
    <p:sldId id="271" r:id="rId14"/>
    <p:sldId id="283" r:id="rId15"/>
    <p:sldId id="278" r:id="rId16"/>
    <p:sldId id="279" r:id="rId17"/>
    <p:sldId id="284" r:id="rId18"/>
    <p:sldId id="272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Physical – back injuries, limb disorders, falls, noise and vibration issues</a:t>
            </a:r>
          </a:p>
          <a:p>
            <a:r>
              <a:rPr lang="en-GB" dirty="0" err="1" smtClean="0"/>
              <a:t>Haz</a:t>
            </a:r>
            <a:r>
              <a:rPr lang="en-GB" dirty="0" smtClean="0"/>
              <a:t> substances e.g. emissions of dusts, fumes, vapours or gases causing</a:t>
            </a:r>
            <a:r>
              <a:rPr lang="en-GB" baseline="0" dirty="0" smtClean="0"/>
              <a:t> problems such as breathing difficulties, lung diseases and dermatitis</a:t>
            </a:r>
          </a:p>
          <a:p>
            <a:r>
              <a:rPr lang="en-GB" baseline="0" dirty="0" smtClean="0"/>
              <a:t>Cancer – the industry accounts for over 40% of occupational cancer deaths and registrations, caused by asbestos, silica and other substances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Property law</a:t>
            </a:r>
          </a:p>
          <a:p>
            <a:r>
              <a:rPr lang="en-GB" dirty="0" smtClean="0"/>
              <a:t>Property legislation</a:t>
            </a:r>
          </a:p>
          <a:p>
            <a:r>
              <a:rPr lang="en-GB" dirty="0" smtClean="0"/>
              <a:t>Interests in land</a:t>
            </a:r>
          </a:p>
          <a:p>
            <a:pPr lvl="1"/>
            <a:r>
              <a:rPr lang="en-GB" dirty="0" smtClean="0"/>
              <a:t>Easements</a:t>
            </a:r>
          </a:p>
          <a:p>
            <a:pPr lvl="1"/>
            <a:r>
              <a:rPr lang="en-GB" dirty="0" smtClean="0"/>
              <a:t>Restrictive covenants</a:t>
            </a:r>
          </a:p>
          <a:p>
            <a:pPr lvl="1"/>
            <a:r>
              <a:rPr lang="en-GB" dirty="0" smtClean="0"/>
              <a:t>Mortgages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908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property?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Civil law system</a:t>
            </a:r>
          </a:p>
          <a:p>
            <a:pPr lvl="1"/>
            <a:r>
              <a:rPr lang="en-GB" dirty="0" smtClean="0"/>
              <a:t>Immoveable property</a:t>
            </a:r>
          </a:p>
          <a:p>
            <a:pPr lvl="1"/>
            <a:r>
              <a:rPr lang="en-GB" dirty="0" smtClean="0"/>
              <a:t>Moveable property</a:t>
            </a:r>
          </a:p>
          <a:p>
            <a:r>
              <a:rPr lang="en-GB" dirty="0" smtClean="0"/>
              <a:t>English law system</a:t>
            </a:r>
          </a:p>
          <a:p>
            <a:pPr lvl="1"/>
            <a:r>
              <a:rPr lang="en-GB" dirty="0" smtClean="0"/>
              <a:t>Real property (realty)</a:t>
            </a:r>
          </a:p>
          <a:p>
            <a:pPr lvl="2"/>
            <a:r>
              <a:rPr lang="en-GB" dirty="0" smtClean="0"/>
              <a:t>Freehold estates</a:t>
            </a:r>
          </a:p>
          <a:p>
            <a:pPr lvl="1"/>
            <a:r>
              <a:rPr lang="en-GB" dirty="0" smtClean="0"/>
              <a:t>Personal property (</a:t>
            </a:r>
            <a:r>
              <a:rPr lang="en-GB" dirty="0" err="1" smtClean="0"/>
              <a:t>personalty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Includes leasehold estates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Fixtures and chattels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Chattels attached to the land become </a:t>
            </a:r>
            <a:r>
              <a:rPr lang="en-GB" b="1" dirty="0" smtClean="0"/>
              <a:t>fixtures</a:t>
            </a:r>
          </a:p>
          <a:p>
            <a:r>
              <a:rPr lang="en-GB" dirty="0" smtClean="0"/>
              <a:t>Fixtures always belong to the land</a:t>
            </a:r>
          </a:p>
          <a:p>
            <a:r>
              <a:rPr lang="en-GB" dirty="0" smtClean="0"/>
              <a:t>Chattels may belong to others</a:t>
            </a:r>
          </a:p>
          <a:p>
            <a:r>
              <a:rPr lang="en-GB" dirty="0" smtClean="0"/>
              <a:t>When transferring ownership of property:</a:t>
            </a:r>
          </a:p>
          <a:p>
            <a:pPr lvl="1"/>
            <a:r>
              <a:rPr lang="en-GB" dirty="0" smtClean="0"/>
              <a:t>Fixtures become part of the transfer – cannot be removed</a:t>
            </a:r>
          </a:p>
          <a:p>
            <a:pPr lvl="1"/>
            <a:r>
              <a:rPr lang="en-GB" dirty="0" smtClean="0"/>
              <a:t>Chattels remain under original ownership – can be removed</a:t>
            </a:r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Assessing whether a fixture or chattel…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Two-stage test:</a:t>
            </a:r>
          </a:p>
          <a:p>
            <a:pPr lvl="1"/>
            <a:r>
              <a:rPr lang="en-GB" dirty="0" smtClean="0"/>
              <a:t>Degree of Annexation</a:t>
            </a:r>
          </a:p>
          <a:p>
            <a:pPr lvl="1"/>
            <a:r>
              <a:rPr lang="en-GB" dirty="0" smtClean="0"/>
              <a:t>Purpose of Annexation</a:t>
            </a:r>
          </a:p>
          <a:p>
            <a:pPr lvl="1"/>
            <a:endParaRPr lang="en-GB" dirty="0"/>
          </a:p>
          <a:p>
            <a:r>
              <a:rPr lang="en-GB" dirty="0" smtClean="0"/>
              <a:t>Case examples:</a:t>
            </a:r>
          </a:p>
          <a:p>
            <a:pPr lvl="1"/>
            <a:r>
              <a:rPr lang="en-GB" dirty="0"/>
              <a:t>Leigh v Taylor [1902]</a:t>
            </a:r>
          </a:p>
          <a:p>
            <a:pPr lvl="1"/>
            <a:r>
              <a:rPr lang="en-GB" dirty="0" err="1"/>
              <a:t>D’Eyncourt</a:t>
            </a:r>
            <a:r>
              <a:rPr lang="en-GB" dirty="0"/>
              <a:t> v Gregory [1866]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Originally all land was owned by the King</a:t>
            </a:r>
          </a:p>
          <a:p>
            <a:r>
              <a:rPr lang="en-GB" dirty="0" smtClean="0"/>
              <a:t>Grants of land to senior followers / barons</a:t>
            </a:r>
          </a:p>
          <a:p>
            <a:r>
              <a:rPr lang="en-GB" dirty="0" smtClean="0"/>
              <a:t>Sub-grants to others (sub-</a:t>
            </a:r>
            <a:r>
              <a:rPr lang="en-GB" dirty="0" err="1" smtClean="0"/>
              <a:t>infeudation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Developed the term ‘tenure’</a:t>
            </a:r>
          </a:p>
          <a:p>
            <a:r>
              <a:rPr lang="en-GB" dirty="0" smtClean="0"/>
              <a:t>Two types:</a:t>
            </a:r>
          </a:p>
          <a:p>
            <a:pPr lvl="1"/>
            <a:r>
              <a:rPr lang="en-GB" dirty="0" smtClean="0"/>
              <a:t>Free tenure</a:t>
            </a:r>
          </a:p>
          <a:p>
            <a:pPr lvl="1"/>
            <a:r>
              <a:rPr lang="en-GB" dirty="0" smtClean="0"/>
              <a:t>Unfree tenure</a:t>
            </a:r>
          </a:p>
          <a:p>
            <a:r>
              <a:rPr lang="en-GB" dirty="0" smtClean="0"/>
              <a:t>Estates</a:t>
            </a:r>
          </a:p>
          <a:p>
            <a:pPr lvl="1"/>
            <a:r>
              <a:rPr lang="en-GB" dirty="0" smtClean="0"/>
              <a:t>Freehold</a:t>
            </a:r>
          </a:p>
          <a:p>
            <a:pPr lvl="1"/>
            <a:r>
              <a:rPr lang="en-GB" dirty="0" smtClean="0"/>
              <a:t>Leasehold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1925 property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 smtClean="0"/>
              <a:t>Law of Property Act 1925 (amended 1969)</a:t>
            </a:r>
          </a:p>
          <a:p>
            <a:r>
              <a:rPr lang="en-GB" dirty="0" smtClean="0"/>
              <a:t>Land Registration Act 1925 (amended 2002)</a:t>
            </a:r>
          </a:p>
          <a:p>
            <a:r>
              <a:rPr lang="en-GB" dirty="0" smtClean="0"/>
              <a:t>Land Charges Act 1925 (amended 1972)</a:t>
            </a:r>
          </a:p>
          <a:p>
            <a:r>
              <a:rPr lang="en-GB" dirty="0" smtClean="0"/>
              <a:t>Administration of Estates Act 1925</a:t>
            </a:r>
          </a:p>
          <a:p>
            <a:r>
              <a:rPr lang="en-GB" dirty="0" smtClean="0"/>
              <a:t>Settled Land Act 1925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Estates in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Defined by Law of Property Act 1925</a:t>
            </a:r>
          </a:p>
          <a:p>
            <a:r>
              <a:rPr lang="en-GB" dirty="0" smtClean="0"/>
              <a:t>Two types:</a:t>
            </a:r>
          </a:p>
          <a:p>
            <a:pPr lvl="1"/>
            <a:r>
              <a:rPr lang="en-GB" dirty="0" smtClean="0"/>
              <a:t>Estate in Fee Simple in Possession (freehold)</a:t>
            </a:r>
          </a:p>
          <a:p>
            <a:pPr lvl="1"/>
            <a:r>
              <a:rPr lang="en-GB" dirty="0" smtClean="0"/>
              <a:t>Term of Years Absolute (leasehold)</a:t>
            </a:r>
            <a:endParaRPr lang="en-GB" dirty="0"/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6" name="Picture 12" descr="E:\freeho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92" y="3789040"/>
            <a:ext cx="5605079" cy="269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95536" y="6525344"/>
            <a:ext cx="6564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From: http://blog.refuture.in/learn-leasehold-vs-freehold-property/</a:t>
            </a:r>
          </a:p>
        </p:txBody>
      </p:sp>
    </p:spTree>
    <p:extLst>
      <p:ext uri="{BB962C8B-B14F-4D97-AF65-F5344CB8AC3E}">
        <p14:creationId xmlns:p14="http://schemas.microsoft.com/office/powerpoint/2010/main" val="412818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Interests in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Five interests recognised:</a:t>
            </a:r>
          </a:p>
          <a:p>
            <a:pPr lvl="1"/>
            <a:r>
              <a:rPr lang="en-GB" dirty="0" smtClean="0"/>
              <a:t>Easements</a:t>
            </a:r>
          </a:p>
          <a:p>
            <a:pPr lvl="2"/>
            <a:r>
              <a:rPr lang="en-GB" i="1" dirty="0" smtClean="0"/>
              <a:t>Profits </a:t>
            </a:r>
            <a:r>
              <a:rPr lang="en-GB" i="1" dirty="0" smtClean="0">
                <a:latin typeface="Trebuchet MS" panose="020B0603020202020204" pitchFamily="34" charset="0"/>
              </a:rPr>
              <a:t>à </a:t>
            </a:r>
            <a:r>
              <a:rPr lang="en-GB" i="1" dirty="0" err="1" smtClean="0">
                <a:latin typeface="Trebuchet MS" panose="020B0603020202020204" pitchFamily="34" charset="0"/>
              </a:rPr>
              <a:t>prendre</a:t>
            </a:r>
            <a:endParaRPr lang="en-GB" i="1" dirty="0" smtClean="0"/>
          </a:p>
          <a:p>
            <a:pPr lvl="1"/>
            <a:r>
              <a:rPr lang="en-GB" dirty="0" err="1" smtClean="0"/>
              <a:t>Rentcharges</a:t>
            </a:r>
            <a:endParaRPr lang="en-GB" dirty="0" smtClean="0"/>
          </a:p>
          <a:p>
            <a:pPr lvl="1"/>
            <a:r>
              <a:rPr lang="en-GB" dirty="0" smtClean="0"/>
              <a:t>Mortgage</a:t>
            </a:r>
          </a:p>
          <a:p>
            <a:pPr lvl="1"/>
            <a:r>
              <a:rPr lang="en-GB" dirty="0" smtClean="0"/>
              <a:t>…and other similar charge on land which is not created by an instrument</a:t>
            </a:r>
          </a:p>
          <a:p>
            <a:pPr lvl="1"/>
            <a:r>
              <a:rPr lang="en-GB" dirty="0" smtClean="0"/>
              <a:t>Rights of entry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492896"/>
            <a:ext cx="6347714" cy="3600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Four main requirements:</a:t>
            </a:r>
          </a:p>
          <a:p>
            <a:pPr lvl="1"/>
            <a:r>
              <a:rPr lang="en-GB" dirty="0" smtClean="0"/>
              <a:t>There must be a dominant and a servient tenement</a:t>
            </a:r>
          </a:p>
          <a:p>
            <a:pPr lvl="1"/>
            <a:r>
              <a:rPr lang="en-GB" dirty="0" smtClean="0"/>
              <a:t>The easement must accommodate the dominant tenement</a:t>
            </a:r>
          </a:p>
          <a:p>
            <a:pPr lvl="1"/>
            <a:r>
              <a:rPr lang="en-GB" dirty="0" smtClean="0"/>
              <a:t>The dominant and servient tenement must be owned / occupied by separate persons</a:t>
            </a:r>
          </a:p>
          <a:p>
            <a:pPr lvl="1"/>
            <a:r>
              <a:rPr lang="en-GB" dirty="0" smtClean="0"/>
              <a:t>The right must be capable of being granted by deed</a:t>
            </a:r>
          </a:p>
          <a:p>
            <a:r>
              <a:rPr lang="en-GB" dirty="0" smtClean="0"/>
              <a:t>Case examples:</a:t>
            </a:r>
          </a:p>
          <a:p>
            <a:pPr lvl="1"/>
            <a:r>
              <a:rPr lang="en-GB" dirty="0" smtClean="0"/>
              <a:t>Re Ellenborough Park [1956]</a:t>
            </a:r>
          </a:p>
          <a:p>
            <a:pPr lvl="1"/>
            <a:r>
              <a:rPr lang="en-GB" dirty="0" smtClean="0"/>
              <a:t>Moody v </a:t>
            </a:r>
            <a:r>
              <a:rPr lang="en-GB" dirty="0" err="1" smtClean="0"/>
              <a:t>Steggles</a:t>
            </a:r>
            <a:r>
              <a:rPr lang="en-GB" dirty="0" smtClean="0"/>
              <a:t> [1879]</a:t>
            </a:r>
          </a:p>
          <a:p>
            <a:pPr lvl="1"/>
            <a:r>
              <a:rPr lang="en-GB" dirty="0" smtClean="0"/>
              <a:t>Hill v Tupper [1863]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Acquisition of easements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be acquired by some form of grant</a:t>
            </a:r>
          </a:p>
          <a:p>
            <a:pPr lvl="1"/>
            <a:r>
              <a:rPr lang="en-GB" dirty="0" smtClean="0"/>
              <a:t>Express grant (or reservation)</a:t>
            </a:r>
          </a:p>
          <a:p>
            <a:pPr lvl="1"/>
            <a:r>
              <a:rPr lang="en-GB" dirty="0" smtClean="0"/>
              <a:t>Implied grant (or reservation)</a:t>
            </a:r>
          </a:p>
          <a:p>
            <a:pPr lvl="2"/>
            <a:r>
              <a:rPr lang="en-GB" dirty="0" smtClean="0"/>
              <a:t>Statute</a:t>
            </a:r>
          </a:p>
          <a:p>
            <a:pPr lvl="2"/>
            <a:r>
              <a:rPr lang="en-GB" dirty="0" err="1" smtClean="0"/>
              <a:t>Wheeldon</a:t>
            </a:r>
            <a:r>
              <a:rPr lang="en-GB" dirty="0" smtClean="0"/>
              <a:t> v Burrows rule</a:t>
            </a:r>
          </a:p>
          <a:p>
            <a:pPr lvl="2"/>
            <a:r>
              <a:rPr lang="en-GB" dirty="0" smtClean="0"/>
              <a:t>Intention</a:t>
            </a:r>
          </a:p>
          <a:p>
            <a:pPr lvl="2"/>
            <a:r>
              <a:rPr lang="en-GB" dirty="0" smtClean="0"/>
              <a:t>Necessity </a:t>
            </a:r>
          </a:p>
          <a:p>
            <a:pPr lvl="1"/>
            <a:r>
              <a:rPr lang="en-GB" dirty="0" smtClean="0"/>
              <a:t>Prescription (presumed grant)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56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Easement of 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 smtClean="0"/>
              <a:t>Right to light is does not arise naturally</a:t>
            </a:r>
          </a:p>
          <a:p>
            <a:r>
              <a:rPr lang="en-GB" dirty="0" smtClean="0"/>
              <a:t>Granted by deed or prescription</a:t>
            </a:r>
          </a:p>
          <a:p>
            <a:pPr lvl="1"/>
            <a:r>
              <a:rPr lang="en-GB" dirty="0" smtClean="0"/>
              <a:t>20 years uninterrupted exposure</a:t>
            </a:r>
          </a:p>
          <a:p>
            <a:r>
              <a:rPr lang="en-GB" dirty="0" smtClean="0"/>
              <a:t>Rights of Light Act 1959</a:t>
            </a:r>
          </a:p>
          <a:p>
            <a:r>
              <a:rPr lang="en-GB" dirty="0" smtClean="0"/>
              <a:t>Obstruction notices can be served</a:t>
            </a:r>
          </a:p>
          <a:p>
            <a:pPr lvl="1"/>
            <a:r>
              <a:rPr lang="en-GB" dirty="0" smtClean="0"/>
              <a:t>Respond / object within one year</a:t>
            </a:r>
          </a:p>
          <a:p>
            <a:pPr lvl="1"/>
            <a:r>
              <a:rPr lang="en-GB" dirty="0" smtClean="0"/>
              <a:t>If no objection, accepts light obstruction</a:t>
            </a:r>
          </a:p>
          <a:p>
            <a:pPr lvl="1"/>
            <a:r>
              <a:rPr lang="en-GB" dirty="0" smtClean="0"/>
              <a:t>Injunction to remove this obstruction</a:t>
            </a:r>
          </a:p>
        </p:txBody>
      </p:sp>
    </p:spTree>
    <p:extLst>
      <p:ext uri="{BB962C8B-B14F-4D97-AF65-F5344CB8AC3E}">
        <p14:creationId xmlns:p14="http://schemas.microsoft.com/office/powerpoint/2010/main" val="165325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Profits </a:t>
            </a:r>
            <a:r>
              <a:rPr lang="en-GB" dirty="0" smtClean="0">
                <a:latin typeface="Trebuchet MS" panose="020B0603020202020204" pitchFamily="34" charset="0"/>
              </a:rPr>
              <a:t>à </a:t>
            </a:r>
            <a:r>
              <a:rPr lang="en-GB" dirty="0" err="1" smtClean="0">
                <a:latin typeface="Trebuchet MS" panose="020B0603020202020204" pitchFamily="34" charset="0"/>
              </a:rPr>
              <a:t>Prendre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/>
          <a:lstStyle/>
          <a:p>
            <a:r>
              <a:rPr lang="en-GB" dirty="0" smtClean="0"/>
              <a:t>Interest in land related to easements</a:t>
            </a:r>
          </a:p>
          <a:p>
            <a:r>
              <a:rPr lang="en-GB" dirty="0" smtClean="0"/>
              <a:t>Grants right to take some item from the land of another</a:t>
            </a:r>
          </a:p>
          <a:p>
            <a:pPr lvl="1"/>
            <a:r>
              <a:rPr lang="en-GB" dirty="0" smtClean="0"/>
              <a:t>E.g. catch fish, cut timber</a:t>
            </a:r>
          </a:p>
          <a:p>
            <a:r>
              <a:rPr lang="en-GB" dirty="0" smtClean="0"/>
              <a:t>It can be:</a:t>
            </a:r>
          </a:p>
          <a:p>
            <a:pPr lvl="1"/>
            <a:r>
              <a:rPr lang="en-GB" dirty="0" smtClean="0"/>
              <a:t>Granted by deed</a:t>
            </a:r>
          </a:p>
          <a:p>
            <a:pPr lvl="1"/>
            <a:r>
              <a:rPr lang="en-GB" dirty="0" smtClean="0"/>
              <a:t>Acquired by prescription</a:t>
            </a:r>
          </a:p>
          <a:p>
            <a:pPr lvl="1"/>
            <a:r>
              <a:rPr lang="en-GB" dirty="0" smtClean="0"/>
              <a:t>Acquired under doctrine of lost modern grant</a:t>
            </a:r>
          </a:p>
          <a:p>
            <a:r>
              <a:rPr lang="en-GB" dirty="0" smtClean="0"/>
              <a:t>Requires registration:</a:t>
            </a:r>
          </a:p>
          <a:p>
            <a:pPr lvl="1"/>
            <a:r>
              <a:rPr lang="en-GB" dirty="0" smtClean="0"/>
              <a:t>Exist in own right – not annexed</a:t>
            </a:r>
          </a:p>
          <a:p>
            <a:pPr lvl="1"/>
            <a:r>
              <a:rPr lang="en-GB" dirty="0" smtClean="0"/>
              <a:t>Freehold / leasehold with 7 years +</a:t>
            </a:r>
          </a:p>
          <a:p>
            <a:pPr lvl="1"/>
            <a:r>
              <a:rPr lang="en-GB" dirty="0" smtClean="0"/>
              <a:t>Be in respect of something that can be owned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21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Restrictive covenants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 smtClean="0"/>
              <a:t>Covenant = agreement</a:t>
            </a:r>
          </a:p>
          <a:p>
            <a:r>
              <a:rPr lang="en-GB" dirty="0" smtClean="0"/>
              <a:t>Can be positive or negative</a:t>
            </a:r>
          </a:p>
          <a:p>
            <a:r>
              <a:rPr lang="en-GB" dirty="0" smtClean="0"/>
              <a:t>Restrictive = limits the user of land in some way</a:t>
            </a:r>
          </a:p>
          <a:p>
            <a:r>
              <a:rPr lang="en-GB" dirty="0" smtClean="0"/>
              <a:t>Mutually enforceable between contracting parties</a:t>
            </a:r>
          </a:p>
          <a:p>
            <a:r>
              <a:rPr lang="en-GB" dirty="0" smtClean="0"/>
              <a:t>To what extent is a restrictive covenant binding on successors of the title?</a:t>
            </a:r>
          </a:p>
          <a:p>
            <a:r>
              <a:rPr lang="en-GB" dirty="0" smtClean="0"/>
              <a:t>Burden of restrictive covenant (</a:t>
            </a:r>
            <a:r>
              <a:rPr lang="en-GB" dirty="0" err="1" smtClean="0"/>
              <a:t>Tulk</a:t>
            </a:r>
            <a:r>
              <a:rPr lang="en-GB" dirty="0" smtClean="0"/>
              <a:t> v </a:t>
            </a:r>
            <a:r>
              <a:rPr lang="en-GB" dirty="0" err="1" smtClean="0"/>
              <a:t>Moxhay</a:t>
            </a:r>
            <a:r>
              <a:rPr lang="en-GB" dirty="0" smtClean="0"/>
              <a:t> [1848]):</a:t>
            </a:r>
          </a:p>
          <a:p>
            <a:pPr lvl="1"/>
            <a:r>
              <a:rPr lang="en-GB" dirty="0" smtClean="0"/>
              <a:t>Negative in substance</a:t>
            </a:r>
          </a:p>
          <a:p>
            <a:pPr lvl="1"/>
            <a:r>
              <a:rPr lang="en-GB" dirty="0" smtClean="0"/>
              <a:t>Should run with the land</a:t>
            </a:r>
          </a:p>
          <a:p>
            <a:pPr lvl="1"/>
            <a:r>
              <a:rPr lang="en-GB" dirty="0" smtClean="0"/>
              <a:t>Successors have notice</a:t>
            </a:r>
          </a:p>
          <a:p>
            <a:pPr lvl="1"/>
            <a:r>
              <a:rPr lang="en-GB" dirty="0" smtClean="0"/>
              <a:t>Retention of land being benefited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2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Enforcement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Through the courts if beneficiary objects</a:t>
            </a:r>
          </a:p>
          <a:p>
            <a:r>
              <a:rPr lang="en-GB" dirty="0" smtClean="0"/>
              <a:t>Via grant of injunction</a:t>
            </a:r>
          </a:p>
          <a:p>
            <a:r>
              <a:rPr lang="en-GB" dirty="0" smtClean="0"/>
              <a:t>Protection via:</a:t>
            </a:r>
          </a:p>
          <a:p>
            <a:pPr lvl="1"/>
            <a:r>
              <a:rPr lang="en-GB" dirty="0" smtClean="0"/>
              <a:t>Indemnity insurance</a:t>
            </a:r>
          </a:p>
          <a:p>
            <a:pPr lvl="1"/>
            <a:r>
              <a:rPr lang="en-GB" dirty="0" smtClean="0"/>
              <a:t>Declaration that covenant is invalid</a:t>
            </a:r>
          </a:p>
          <a:p>
            <a:r>
              <a:rPr lang="en-GB" dirty="0" smtClean="0"/>
              <a:t>Damages if ignore:</a:t>
            </a:r>
          </a:p>
          <a:p>
            <a:pPr lvl="1"/>
            <a:r>
              <a:rPr lang="en-GB" dirty="0" smtClean="0"/>
              <a:t>Compensation</a:t>
            </a:r>
          </a:p>
          <a:p>
            <a:pPr lvl="1"/>
            <a:r>
              <a:rPr lang="en-GB" dirty="0" smtClean="0"/>
              <a:t>Damages in lieu of injunction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951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Discharge and modification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cancellation or modification</a:t>
            </a:r>
          </a:p>
          <a:p>
            <a:r>
              <a:rPr lang="en-GB" dirty="0" smtClean="0"/>
              <a:t>Make an application</a:t>
            </a:r>
          </a:p>
          <a:p>
            <a:r>
              <a:rPr lang="en-GB" dirty="0" smtClean="0"/>
              <a:t>Requirements of discharge:</a:t>
            </a:r>
          </a:p>
          <a:p>
            <a:pPr lvl="1"/>
            <a:r>
              <a:rPr lang="en-GB" dirty="0" smtClean="0"/>
              <a:t>Rendered obsolete</a:t>
            </a:r>
          </a:p>
          <a:p>
            <a:pPr lvl="1"/>
            <a:r>
              <a:rPr lang="en-GB" dirty="0" smtClean="0"/>
              <a:t>Impedes reasonable use or contrary to public interest</a:t>
            </a:r>
          </a:p>
          <a:p>
            <a:pPr lvl="1"/>
            <a:r>
              <a:rPr lang="en-GB" dirty="0" smtClean="0"/>
              <a:t>Those involved agree</a:t>
            </a:r>
          </a:p>
          <a:p>
            <a:pPr lvl="1"/>
            <a:r>
              <a:rPr lang="en-GB" dirty="0" smtClean="0"/>
              <a:t>No affect to those entitled to the benefit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81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Mortgages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Loan to transfer property </a:t>
            </a:r>
          </a:p>
          <a:p>
            <a:r>
              <a:rPr lang="en-GB" dirty="0" smtClean="0"/>
              <a:t>Contract between a borrower and lender</a:t>
            </a:r>
          </a:p>
          <a:p>
            <a:r>
              <a:rPr lang="en-GB" dirty="0" smtClean="0"/>
              <a:t>Also an interest in land</a:t>
            </a:r>
          </a:p>
          <a:p>
            <a:r>
              <a:rPr lang="en-GB" dirty="0" smtClean="0"/>
              <a:t>Normal method used to purchase property</a:t>
            </a:r>
          </a:p>
          <a:p>
            <a:pPr lvl="1"/>
            <a:r>
              <a:rPr lang="en-GB" dirty="0" smtClean="0"/>
              <a:t>Repayment mortgages</a:t>
            </a:r>
          </a:p>
          <a:p>
            <a:pPr lvl="1"/>
            <a:r>
              <a:rPr lang="en-GB" dirty="0" smtClean="0"/>
              <a:t>Endowment mortgages</a:t>
            </a:r>
          </a:p>
          <a:p>
            <a:r>
              <a:rPr lang="en-GB" dirty="0" smtClean="0"/>
              <a:t>Equity of redemption</a:t>
            </a:r>
          </a:p>
          <a:p>
            <a:pPr lvl="1"/>
            <a:r>
              <a:rPr lang="en-GB" dirty="0" smtClean="0"/>
              <a:t>Knightsbridge Estates Trust Ltd v </a:t>
            </a:r>
            <a:r>
              <a:rPr lang="en-GB" dirty="0" err="1" smtClean="0"/>
              <a:t>Bryne</a:t>
            </a:r>
            <a:r>
              <a:rPr lang="en-GB" dirty="0" smtClean="0"/>
              <a:t> [1940]</a:t>
            </a:r>
          </a:p>
          <a:p>
            <a:pPr lvl="1"/>
            <a:r>
              <a:rPr lang="en-GB" dirty="0" smtClean="0"/>
              <a:t>Fairclough v Swan Brewery [1912]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14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 and the built environment – Douglas Wood (chapter 4)</a:t>
            </a:r>
          </a:p>
          <a:p>
            <a:r>
              <a:rPr lang="en-GB" dirty="0" err="1" smtClean="0"/>
              <a:t>Webstroke</a:t>
            </a:r>
            <a:r>
              <a:rPr lang="en-GB" dirty="0" smtClean="0"/>
              <a:t> law (</a:t>
            </a:r>
            <a:r>
              <a:rPr lang="en-GB" u="sng" smtClean="0"/>
              <a:t>Webstroke.co.uk</a:t>
            </a:r>
            <a:r>
              <a:rPr lang="en-GB" smtClean="0"/>
              <a:t>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1949</TotalTime>
  <Words>753</Words>
  <Application>Microsoft Office PowerPoint</Application>
  <PresentationFormat>On-screen Show (4:3)</PresentationFormat>
  <Paragraphs>151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What is property?</vt:lpstr>
      <vt:lpstr>Fixtures and chattels</vt:lpstr>
      <vt:lpstr>Assessing whether a fixture or chattel…</vt:lpstr>
      <vt:lpstr>Tenures</vt:lpstr>
      <vt:lpstr>1925 property legislation</vt:lpstr>
      <vt:lpstr>Estates in land</vt:lpstr>
      <vt:lpstr>Interests in land</vt:lpstr>
      <vt:lpstr>Easements</vt:lpstr>
      <vt:lpstr>Acquisition of easements </vt:lpstr>
      <vt:lpstr>Easement of light</vt:lpstr>
      <vt:lpstr>Profits à Prendre</vt:lpstr>
      <vt:lpstr>Restrictive covenants</vt:lpstr>
      <vt:lpstr>Enforcement</vt:lpstr>
      <vt:lpstr>Discharge and modification</vt:lpstr>
      <vt:lpstr>Mortgages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28</cp:revision>
  <cp:lastPrinted>2016-01-25T12:50:48Z</cp:lastPrinted>
  <dcterms:created xsi:type="dcterms:W3CDTF">2014-12-16T20:08:06Z</dcterms:created>
  <dcterms:modified xsi:type="dcterms:W3CDTF">2016-01-25T13:11:05Z</dcterms:modified>
</cp:coreProperties>
</file>