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Bebas Neue Cyrillic" panose="020B0604020202020204" charset="0"/>
      <p:regular r:id="rId16"/>
    </p:embeddedFont>
    <p:embeddedFont>
      <p:font typeface="Poppins" panose="00000500000000000000" pitchFamily="2" charset="0"/>
      <p:regular r:id="rId17"/>
      <p:bold r:id="rId18"/>
      <p:italic r:id="rId19"/>
      <p:boldItalic r:id="rId20"/>
    </p:embeddedFont>
    <p:embeddedFont>
      <p:font typeface="Poppins Bold" panose="00000800000000000000" pitchFamily="2"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B27D7-A15E-A995-C113-72076A11EABF}" v="3" dt="2026-10-21T12:16:39.520"/>
    <p1510:client id="{E6AFB20A-5039-4BA2-9ACB-F651E4B340DC}" v="4" dt="2026-10-21T09:11:30.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Bibi (2412887)" userId="S::2412887@student.uwtsd.ac.uk::72bc1a3c-ba52-4081-a3a1-0181e95929df" providerId="AD" clId="Web-{021B27D7-A15E-A995-C113-72076A11EABF}"/>
    <pc:docChg chg="modSld">
      <pc:chgData name="Samina Bibi (2412887)" userId="S::2412887@student.uwtsd.ac.uk::72bc1a3c-ba52-4081-a3a1-0181e95929df" providerId="AD" clId="Web-{021B27D7-A15E-A995-C113-72076A11EABF}" dt="2026-10-21T12:16:30.661" v="0" actId="20577"/>
      <pc:docMkLst>
        <pc:docMk/>
      </pc:docMkLst>
      <pc:sldChg chg="modSp">
        <pc:chgData name="Samina Bibi (2412887)" userId="S::2412887@student.uwtsd.ac.uk::72bc1a3c-ba52-4081-a3a1-0181e95929df" providerId="AD" clId="Web-{021B27D7-A15E-A995-C113-72076A11EABF}" dt="2026-10-21T12:16:30.661" v="0" actId="20577"/>
        <pc:sldMkLst>
          <pc:docMk/>
          <pc:sldMk cId="0" sldId="268"/>
        </pc:sldMkLst>
        <pc:spChg chg="mod">
          <ac:chgData name="Samina Bibi (2412887)" userId="S::2412887@student.uwtsd.ac.uk::72bc1a3c-ba52-4081-a3a1-0181e95929df" providerId="AD" clId="Web-{021B27D7-A15E-A995-C113-72076A11EABF}" dt="2026-10-21T12:16:30.661" v="0" actId="20577"/>
          <ac:spMkLst>
            <pc:docMk/>
            <pc:sldMk cId="0" sldId="268"/>
            <ac:spMk id="2" creationId="{00000000-0000-0000-0000-000000000000}"/>
          </ac:spMkLst>
        </pc:spChg>
      </pc:sldChg>
    </pc:docChg>
  </pc:docChgLst>
  <pc:docChgLst>
    <pc:chgData name="Samina Bibi (2412887)" userId="72bc1a3c-ba52-4081-a3a1-0181e95929df" providerId="ADAL" clId="{06761F52-ECD0-4BA5-A04F-1829BD8AFF2C}"/>
    <pc:docChg chg="modSld">
      <pc:chgData name="Samina Bibi (2412887)" userId="72bc1a3c-ba52-4081-a3a1-0181e95929df" providerId="ADAL" clId="{06761F52-ECD0-4BA5-A04F-1829BD8AFF2C}" dt="2026-10-21T09:11:30.717" v="3" actId="20577"/>
      <pc:docMkLst>
        <pc:docMk/>
      </pc:docMkLst>
      <pc:sldChg chg="modSp mod">
        <pc:chgData name="Samina Bibi (2412887)" userId="72bc1a3c-ba52-4081-a3a1-0181e95929df" providerId="ADAL" clId="{06761F52-ECD0-4BA5-A04F-1829BD8AFF2C}" dt="2026-10-21T09:11:30.717" v="3" actId="20577"/>
        <pc:sldMkLst>
          <pc:docMk/>
          <pc:sldMk cId="0" sldId="257"/>
        </pc:sldMkLst>
        <pc:spChg chg="mod">
          <ac:chgData name="Samina Bibi (2412887)" userId="72bc1a3c-ba52-4081-a3a1-0181e95929df" providerId="ADAL" clId="{06761F52-ECD0-4BA5-A04F-1829BD8AFF2C}" dt="2026-10-21T09:11:30.717" v="3" actId="20577"/>
          <ac:spMkLst>
            <pc:docMk/>
            <pc:sldMk cId="0" sldId="257"/>
            <ac:spMk id="8"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svg"/><Relationship Id="rId7"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8.sv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sv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8.svg"/><Relationship Id="rId1" Type="http://schemas.openxmlformats.org/officeDocument/2006/relationships/slideLayout" Target="../slideLayouts/slideLayout7.xml"/><Relationship Id="rId5" Type="http://schemas.openxmlformats.org/officeDocument/2006/relationships/image" Target="../media/image19.sv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11.sv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svg"/><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11.sv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11.svg"/><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8852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33" b="-3333"/>
            </a:stretch>
          </a:blipFill>
        </p:spPr>
        <p:txBody>
          <a:bodyPr/>
          <a:lstStyle/>
          <a:p>
            <a:endParaRPr lang="en-GB" noProof="0"/>
          </a:p>
        </p:txBody>
      </p:sp>
      <p:sp>
        <p:nvSpPr>
          <p:cNvPr id="3" name="Freeform 3"/>
          <p:cNvSpPr/>
          <p:nvPr/>
        </p:nvSpPr>
        <p:spPr>
          <a:xfrm>
            <a:off x="9419029" y="1157764"/>
            <a:ext cx="7214016" cy="7200900"/>
          </a:xfrm>
          <a:custGeom>
            <a:avLst/>
            <a:gdLst/>
            <a:ahLst/>
            <a:cxnLst/>
            <a:rect l="l" t="t" r="r" b="b"/>
            <a:pathLst>
              <a:path w="7214016" h="7200900">
                <a:moveTo>
                  <a:pt x="0" y="0"/>
                </a:moveTo>
                <a:lnTo>
                  <a:pt x="7214016" y="0"/>
                </a:lnTo>
                <a:lnTo>
                  <a:pt x="7214016" y="7200900"/>
                </a:lnTo>
                <a:lnTo>
                  <a:pt x="0" y="72009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10949762" y="2700814"/>
            <a:ext cx="4152550" cy="4114800"/>
          </a:xfrm>
          <a:custGeom>
            <a:avLst/>
            <a:gdLst/>
            <a:ahLst/>
            <a:cxnLst/>
            <a:rect l="l" t="t" r="r" b="b"/>
            <a:pathLst>
              <a:path w="4152550" h="4114800">
                <a:moveTo>
                  <a:pt x="0" y="0"/>
                </a:moveTo>
                <a:lnTo>
                  <a:pt x="4152550" y="0"/>
                </a:lnTo>
                <a:lnTo>
                  <a:pt x="4152550"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a:off x="1828800" y="5143500"/>
            <a:ext cx="7315200" cy="628299"/>
          </a:xfrm>
          <a:custGeom>
            <a:avLst/>
            <a:gdLst/>
            <a:ahLst/>
            <a:cxnLst/>
            <a:rect l="l" t="t" r="r" b="b"/>
            <a:pathLst>
              <a:path w="7315200" h="628299">
                <a:moveTo>
                  <a:pt x="0" y="0"/>
                </a:moveTo>
                <a:lnTo>
                  <a:pt x="7315200" y="0"/>
                </a:lnTo>
                <a:lnTo>
                  <a:pt x="7315200" y="628299"/>
                </a:lnTo>
                <a:lnTo>
                  <a:pt x="0" y="62829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6" name="Freeform 6"/>
          <p:cNvSpPr/>
          <p:nvPr/>
        </p:nvSpPr>
        <p:spPr>
          <a:xfrm>
            <a:off x="10878845" y="2368391"/>
            <a:ext cx="4294383" cy="4114800"/>
          </a:xfrm>
          <a:custGeom>
            <a:avLst/>
            <a:gdLst/>
            <a:ahLst/>
            <a:cxnLst/>
            <a:rect l="l" t="t" r="r" b="b"/>
            <a:pathLst>
              <a:path w="4294383" h="4114800">
                <a:moveTo>
                  <a:pt x="0" y="0"/>
                </a:moveTo>
                <a:lnTo>
                  <a:pt x="4294384" y="0"/>
                </a:lnTo>
                <a:lnTo>
                  <a:pt x="4294384"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noProof="0"/>
          </a:p>
        </p:txBody>
      </p:sp>
      <p:sp>
        <p:nvSpPr>
          <p:cNvPr id="7" name="TextBox 7"/>
          <p:cNvSpPr txBox="1"/>
          <p:nvPr/>
        </p:nvSpPr>
        <p:spPr>
          <a:xfrm>
            <a:off x="1788736" y="2628306"/>
            <a:ext cx="8263218" cy="1145057"/>
          </a:xfrm>
          <a:prstGeom prst="rect">
            <a:avLst/>
          </a:prstGeom>
        </p:spPr>
        <p:txBody>
          <a:bodyPr lIns="0" tIns="0" rIns="0" bIns="0" rtlCol="0" anchor="t">
            <a:spAutoFit/>
          </a:bodyPr>
          <a:lstStyle/>
          <a:p>
            <a:pPr algn="l">
              <a:lnSpc>
                <a:spcPts val="10185"/>
              </a:lnSpc>
            </a:pPr>
            <a:r>
              <a:rPr lang="en-GB" sz="6000" spc="73" noProof="0">
                <a:solidFill>
                  <a:srgbClr val="FFFFFF"/>
                </a:solidFill>
                <a:latin typeface="Bebas Neue Cyrillic"/>
                <a:ea typeface="Bebas Neue Cyrillic"/>
                <a:cs typeface="Bebas Neue Cyrillic"/>
                <a:sym typeface="Bebas Neue Cyrillic"/>
              </a:rPr>
              <a:t>Parkinson’s KinetiGraph (PKG)</a:t>
            </a:r>
          </a:p>
        </p:txBody>
      </p:sp>
      <p:sp>
        <p:nvSpPr>
          <p:cNvPr id="8" name="TextBox 8"/>
          <p:cNvSpPr txBox="1"/>
          <p:nvPr/>
        </p:nvSpPr>
        <p:spPr>
          <a:xfrm>
            <a:off x="1828800" y="5821521"/>
            <a:ext cx="8263218" cy="553998"/>
          </a:xfrm>
          <a:prstGeom prst="rect">
            <a:avLst/>
          </a:prstGeom>
        </p:spPr>
        <p:txBody>
          <a:bodyPr lIns="0" tIns="0" rIns="0" bIns="0" rtlCol="0" anchor="t">
            <a:spAutoFit/>
          </a:bodyPr>
          <a:lstStyle/>
          <a:p>
            <a:r>
              <a:rPr lang="en-GB" sz="3600" noProof="0">
                <a:solidFill>
                  <a:schemeClr val="bg2"/>
                </a:solidFill>
              </a:rPr>
              <a:t>Digital Innovation in UK Healthcare</a:t>
            </a:r>
            <a:endParaRPr lang="en-GB" sz="3399" noProof="0">
              <a:solidFill>
                <a:schemeClr val="bg2"/>
              </a:solidFill>
              <a:latin typeface="Poppins"/>
              <a:ea typeface="Poppins"/>
              <a:cs typeface="Poppins"/>
              <a:sym typeface="Poppins"/>
            </a:endParaRPr>
          </a:p>
        </p:txBody>
      </p:sp>
      <p:sp>
        <p:nvSpPr>
          <p:cNvPr id="9" name="TextBox 9"/>
          <p:cNvSpPr txBox="1"/>
          <p:nvPr/>
        </p:nvSpPr>
        <p:spPr>
          <a:xfrm>
            <a:off x="1788736" y="7446185"/>
            <a:ext cx="6622584" cy="2130393"/>
          </a:xfrm>
          <a:prstGeom prst="rect">
            <a:avLst/>
          </a:prstGeom>
        </p:spPr>
        <p:txBody>
          <a:bodyPr lIns="0" tIns="0" rIns="0" bIns="0" rtlCol="0" anchor="t">
            <a:spAutoFit/>
          </a:bodyPr>
          <a:lstStyle/>
          <a:p>
            <a:pPr marL="432073" lvl="1" indent="-216036" algn="l">
              <a:lnSpc>
                <a:spcPts val="2801"/>
              </a:lnSpc>
              <a:buFont typeface="Arial"/>
              <a:buChar char="•"/>
            </a:pPr>
            <a:r>
              <a:rPr lang="en-GB" sz="2001" b="1" spc="14" noProof="0">
                <a:solidFill>
                  <a:srgbClr val="FFFFFF"/>
                </a:solidFill>
                <a:latin typeface="Poppins Bold"/>
                <a:ea typeface="Poppins Bold"/>
                <a:cs typeface="Poppins Bold"/>
                <a:sym typeface="Poppins Bold"/>
              </a:rPr>
              <a:t>Student name:-Samina Bibi</a:t>
            </a:r>
          </a:p>
          <a:p>
            <a:pPr marL="432073" lvl="1" indent="-216036" algn="l">
              <a:lnSpc>
                <a:spcPts val="2801"/>
              </a:lnSpc>
              <a:buFont typeface="Arial"/>
              <a:buChar char="•"/>
            </a:pPr>
            <a:r>
              <a:rPr lang="en-GB" sz="2001" b="1" spc="14" noProof="0">
                <a:solidFill>
                  <a:srgbClr val="FFFFFF"/>
                </a:solidFill>
                <a:latin typeface="Poppins Bold"/>
                <a:ea typeface="Poppins Bold"/>
                <a:cs typeface="Poppins Bold"/>
                <a:sym typeface="Poppins Bold"/>
              </a:rPr>
              <a:t>Student number:-2412887</a:t>
            </a:r>
          </a:p>
          <a:p>
            <a:pPr marL="432073" lvl="1" indent="-216036" algn="l">
              <a:lnSpc>
                <a:spcPts val="2801"/>
              </a:lnSpc>
              <a:buFont typeface="Arial"/>
              <a:buChar char="•"/>
            </a:pPr>
            <a:r>
              <a:rPr lang="en-GB" sz="2001" b="1" spc="14" noProof="0">
                <a:solidFill>
                  <a:srgbClr val="FFFFFF"/>
                </a:solidFill>
                <a:latin typeface="Poppins Bold"/>
                <a:ea typeface="Poppins Bold"/>
                <a:cs typeface="Poppins Bold"/>
                <a:sym typeface="Poppins Bold"/>
              </a:rPr>
              <a:t>Module: Digital Transformation in the Health and Care Professions</a:t>
            </a:r>
          </a:p>
          <a:p>
            <a:pPr marL="432073" lvl="1" indent="-216036" algn="l">
              <a:lnSpc>
                <a:spcPts val="2801"/>
              </a:lnSpc>
              <a:buFont typeface="Arial"/>
              <a:buChar char="•"/>
            </a:pPr>
            <a:r>
              <a:rPr lang="en-GB" sz="2001" b="1" spc="14" noProof="0">
                <a:solidFill>
                  <a:srgbClr val="FFFFFF"/>
                </a:solidFill>
                <a:latin typeface="Poppins Bold"/>
                <a:ea typeface="Poppins Bold"/>
                <a:cs typeface="Poppins Bold"/>
                <a:sym typeface="Poppins Bold"/>
              </a:rPr>
              <a:t>Module code: BMHP6026</a:t>
            </a:r>
          </a:p>
          <a:p>
            <a:pPr marL="432073" lvl="1" indent="-216036" algn="l">
              <a:lnSpc>
                <a:spcPts val="2801"/>
              </a:lnSpc>
              <a:buFont typeface="Arial"/>
              <a:buChar char="•"/>
            </a:pPr>
            <a:r>
              <a:rPr lang="en-GB" sz="2001" b="1" spc="14" noProof="0">
                <a:solidFill>
                  <a:srgbClr val="FFFFFF"/>
                </a:solidFill>
                <a:latin typeface="Poppins Bold"/>
                <a:ea typeface="Poppins Bold"/>
                <a:cs typeface="Poppins Bold"/>
                <a:sym typeface="Poppins Bold"/>
              </a:rPr>
              <a:t>Lecturer's name:-Tomy Adattu Chacko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16410586" y="0"/>
            <a:ext cx="1877414" cy="3337625"/>
          </a:xfrm>
          <a:custGeom>
            <a:avLst/>
            <a:gdLst/>
            <a:ahLst/>
            <a:cxnLst/>
            <a:rect l="l" t="t" r="r" b="b"/>
            <a:pathLst>
              <a:path w="1877414" h="3337625">
                <a:moveTo>
                  <a:pt x="0" y="0"/>
                </a:moveTo>
                <a:lnTo>
                  <a:pt x="1877414" y="0"/>
                </a:lnTo>
                <a:lnTo>
                  <a:pt x="1877414" y="3337625"/>
                </a:lnTo>
                <a:lnTo>
                  <a:pt x="0" y="3337625"/>
                </a:lnTo>
                <a:lnTo>
                  <a:pt x="0" y="0"/>
                </a:lnTo>
                <a:close/>
              </a:path>
            </a:pathLst>
          </a:custGeom>
          <a:blipFill>
            <a:blip>
              <a:extLst>
                <a:ext uri="{96DAC541-7B7A-43D3-8B79-37D633B846F1}">
                  <asvg:svgBlip xmlns:asvg="http://schemas.microsoft.com/office/drawing/2016/SVG/main" r:embed="rId2"/>
                </a:ext>
              </a:extLst>
            </a:blip>
            <a:stretch>
              <a:fillRect r="-78101"/>
            </a:stretch>
          </a:blipFill>
        </p:spPr>
        <p:txBody>
          <a:bodyPr/>
          <a:lstStyle/>
          <a:p>
            <a:endParaRPr lang="en-GB" noProof="0"/>
          </a:p>
        </p:txBody>
      </p:sp>
      <p:sp>
        <p:nvSpPr>
          <p:cNvPr id="3" name="Freeform 3"/>
          <p:cNvSpPr/>
          <p:nvPr/>
        </p:nvSpPr>
        <p:spPr>
          <a:xfrm>
            <a:off x="0" y="7012459"/>
            <a:ext cx="18288000" cy="3274541"/>
          </a:xfrm>
          <a:custGeom>
            <a:avLst/>
            <a:gdLst/>
            <a:ahLst/>
            <a:cxnLst/>
            <a:rect l="l" t="t" r="r" b="b"/>
            <a:pathLst>
              <a:path w="18288000" h="3274541">
                <a:moveTo>
                  <a:pt x="0" y="0"/>
                </a:moveTo>
                <a:lnTo>
                  <a:pt x="18288000" y="0"/>
                </a:lnTo>
                <a:lnTo>
                  <a:pt x="18288000" y="3274541"/>
                </a:lnTo>
                <a:lnTo>
                  <a:pt x="0" y="3274541"/>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11048730" y="3059883"/>
            <a:ext cx="5736353" cy="6198417"/>
          </a:xfrm>
          <a:custGeom>
            <a:avLst/>
            <a:gdLst/>
            <a:ahLst/>
            <a:cxnLst/>
            <a:rect l="l" t="t" r="r" b="b"/>
            <a:pathLst>
              <a:path w="5736353" h="6198417">
                <a:moveTo>
                  <a:pt x="0" y="0"/>
                </a:moveTo>
                <a:lnTo>
                  <a:pt x="5736354" y="0"/>
                </a:lnTo>
                <a:lnTo>
                  <a:pt x="5736354" y="6198417"/>
                </a:lnTo>
                <a:lnTo>
                  <a:pt x="0" y="619841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a:off x="1788736" y="3059883"/>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6" name="Freeform 6"/>
          <p:cNvSpPr/>
          <p:nvPr/>
        </p:nvSpPr>
        <p:spPr>
          <a:xfrm>
            <a:off x="0" y="7501699"/>
            <a:ext cx="1566732" cy="2785301"/>
          </a:xfrm>
          <a:custGeom>
            <a:avLst/>
            <a:gdLst/>
            <a:ahLst/>
            <a:cxnLst/>
            <a:rect l="l" t="t" r="r" b="b"/>
            <a:pathLst>
              <a:path w="1566732" h="2785301">
                <a:moveTo>
                  <a:pt x="0" y="0"/>
                </a:moveTo>
                <a:lnTo>
                  <a:pt x="1566732" y="0"/>
                </a:lnTo>
                <a:lnTo>
                  <a:pt x="1566732" y="2785301"/>
                </a:lnTo>
                <a:lnTo>
                  <a:pt x="0" y="2785301"/>
                </a:lnTo>
                <a:lnTo>
                  <a:pt x="0" y="0"/>
                </a:lnTo>
                <a:close/>
              </a:path>
            </a:pathLst>
          </a:custGeom>
          <a:blipFill>
            <a:blip>
              <a:extLst>
                <a:ext uri="{96DAC541-7B7A-43D3-8B79-37D633B846F1}">
                  <asvg:svgBlip xmlns:asvg="http://schemas.microsoft.com/office/drawing/2016/SVG/main" r:embed="rId6"/>
                </a:ext>
              </a:extLst>
            </a:blip>
            <a:stretch>
              <a:fillRect l="-79408"/>
            </a:stretch>
          </a:blipFill>
        </p:spPr>
        <p:txBody>
          <a:bodyPr/>
          <a:lstStyle/>
          <a:p>
            <a:endParaRPr lang="en-GB" noProof="0"/>
          </a:p>
        </p:txBody>
      </p:sp>
      <p:sp>
        <p:nvSpPr>
          <p:cNvPr id="7" name="TextBox 7"/>
          <p:cNvSpPr txBox="1"/>
          <p:nvPr/>
        </p:nvSpPr>
        <p:spPr>
          <a:xfrm>
            <a:off x="1569530" y="603762"/>
            <a:ext cx="11754816" cy="1377044"/>
          </a:xfrm>
          <a:prstGeom prst="rect">
            <a:avLst/>
          </a:prstGeom>
        </p:spPr>
        <p:txBody>
          <a:bodyPr lIns="0" tIns="0" rIns="0" bIns="0" rtlCol="0" anchor="t">
            <a:spAutoFit/>
          </a:bodyPr>
          <a:lstStyle/>
          <a:p>
            <a:pPr algn="l">
              <a:lnSpc>
                <a:spcPts val="5626"/>
              </a:lnSpc>
            </a:pPr>
            <a:r>
              <a:rPr lang="en-GB" sz="5800" spc="40" noProof="0">
                <a:solidFill>
                  <a:srgbClr val="222634"/>
                </a:solidFill>
                <a:latin typeface="Bebas Neue Cyrillic"/>
                <a:ea typeface="Bebas Neue Cyrillic"/>
                <a:cs typeface="Bebas Neue Cyrillic"/>
                <a:sym typeface="Bebas Neue Cyrillic"/>
              </a:rPr>
              <a:t>I</a:t>
            </a:r>
            <a:r>
              <a:rPr lang="en-GB" sz="4400" spc="40" noProof="0">
                <a:solidFill>
                  <a:srgbClr val="222634"/>
                </a:solidFill>
                <a:latin typeface="Bebas Neue Cyrillic"/>
                <a:ea typeface="Bebas Neue Cyrillic"/>
                <a:cs typeface="Bebas Neue Cyrillic"/>
                <a:sym typeface="Bebas Neue Cyrillic"/>
              </a:rPr>
              <a:t>ntroduction: </a:t>
            </a:r>
            <a:endParaRPr lang="en-GB" sz="4400" spc="40" noProof="0">
              <a:solidFill>
                <a:srgbClr val="222634"/>
              </a:solidFill>
              <a:latin typeface="Bebas Neue Cyrillic"/>
              <a:ea typeface="Bebas Neue Cyrillic"/>
              <a:cs typeface="Bebas Neue Cyrillic"/>
            </a:endParaRPr>
          </a:p>
          <a:p>
            <a:pPr algn="l">
              <a:lnSpc>
                <a:spcPts val="5626"/>
              </a:lnSpc>
            </a:pPr>
            <a:r>
              <a:rPr lang="en-GB" sz="4400" spc="40" noProof="0">
                <a:solidFill>
                  <a:srgbClr val="222634"/>
                </a:solidFill>
                <a:latin typeface="Bebas Neue Cyrillic"/>
                <a:ea typeface="Bebas Neue Cyrillic"/>
                <a:cs typeface="Bebas Neue Cyrillic"/>
                <a:sym typeface="Bebas Neue Cyrillic"/>
              </a:rPr>
              <a:t>Why Parkinson’s Monitoring Needs to Change</a:t>
            </a:r>
            <a:endParaRPr lang="en-GB" sz="4400" spc="40" noProof="0">
              <a:solidFill>
                <a:srgbClr val="222634"/>
              </a:solidFill>
              <a:latin typeface="Bebas Neue Cyrillic"/>
              <a:ea typeface="Bebas Neue Cyrillic"/>
              <a:cs typeface="Bebas Neue Cyrillic"/>
            </a:endParaRPr>
          </a:p>
        </p:txBody>
      </p:sp>
      <p:sp>
        <p:nvSpPr>
          <p:cNvPr id="8" name="TextBox 8"/>
          <p:cNvSpPr txBox="1"/>
          <p:nvPr/>
        </p:nvSpPr>
        <p:spPr>
          <a:xfrm>
            <a:off x="1788736" y="3702771"/>
            <a:ext cx="8263218" cy="4914807"/>
          </a:xfrm>
          <a:prstGeom prst="rect">
            <a:avLst/>
          </a:prstGeom>
        </p:spPr>
        <p:txBody>
          <a:bodyPr lIns="0" tIns="0" rIns="0" bIns="0" rtlCol="0" anchor="t">
            <a:spAutoFit/>
          </a:bodyPr>
          <a:lstStyle/>
          <a:p>
            <a:pPr algn="just">
              <a:lnSpc>
                <a:spcPts val="3500"/>
              </a:lnSpc>
            </a:pPr>
            <a:r>
              <a:rPr lang="en-GB" sz="2500" noProof="0">
                <a:solidFill>
                  <a:srgbClr val="222634"/>
                </a:solidFill>
                <a:latin typeface="Poppins"/>
                <a:ea typeface="Poppins"/>
                <a:cs typeface="Poppins"/>
                <a:sym typeface="Poppins"/>
              </a:rPr>
              <a:t>The motor symptoms of Parkinson's disease may vary significantly during the day and short clinical sessions and attempts at patient recall are not necessarily representative of the day-to-day symptoms (Cox et al., 2024). To overcome this limitation, the Personal KinetiGraph (PKG) is available which monitors in a longitudinal, objective manner (Sapienza et al., 2024). This presentation examines the effect of PKG on the workforce, service delivery, patients/service users and the wider community in UK healthcare in a critical manner.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1754991" y="2463641"/>
            <a:ext cx="4152550" cy="4114800"/>
          </a:xfrm>
          <a:custGeom>
            <a:avLst/>
            <a:gdLst/>
            <a:ahLst/>
            <a:cxnLst/>
            <a:rect l="l" t="t" r="r" b="b"/>
            <a:pathLst>
              <a:path w="4152550" h="4114800">
                <a:moveTo>
                  <a:pt x="0" y="0"/>
                </a:moveTo>
                <a:lnTo>
                  <a:pt x="4152551" y="0"/>
                </a:lnTo>
                <a:lnTo>
                  <a:pt x="4152551"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a:p>
        </p:txBody>
      </p:sp>
      <p:sp>
        <p:nvSpPr>
          <p:cNvPr id="3" name="Freeform 3"/>
          <p:cNvSpPr/>
          <p:nvPr/>
        </p:nvSpPr>
        <p:spPr>
          <a:xfrm>
            <a:off x="0" y="7003440"/>
            <a:ext cx="18288000" cy="3283560"/>
          </a:xfrm>
          <a:custGeom>
            <a:avLst/>
            <a:gdLst/>
            <a:ahLst/>
            <a:cxnLst/>
            <a:rect l="l" t="t" r="r" b="b"/>
            <a:pathLst>
              <a:path w="18288000" h="3283560">
                <a:moveTo>
                  <a:pt x="0" y="0"/>
                </a:moveTo>
                <a:lnTo>
                  <a:pt x="18288000" y="0"/>
                </a:lnTo>
                <a:lnTo>
                  <a:pt x="18288000" y="3283560"/>
                </a:lnTo>
                <a:lnTo>
                  <a:pt x="0" y="3283560"/>
                </a:lnTo>
                <a:lnTo>
                  <a:pt x="0" y="0"/>
                </a:lnTo>
                <a:close/>
              </a:path>
            </a:pathLst>
          </a:custGeom>
          <a:blipFill>
            <a:blip>
              <a:alphaModFix amt="15000"/>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8136160" y="3095330"/>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flipV="1">
            <a:off x="0" y="8675016"/>
            <a:ext cx="1128388" cy="1611984"/>
          </a:xfrm>
          <a:custGeom>
            <a:avLst/>
            <a:gdLst/>
            <a:ahLst/>
            <a:cxnLst/>
            <a:rect l="l" t="t" r="r" b="b"/>
            <a:pathLst>
              <a:path w="1128388" h="1611984">
                <a:moveTo>
                  <a:pt x="0" y="1611984"/>
                </a:moveTo>
                <a:lnTo>
                  <a:pt x="1128388" y="1611984"/>
                </a:lnTo>
                <a:lnTo>
                  <a:pt x="1128388" y="0"/>
                </a:lnTo>
                <a:lnTo>
                  <a:pt x="0" y="0"/>
                </a:lnTo>
                <a:lnTo>
                  <a:pt x="0" y="1611984"/>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6" name="Freeform 6"/>
          <p:cNvSpPr/>
          <p:nvPr/>
        </p:nvSpPr>
        <p:spPr>
          <a:xfrm>
            <a:off x="0" y="0"/>
            <a:ext cx="2256777" cy="3095330"/>
          </a:xfrm>
          <a:custGeom>
            <a:avLst/>
            <a:gdLst/>
            <a:ahLst/>
            <a:cxnLst/>
            <a:rect l="l" t="t" r="r" b="b"/>
            <a:pathLst>
              <a:path w="2256777" h="3095330">
                <a:moveTo>
                  <a:pt x="0" y="0"/>
                </a:moveTo>
                <a:lnTo>
                  <a:pt x="2256777" y="0"/>
                </a:lnTo>
                <a:lnTo>
                  <a:pt x="2256777" y="3095330"/>
                </a:lnTo>
                <a:lnTo>
                  <a:pt x="0" y="309533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noProof="0"/>
          </a:p>
        </p:txBody>
      </p:sp>
      <p:sp>
        <p:nvSpPr>
          <p:cNvPr id="7" name="Freeform 7"/>
          <p:cNvSpPr/>
          <p:nvPr/>
        </p:nvSpPr>
        <p:spPr>
          <a:xfrm>
            <a:off x="17508066" y="84297"/>
            <a:ext cx="779934" cy="2306255"/>
          </a:xfrm>
          <a:custGeom>
            <a:avLst/>
            <a:gdLst/>
            <a:ahLst/>
            <a:cxnLst/>
            <a:rect l="l" t="t" r="r" b="b"/>
            <a:pathLst>
              <a:path w="779934" h="2306255">
                <a:moveTo>
                  <a:pt x="0" y="0"/>
                </a:moveTo>
                <a:lnTo>
                  <a:pt x="779934" y="0"/>
                </a:lnTo>
                <a:lnTo>
                  <a:pt x="779934" y="2306255"/>
                </a:lnTo>
                <a:lnTo>
                  <a:pt x="0" y="230625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noProof="0"/>
          </a:p>
        </p:txBody>
      </p:sp>
      <p:sp>
        <p:nvSpPr>
          <p:cNvPr id="8" name="Freeform 8"/>
          <p:cNvSpPr/>
          <p:nvPr/>
        </p:nvSpPr>
        <p:spPr>
          <a:xfrm>
            <a:off x="2146428" y="1422939"/>
            <a:ext cx="4152550" cy="3344783"/>
          </a:xfrm>
          <a:custGeom>
            <a:avLst/>
            <a:gdLst/>
            <a:ahLst/>
            <a:cxnLst/>
            <a:rect l="l" t="t" r="r" b="b"/>
            <a:pathLst>
              <a:path w="4152550" h="3344783">
                <a:moveTo>
                  <a:pt x="0" y="0"/>
                </a:moveTo>
                <a:lnTo>
                  <a:pt x="4152550" y="0"/>
                </a:lnTo>
                <a:lnTo>
                  <a:pt x="4152550" y="3344782"/>
                </a:lnTo>
                <a:lnTo>
                  <a:pt x="0" y="3344782"/>
                </a:lnTo>
                <a:lnTo>
                  <a:pt x="0" y="0"/>
                </a:lnTo>
                <a:close/>
              </a:path>
            </a:pathLst>
          </a:custGeom>
          <a:blipFill>
            <a:blip r:embed="rId8"/>
            <a:stretch>
              <a:fillRect l="-12202" r="-13326"/>
            </a:stretch>
          </a:blipFill>
        </p:spPr>
        <p:txBody>
          <a:bodyPr/>
          <a:lstStyle/>
          <a:p>
            <a:endParaRPr lang="en-GB" noProof="0"/>
          </a:p>
        </p:txBody>
      </p:sp>
      <p:sp>
        <p:nvSpPr>
          <p:cNvPr id="9" name="Freeform 9"/>
          <p:cNvSpPr/>
          <p:nvPr/>
        </p:nvSpPr>
        <p:spPr>
          <a:xfrm>
            <a:off x="1128388" y="5209963"/>
            <a:ext cx="6188629" cy="3586954"/>
          </a:xfrm>
          <a:custGeom>
            <a:avLst/>
            <a:gdLst/>
            <a:ahLst/>
            <a:cxnLst/>
            <a:rect l="l" t="t" r="r" b="b"/>
            <a:pathLst>
              <a:path w="6188629" h="3586954">
                <a:moveTo>
                  <a:pt x="0" y="0"/>
                </a:moveTo>
                <a:lnTo>
                  <a:pt x="6188630" y="0"/>
                </a:lnTo>
                <a:lnTo>
                  <a:pt x="6188630" y="3586954"/>
                </a:lnTo>
                <a:lnTo>
                  <a:pt x="0" y="3586954"/>
                </a:lnTo>
                <a:lnTo>
                  <a:pt x="0" y="0"/>
                </a:lnTo>
                <a:close/>
              </a:path>
            </a:pathLst>
          </a:custGeom>
          <a:blipFill>
            <a:blip r:embed="rId9"/>
            <a:stretch>
              <a:fillRect t="-73283" b="-66621"/>
            </a:stretch>
          </a:blipFill>
        </p:spPr>
        <p:txBody>
          <a:bodyPr/>
          <a:lstStyle/>
          <a:p>
            <a:endParaRPr lang="en-GB" noProof="0"/>
          </a:p>
        </p:txBody>
      </p:sp>
      <p:sp>
        <p:nvSpPr>
          <p:cNvPr id="10" name="TextBox 10"/>
          <p:cNvSpPr txBox="1"/>
          <p:nvPr/>
        </p:nvSpPr>
        <p:spPr>
          <a:xfrm>
            <a:off x="8136160" y="3905091"/>
            <a:ext cx="8881910" cy="5708649"/>
          </a:xfrm>
          <a:prstGeom prst="rect">
            <a:avLst/>
          </a:prstGeom>
        </p:spPr>
        <p:txBody>
          <a:bodyPr lIns="0" tIns="0" rIns="0" bIns="0" rtlCol="0" anchor="t">
            <a:spAutoFit/>
          </a:bodyPr>
          <a:lstStyle/>
          <a:p>
            <a:pPr algn="just">
              <a:lnSpc>
                <a:spcPts val="3500"/>
              </a:lnSpc>
            </a:pPr>
            <a:r>
              <a:rPr lang="en-GB" sz="2500" noProof="0">
                <a:solidFill>
                  <a:srgbClr val="222634"/>
                </a:solidFill>
                <a:latin typeface="Poppins"/>
                <a:ea typeface="Poppins"/>
                <a:cs typeface="Poppins"/>
                <a:sym typeface="Poppins"/>
              </a:rPr>
              <a:t>Personal KinetiGraph (PKG) is a wrist-worn digital motion monitoring device that collects data continuously for 6 days, during normal daily activities (Rodríguez-Martín and Pérez-López, 2024). The algorithms that are used to determine bradykinesia, dyskinesia, tremor, motor fluctuations and immobility are based on the accelerometer data. Patterns of symptoms are captured in longitudinal reports which enable clinicians to get a better idea of what's happening beyond the scope of one consultation. Importantly, PKG is intended to be used in addition to traditional assessment and not in place of it (Chaudhuri et al., 2022).</a:t>
            </a:r>
          </a:p>
        </p:txBody>
      </p:sp>
      <p:sp>
        <p:nvSpPr>
          <p:cNvPr id="11" name="TextBox 11"/>
          <p:cNvSpPr txBox="1"/>
          <p:nvPr/>
        </p:nvSpPr>
        <p:spPr>
          <a:xfrm>
            <a:off x="8136160" y="1351725"/>
            <a:ext cx="8881910" cy="1377044"/>
          </a:xfrm>
          <a:prstGeom prst="rect">
            <a:avLst/>
          </a:prstGeom>
        </p:spPr>
        <p:txBody>
          <a:bodyPr lIns="0" tIns="0" rIns="0" bIns="0" rtlCol="0" anchor="t">
            <a:spAutoFit/>
          </a:bodyPr>
          <a:lstStyle/>
          <a:p>
            <a:pPr algn="l">
              <a:lnSpc>
                <a:spcPts val="5625"/>
              </a:lnSpc>
            </a:pPr>
            <a:r>
              <a:rPr lang="en-GB" sz="4400" spc="40" noProof="0">
                <a:solidFill>
                  <a:srgbClr val="222634"/>
                </a:solidFill>
                <a:latin typeface="Bebas Neue Cyrillic"/>
                <a:ea typeface="Bebas Neue Cyrillic"/>
                <a:cs typeface="Bebas Neue Cyrillic"/>
                <a:sym typeface="Bebas Neue Cyrillic"/>
              </a:rPr>
              <a:t>The Innovation: </a:t>
            </a:r>
            <a:endParaRPr lang="en-GB" sz="4400" spc="40" noProof="0">
              <a:solidFill>
                <a:srgbClr val="222634"/>
              </a:solidFill>
              <a:latin typeface="Bebas Neue Cyrillic"/>
              <a:ea typeface="Bebas Neue Cyrillic"/>
              <a:cs typeface="Bebas Neue Cyrillic"/>
            </a:endParaRPr>
          </a:p>
          <a:p>
            <a:pPr algn="l">
              <a:lnSpc>
                <a:spcPts val="5625"/>
              </a:lnSpc>
            </a:pPr>
            <a:r>
              <a:rPr lang="en-GB" sz="4400" spc="40" noProof="0">
                <a:solidFill>
                  <a:srgbClr val="222634"/>
                </a:solidFill>
                <a:latin typeface="Bebas Neue Cyrillic"/>
                <a:ea typeface="Bebas Neue Cyrillic"/>
                <a:cs typeface="Bebas Neue Cyrillic"/>
                <a:sym typeface="Bebas Neue Cyrillic"/>
              </a:rPr>
              <a:t>What is the Personal KinetiGraph?</a:t>
            </a:r>
            <a:endParaRPr lang="en-GB" sz="4400" spc="40" noProof="0">
              <a:solidFill>
                <a:srgbClr val="222634"/>
              </a:solidFill>
              <a:latin typeface="Bebas Neue Cyrillic"/>
              <a:ea typeface="Bebas Neue Cyrillic"/>
              <a:cs typeface="Bebas Neue Cyrill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0" y="6983477"/>
            <a:ext cx="18288000" cy="3274541"/>
          </a:xfrm>
          <a:custGeom>
            <a:avLst/>
            <a:gdLst/>
            <a:ahLst/>
            <a:cxnLst/>
            <a:rect l="l" t="t" r="r" b="b"/>
            <a:pathLst>
              <a:path w="18288000" h="3274541">
                <a:moveTo>
                  <a:pt x="0" y="0"/>
                </a:moveTo>
                <a:lnTo>
                  <a:pt x="18288000" y="0"/>
                </a:lnTo>
                <a:lnTo>
                  <a:pt x="18288000" y="3274540"/>
                </a:lnTo>
                <a:lnTo>
                  <a:pt x="0" y="3274540"/>
                </a:lnTo>
                <a:lnTo>
                  <a:pt x="0" y="0"/>
                </a:lnTo>
                <a:close/>
              </a:path>
            </a:pathLst>
          </a:custGeom>
          <a:blipFill>
            <a:blip>
              <a:alphaModFix amt="9999"/>
              <a:extLst>
                <a:ext uri="{96DAC541-7B7A-43D3-8B79-37D633B846F1}">
                  <asvg:svgBlip xmlns:asvg="http://schemas.microsoft.com/office/drawing/2016/SVG/main" r:embed="rId2"/>
                </a:ext>
              </a:extLst>
            </a:blip>
            <a:stretch>
              <a:fillRect/>
            </a:stretch>
          </a:blipFill>
        </p:spPr>
        <p:txBody>
          <a:bodyPr/>
          <a:lstStyle/>
          <a:p>
            <a:endParaRPr lang="en-GB" noProof="0"/>
          </a:p>
        </p:txBody>
      </p:sp>
      <p:sp>
        <p:nvSpPr>
          <p:cNvPr id="3" name="Freeform 3"/>
          <p:cNvSpPr/>
          <p:nvPr/>
        </p:nvSpPr>
        <p:spPr>
          <a:xfrm>
            <a:off x="9781826" y="3214831"/>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0" y="0"/>
            <a:ext cx="720090" cy="1028700"/>
          </a:xfrm>
          <a:custGeom>
            <a:avLst/>
            <a:gdLst/>
            <a:ahLst/>
            <a:cxnLst/>
            <a:rect l="l" t="t" r="r" b="b"/>
            <a:pathLst>
              <a:path w="720090" h="1028700">
                <a:moveTo>
                  <a:pt x="0" y="0"/>
                </a:moveTo>
                <a:lnTo>
                  <a:pt x="720090" y="0"/>
                </a:lnTo>
                <a:lnTo>
                  <a:pt x="720090" y="1028700"/>
                </a:lnTo>
                <a:lnTo>
                  <a:pt x="0" y="10287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a:off x="720090" y="514350"/>
            <a:ext cx="8048846" cy="3455067"/>
          </a:xfrm>
          <a:custGeom>
            <a:avLst/>
            <a:gdLst/>
            <a:ahLst/>
            <a:cxnLst/>
            <a:rect l="l" t="t" r="r" b="b"/>
            <a:pathLst>
              <a:path w="8048846" h="3455067">
                <a:moveTo>
                  <a:pt x="0" y="0"/>
                </a:moveTo>
                <a:lnTo>
                  <a:pt x="8048846" y="0"/>
                </a:lnTo>
                <a:lnTo>
                  <a:pt x="8048846" y="3455067"/>
                </a:lnTo>
                <a:lnTo>
                  <a:pt x="0" y="3455067"/>
                </a:lnTo>
                <a:lnTo>
                  <a:pt x="0" y="0"/>
                </a:lnTo>
                <a:close/>
              </a:path>
            </a:pathLst>
          </a:custGeom>
          <a:blipFill>
            <a:blip r:embed="rId5"/>
            <a:stretch>
              <a:fillRect/>
            </a:stretch>
          </a:blipFill>
        </p:spPr>
        <p:txBody>
          <a:bodyPr/>
          <a:lstStyle/>
          <a:p>
            <a:endParaRPr lang="en-GB" noProof="0"/>
          </a:p>
        </p:txBody>
      </p:sp>
      <p:sp>
        <p:nvSpPr>
          <p:cNvPr id="6" name="Freeform 6"/>
          <p:cNvSpPr/>
          <p:nvPr/>
        </p:nvSpPr>
        <p:spPr>
          <a:xfrm>
            <a:off x="720090" y="4559967"/>
            <a:ext cx="3762491" cy="2339975"/>
          </a:xfrm>
          <a:custGeom>
            <a:avLst/>
            <a:gdLst/>
            <a:ahLst/>
            <a:cxnLst/>
            <a:rect l="l" t="t" r="r" b="b"/>
            <a:pathLst>
              <a:path w="3762491" h="2339975">
                <a:moveTo>
                  <a:pt x="0" y="0"/>
                </a:moveTo>
                <a:lnTo>
                  <a:pt x="3762491" y="0"/>
                </a:lnTo>
                <a:lnTo>
                  <a:pt x="3762491" y="2339974"/>
                </a:lnTo>
                <a:lnTo>
                  <a:pt x="0" y="2339974"/>
                </a:lnTo>
                <a:lnTo>
                  <a:pt x="0" y="0"/>
                </a:lnTo>
                <a:close/>
              </a:path>
            </a:pathLst>
          </a:custGeom>
          <a:blipFill>
            <a:blip r:embed="rId6"/>
            <a:stretch>
              <a:fillRect r="-104966"/>
            </a:stretch>
          </a:blipFill>
        </p:spPr>
        <p:txBody>
          <a:bodyPr/>
          <a:lstStyle/>
          <a:p>
            <a:endParaRPr lang="en-GB" noProof="0"/>
          </a:p>
        </p:txBody>
      </p:sp>
      <p:sp>
        <p:nvSpPr>
          <p:cNvPr id="7" name="Freeform 7"/>
          <p:cNvSpPr/>
          <p:nvPr/>
        </p:nvSpPr>
        <p:spPr>
          <a:xfrm>
            <a:off x="2332339" y="7094751"/>
            <a:ext cx="3565204" cy="2163549"/>
          </a:xfrm>
          <a:custGeom>
            <a:avLst/>
            <a:gdLst/>
            <a:ahLst/>
            <a:cxnLst/>
            <a:rect l="l" t="t" r="r" b="b"/>
            <a:pathLst>
              <a:path w="3565204" h="2163549">
                <a:moveTo>
                  <a:pt x="0" y="0"/>
                </a:moveTo>
                <a:lnTo>
                  <a:pt x="3565203" y="0"/>
                </a:lnTo>
                <a:lnTo>
                  <a:pt x="3565203" y="2163549"/>
                </a:lnTo>
                <a:lnTo>
                  <a:pt x="0" y="2163549"/>
                </a:lnTo>
                <a:lnTo>
                  <a:pt x="0" y="0"/>
                </a:lnTo>
                <a:close/>
              </a:path>
            </a:pathLst>
          </a:custGeom>
          <a:blipFill>
            <a:blip r:embed="rId6"/>
            <a:stretch>
              <a:fillRect l="-100000"/>
            </a:stretch>
          </a:blipFill>
        </p:spPr>
        <p:txBody>
          <a:bodyPr/>
          <a:lstStyle/>
          <a:p>
            <a:endParaRPr lang="en-GB" noProof="0"/>
          </a:p>
        </p:txBody>
      </p:sp>
      <p:sp>
        <p:nvSpPr>
          <p:cNvPr id="8" name="TextBox 8"/>
          <p:cNvSpPr txBox="1"/>
          <p:nvPr/>
        </p:nvSpPr>
        <p:spPr>
          <a:xfrm>
            <a:off x="6166539" y="4226592"/>
            <a:ext cx="10930487" cy="5270499"/>
          </a:xfrm>
          <a:prstGeom prst="rect">
            <a:avLst/>
          </a:prstGeom>
        </p:spPr>
        <p:txBody>
          <a:bodyPr lIns="0" tIns="0" rIns="0" bIns="0" rtlCol="0" anchor="t">
            <a:spAutoFit/>
          </a:bodyPr>
          <a:lstStyle/>
          <a:p>
            <a:pPr marL="539754" lvl="1" indent="-269877" algn="just">
              <a:lnSpc>
                <a:spcPts val="3500"/>
              </a:lnSpc>
              <a:buAutoNum type="arabicPeriod"/>
            </a:pPr>
            <a:r>
              <a:rPr lang="en-GB" sz="2500" b="1" noProof="0">
                <a:solidFill>
                  <a:srgbClr val="222634"/>
                </a:solidFill>
                <a:latin typeface="Poppins Bold"/>
                <a:ea typeface="Poppins Bold"/>
                <a:cs typeface="Poppins Bold"/>
                <a:sym typeface="Poppins Bold"/>
              </a:rPr>
              <a:t>Episodic assessment</a:t>
            </a:r>
            <a:r>
              <a:rPr lang="en-GB" sz="2500" noProof="0">
                <a:solidFill>
                  <a:srgbClr val="222634"/>
                </a:solidFill>
                <a:latin typeface="Poppins"/>
                <a:ea typeface="Poppins"/>
                <a:cs typeface="Poppins"/>
                <a:sym typeface="Poppins"/>
              </a:rPr>
              <a:t>: Conventional Parkinson's care is based on periodic visits, patient recall and short-term clinical evaluation, neglecting motor variability over time (Reichmann et al., 2023).</a:t>
            </a:r>
          </a:p>
          <a:p>
            <a:pPr marL="539754" lvl="1" indent="-269877" algn="just">
              <a:lnSpc>
                <a:spcPts val="3500"/>
              </a:lnSpc>
              <a:buAutoNum type="arabicPeriod"/>
            </a:pPr>
            <a:r>
              <a:rPr lang="en-GB" sz="2500" b="1" noProof="0">
                <a:solidFill>
                  <a:srgbClr val="222634"/>
                </a:solidFill>
                <a:latin typeface="Poppins Bold"/>
                <a:ea typeface="Poppins Bold"/>
                <a:cs typeface="Poppins Bold"/>
                <a:sym typeface="Poppins Bold"/>
              </a:rPr>
              <a:t>Longitudinal information</a:t>
            </a:r>
            <a:r>
              <a:rPr lang="en-GB" sz="2500" noProof="0">
                <a:solidFill>
                  <a:srgbClr val="222634"/>
                </a:solidFill>
                <a:latin typeface="Poppins"/>
                <a:ea typeface="Poppins"/>
                <a:cs typeface="Poppins"/>
                <a:sym typeface="Poppins"/>
              </a:rPr>
              <a:t>: PKG captures movement over 6 days, during the course of normal daily life, between consultations.</a:t>
            </a:r>
          </a:p>
          <a:p>
            <a:pPr marL="539754" lvl="1" indent="-269877" algn="just">
              <a:lnSpc>
                <a:spcPts val="3500"/>
              </a:lnSpc>
              <a:buAutoNum type="arabicPeriod"/>
            </a:pPr>
            <a:r>
              <a:rPr lang="en-GB" sz="2500" b="1" noProof="0">
                <a:solidFill>
                  <a:srgbClr val="222634"/>
                </a:solidFill>
                <a:latin typeface="Poppins Bold"/>
                <a:ea typeface="Poppins Bold"/>
                <a:cs typeface="Poppins Bold"/>
                <a:sym typeface="Poppins Bold"/>
              </a:rPr>
              <a:t>More clinical context</a:t>
            </a:r>
            <a:r>
              <a:rPr lang="en-GB" sz="2500" noProof="0">
                <a:solidFill>
                  <a:srgbClr val="222634"/>
                </a:solidFill>
                <a:latin typeface="Poppins"/>
                <a:ea typeface="Poppins"/>
                <a:cs typeface="Poppins"/>
                <a:sym typeface="Poppins"/>
              </a:rPr>
              <a:t>: Objective PKG information may be used alongside patient reported symptoms and clinical judgment.</a:t>
            </a:r>
          </a:p>
          <a:p>
            <a:pPr marL="539754" lvl="1" indent="-269877" algn="just">
              <a:lnSpc>
                <a:spcPts val="3500"/>
              </a:lnSpc>
              <a:buAutoNum type="arabicPeriod"/>
            </a:pPr>
            <a:r>
              <a:rPr lang="en-GB" sz="2500" b="1" noProof="0">
                <a:solidFill>
                  <a:srgbClr val="222634"/>
                </a:solidFill>
                <a:latin typeface="Poppins Bold"/>
                <a:ea typeface="Poppins Bold"/>
                <a:cs typeface="Poppins Bold"/>
                <a:sym typeface="Poppins Bold"/>
              </a:rPr>
              <a:t>Personalised care</a:t>
            </a:r>
            <a:r>
              <a:rPr lang="en-GB" sz="2500" noProof="0">
                <a:solidFill>
                  <a:srgbClr val="222634"/>
                </a:solidFill>
                <a:latin typeface="Poppins"/>
                <a:ea typeface="Poppins"/>
                <a:cs typeface="Poppins"/>
                <a:sym typeface="Poppins"/>
              </a:rPr>
              <a:t>: Pattern recognition beyond the clinic can help in treatment decisions (Isaacson et al., 2022).</a:t>
            </a:r>
          </a:p>
          <a:p>
            <a:pPr marL="539754" lvl="1" indent="-269877" algn="just">
              <a:lnSpc>
                <a:spcPts val="3500"/>
              </a:lnSpc>
              <a:buAutoNum type="arabicPeriod"/>
            </a:pPr>
            <a:r>
              <a:rPr lang="en-GB" sz="2500" b="1" noProof="0">
                <a:solidFill>
                  <a:srgbClr val="222634"/>
                </a:solidFill>
                <a:latin typeface="Poppins Bold"/>
                <a:ea typeface="Poppins Bold"/>
                <a:cs typeface="Poppins Bold"/>
                <a:sym typeface="Poppins Bold"/>
              </a:rPr>
              <a:t>Critical perspective</a:t>
            </a:r>
            <a:r>
              <a:rPr lang="en-GB" sz="2500" noProof="0">
                <a:solidFill>
                  <a:srgbClr val="222634"/>
                </a:solidFill>
                <a:latin typeface="Poppins"/>
                <a:ea typeface="Poppins"/>
                <a:cs typeface="Poppins"/>
                <a:sym typeface="Poppins"/>
              </a:rPr>
              <a:t>: More objective data do not necessarily imply improved care, but is dependent upon how it is interpreted and integrated within the clinical process.</a:t>
            </a:r>
          </a:p>
        </p:txBody>
      </p:sp>
      <p:sp>
        <p:nvSpPr>
          <p:cNvPr id="9" name="TextBox 9"/>
          <p:cNvSpPr txBox="1"/>
          <p:nvPr/>
        </p:nvSpPr>
        <p:spPr>
          <a:xfrm>
            <a:off x="9506301" y="1143000"/>
            <a:ext cx="7590726" cy="1377044"/>
          </a:xfrm>
          <a:prstGeom prst="rect">
            <a:avLst/>
          </a:prstGeom>
        </p:spPr>
        <p:txBody>
          <a:bodyPr lIns="0" tIns="0" rIns="0" bIns="0" rtlCol="0" anchor="t">
            <a:spAutoFit/>
          </a:bodyPr>
          <a:lstStyle/>
          <a:p>
            <a:pPr algn="r">
              <a:lnSpc>
                <a:spcPts val="5625"/>
              </a:lnSpc>
            </a:pPr>
            <a:r>
              <a:rPr lang="en-GB" sz="4400" spc="40" noProof="0">
                <a:solidFill>
                  <a:srgbClr val="222634"/>
                </a:solidFill>
                <a:latin typeface="Bebas Neue Cyrillic"/>
                <a:ea typeface="Bebas Neue Cyrillic"/>
                <a:cs typeface="Bebas Neue Cyrillic"/>
                <a:sym typeface="Bebas Neue Cyrillic"/>
              </a:rPr>
              <a:t>From Episodic </a:t>
            </a:r>
            <a:r>
              <a:rPr lang="en-GB" sz="4400" spc="40">
                <a:solidFill>
                  <a:srgbClr val="222634"/>
                </a:solidFill>
                <a:latin typeface="Bebas Neue Cyrillic"/>
                <a:ea typeface="Bebas Neue Cyrillic"/>
                <a:cs typeface="Bebas Neue Cyrillic"/>
                <a:sym typeface="Bebas Neue Cyrillic"/>
              </a:rPr>
              <a:t>Assessment to Longitudinal</a:t>
            </a:r>
            <a:r>
              <a:rPr lang="en-GB" sz="4400" spc="40" noProof="0">
                <a:solidFill>
                  <a:srgbClr val="222634"/>
                </a:solidFill>
                <a:latin typeface="Bebas Neue Cyrillic"/>
                <a:ea typeface="Bebas Neue Cyrillic"/>
                <a:cs typeface="Bebas Neue Cyrillic"/>
                <a:sym typeface="Bebas Neue Cyrillic"/>
              </a:rPr>
              <a:t> Monitoring</a:t>
            </a:r>
            <a:endParaRPr lang="en-GB" sz="4400" spc="40" noProof="0">
              <a:solidFill>
                <a:srgbClr val="222634"/>
              </a:solidFill>
              <a:latin typeface="Bebas Neue Cyrillic"/>
              <a:ea typeface="Bebas Neue Cyrillic"/>
              <a:cs typeface="Bebas Neue Cyrillic"/>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0" y="312399"/>
            <a:ext cx="1878944" cy="1878944"/>
          </a:xfrm>
          <a:custGeom>
            <a:avLst/>
            <a:gdLst/>
            <a:ahLst/>
            <a:cxnLst/>
            <a:rect l="l" t="t" r="r" b="b"/>
            <a:pathLst>
              <a:path w="1878944" h="1878944">
                <a:moveTo>
                  <a:pt x="0" y="0"/>
                </a:moveTo>
                <a:lnTo>
                  <a:pt x="1878944" y="0"/>
                </a:lnTo>
                <a:lnTo>
                  <a:pt x="1878944" y="1878944"/>
                </a:lnTo>
                <a:lnTo>
                  <a:pt x="0" y="187894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a:p>
        </p:txBody>
      </p:sp>
      <p:sp>
        <p:nvSpPr>
          <p:cNvPr id="3" name="Freeform 3"/>
          <p:cNvSpPr/>
          <p:nvPr/>
        </p:nvSpPr>
        <p:spPr>
          <a:xfrm>
            <a:off x="0" y="7012459"/>
            <a:ext cx="18288000" cy="3274541"/>
          </a:xfrm>
          <a:custGeom>
            <a:avLst/>
            <a:gdLst/>
            <a:ahLst/>
            <a:cxnLst/>
            <a:rect l="l" t="t" r="r" b="b"/>
            <a:pathLst>
              <a:path w="18288000" h="3274541">
                <a:moveTo>
                  <a:pt x="0" y="0"/>
                </a:moveTo>
                <a:lnTo>
                  <a:pt x="18288000" y="0"/>
                </a:lnTo>
                <a:lnTo>
                  <a:pt x="18288000" y="3274541"/>
                </a:lnTo>
                <a:lnTo>
                  <a:pt x="0" y="3274541"/>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1271327" y="3210768"/>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a:off x="11835492" y="304425"/>
            <a:ext cx="5423808" cy="3689288"/>
          </a:xfrm>
          <a:custGeom>
            <a:avLst/>
            <a:gdLst/>
            <a:ahLst/>
            <a:cxnLst/>
            <a:rect l="l" t="t" r="r" b="b"/>
            <a:pathLst>
              <a:path w="5938158" h="4572382">
                <a:moveTo>
                  <a:pt x="0" y="0"/>
                </a:moveTo>
                <a:lnTo>
                  <a:pt x="5938158" y="0"/>
                </a:lnTo>
                <a:lnTo>
                  <a:pt x="5938158" y="4572382"/>
                </a:lnTo>
                <a:lnTo>
                  <a:pt x="0" y="457238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6" name="TextBox 6"/>
          <p:cNvSpPr txBox="1"/>
          <p:nvPr/>
        </p:nvSpPr>
        <p:spPr>
          <a:xfrm>
            <a:off x="1014523" y="4123331"/>
            <a:ext cx="16230600" cy="3554819"/>
          </a:xfrm>
          <a:prstGeom prst="rect">
            <a:avLst/>
          </a:prstGeom>
        </p:spPr>
        <p:txBody>
          <a:bodyPr wrap="square" lIns="0" tIns="0" rIns="0" bIns="0" rtlCol="0" anchor="t">
            <a:spAutoFit/>
          </a:bodyPr>
          <a:lstStyle/>
          <a:p>
            <a:pPr algn="just">
              <a:lnSpc>
                <a:spcPct val="100000"/>
              </a:lnSpc>
            </a:pPr>
            <a:r>
              <a:rPr lang="en-GB" sz="2500" noProof="0">
                <a:solidFill>
                  <a:srgbClr val="222634"/>
                </a:solidFill>
                <a:latin typeface="Poppins"/>
                <a:ea typeface="Poppins"/>
                <a:cs typeface="Poppins"/>
                <a:sym typeface="Poppins"/>
              </a:rPr>
              <a:t>The feasibility of integrating remote monitoring into an existing NHS pathway has been tested as PKG has been introduced into routine Parkinson's care at University Hospitals Plymouth NHS Trust (</a:t>
            </a:r>
            <a:r>
              <a:rPr lang="en-GB" sz="2800" noProof="0"/>
              <a:t>Cox et al., 2023)</a:t>
            </a:r>
            <a:r>
              <a:rPr lang="en-GB" sz="2500" noProof="0">
                <a:solidFill>
                  <a:srgbClr val="222634"/>
                </a:solidFill>
                <a:latin typeface="Poppins"/>
                <a:ea typeface="Poppins"/>
                <a:cs typeface="Poppins"/>
                <a:sym typeface="Poppins"/>
              </a:rPr>
              <a:t>. But benefits in terms of clinical or cost-effectiveness in the longer term is not proved by implementation. 217 PKG recordings were undertaken in existing pathways at University Hospitals Plymouth NHS Trust from July 2015 to January 2018 (Poplawska-Domaszewicz et al., 2024). The device was worn for six consecutive days, between visits, and patients' movement patterns were monitored at the clinic for supporting treatment titration (Moreau et al., 2023). This project is a real world example of the viability of the adoption of remote monitoring into NHS services, but does not provide evidence of the long-term clinical or economic benefits of such adoption.</a:t>
            </a:r>
          </a:p>
        </p:txBody>
      </p:sp>
      <p:sp>
        <p:nvSpPr>
          <p:cNvPr id="7" name="TextBox 7"/>
          <p:cNvSpPr txBox="1"/>
          <p:nvPr/>
        </p:nvSpPr>
        <p:spPr>
          <a:xfrm>
            <a:off x="1878944" y="1366171"/>
            <a:ext cx="8263218" cy="1377044"/>
          </a:xfrm>
          <a:prstGeom prst="rect">
            <a:avLst/>
          </a:prstGeom>
        </p:spPr>
        <p:txBody>
          <a:bodyPr lIns="0" tIns="0" rIns="0" bIns="0" rtlCol="0" anchor="t">
            <a:spAutoFit/>
          </a:bodyPr>
          <a:lstStyle/>
          <a:p>
            <a:pPr algn="l">
              <a:lnSpc>
                <a:spcPts val="5625"/>
              </a:lnSpc>
            </a:pPr>
            <a:r>
              <a:rPr lang="en-GB" sz="4400" spc="40" noProof="0">
                <a:solidFill>
                  <a:srgbClr val="222634"/>
                </a:solidFill>
                <a:latin typeface="Bebas Neue Cyrillic"/>
                <a:ea typeface="Bebas Neue Cyrillic"/>
                <a:cs typeface="Bebas Neue Cyrillic"/>
                <a:sym typeface="Bebas Neue Cyrillic"/>
              </a:rPr>
              <a:t>PKG in Practice: </a:t>
            </a:r>
            <a:endParaRPr lang="en-GB" sz="4400" spc="40" noProof="0">
              <a:solidFill>
                <a:srgbClr val="222634"/>
              </a:solidFill>
              <a:latin typeface="Bebas Neue Cyrillic"/>
              <a:ea typeface="Bebas Neue Cyrillic"/>
              <a:cs typeface="Bebas Neue Cyrillic"/>
            </a:endParaRPr>
          </a:p>
          <a:p>
            <a:pPr algn="l">
              <a:lnSpc>
                <a:spcPts val="5625"/>
              </a:lnSpc>
            </a:pPr>
            <a:r>
              <a:rPr lang="en-GB" sz="4400" spc="40" noProof="0">
                <a:solidFill>
                  <a:srgbClr val="222634"/>
                </a:solidFill>
                <a:latin typeface="Bebas Neue Cyrillic"/>
                <a:ea typeface="Bebas Neue Cyrillic"/>
                <a:cs typeface="Bebas Neue Cyrillic"/>
                <a:sym typeface="Bebas Neue Cyrillic"/>
              </a:rPr>
              <a:t>UK Healthcare Implementation</a:t>
            </a:r>
            <a:endParaRPr lang="en-GB" sz="4400" spc="40" noProof="0">
              <a:solidFill>
                <a:srgbClr val="222634"/>
              </a:solidFill>
              <a:latin typeface="Bebas Neue Cyrillic"/>
              <a:ea typeface="Bebas Neue Cyrillic"/>
              <a:cs typeface="Bebas Neue Cyrill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10949762" y="2700814"/>
            <a:ext cx="4152550" cy="4114800"/>
          </a:xfrm>
          <a:custGeom>
            <a:avLst/>
            <a:gdLst/>
            <a:ahLst/>
            <a:cxnLst/>
            <a:rect l="l" t="t" r="r" b="b"/>
            <a:pathLst>
              <a:path w="4152550" h="4114800">
                <a:moveTo>
                  <a:pt x="0" y="0"/>
                </a:moveTo>
                <a:lnTo>
                  <a:pt x="4152550" y="0"/>
                </a:lnTo>
                <a:lnTo>
                  <a:pt x="415255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a:p>
        </p:txBody>
      </p:sp>
      <p:sp>
        <p:nvSpPr>
          <p:cNvPr id="3" name="Freeform 3"/>
          <p:cNvSpPr/>
          <p:nvPr/>
        </p:nvSpPr>
        <p:spPr>
          <a:xfrm>
            <a:off x="5486400" y="2700814"/>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17508066" y="0"/>
            <a:ext cx="779934" cy="2306255"/>
          </a:xfrm>
          <a:custGeom>
            <a:avLst/>
            <a:gdLst/>
            <a:ahLst/>
            <a:cxnLst/>
            <a:rect l="l" t="t" r="r" b="b"/>
            <a:pathLst>
              <a:path w="779934" h="2306255">
                <a:moveTo>
                  <a:pt x="0" y="0"/>
                </a:moveTo>
                <a:lnTo>
                  <a:pt x="779934" y="0"/>
                </a:lnTo>
                <a:lnTo>
                  <a:pt x="779934" y="2306255"/>
                </a:lnTo>
                <a:lnTo>
                  <a:pt x="0" y="230625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6" name="TextBox 6"/>
          <p:cNvSpPr txBox="1"/>
          <p:nvPr/>
        </p:nvSpPr>
        <p:spPr>
          <a:xfrm>
            <a:off x="3398410" y="1143000"/>
            <a:ext cx="11491179" cy="1366080"/>
          </a:xfrm>
          <a:prstGeom prst="rect">
            <a:avLst/>
          </a:prstGeom>
        </p:spPr>
        <p:txBody>
          <a:bodyPr lIns="0" tIns="0" rIns="0" bIns="0" rtlCol="0" anchor="t">
            <a:spAutoFit/>
          </a:bodyPr>
          <a:lstStyle/>
          <a:p>
            <a:pPr algn="ctr">
              <a:lnSpc>
                <a:spcPts val="5625"/>
              </a:lnSpc>
            </a:pPr>
            <a:r>
              <a:rPr lang="en-GB" sz="4400" spc="40" noProof="0">
                <a:solidFill>
                  <a:srgbClr val="222634"/>
                </a:solidFill>
                <a:latin typeface="Bebas Neue Cyrillic"/>
                <a:ea typeface="Bebas Neue Cyrillic"/>
                <a:cs typeface="Bebas Neue Cyrillic"/>
                <a:sym typeface="Bebas Neue Cyrillic"/>
              </a:rPr>
              <a:t> Patient Impact: </a:t>
            </a:r>
            <a:endParaRPr lang="en-GB" sz="4400" spc="40" noProof="0">
              <a:solidFill>
                <a:srgbClr val="222634"/>
              </a:solidFill>
              <a:latin typeface="Bebas Neue Cyrillic"/>
              <a:ea typeface="Bebas Neue Cyrillic"/>
              <a:cs typeface="Bebas Neue Cyrillic"/>
            </a:endParaRPr>
          </a:p>
          <a:p>
            <a:pPr algn="ctr">
              <a:lnSpc>
                <a:spcPts val="5625"/>
              </a:lnSpc>
            </a:pPr>
            <a:r>
              <a:rPr lang="en-GB" sz="4400" spc="40">
                <a:solidFill>
                  <a:srgbClr val="222634"/>
                </a:solidFill>
                <a:latin typeface="Bebas Neue Cyrillic"/>
                <a:ea typeface="Bebas Neue Cyrillic"/>
                <a:cs typeface="Bebas Neue Cyrillic"/>
                <a:sym typeface="Bebas Neue Cyrillic"/>
              </a:rPr>
              <a:t>Personalized</a:t>
            </a:r>
            <a:r>
              <a:rPr lang="en-GB" sz="4400" spc="40" noProof="0">
                <a:solidFill>
                  <a:srgbClr val="222634"/>
                </a:solidFill>
                <a:latin typeface="Bebas Neue Cyrillic"/>
                <a:ea typeface="Bebas Neue Cyrillic"/>
                <a:cs typeface="Bebas Neue Cyrillic"/>
                <a:sym typeface="Bebas Neue Cyrillic"/>
              </a:rPr>
              <a:t> Monitoring and Independence</a:t>
            </a:r>
            <a:endParaRPr lang="en-GB" sz="4400" spc="40" noProof="0">
              <a:solidFill>
                <a:srgbClr val="222634"/>
              </a:solidFill>
              <a:latin typeface="Bebas Neue Cyrillic"/>
              <a:ea typeface="Bebas Neue Cyrillic"/>
              <a:cs typeface="Bebas Neue Cyrillic"/>
            </a:endParaRPr>
          </a:p>
        </p:txBody>
      </p:sp>
      <p:pic>
        <p:nvPicPr>
          <p:cNvPr id="8" name="Picture 7">
            <a:extLst>
              <a:ext uri="{FF2B5EF4-FFF2-40B4-BE49-F238E27FC236}">
                <a16:creationId xmlns:a16="http://schemas.microsoft.com/office/drawing/2014/main" id="{A6B40056-4A06-D91C-5F20-04EF470DCB97}"/>
              </a:ext>
            </a:extLst>
          </p:cNvPr>
          <p:cNvPicPr>
            <a:picLocks noChangeAspect="1"/>
          </p:cNvPicPr>
          <p:nvPr/>
        </p:nvPicPr>
        <p:blipFill>
          <a:blip r:embed="rId5"/>
          <a:stretch>
            <a:fillRect/>
          </a:stretch>
        </p:blipFill>
        <p:spPr>
          <a:xfrm>
            <a:off x="1170460" y="3618455"/>
            <a:ext cx="15974539" cy="566838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rot="-5400000">
            <a:off x="15041738" y="588571"/>
            <a:ext cx="3745905" cy="2809429"/>
          </a:xfrm>
          <a:custGeom>
            <a:avLst/>
            <a:gdLst/>
            <a:ahLst/>
            <a:cxnLst/>
            <a:rect l="l" t="t" r="r" b="b"/>
            <a:pathLst>
              <a:path w="3745905" h="2809429">
                <a:moveTo>
                  <a:pt x="0" y="0"/>
                </a:moveTo>
                <a:lnTo>
                  <a:pt x="3745905" y="0"/>
                </a:lnTo>
                <a:lnTo>
                  <a:pt x="3745905" y="2809429"/>
                </a:lnTo>
                <a:lnTo>
                  <a:pt x="0" y="2809429"/>
                </a:lnTo>
                <a:lnTo>
                  <a:pt x="0" y="0"/>
                </a:lnTo>
                <a:close/>
              </a:path>
            </a:pathLst>
          </a:custGeom>
          <a:blipFill>
            <a:blip>
              <a:extLst>
                <a:ext uri="{96DAC541-7B7A-43D3-8B79-37D633B846F1}">
                  <asvg:svgBlip xmlns:asvg="http://schemas.microsoft.com/office/drawing/2016/SVG/main" r:embed="rId2"/>
                </a:ext>
              </a:extLst>
            </a:blip>
            <a:stretch>
              <a:fillRect t="-932" r="-48705" b="-96981"/>
            </a:stretch>
          </a:blipFill>
        </p:spPr>
        <p:txBody>
          <a:bodyPr/>
          <a:lstStyle/>
          <a:p>
            <a:endParaRPr lang="en-GB" noProof="0"/>
          </a:p>
        </p:txBody>
      </p:sp>
      <p:sp>
        <p:nvSpPr>
          <p:cNvPr id="3" name="Freeform 3"/>
          <p:cNvSpPr/>
          <p:nvPr/>
        </p:nvSpPr>
        <p:spPr>
          <a:xfrm>
            <a:off x="0" y="7006836"/>
            <a:ext cx="18319405" cy="3280164"/>
          </a:xfrm>
          <a:custGeom>
            <a:avLst/>
            <a:gdLst/>
            <a:ahLst/>
            <a:cxnLst/>
            <a:rect l="l" t="t" r="r" b="b"/>
            <a:pathLst>
              <a:path w="18319405" h="3280164">
                <a:moveTo>
                  <a:pt x="0" y="0"/>
                </a:moveTo>
                <a:lnTo>
                  <a:pt x="18319405" y="0"/>
                </a:lnTo>
                <a:lnTo>
                  <a:pt x="18319405" y="3280164"/>
                </a:lnTo>
                <a:lnTo>
                  <a:pt x="0" y="3280164"/>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5486400" y="2841217"/>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a:off x="-17413" y="-2162"/>
            <a:ext cx="2164811" cy="3092586"/>
          </a:xfrm>
          <a:custGeom>
            <a:avLst/>
            <a:gdLst/>
            <a:ahLst/>
            <a:cxnLst/>
            <a:rect l="l" t="t" r="r" b="b"/>
            <a:pathLst>
              <a:path w="2164811" h="3092586">
                <a:moveTo>
                  <a:pt x="0" y="0"/>
                </a:moveTo>
                <a:lnTo>
                  <a:pt x="2164811" y="0"/>
                </a:lnTo>
                <a:lnTo>
                  <a:pt x="2164811" y="3092586"/>
                </a:lnTo>
                <a:lnTo>
                  <a:pt x="0" y="309258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6" name="TextBox 6"/>
          <p:cNvSpPr txBox="1"/>
          <p:nvPr/>
        </p:nvSpPr>
        <p:spPr>
          <a:xfrm>
            <a:off x="4503655" y="1062074"/>
            <a:ext cx="9280690" cy="1377044"/>
          </a:xfrm>
          <a:prstGeom prst="rect">
            <a:avLst/>
          </a:prstGeom>
        </p:spPr>
        <p:txBody>
          <a:bodyPr lIns="0" tIns="0" rIns="0" bIns="0" rtlCol="0" anchor="t">
            <a:spAutoFit/>
          </a:bodyPr>
          <a:lstStyle/>
          <a:p>
            <a:pPr algn="ctr">
              <a:lnSpc>
                <a:spcPts val="5625"/>
              </a:lnSpc>
            </a:pPr>
            <a:r>
              <a:rPr lang="en-GB" sz="4400" spc="40" noProof="0">
                <a:solidFill>
                  <a:srgbClr val="222634"/>
                </a:solidFill>
                <a:latin typeface="Bebas Neue Cyrillic"/>
                <a:ea typeface="Bebas Neue Cyrillic"/>
                <a:cs typeface="Bebas Neue Cyrillic"/>
                <a:sym typeface="Bebas Neue Cyrillic"/>
              </a:rPr>
              <a:t>Patient Impact: </a:t>
            </a:r>
            <a:endParaRPr lang="en-GB" sz="4400" spc="40" noProof="0">
              <a:solidFill>
                <a:srgbClr val="222634"/>
              </a:solidFill>
              <a:latin typeface="Bebas Neue Cyrillic"/>
              <a:ea typeface="Bebas Neue Cyrillic"/>
              <a:cs typeface="Bebas Neue Cyrillic"/>
            </a:endParaRPr>
          </a:p>
          <a:p>
            <a:pPr algn="ctr">
              <a:lnSpc>
                <a:spcPts val="5625"/>
              </a:lnSpc>
            </a:pPr>
            <a:r>
              <a:rPr lang="en-GB" sz="4400" spc="40" noProof="0">
                <a:solidFill>
                  <a:srgbClr val="222634"/>
                </a:solidFill>
                <a:latin typeface="Bebas Neue Cyrillic"/>
                <a:ea typeface="Bebas Neue Cyrillic"/>
                <a:cs typeface="Bebas Neue Cyrillic"/>
                <a:sym typeface="Bebas Neue Cyrillic"/>
              </a:rPr>
              <a:t>Accessibility, Autonomy and Privacy</a:t>
            </a:r>
            <a:endParaRPr lang="en-GB" sz="4400" spc="40" noProof="0">
              <a:solidFill>
                <a:srgbClr val="222634"/>
              </a:solidFill>
              <a:latin typeface="Bebas Neue Cyrillic"/>
              <a:ea typeface="Bebas Neue Cyrillic"/>
              <a:cs typeface="Bebas Neue Cyrillic"/>
            </a:endParaRPr>
          </a:p>
        </p:txBody>
      </p:sp>
      <p:sp>
        <p:nvSpPr>
          <p:cNvPr id="7" name="TextBox 7"/>
          <p:cNvSpPr txBox="1"/>
          <p:nvPr/>
        </p:nvSpPr>
        <p:spPr>
          <a:xfrm>
            <a:off x="934056" y="5794583"/>
            <a:ext cx="5081672" cy="3517900"/>
          </a:xfrm>
          <a:prstGeom prst="rect">
            <a:avLst/>
          </a:prstGeom>
        </p:spPr>
        <p:txBody>
          <a:bodyPr lIns="0" tIns="0" rIns="0" bIns="0" rtlCol="0" anchor="t">
            <a:spAutoFit/>
          </a:bodyPr>
          <a:lstStyle/>
          <a:p>
            <a:pPr algn="ctr">
              <a:lnSpc>
                <a:spcPts val="3500"/>
              </a:lnSpc>
            </a:pPr>
            <a:r>
              <a:rPr lang="en-GB" sz="2500" noProof="0">
                <a:solidFill>
                  <a:srgbClr val="222634"/>
                </a:solidFill>
                <a:latin typeface="Poppins"/>
                <a:ea typeface="Poppins"/>
                <a:cs typeface="Poppins"/>
                <a:sym typeface="Poppins"/>
              </a:rPr>
              <a:t>Although PKG allows for home monitoring, and may lessen the need for travel, it can be challenging to use without personalized support, given cognitive issues, frailty, and physical or digital limitations (Virbel-Fleischman et al., 2023).</a:t>
            </a:r>
          </a:p>
        </p:txBody>
      </p:sp>
      <p:sp>
        <p:nvSpPr>
          <p:cNvPr id="8" name="TextBox 8"/>
          <p:cNvSpPr txBox="1"/>
          <p:nvPr/>
        </p:nvSpPr>
        <p:spPr>
          <a:xfrm>
            <a:off x="6603164" y="5874593"/>
            <a:ext cx="5081672" cy="3517900"/>
          </a:xfrm>
          <a:prstGeom prst="rect">
            <a:avLst/>
          </a:prstGeom>
        </p:spPr>
        <p:txBody>
          <a:bodyPr lIns="0" tIns="0" rIns="0" bIns="0" rtlCol="0" anchor="t">
            <a:spAutoFit/>
          </a:bodyPr>
          <a:lstStyle/>
          <a:p>
            <a:pPr algn="ctr">
              <a:lnSpc>
                <a:spcPts val="3500"/>
              </a:lnSpc>
            </a:pPr>
            <a:r>
              <a:rPr lang="en-GB" sz="2500" noProof="0">
                <a:solidFill>
                  <a:srgbClr val="222634"/>
                </a:solidFill>
                <a:latin typeface="Poppins"/>
                <a:ea typeface="Poppins"/>
                <a:cs typeface="Poppins"/>
                <a:sym typeface="Poppins"/>
              </a:rPr>
              <a:t>Even though personalised decisions could benefit from longitudinal monitoring, ongoing data collection brings up issues of informed consent, confidentiality, and patient awareness of the use of their data (Tam et al., 2023).</a:t>
            </a:r>
          </a:p>
        </p:txBody>
      </p:sp>
      <p:sp>
        <p:nvSpPr>
          <p:cNvPr id="9" name="TextBox 9"/>
          <p:cNvSpPr txBox="1"/>
          <p:nvPr/>
        </p:nvSpPr>
        <p:spPr>
          <a:xfrm>
            <a:off x="12155757" y="5794583"/>
            <a:ext cx="5522576" cy="3956050"/>
          </a:xfrm>
          <a:prstGeom prst="rect">
            <a:avLst/>
          </a:prstGeom>
        </p:spPr>
        <p:txBody>
          <a:bodyPr lIns="0" tIns="0" rIns="0" bIns="0" rtlCol="0" anchor="t">
            <a:spAutoFit/>
          </a:bodyPr>
          <a:lstStyle/>
          <a:p>
            <a:pPr algn="ctr">
              <a:lnSpc>
                <a:spcPts val="3500"/>
              </a:lnSpc>
            </a:pPr>
            <a:r>
              <a:rPr lang="en-GB" sz="2500" noProof="0">
                <a:solidFill>
                  <a:srgbClr val="222634"/>
                </a:solidFill>
                <a:latin typeface="Poppins"/>
                <a:ea typeface="Poppins"/>
                <a:cs typeface="Poppins"/>
                <a:sym typeface="Poppins"/>
              </a:rPr>
              <a:t>A remote monitoring solution isn't necessarily convenient or high quality care. Although PKG can record motor patterns, it cannot record non-motor and non-social experiences, and thus should not take the place of patient experience and clinical judgement.</a:t>
            </a:r>
          </a:p>
        </p:txBody>
      </p:sp>
      <p:sp>
        <p:nvSpPr>
          <p:cNvPr id="10" name="TextBox 10"/>
          <p:cNvSpPr txBox="1"/>
          <p:nvPr/>
        </p:nvSpPr>
        <p:spPr>
          <a:xfrm>
            <a:off x="959697" y="4513938"/>
            <a:ext cx="5030391" cy="567436"/>
          </a:xfrm>
          <a:prstGeom prst="rect">
            <a:avLst/>
          </a:prstGeom>
        </p:spPr>
        <p:txBody>
          <a:bodyPr lIns="0" tIns="0" rIns="0" bIns="0" rtlCol="0" anchor="t">
            <a:spAutoFit/>
          </a:bodyPr>
          <a:lstStyle/>
          <a:p>
            <a:pPr algn="ctr">
              <a:lnSpc>
                <a:spcPts val="4591"/>
              </a:lnSpc>
            </a:pPr>
            <a:r>
              <a:rPr lang="en-GB" sz="2799" b="1" spc="19" noProof="0">
                <a:solidFill>
                  <a:srgbClr val="222634"/>
                </a:solidFill>
                <a:latin typeface="Poppins Bold"/>
                <a:ea typeface="Poppins Bold"/>
                <a:cs typeface="Poppins Bold"/>
                <a:sym typeface="Poppins Bold"/>
              </a:rPr>
              <a:t> Accessibility and Inclusion</a:t>
            </a:r>
          </a:p>
        </p:txBody>
      </p:sp>
      <p:sp>
        <p:nvSpPr>
          <p:cNvPr id="11" name="TextBox 11"/>
          <p:cNvSpPr txBox="1"/>
          <p:nvPr/>
        </p:nvSpPr>
        <p:spPr>
          <a:xfrm>
            <a:off x="6890105" y="4513938"/>
            <a:ext cx="4245918" cy="567436"/>
          </a:xfrm>
          <a:prstGeom prst="rect">
            <a:avLst/>
          </a:prstGeom>
        </p:spPr>
        <p:txBody>
          <a:bodyPr lIns="0" tIns="0" rIns="0" bIns="0" rtlCol="0" anchor="t">
            <a:spAutoFit/>
          </a:bodyPr>
          <a:lstStyle/>
          <a:p>
            <a:pPr algn="ctr">
              <a:lnSpc>
                <a:spcPts val="4591"/>
              </a:lnSpc>
            </a:pPr>
            <a:r>
              <a:rPr lang="en-GB" sz="2799" b="1" spc="19" noProof="0">
                <a:solidFill>
                  <a:srgbClr val="222634"/>
                </a:solidFill>
                <a:latin typeface="Poppins Bold"/>
                <a:ea typeface="Poppins Bold"/>
                <a:cs typeface="Poppins Bold"/>
                <a:sym typeface="Poppins Bold"/>
              </a:rPr>
              <a:t>Autonomy and Privacy</a:t>
            </a:r>
          </a:p>
        </p:txBody>
      </p:sp>
      <p:sp>
        <p:nvSpPr>
          <p:cNvPr id="12" name="TextBox 12"/>
          <p:cNvSpPr txBox="1"/>
          <p:nvPr/>
        </p:nvSpPr>
        <p:spPr>
          <a:xfrm>
            <a:off x="12438757" y="4513938"/>
            <a:ext cx="4820543" cy="567436"/>
          </a:xfrm>
          <a:prstGeom prst="rect">
            <a:avLst/>
          </a:prstGeom>
        </p:spPr>
        <p:txBody>
          <a:bodyPr lIns="0" tIns="0" rIns="0" bIns="0" rtlCol="0" anchor="t">
            <a:spAutoFit/>
          </a:bodyPr>
          <a:lstStyle/>
          <a:p>
            <a:pPr algn="ctr">
              <a:lnSpc>
                <a:spcPts val="4591"/>
              </a:lnSpc>
            </a:pPr>
            <a:r>
              <a:rPr lang="en-GB" sz="2799" b="1" spc="19" noProof="0">
                <a:solidFill>
                  <a:srgbClr val="222634"/>
                </a:solidFill>
                <a:latin typeface="Poppins Bold"/>
                <a:ea typeface="Poppins Bold"/>
                <a:cs typeface="Poppins Bold"/>
                <a:sym typeface="Poppins Bold"/>
              </a:rPr>
              <a:t>Critical Counterargument</a:t>
            </a:r>
          </a:p>
        </p:txBody>
      </p:sp>
      <p:sp>
        <p:nvSpPr>
          <p:cNvPr id="13" name="AutoShape 13"/>
          <p:cNvSpPr/>
          <p:nvPr/>
        </p:nvSpPr>
        <p:spPr>
          <a:xfrm flipV="1">
            <a:off x="3493942" y="3771088"/>
            <a:ext cx="0" cy="588838"/>
          </a:xfrm>
          <a:prstGeom prst="line">
            <a:avLst/>
          </a:prstGeom>
          <a:ln w="38100" cap="flat">
            <a:solidFill>
              <a:srgbClr val="222634"/>
            </a:solidFill>
            <a:prstDash val="solid"/>
            <a:headEnd type="triangle" w="lg" len="med"/>
            <a:tailEnd type="none" w="sm" len="sm"/>
          </a:ln>
        </p:spPr>
        <p:txBody>
          <a:bodyPr/>
          <a:lstStyle/>
          <a:p>
            <a:endParaRPr lang="en-GB" noProof="0"/>
          </a:p>
        </p:txBody>
      </p:sp>
      <p:sp>
        <p:nvSpPr>
          <p:cNvPr id="14" name="AutoShape 14"/>
          <p:cNvSpPr/>
          <p:nvPr/>
        </p:nvSpPr>
        <p:spPr>
          <a:xfrm flipV="1">
            <a:off x="8994014" y="3771088"/>
            <a:ext cx="0" cy="588838"/>
          </a:xfrm>
          <a:prstGeom prst="line">
            <a:avLst/>
          </a:prstGeom>
          <a:ln w="38100" cap="flat">
            <a:solidFill>
              <a:srgbClr val="222634"/>
            </a:solidFill>
            <a:prstDash val="solid"/>
            <a:headEnd type="triangle" w="lg" len="med"/>
            <a:tailEnd type="none" w="sm" len="sm"/>
          </a:ln>
        </p:spPr>
        <p:txBody>
          <a:bodyPr/>
          <a:lstStyle/>
          <a:p>
            <a:endParaRPr lang="en-GB" noProof="0"/>
          </a:p>
        </p:txBody>
      </p:sp>
      <p:sp>
        <p:nvSpPr>
          <p:cNvPr id="15" name="AutoShape 15"/>
          <p:cNvSpPr/>
          <p:nvPr/>
        </p:nvSpPr>
        <p:spPr>
          <a:xfrm flipV="1">
            <a:off x="14936095" y="3771088"/>
            <a:ext cx="0" cy="588838"/>
          </a:xfrm>
          <a:prstGeom prst="line">
            <a:avLst/>
          </a:prstGeom>
          <a:ln w="38100" cap="flat">
            <a:solidFill>
              <a:srgbClr val="222634"/>
            </a:solidFill>
            <a:prstDash val="solid"/>
            <a:headEnd type="triangle" w="lg" len="med"/>
            <a:tailEnd type="none" w="sm" len="sm"/>
          </a:ln>
        </p:spPr>
        <p:txBody>
          <a:bodyPr/>
          <a:lstStyle/>
          <a:p>
            <a:endParaRPr lang="en-GB" noProof="0"/>
          </a:p>
        </p:txBody>
      </p:sp>
      <p:sp>
        <p:nvSpPr>
          <p:cNvPr id="16" name="AutoShape 16"/>
          <p:cNvSpPr/>
          <p:nvPr/>
        </p:nvSpPr>
        <p:spPr>
          <a:xfrm>
            <a:off x="3493942" y="3771088"/>
            <a:ext cx="11442153" cy="0"/>
          </a:xfrm>
          <a:prstGeom prst="line">
            <a:avLst/>
          </a:prstGeom>
          <a:ln w="38100" cap="flat">
            <a:solidFill>
              <a:srgbClr val="222634"/>
            </a:solidFill>
            <a:prstDash val="solid"/>
            <a:headEnd type="none" w="sm" len="sm"/>
            <a:tailEnd type="none" w="sm" len="sm"/>
          </a:ln>
        </p:spPr>
        <p:txBody>
          <a:bodyPr/>
          <a:lstStyle/>
          <a:p>
            <a:endParaRPr lang="en-GB" noProof="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0" y="0"/>
            <a:ext cx="2674487" cy="4754644"/>
          </a:xfrm>
          <a:custGeom>
            <a:avLst/>
            <a:gdLst/>
            <a:ahLst/>
            <a:cxnLst/>
            <a:rect l="l" t="t" r="r" b="b"/>
            <a:pathLst>
              <a:path w="2674487" h="4754644">
                <a:moveTo>
                  <a:pt x="0" y="0"/>
                </a:moveTo>
                <a:lnTo>
                  <a:pt x="2674487" y="0"/>
                </a:lnTo>
                <a:lnTo>
                  <a:pt x="2674487" y="4754644"/>
                </a:lnTo>
                <a:lnTo>
                  <a:pt x="0" y="4754644"/>
                </a:lnTo>
                <a:lnTo>
                  <a:pt x="0" y="0"/>
                </a:lnTo>
                <a:close/>
              </a:path>
            </a:pathLst>
          </a:custGeom>
          <a:blipFill>
            <a:blip>
              <a:extLst>
                <a:ext uri="{96DAC541-7B7A-43D3-8B79-37D633B846F1}">
                  <asvg:svgBlip xmlns:asvg="http://schemas.microsoft.com/office/drawing/2016/SVG/main" r:embed="rId2"/>
                </a:ext>
              </a:extLst>
            </a:blip>
            <a:stretch>
              <a:fillRect l="-96145" t="-4471" b="-5659"/>
            </a:stretch>
          </a:blipFill>
        </p:spPr>
        <p:txBody>
          <a:bodyPr/>
          <a:lstStyle/>
          <a:p>
            <a:endParaRPr lang="en-GB" noProof="0"/>
          </a:p>
        </p:txBody>
      </p:sp>
      <p:sp>
        <p:nvSpPr>
          <p:cNvPr id="3" name="Freeform 3"/>
          <p:cNvSpPr/>
          <p:nvPr/>
        </p:nvSpPr>
        <p:spPr>
          <a:xfrm>
            <a:off x="0" y="7012459"/>
            <a:ext cx="18288000" cy="3274541"/>
          </a:xfrm>
          <a:custGeom>
            <a:avLst/>
            <a:gdLst/>
            <a:ahLst/>
            <a:cxnLst/>
            <a:rect l="l" t="t" r="r" b="b"/>
            <a:pathLst>
              <a:path w="18288000" h="3274541">
                <a:moveTo>
                  <a:pt x="0" y="0"/>
                </a:moveTo>
                <a:lnTo>
                  <a:pt x="18288000" y="0"/>
                </a:lnTo>
                <a:lnTo>
                  <a:pt x="18288000" y="3274541"/>
                </a:lnTo>
                <a:lnTo>
                  <a:pt x="0" y="3274541"/>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5486400" y="3222637"/>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TextBox 5"/>
          <p:cNvSpPr txBox="1"/>
          <p:nvPr/>
        </p:nvSpPr>
        <p:spPr>
          <a:xfrm>
            <a:off x="2783640" y="1263837"/>
            <a:ext cx="12835275" cy="1377044"/>
          </a:xfrm>
          <a:prstGeom prst="rect">
            <a:avLst/>
          </a:prstGeom>
        </p:spPr>
        <p:txBody>
          <a:bodyPr lIns="0" tIns="0" rIns="0" bIns="0" rtlCol="0" anchor="t">
            <a:spAutoFit/>
          </a:bodyPr>
          <a:lstStyle/>
          <a:p>
            <a:pPr algn="ctr">
              <a:lnSpc>
                <a:spcPts val="5625"/>
              </a:lnSpc>
            </a:pPr>
            <a:r>
              <a:rPr lang="en-GB" sz="4400" spc="40" noProof="0">
                <a:solidFill>
                  <a:srgbClr val="222634"/>
                </a:solidFill>
                <a:latin typeface="Bebas Neue Cyrillic"/>
                <a:ea typeface="Bebas Neue Cyrillic"/>
                <a:cs typeface="Bebas Neue Cyrillic"/>
                <a:sym typeface="Bebas Neue Cyrillic"/>
              </a:rPr>
              <a:t>Service Delivery: </a:t>
            </a:r>
            <a:endParaRPr lang="en-GB" sz="4400" spc="40" noProof="0">
              <a:solidFill>
                <a:srgbClr val="222634"/>
              </a:solidFill>
              <a:latin typeface="Bebas Neue Cyrillic"/>
              <a:ea typeface="Bebas Neue Cyrillic"/>
              <a:cs typeface="Bebas Neue Cyrillic"/>
            </a:endParaRPr>
          </a:p>
          <a:p>
            <a:pPr algn="ctr">
              <a:lnSpc>
                <a:spcPts val="5625"/>
              </a:lnSpc>
            </a:pPr>
            <a:r>
              <a:rPr lang="en-GB" sz="4400" spc="40" noProof="0">
                <a:solidFill>
                  <a:srgbClr val="222634"/>
                </a:solidFill>
                <a:latin typeface="Bebas Neue Cyrillic"/>
                <a:ea typeface="Bebas Neue Cyrillic"/>
                <a:cs typeface="Bebas Neue Cyrillic"/>
                <a:sym typeface="Bebas Neue Cyrillic"/>
              </a:rPr>
              <a:t>Clinical Decision-Making and Responsive Care</a:t>
            </a:r>
            <a:endParaRPr lang="en-GB" sz="4400" spc="40" noProof="0">
              <a:solidFill>
                <a:srgbClr val="222634"/>
              </a:solidFill>
              <a:latin typeface="Bebas Neue Cyrillic"/>
              <a:ea typeface="Bebas Neue Cyrillic"/>
              <a:cs typeface="Bebas Neue Cyrillic"/>
            </a:endParaRPr>
          </a:p>
        </p:txBody>
      </p:sp>
      <p:sp>
        <p:nvSpPr>
          <p:cNvPr id="6" name="TextBox 6"/>
          <p:cNvSpPr txBox="1"/>
          <p:nvPr/>
        </p:nvSpPr>
        <p:spPr>
          <a:xfrm>
            <a:off x="2828627" y="4119784"/>
            <a:ext cx="12745300" cy="3956050"/>
          </a:xfrm>
          <a:prstGeom prst="rect">
            <a:avLst/>
          </a:prstGeom>
        </p:spPr>
        <p:txBody>
          <a:bodyPr lIns="0" tIns="0" rIns="0" bIns="0" rtlCol="0" anchor="t">
            <a:spAutoFit/>
          </a:bodyPr>
          <a:lstStyle/>
          <a:p>
            <a:pPr algn="just">
              <a:lnSpc>
                <a:spcPts val="3500"/>
              </a:lnSpc>
            </a:pPr>
            <a:r>
              <a:rPr lang="en-GB" sz="2500" noProof="0">
                <a:solidFill>
                  <a:srgbClr val="222634"/>
                </a:solidFill>
                <a:latin typeface="Poppins"/>
                <a:ea typeface="Poppins"/>
                <a:cs typeface="Poppins"/>
                <a:sym typeface="Poppins"/>
              </a:rPr>
              <a:t>By giving clinicians longitudinal movement data between appointments, PKG can help to provide more responsive treatment of Parkinson's. For the Plymouth implementation, treatment recommendations were completed for 152 out of 166 evaluable datasets (92%) with treatment being implemented in 83 out of 114 (73%) cases, suggesting there was scope to identify unmet treatment needs and to inform medication titration (Maas et al., 2024). But treatment is not independent of PKG data – data quality and patient history/clinics are still critical. Thus, the role of PKG needs to be improved, not replaced, with the professional clinical judgment (Godoy Junior et 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5486400" y="2333134"/>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a:p>
        </p:txBody>
      </p:sp>
      <p:sp>
        <p:nvSpPr>
          <p:cNvPr id="4" name="TextBox 4"/>
          <p:cNvSpPr txBox="1"/>
          <p:nvPr/>
        </p:nvSpPr>
        <p:spPr>
          <a:xfrm>
            <a:off x="5012391" y="837830"/>
            <a:ext cx="8263218" cy="1377044"/>
          </a:xfrm>
          <a:prstGeom prst="rect">
            <a:avLst/>
          </a:prstGeom>
        </p:spPr>
        <p:txBody>
          <a:bodyPr lIns="0" tIns="0" rIns="0" bIns="0" rtlCol="0" anchor="t">
            <a:spAutoFit/>
          </a:bodyPr>
          <a:lstStyle/>
          <a:p>
            <a:pPr algn="ctr">
              <a:lnSpc>
                <a:spcPts val="5625"/>
              </a:lnSpc>
            </a:pPr>
            <a:r>
              <a:rPr lang="en-GB" sz="4400" spc="40" noProof="0">
                <a:solidFill>
                  <a:srgbClr val="222634"/>
                </a:solidFill>
                <a:latin typeface="Bebas Neue Cyrillic"/>
                <a:ea typeface="Bebas Neue Cyrillic"/>
                <a:cs typeface="Bebas Neue Cyrillic"/>
                <a:sym typeface="Bebas Neue Cyrillic"/>
              </a:rPr>
              <a:t>Service Delivery: </a:t>
            </a:r>
            <a:endParaRPr lang="en-US" sz="4400">
              <a:ea typeface="Calibri"/>
              <a:cs typeface="Calibri"/>
            </a:endParaRPr>
          </a:p>
          <a:p>
            <a:pPr algn="ctr">
              <a:lnSpc>
                <a:spcPts val="5625"/>
              </a:lnSpc>
            </a:pPr>
            <a:r>
              <a:rPr lang="en-GB" sz="4400" spc="40" noProof="0">
                <a:solidFill>
                  <a:srgbClr val="222634"/>
                </a:solidFill>
                <a:latin typeface="Bebas Neue Cyrillic"/>
                <a:ea typeface="Bebas Neue Cyrillic"/>
                <a:cs typeface="Bebas Neue Cyrillic"/>
                <a:sym typeface="Bebas Neue Cyrillic"/>
              </a:rPr>
              <a:t>Efficiency or Additional Burden?</a:t>
            </a:r>
            <a:endParaRPr lang="en-GB" sz="4400" spc="40" noProof="0">
              <a:solidFill>
                <a:srgbClr val="222634"/>
              </a:solidFill>
              <a:latin typeface="Bebas Neue Cyrillic"/>
              <a:ea typeface="Bebas Neue Cyrillic"/>
              <a:cs typeface="Bebas Neue Cyrillic"/>
            </a:endParaRPr>
          </a:p>
        </p:txBody>
      </p:sp>
      <p:pic>
        <p:nvPicPr>
          <p:cNvPr id="6" name="Picture 5">
            <a:extLst>
              <a:ext uri="{FF2B5EF4-FFF2-40B4-BE49-F238E27FC236}">
                <a16:creationId xmlns:a16="http://schemas.microsoft.com/office/drawing/2014/main" id="{B0A30D5B-FA03-5534-800A-7C969EC487DE}"/>
              </a:ext>
            </a:extLst>
          </p:cNvPr>
          <p:cNvPicPr>
            <a:picLocks noChangeAspect="1"/>
          </p:cNvPicPr>
          <p:nvPr/>
        </p:nvPicPr>
        <p:blipFill>
          <a:blip r:embed="rId3"/>
          <a:stretch>
            <a:fillRect/>
          </a:stretch>
        </p:blipFill>
        <p:spPr>
          <a:xfrm>
            <a:off x="1161494" y="3065977"/>
            <a:ext cx="15965011" cy="635927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0" y="7012459"/>
            <a:ext cx="18288000" cy="3274541"/>
          </a:xfrm>
          <a:custGeom>
            <a:avLst/>
            <a:gdLst/>
            <a:ahLst/>
            <a:cxnLst/>
            <a:rect l="l" t="t" r="r" b="b"/>
            <a:pathLst>
              <a:path w="18288000" h="3274541">
                <a:moveTo>
                  <a:pt x="0" y="0"/>
                </a:moveTo>
                <a:lnTo>
                  <a:pt x="18288000" y="0"/>
                </a:lnTo>
                <a:lnTo>
                  <a:pt x="18288000" y="3274541"/>
                </a:lnTo>
                <a:lnTo>
                  <a:pt x="0" y="3274541"/>
                </a:lnTo>
                <a:lnTo>
                  <a:pt x="0" y="0"/>
                </a:lnTo>
                <a:close/>
              </a:path>
            </a:pathLst>
          </a:custGeom>
          <a:blipFill>
            <a:blip>
              <a:alphaModFix amt="9999"/>
              <a:extLst>
                <a:ext uri="{96DAC541-7B7A-43D3-8B79-37D633B846F1}">
                  <asvg:svgBlip xmlns:asvg="http://schemas.microsoft.com/office/drawing/2016/SVG/main" r:embed="rId2"/>
                </a:ext>
              </a:extLst>
            </a:blip>
            <a:stretch>
              <a:fillRect/>
            </a:stretch>
          </a:blipFill>
        </p:spPr>
        <p:txBody>
          <a:bodyPr/>
          <a:lstStyle/>
          <a:p>
            <a:endParaRPr lang="en-GB" noProof="0"/>
          </a:p>
        </p:txBody>
      </p:sp>
      <p:sp>
        <p:nvSpPr>
          <p:cNvPr id="3" name="Freeform 3"/>
          <p:cNvSpPr/>
          <p:nvPr/>
        </p:nvSpPr>
        <p:spPr>
          <a:xfrm>
            <a:off x="1028700" y="3277273"/>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5" name="TextBox 5"/>
          <p:cNvSpPr txBox="1"/>
          <p:nvPr/>
        </p:nvSpPr>
        <p:spPr>
          <a:xfrm>
            <a:off x="1413011" y="1590764"/>
            <a:ext cx="8263218" cy="1377044"/>
          </a:xfrm>
          <a:prstGeom prst="rect">
            <a:avLst/>
          </a:prstGeom>
        </p:spPr>
        <p:txBody>
          <a:bodyPr lIns="0" tIns="0" rIns="0" bIns="0" rtlCol="0" anchor="t">
            <a:spAutoFit/>
          </a:bodyPr>
          <a:lstStyle/>
          <a:p>
            <a:pPr algn="l">
              <a:lnSpc>
                <a:spcPts val="5625"/>
              </a:lnSpc>
            </a:pPr>
            <a:r>
              <a:rPr lang="en-GB" sz="5750" spc="40" noProof="0">
                <a:solidFill>
                  <a:srgbClr val="222634"/>
                </a:solidFill>
                <a:latin typeface="Bebas Neue Cyrillic"/>
                <a:ea typeface="Bebas Neue Cyrillic"/>
                <a:cs typeface="Bebas Neue Cyrillic"/>
                <a:sym typeface="Bebas Neue Cyrillic"/>
              </a:rPr>
              <a:t> </a:t>
            </a:r>
            <a:r>
              <a:rPr lang="en-GB" sz="4400" spc="40" noProof="0">
                <a:solidFill>
                  <a:srgbClr val="222634"/>
                </a:solidFill>
                <a:latin typeface="Bebas Neue Cyrillic"/>
                <a:ea typeface="Bebas Neue Cyrillic"/>
                <a:cs typeface="Bebas Neue Cyrillic"/>
                <a:sym typeface="Bebas Neue Cyrillic"/>
              </a:rPr>
              <a:t>Critical Synthesis: </a:t>
            </a:r>
            <a:endParaRPr lang="en-GB" sz="4400" spc="40" noProof="0">
              <a:solidFill>
                <a:srgbClr val="222634"/>
              </a:solidFill>
              <a:latin typeface="Bebas Neue Cyrillic"/>
              <a:ea typeface="Bebas Neue Cyrillic"/>
              <a:cs typeface="Bebas Neue Cyrillic"/>
            </a:endParaRPr>
          </a:p>
          <a:p>
            <a:pPr algn="l">
              <a:lnSpc>
                <a:spcPts val="5625"/>
              </a:lnSpc>
            </a:pPr>
            <a:r>
              <a:rPr lang="en-GB" sz="4400" spc="40" noProof="0">
                <a:solidFill>
                  <a:srgbClr val="222634"/>
                </a:solidFill>
                <a:latin typeface="Bebas Neue Cyrillic"/>
                <a:ea typeface="Bebas Neue Cyrillic"/>
                <a:cs typeface="Bebas Neue Cyrillic"/>
                <a:sym typeface="Bebas Neue Cyrillic"/>
              </a:rPr>
              <a:t>Promise Versus Evidence</a:t>
            </a:r>
            <a:endParaRPr lang="en-GB" sz="4400" spc="40" noProof="0">
              <a:solidFill>
                <a:srgbClr val="222634"/>
              </a:solidFill>
              <a:latin typeface="Bebas Neue Cyrillic"/>
              <a:ea typeface="Bebas Neue Cyrillic"/>
              <a:cs typeface="Bebas Neue Cyrillic"/>
            </a:endParaRPr>
          </a:p>
        </p:txBody>
      </p:sp>
      <p:sp>
        <p:nvSpPr>
          <p:cNvPr id="6" name="TextBox 6"/>
          <p:cNvSpPr txBox="1"/>
          <p:nvPr/>
        </p:nvSpPr>
        <p:spPr>
          <a:xfrm>
            <a:off x="1413011" y="4392122"/>
            <a:ext cx="6521668" cy="4832349"/>
          </a:xfrm>
          <a:prstGeom prst="rect">
            <a:avLst/>
          </a:prstGeom>
        </p:spPr>
        <p:txBody>
          <a:bodyPr lIns="0" tIns="0" rIns="0" bIns="0" rtlCol="0" anchor="t">
            <a:spAutoFit/>
          </a:bodyPr>
          <a:lstStyle/>
          <a:p>
            <a:pPr algn="just">
              <a:lnSpc>
                <a:spcPts val="3500"/>
              </a:lnSpc>
            </a:pPr>
            <a:r>
              <a:rPr lang="en-GB" sz="2500" noProof="0">
                <a:solidFill>
                  <a:srgbClr val="222634"/>
                </a:solidFill>
                <a:latin typeface="Poppins"/>
                <a:ea typeface="Poppins"/>
                <a:cs typeface="Poppins"/>
                <a:sym typeface="Poppins"/>
              </a:rPr>
              <a:t>Overall, PKG demonstrates good prospect for enhancing the longitudinal monitoring, personalised decision making and responsiveness of services. But evidence for implementation is stronger than evidence of sustainability of clinical and economic benefit. Clinical control should be emphasized and adoption to wider use should be patient-centred and subject to ongoing real world evaluation (Hirczy et al., 2024).</a:t>
            </a:r>
          </a:p>
        </p:txBody>
      </p:sp>
      <p:pic>
        <p:nvPicPr>
          <p:cNvPr id="8" name="Picture 7">
            <a:extLst>
              <a:ext uri="{FF2B5EF4-FFF2-40B4-BE49-F238E27FC236}">
                <a16:creationId xmlns:a16="http://schemas.microsoft.com/office/drawing/2014/main" id="{4BA86EDB-4C8F-30EF-5FC8-AFF5004C7C99}"/>
              </a:ext>
            </a:extLst>
          </p:cNvPr>
          <p:cNvPicPr>
            <a:picLocks noChangeAspect="1"/>
          </p:cNvPicPr>
          <p:nvPr/>
        </p:nvPicPr>
        <p:blipFill>
          <a:blip r:embed="rId4"/>
          <a:stretch>
            <a:fillRect/>
          </a:stretch>
        </p:blipFill>
        <p:spPr>
          <a:xfrm>
            <a:off x="8839200" y="1291920"/>
            <a:ext cx="8749020" cy="770316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16081240" y="256781"/>
            <a:ext cx="2206760" cy="3923128"/>
          </a:xfrm>
          <a:custGeom>
            <a:avLst/>
            <a:gdLst/>
            <a:ahLst/>
            <a:cxnLst/>
            <a:rect l="l" t="t" r="r" b="b"/>
            <a:pathLst>
              <a:path w="2206760" h="3923128">
                <a:moveTo>
                  <a:pt x="0" y="0"/>
                </a:moveTo>
                <a:lnTo>
                  <a:pt x="2206760" y="0"/>
                </a:lnTo>
                <a:lnTo>
                  <a:pt x="2206760" y="3923128"/>
                </a:lnTo>
                <a:lnTo>
                  <a:pt x="0" y="3923128"/>
                </a:lnTo>
                <a:lnTo>
                  <a:pt x="0" y="0"/>
                </a:lnTo>
                <a:close/>
              </a:path>
            </a:pathLst>
          </a:custGeom>
          <a:blipFill>
            <a:blip>
              <a:extLst>
                <a:ext uri="{96DAC541-7B7A-43D3-8B79-37D633B846F1}">
                  <asvg:svgBlip xmlns:asvg="http://schemas.microsoft.com/office/drawing/2016/SVG/main" r:embed="rId2"/>
                </a:ext>
              </a:extLst>
            </a:blip>
            <a:stretch>
              <a:fillRect l="-639" t="-719" r="-83608" b="-2731"/>
            </a:stretch>
          </a:blipFill>
        </p:spPr>
        <p:txBody>
          <a:bodyPr/>
          <a:lstStyle/>
          <a:p>
            <a:endParaRPr lang="en-GB" noProof="0"/>
          </a:p>
        </p:txBody>
      </p:sp>
      <p:sp>
        <p:nvSpPr>
          <p:cNvPr id="3" name="Freeform 3"/>
          <p:cNvSpPr/>
          <p:nvPr/>
        </p:nvSpPr>
        <p:spPr>
          <a:xfrm>
            <a:off x="0" y="7012459"/>
            <a:ext cx="18288000" cy="3274541"/>
          </a:xfrm>
          <a:custGeom>
            <a:avLst/>
            <a:gdLst/>
            <a:ahLst/>
            <a:cxnLst/>
            <a:rect l="l" t="t" r="r" b="b"/>
            <a:pathLst>
              <a:path w="18288000" h="3274541">
                <a:moveTo>
                  <a:pt x="0" y="0"/>
                </a:moveTo>
                <a:lnTo>
                  <a:pt x="18288000" y="0"/>
                </a:lnTo>
                <a:lnTo>
                  <a:pt x="18288000" y="3274541"/>
                </a:lnTo>
                <a:lnTo>
                  <a:pt x="0" y="3274541"/>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5486400" y="2841217"/>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TextBox 5"/>
          <p:cNvSpPr txBox="1"/>
          <p:nvPr/>
        </p:nvSpPr>
        <p:spPr>
          <a:xfrm>
            <a:off x="2635308" y="3756049"/>
            <a:ext cx="13017383" cy="5812489"/>
          </a:xfrm>
          <a:prstGeom prst="rect">
            <a:avLst/>
          </a:prstGeom>
        </p:spPr>
        <p:txBody>
          <a:bodyPr lIns="0" tIns="0" rIns="0" bIns="0" rtlCol="0" anchor="t">
            <a:spAutoFit/>
          </a:bodyPr>
          <a:lstStyle/>
          <a:p>
            <a:pPr marL="539750" lvl="1" indent="-269875" algn="just">
              <a:lnSpc>
                <a:spcPts val="3500"/>
              </a:lnSpc>
              <a:buAutoNum type="arabicPeriod"/>
            </a:pPr>
            <a:r>
              <a:rPr lang="en-GB" sz="2500" b="1" noProof="0">
                <a:solidFill>
                  <a:srgbClr val="222634"/>
                </a:solidFill>
                <a:latin typeface="Poppins Bold"/>
                <a:ea typeface="Poppins Bold"/>
                <a:cs typeface="Poppins Bold"/>
                <a:sym typeface="Poppins Bold"/>
              </a:rPr>
              <a:t>Use PKG as an adjunct to clinical assessment:</a:t>
            </a:r>
            <a:r>
              <a:rPr lang="en-GB" sz="2500" noProof="0">
                <a:solidFill>
                  <a:srgbClr val="222634"/>
                </a:solidFill>
                <a:latin typeface="Poppins"/>
                <a:ea typeface="Poppins"/>
                <a:cs typeface="Poppins"/>
                <a:sym typeface="Poppins"/>
              </a:rPr>
              <a:t> Make use of movements recorded alongside patient-reported symptoms, clinical history and professional judgement, rather than as a replacement of a traditional assessment (Thankathuraipandian et al., 2024).</a:t>
            </a:r>
            <a:endParaRPr lang="en-US"/>
          </a:p>
          <a:p>
            <a:pPr marL="539754" lvl="1" indent="-269877" algn="just">
              <a:lnSpc>
                <a:spcPts val="3500"/>
              </a:lnSpc>
              <a:buAutoNum type="arabicPeriod"/>
            </a:pPr>
            <a:r>
              <a:rPr lang="en-GB" sz="2500" b="1" noProof="0">
                <a:solidFill>
                  <a:srgbClr val="222634"/>
                </a:solidFill>
                <a:latin typeface="Poppins Bold"/>
                <a:ea typeface="Poppins Bold"/>
                <a:cs typeface="Poppins Bold"/>
                <a:sym typeface="Poppins Bold"/>
              </a:rPr>
              <a:t>Improve patient selection and support:</a:t>
            </a:r>
            <a:r>
              <a:rPr lang="en-GB" sz="2500" noProof="0">
                <a:solidFill>
                  <a:srgbClr val="222634"/>
                </a:solidFill>
                <a:latin typeface="Poppins"/>
                <a:ea typeface="Poppins"/>
                <a:cs typeface="Poppins"/>
                <a:sym typeface="Poppins"/>
              </a:rPr>
              <a:t> Identify patient suitability prior to implementation and offer personalized support to patients with cognitive, physical or digital-access challenges (Li et al., 2023).</a:t>
            </a:r>
          </a:p>
          <a:p>
            <a:pPr marL="539750" lvl="1" indent="-269875" algn="just">
              <a:lnSpc>
                <a:spcPts val="3500"/>
              </a:lnSpc>
              <a:buAutoNum type="arabicPeriod"/>
            </a:pPr>
            <a:r>
              <a:rPr lang="en-GB" sz="2500" b="1" noProof="0">
                <a:solidFill>
                  <a:srgbClr val="222634"/>
                </a:solidFill>
                <a:latin typeface="Poppins Bold"/>
                <a:ea typeface="Poppins Bold"/>
                <a:cs typeface="Poppins Bold"/>
                <a:sym typeface="Poppins Bold"/>
              </a:rPr>
              <a:t>Build workforce and system readiness:</a:t>
            </a:r>
            <a:r>
              <a:rPr lang="en-GB" sz="2500" noProof="0">
                <a:solidFill>
                  <a:srgbClr val="222634"/>
                </a:solidFill>
                <a:latin typeface="Poppins"/>
                <a:ea typeface="Poppins"/>
                <a:cs typeface="Poppins"/>
                <a:sym typeface="Poppins"/>
              </a:rPr>
              <a:t> Train staff on understanding PKGs, define staff roles in reviewing data, and ensure safe integration with clinical systems (Hoffman et al., 2024).</a:t>
            </a:r>
            <a:endParaRPr lang="en-GB" sz="2500" noProof="0">
              <a:solidFill>
                <a:srgbClr val="222634"/>
              </a:solidFill>
              <a:latin typeface="Poppins"/>
              <a:ea typeface="Poppins"/>
              <a:cs typeface="Poppins"/>
            </a:endParaRPr>
          </a:p>
          <a:p>
            <a:pPr marL="539750" lvl="1" indent="-269875" algn="just">
              <a:lnSpc>
                <a:spcPts val="3500"/>
              </a:lnSpc>
              <a:buAutoNum type="arabicPeriod"/>
            </a:pPr>
            <a:r>
              <a:rPr lang="en-GB" sz="2500" b="1" noProof="0">
                <a:solidFill>
                  <a:srgbClr val="222634"/>
                </a:solidFill>
                <a:latin typeface="Poppins Bold"/>
                <a:ea typeface="Poppins Bold"/>
                <a:cs typeface="Poppins Bold"/>
                <a:sym typeface="Poppins Bold"/>
              </a:rPr>
              <a:t>Pursue clinical evaluation of NHS real world:</a:t>
            </a:r>
            <a:r>
              <a:rPr lang="en-GB" sz="2500" noProof="0">
                <a:solidFill>
                  <a:srgbClr val="222634"/>
                </a:solidFill>
                <a:latin typeface="Poppins"/>
                <a:ea typeface="Poppins"/>
                <a:cs typeface="Poppins"/>
                <a:sym typeface="Poppins"/>
              </a:rPr>
              <a:t> Track clinical outcomes, quality of life, appointments avoided, clinician workload, patient/carer burden, resource utilisation and cost-effectiveness prior to broad-scale rollout.</a:t>
            </a:r>
            <a:endParaRPr lang="en-GB" sz="2500" noProof="0">
              <a:solidFill>
                <a:srgbClr val="222634"/>
              </a:solidFill>
              <a:latin typeface="Poppins"/>
              <a:ea typeface="Poppins"/>
              <a:cs typeface="Poppins"/>
            </a:endParaRPr>
          </a:p>
        </p:txBody>
      </p:sp>
      <p:sp>
        <p:nvSpPr>
          <p:cNvPr id="6" name="Freeform 6"/>
          <p:cNvSpPr/>
          <p:nvPr/>
        </p:nvSpPr>
        <p:spPr>
          <a:xfrm>
            <a:off x="0" y="0"/>
            <a:ext cx="1674175" cy="2391679"/>
          </a:xfrm>
          <a:custGeom>
            <a:avLst/>
            <a:gdLst/>
            <a:ahLst/>
            <a:cxnLst/>
            <a:rect l="l" t="t" r="r" b="b"/>
            <a:pathLst>
              <a:path w="1674175" h="2391679">
                <a:moveTo>
                  <a:pt x="0" y="0"/>
                </a:moveTo>
                <a:lnTo>
                  <a:pt x="1674175" y="0"/>
                </a:lnTo>
                <a:lnTo>
                  <a:pt x="1674175" y="2391679"/>
                </a:lnTo>
                <a:lnTo>
                  <a:pt x="0" y="239167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7" name="TextBox 7"/>
          <p:cNvSpPr txBox="1"/>
          <p:nvPr/>
        </p:nvSpPr>
        <p:spPr>
          <a:xfrm>
            <a:off x="2106788" y="1890749"/>
            <a:ext cx="14074424" cy="658898"/>
          </a:xfrm>
          <a:prstGeom prst="rect">
            <a:avLst/>
          </a:prstGeom>
        </p:spPr>
        <p:txBody>
          <a:bodyPr lIns="0" tIns="0" rIns="0" bIns="0" rtlCol="0" anchor="t">
            <a:spAutoFit/>
          </a:bodyPr>
          <a:lstStyle/>
          <a:p>
            <a:pPr algn="ctr">
              <a:lnSpc>
                <a:spcPts val="5625"/>
              </a:lnSpc>
            </a:pPr>
            <a:r>
              <a:rPr lang="en-GB" sz="4000" spc="40" noProof="0">
                <a:solidFill>
                  <a:srgbClr val="222634"/>
                </a:solidFill>
                <a:latin typeface="Bebas Neue Cyrillic"/>
                <a:ea typeface="Bebas Neue Cyrillic"/>
                <a:cs typeface="Bebas Neue Cyrillic"/>
                <a:sym typeface="Bebas Neue Cyrillic"/>
              </a:rPr>
              <a:t>Recommendations for Sustainable PKG Implementation</a:t>
            </a:r>
            <a:endParaRPr lang="en-GB" sz="4000" spc="40" noProof="0">
              <a:solidFill>
                <a:srgbClr val="222634"/>
              </a:solidFill>
              <a:latin typeface="Bebas Neue Cyrillic"/>
              <a:ea typeface="Bebas Neue Cyrillic"/>
              <a:cs typeface="Bebas Neue Cyrillic"/>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Freeform 2"/>
          <p:cNvSpPr/>
          <p:nvPr/>
        </p:nvSpPr>
        <p:spPr>
          <a:xfrm>
            <a:off x="15392461" y="0"/>
            <a:ext cx="2895539" cy="2316432"/>
          </a:xfrm>
          <a:custGeom>
            <a:avLst/>
            <a:gdLst/>
            <a:ahLst/>
            <a:cxnLst/>
            <a:rect l="l" t="t" r="r" b="b"/>
            <a:pathLst>
              <a:path w="2895539" h="2316432">
                <a:moveTo>
                  <a:pt x="0" y="0"/>
                </a:moveTo>
                <a:lnTo>
                  <a:pt x="2895539" y="0"/>
                </a:lnTo>
                <a:lnTo>
                  <a:pt x="2895539" y="2316432"/>
                </a:lnTo>
                <a:lnTo>
                  <a:pt x="0" y="2316432"/>
                </a:lnTo>
                <a:lnTo>
                  <a:pt x="0" y="0"/>
                </a:lnTo>
                <a:close/>
              </a:path>
            </a:pathLst>
          </a:custGeom>
          <a:blipFill>
            <a:blip>
              <a:extLst>
                <a:ext uri="{96DAC541-7B7A-43D3-8B79-37D633B846F1}">
                  <asvg:svgBlip xmlns:asvg="http://schemas.microsoft.com/office/drawing/2016/SVG/main" r:embed="rId2"/>
                </a:ext>
              </a:extLst>
            </a:blip>
            <a:stretch>
              <a:fillRect t="-64830" r="-83539" b="-64177"/>
            </a:stretch>
          </a:blipFill>
        </p:spPr>
        <p:txBody>
          <a:bodyPr/>
          <a:lstStyle/>
          <a:p>
            <a:endParaRPr lang="en-GB" noProof="0"/>
          </a:p>
        </p:txBody>
      </p:sp>
      <p:sp>
        <p:nvSpPr>
          <p:cNvPr id="3" name="Freeform 3"/>
          <p:cNvSpPr/>
          <p:nvPr/>
        </p:nvSpPr>
        <p:spPr>
          <a:xfrm>
            <a:off x="0" y="7012459"/>
            <a:ext cx="18288000" cy="3274541"/>
          </a:xfrm>
          <a:custGeom>
            <a:avLst/>
            <a:gdLst/>
            <a:ahLst/>
            <a:cxnLst/>
            <a:rect l="l" t="t" r="r" b="b"/>
            <a:pathLst>
              <a:path w="18288000" h="3274541">
                <a:moveTo>
                  <a:pt x="0" y="0"/>
                </a:moveTo>
                <a:lnTo>
                  <a:pt x="18288000" y="0"/>
                </a:lnTo>
                <a:lnTo>
                  <a:pt x="18288000" y="3274541"/>
                </a:lnTo>
                <a:lnTo>
                  <a:pt x="0" y="3274541"/>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4" name="Freeform 4"/>
          <p:cNvSpPr/>
          <p:nvPr/>
        </p:nvSpPr>
        <p:spPr>
          <a:xfrm>
            <a:off x="2153198" y="2942834"/>
            <a:ext cx="7315200" cy="498415"/>
          </a:xfrm>
          <a:custGeom>
            <a:avLst/>
            <a:gdLst/>
            <a:ahLst/>
            <a:cxnLst/>
            <a:rect l="l" t="t" r="r" b="b"/>
            <a:pathLst>
              <a:path w="7315200" h="498415">
                <a:moveTo>
                  <a:pt x="0" y="0"/>
                </a:moveTo>
                <a:lnTo>
                  <a:pt x="7315200" y="0"/>
                </a:lnTo>
                <a:lnTo>
                  <a:pt x="7315200" y="498415"/>
                </a:lnTo>
                <a:lnTo>
                  <a:pt x="0" y="498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5" name="Freeform 5"/>
          <p:cNvSpPr/>
          <p:nvPr/>
        </p:nvSpPr>
        <p:spPr>
          <a:xfrm>
            <a:off x="0" y="0"/>
            <a:ext cx="1830750" cy="2615357"/>
          </a:xfrm>
          <a:custGeom>
            <a:avLst/>
            <a:gdLst/>
            <a:ahLst/>
            <a:cxnLst/>
            <a:rect l="l" t="t" r="r" b="b"/>
            <a:pathLst>
              <a:path w="1830750" h="2615357">
                <a:moveTo>
                  <a:pt x="0" y="0"/>
                </a:moveTo>
                <a:lnTo>
                  <a:pt x="1830750" y="0"/>
                </a:lnTo>
                <a:lnTo>
                  <a:pt x="1830750" y="2615357"/>
                </a:lnTo>
                <a:lnTo>
                  <a:pt x="0" y="261535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noProof="0"/>
          </a:p>
        </p:txBody>
      </p:sp>
      <p:sp>
        <p:nvSpPr>
          <p:cNvPr id="6" name="Freeform 6"/>
          <p:cNvSpPr/>
          <p:nvPr/>
        </p:nvSpPr>
        <p:spPr>
          <a:xfrm>
            <a:off x="11938805" y="2615357"/>
            <a:ext cx="5320495" cy="5688059"/>
          </a:xfrm>
          <a:custGeom>
            <a:avLst/>
            <a:gdLst/>
            <a:ahLst/>
            <a:cxnLst/>
            <a:rect l="l" t="t" r="r" b="b"/>
            <a:pathLst>
              <a:path w="5320495" h="5688059">
                <a:moveTo>
                  <a:pt x="0" y="0"/>
                </a:moveTo>
                <a:lnTo>
                  <a:pt x="5320495" y="0"/>
                </a:lnTo>
                <a:lnTo>
                  <a:pt x="5320495" y="5688059"/>
                </a:lnTo>
                <a:lnTo>
                  <a:pt x="0" y="568805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noProof="0"/>
          </a:p>
        </p:txBody>
      </p:sp>
      <p:sp>
        <p:nvSpPr>
          <p:cNvPr id="7" name="TextBox 7"/>
          <p:cNvSpPr txBox="1"/>
          <p:nvPr/>
        </p:nvSpPr>
        <p:spPr>
          <a:xfrm>
            <a:off x="2153198" y="1131489"/>
            <a:ext cx="8263218" cy="1377044"/>
          </a:xfrm>
          <a:prstGeom prst="rect">
            <a:avLst/>
          </a:prstGeom>
        </p:spPr>
        <p:txBody>
          <a:bodyPr lIns="0" tIns="0" rIns="0" bIns="0" rtlCol="0" anchor="t">
            <a:spAutoFit/>
          </a:bodyPr>
          <a:lstStyle/>
          <a:p>
            <a:pPr algn="l">
              <a:lnSpc>
                <a:spcPts val="5625"/>
              </a:lnSpc>
            </a:pPr>
            <a:r>
              <a:rPr lang="en-GB" sz="4400" spc="40" noProof="0">
                <a:solidFill>
                  <a:srgbClr val="222634"/>
                </a:solidFill>
                <a:latin typeface="Bebas Neue Cyrillic"/>
                <a:ea typeface="Bebas Neue Cyrillic"/>
                <a:cs typeface="Bebas Neue Cyrillic"/>
                <a:sym typeface="Bebas Neue Cyrillic"/>
              </a:rPr>
              <a:t>Conclusion: </a:t>
            </a:r>
            <a:endParaRPr lang="en-GB" sz="4400" spc="40" noProof="0">
              <a:solidFill>
                <a:srgbClr val="222634"/>
              </a:solidFill>
              <a:latin typeface="Bebas Neue Cyrillic"/>
              <a:ea typeface="Bebas Neue Cyrillic"/>
              <a:cs typeface="Bebas Neue Cyrillic"/>
            </a:endParaRPr>
          </a:p>
          <a:p>
            <a:pPr algn="l">
              <a:lnSpc>
                <a:spcPts val="5625"/>
              </a:lnSpc>
            </a:pPr>
            <a:r>
              <a:rPr lang="en-GB" sz="4400" spc="40" noProof="0">
                <a:solidFill>
                  <a:srgbClr val="222634"/>
                </a:solidFill>
                <a:latin typeface="Bebas Neue Cyrillic"/>
                <a:ea typeface="Bebas Neue Cyrillic"/>
                <a:cs typeface="Bebas Neue Cyrillic"/>
                <a:sym typeface="Bebas Neue Cyrillic"/>
              </a:rPr>
              <a:t>The Future Role of PKG</a:t>
            </a:r>
            <a:endParaRPr lang="en-GB" sz="4400" spc="40" noProof="0">
              <a:solidFill>
                <a:srgbClr val="222634"/>
              </a:solidFill>
              <a:latin typeface="Bebas Neue Cyrillic"/>
              <a:ea typeface="Bebas Neue Cyrillic"/>
              <a:cs typeface="Bebas Neue Cyrillic"/>
            </a:endParaRPr>
          </a:p>
        </p:txBody>
      </p:sp>
      <p:sp>
        <p:nvSpPr>
          <p:cNvPr id="8" name="TextBox 8"/>
          <p:cNvSpPr txBox="1"/>
          <p:nvPr/>
        </p:nvSpPr>
        <p:spPr>
          <a:xfrm>
            <a:off x="1504944" y="3817380"/>
            <a:ext cx="9590113" cy="5270499"/>
          </a:xfrm>
          <a:prstGeom prst="rect">
            <a:avLst/>
          </a:prstGeom>
        </p:spPr>
        <p:txBody>
          <a:bodyPr lIns="0" tIns="0" rIns="0" bIns="0" rtlCol="0" anchor="t">
            <a:spAutoFit/>
          </a:bodyPr>
          <a:lstStyle/>
          <a:p>
            <a:pPr algn="just">
              <a:lnSpc>
                <a:spcPts val="3500"/>
              </a:lnSpc>
            </a:pPr>
            <a:r>
              <a:rPr lang="en-GB" sz="2500" noProof="0">
                <a:solidFill>
                  <a:srgbClr val="222634"/>
                </a:solidFill>
                <a:latin typeface="Poppins"/>
                <a:ea typeface="Poppins"/>
                <a:cs typeface="Poppins"/>
                <a:sym typeface="Poppins"/>
              </a:rPr>
              <a:t>PKG is a potential paradigm change from episodic Parkinson's monitoring to longitudinal and personalised monitoring. It can facilitate treatment optimization, help patients and make services more responsive, and increase the convenience of the service; but at the same time, accessibility, capacity of the workforce, system integration, and cost effectiveness are important concerns. Patient experience and professional judgement should therefore be complemented by PKG, and not replaced. It has a sustainable future in UK health services if it is implemented 'patient-centred', has strong governance, and is evaluated in real world clinical and economic terms.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0E9"/>
        </a:solidFill>
        <a:effectLst/>
      </p:bgPr>
    </p:bg>
    <p:spTree>
      <p:nvGrpSpPr>
        <p:cNvPr id="1" name=""/>
        <p:cNvGrpSpPr/>
        <p:nvPr/>
      </p:nvGrpSpPr>
      <p:grpSpPr>
        <a:xfrm>
          <a:off x="0" y="0"/>
          <a:ext cx="0" cy="0"/>
          <a:chOff x="0" y="0"/>
          <a:chExt cx="0" cy="0"/>
        </a:xfrm>
      </p:grpSpPr>
      <p:sp>
        <p:nvSpPr>
          <p:cNvPr id="2" name="TextBox 2"/>
          <p:cNvSpPr txBox="1"/>
          <p:nvPr/>
        </p:nvSpPr>
        <p:spPr>
          <a:xfrm>
            <a:off x="6517704" y="857250"/>
            <a:ext cx="6055296" cy="987322"/>
          </a:xfrm>
          <a:prstGeom prst="rect">
            <a:avLst/>
          </a:prstGeom>
        </p:spPr>
        <p:txBody>
          <a:bodyPr wrap="square" lIns="0" tIns="0" rIns="0" bIns="0" rtlCol="0" anchor="t">
            <a:spAutoFit/>
          </a:bodyPr>
          <a:lstStyle/>
          <a:p>
            <a:pPr algn="ctr">
              <a:lnSpc>
                <a:spcPts val="8120"/>
              </a:lnSpc>
            </a:pPr>
            <a:r>
              <a:rPr lang="en-GB" sz="5800" b="1" noProof="0">
                <a:solidFill>
                  <a:srgbClr val="000000"/>
                </a:solidFill>
                <a:latin typeface="Poppins Bold"/>
                <a:ea typeface="Poppins Bold"/>
                <a:cs typeface="Poppins Bold"/>
                <a:sym typeface="Poppins Bold"/>
              </a:rPr>
              <a:t>Reference </a:t>
            </a:r>
          </a:p>
        </p:txBody>
      </p:sp>
      <p:sp>
        <p:nvSpPr>
          <p:cNvPr id="3" name="TextBox 3"/>
          <p:cNvSpPr txBox="1"/>
          <p:nvPr/>
        </p:nvSpPr>
        <p:spPr>
          <a:xfrm>
            <a:off x="1326193" y="2228228"/>
            <a:ext cx="15945870" cy="8193525"/>
          </a:xfrm>
          <a:prstGeom prst="rect">
            <a:avLst/>
          </a:prstGeom>
        </p:spPr>
        <p:txBody>
          <a:bodyPr wrap="square" lIns="0" tIns="0" rIns="0" bIns="0" rtlCol="0" anchor="t">
            <a:spAutoFit/>
          </a:bodyPr>
          <a:lstStyle/>
          <a:p>
            <a:pPr algn="just">
              <a:lnSpc>
                <a:spcPts val="1960"/>
              </a:lnSpc>
            </a:pPr>
            <a:r>
              <a:rPr lang="en-GB" sz="1400" noProof="0">
                <a:solidFill>
                  <a:srgbClr val="000000"/>
                </a:solidFill>
                <a:latin typeface="Poppins"/>
                <a:ea typeface="Poppins"/>
                <a:cs typeface="Poppins"/>
                <a:sym typeface="Poppins"/>
              </a:rPr>
              <a:t>Chaudhuri, K.R., Hand, A., Obam, F. and Belsey, J., 2022. Cost-effectiveness analysis of the Parkinson’s KinetiGraph and clinical assessment in the management of Parkinson's disease. Journal of medical economics, 25(1), pp.774-782.</a:t>
            </a:r>
          </a:p>
          <a:p>
            <a:pPr algn="just">
              <a:lnSpc>
                <a:spcPts val="1960"/>
              </a:lnSpc>
            </a:pPr>
            <a:r>
              <a:rPr lang="en-GB" sz="1400" noProof="0">
                <a:solidFill>
                  <a:srgbClr val="000000"/>
                </a:solidFill>
                <a:latin typeface="Poppins"/>
                <a:ea typeface="Poppins"/>
                <a:cs typeface="Poppins"/>
                <a:sym typeface="Poppins"/>
              </a:rPr>
              <a:t>Cox, E., Wade, R., Hodgson, R., Fulbright, H., Phung, T.H., Meader, N., Walker, S., Rothery, C. and Simmonds, M., 2024. Devices for remote continuous monitoring of people with Parkinson's disease: a systematic review and cost-effectiveness analysis. Health Technology Assessment (Winchester, England), 28(30), p.1.</a:t>
            </a:r>
          </a:p>
          <a:p>
            <a:pPr algn="just">
              <a:lnSpc>
                <a:spcPts val="1960"/>
              </a:lnSpc>
            </a:pPr>
            <a:r>
              <a:rPr lang="en-GB" sz="1400" noProof="0">
                <a:solidFill>
                  <a:srgbClr val="000000"/>
                </a:solidFill>
                <a:latin typeface="Poppins"/>
                <a:ea typeface="Poppins"/>
                <a:cs typeface="Poppins"/>
                <a:sym typeface="Poppins"/>
              </a:rPr>
              <a:t>Godoy Junior, C.A., Miele, F., Mäkitie, L., Fiorenzato, E., Koivu, M., Bakker, L.J., Groot, C.U.D., Redekop, W.K. and Van Deen, W.K., 2024. Attitudes Toward the Adoption of Remote Patient Monitoring and Artificial Intelligence in Parkinson’s Disease Management: Perspectives of Patients and Neurologists: CA Godoy et al. The Patient-Patient-Centered Outcomes Research, 17(3), pp.275-285.</a:t>
            </a:r>
          </a:p>
          <a:p>
            <a:pPr algn="just">
              <a:lnSpc>
                <a:spcPts val="1960"/>
              </a:lnSpc>
            </a:pPr>
            <a:r>
              <a:rPr lang="en-GB" sz="1400" noProof="0">
                <a:solidFill>
                  <a:srgbClr val="000000"/>
                </a:solidFill>
                <a:latin typeface="Poppins"/>
                <a:ea typeface="Poppins"/>
                <a:cs typeface="Poppins"/>
                <a:sym typeface="Poppins"/>
              </a:rPr>
              <a:t>Hirczy, S., Zabetian, C. and Lin, Y.H., 2024. The current state of wearable device use in Parkinson's disease: a survey of individuals with Parkinson's. Frontiers in Digital Health, 6, p.1472691.</a:t>
            </a:r>
          </a:p>
          <a:p>
            <a:pPr algn="just">
              <a:lnSpc>
                <a:spcPts val="1960"/>
              </a:lnSpc>
            </a:pPr>
            <a:r>
              <a:rPr lang="en-GB" sz="1400" noProof="0">
                <a:solidFill>
                  <a:srgbClr val="000000"/>
                </a:solidFill>
                <a:latin typeface="Poppins"/>
                <a:ea typeface="Poppins"/>
                <a:cs typeface="Poppins"/>
                <a:sym typeface="Poppins"/>
              </a:rPr>
              <a:t>Hoffman, S.L., Schmiedmayer, P., Gala, A.S., Wilkins, K.B., Parisi, L., Karjagi, S., Negi, A.S., Revlock, S., Coriz, C., Revlock, J. and Ravi, V., 2024. Comprehensive real time remote monitoring for Parkinson’s disease using Quantitative DigitoGraphy. npj Parkinson's Disease, 10(1), p.137.</a:t>
            </a:r>
          </a:p>
          <a:p>
            <a:pPr algn="just">
              <a:lnSpc>
                <a:spcPts val="1960"/>
              </a:lnSpc>
            </a:pPr>
            <a:r>
              <a:rPr lang="en-GB" sz="1400" noProof="0">
                <a:solidFill>
                  <a:srgbClr val="000000"/>
                </a:solidFill>
                <a:latin typeface="Poppins"/>
                <a:ea typeface="Poppins"/>
                <a:cs typeface="Poppins"/>
                <a:sym typeface="Poppins"/>
              </a:rPr>
              <a:t>Isaacson, S.H., Pahwa, R., Pappert, E.J. and Torres-Russotto, D., 2022. Evaluation of morning bradykinesia in Parkinson’s disease in a United States cohort using continuous objective monitoring. Clinical Parkinsonism &amp; Related Disorders, 6, p.100145.</a:t>
            </a:r>
          </a:p>
          <a:p>
            <a:pPr algn="just">
              <a:lnSpc>
                <a:spcPts val="1960"/>
              </a:lnSpc>
            </a:pPr>
            <a:r>
              <a:rPr lang="en-GB" sz="1400" noProof="0">
                <a:solidFill>
                  <a:srgbClr val="000000"/>
                </a:solidFill>
                <a:latin typeface="Poppins"/>
                <a:ea typeface="Poppins"/>
                <a:cs typeface="Poppins"/>
                <a:sym typeface="Poppins"/>
              </a:rPr>
              <a:t>Li, P., van Wezel, R., He, F., Zhao, Y. and Wang, Y., 2023. The role of wrist-worn technology in the management of Parkinson’s disease in daily life: A narrative review. Frontiers in neuroinformatics, 17, p.1135300.</a:t>
            </a:r>
          </a:p>
          <a:p>
            <a:pPr algn="just">
              <a:lnSpc>
                <a:spcPts val="1960"/>
              </a:lnSpc>
            </a:pPr>
            <a:r>
              <a:rPr lang="en-GB" sz="1400" noProof="0">
                <a:solidFill>
                  <a:srgbClr val="000000"/>
                </a:solidFill>
                <a:latin typeface="Poppins"/>
                <a:ea typeface="Poppins"/>
                <a:cs typeface="Poppins"/>
                <a:sym typeface="Poppins"/>
              </a:rPr>
              <a:t>Maas, B.R., Speelberg, D.H., de Vries, G.J., Valenti, G., Ejupi, A., Bloem, B.R., Darweesh, S.K. and de Vries, N.M., 2024. Patient experience and feasibility of a remote monitoring system in Parkinson's disease. Movement Disorders Clinical Practice, 11(10), pp.1223-1231.</a:t>
            </a:r>
          </a:p>
          <a:p>
            <a:pPr algn="just">
              <a:lnSpc>
                <a:spcPts val="1960"/>
              </a:lnSpc>
            </a:pPr>
            <a:r>
              <a:rPr lang="en-GB" sz="1400" noProof="0">
                <a:solidFill>
                  <a:srgbClr val="000000"/>
                </a:solidFill>
                <a:latin typeface="Poppins"/>
                <a:ea typeface="Poppins"/>
                <a:cs typeface="Poppins"/>
                <a:sym typeface="Poppins"/>
              </a:rPr>
              <a:t>Moreau, C., Rouaud, T., Grabli, D., Benatru, I., Remy, P., Marques, A.R., Drapier, S., Mariani, L.L., Roze, E., Devos, D. and Dupont, G., 2023. Overview on wearable sensors for the management of Parkinson’s disease. npj Parkinson's Disease, 9(1), p.153.</a:t>
            </a:r>
          </a:p>
          <a:p>
            <a:pPr algn="just">
              <a:lnSpc>
                <a:spcPts val="1960"/>
              </a:lnSpc>
            </a:pPr>
            <a:r>
              <a:rPr lang="en-GB" sz="1400" noProof="0">
                <a:solidFill>
                  <a:srgbClr val="000000"/>
                </a:solidFill>
                <a:latin typeface="Poppins"/>
                <a:ea typeface="Poppins"/>
                <a:cs typeface="Poppins"/>
                <a:sym typeface="Poppins"/>
              </a:rPr>
              <a:t>Poplawska-Domaszewicz, K., Limbachiya, N., Lau, Y.H. and Chaudhuri, K.R., 2024. Parkinson’s Kinetigraph for wearable sensor detection of clinically unrecognized early-morning akinesia in Parkinson’s disease: a case report-based observation. Sensors, 24(10), p.3045.</a:t>
            </a:r>
          </a:p>
          <a:p>
            <a:pPr algn="just">
              <a:lnSpc>
                <a:spcPts val="1960"/>
              </a:lnSpc>
            </a:pPr>
            <a:r>
              <a:rPr lang="en-GB" sz="1400" noProof="0">
                <a:solidFill>
                  <a:srgbClr val="000000"/>
                </a:solidFill>
                <a:latin typeface="Poppins"/>
                <a:ea typeface="Poppins"/>
                <a:cs typeface="Poppins"/>
                <a:sym typeface="Poppins"/>
              </a:rPr>
              <a:t>Reichmann, H., Klingelhoefer, L. and Bendig, J., 2023. The use of wearables for the diagnosis and treatment of Parkinson’s disease. Journal of neural transmission, 130(6), pp.783-791.</a:t>
            </a:r>
          </a:p>
          <a:p>
            <a:pPr algn="just">
              <a:lnSpc>
                <a:spcPts val="1960"/>
              </a:lnSpc>
            </a:pPr>
            <a:r>
              <a:rPr lang="en-GB" sz="1400" noProof="0">
                <a:solidFill>
                  <a:srgbClr val="000000"/>
                </a:solidFill>
                <a:latin typeface="Poppins"/>
                <a:ea typeface="Poppins"/>
                <a:cs typeface="Poppins"/>
                <a:sym typeface="Poppins"/>
              </a:rPr>
              <a:t>Rodríguez-Martín, D. and Pérez-López, C., 2024. Commercial symptom monitoring devices in Parkinson’s disease: Benefits, limitations, and trends. Frontiers in Neurology, 15, p.1470928.</a:t>
            </a:r>
          </a:p>
          <a:p>
            <a:pPr algn="just">
              <a:lnSpc>
                <a:spcPts val="1960"/>
              </a:lnSpc>
            </a:pPr>
            <a:r>
              <a:rPr lang="en-GB" sz="1400" noProof="0">
                <a:solidFill>
                  <a:srgbClr val="000000"/>
                </a:solidFill>
                <a:latin typeface="Poppins"/>
                <a:ea typeface="Poppins"/>
                <a:cs typeface="Poppins"/>
                <a:sym typeface="Poppins"/>
              </a:rPr>
              <a:t>Sapienza, S., Tsurkalenko, O., Giraitis, M., Mejia, A.C., Zelimkhanov, G., Schwaninger, I. and Klucken, J., 2024. Assessing the clinical utility of inertial sensors for home monitoring in Parkinson’s disease: a comprehensive review. npj Parkinson's Disease, 10(1), p.161.</a:t>
            </a:r>
          </a:p>
          <a:p>
            <a:pPr algn="just">
              <a:lnSpc>
                <a:spcPts val="1960"/>
              </a:lnSpc>
            </a:pPr>
            <a:r>
              <a:rPr lang="en-GB" sz="1400" noProof="0">
                <a:solidFill>
                  <a:srgbClr val="000000"/>
                </a:solidFill>
                <a:latin typeface="Poppins"/>
                <a:ea typeface="Poppins"/>
                <a:cs typeface="Poppins"/>
                <a:sym typeface="Poppins"/>
              </a:rPr>
              <a:t>Tam, W., Alajlani, M. and Abd-Alrazaq, A., 2023. An exploration of wearable device features used in UK hospital Parkinson disease care: scoping review. Journal of Medical Internet Research, 25, p.e42950.</a:t>
            </a:r>
          </a:p>
          <a:p>
            <a:pPr algn="just">
              <a:lnSpc>
                <a:spcPts val="1960"/>
              </a:lnSpc>
            </a:pPr>
            <a:r>
              <a:rPr lang="en-GB" sz="1400" noProof="0">
                <a:solidFill>
                  <a:srgbClr val="000000"/>
                </a:solidFill>
                <a:latin typeface="Poppins"/>
                <a:ea typeface="Poppins"/>
                <a:cs typeface="Poppins"/>
                <a:sym typeface="Poppins"/>
              </a:rPr>
              <a:t>Thankathuraipandian, S., Greenleaf, W., Kyani, A., Tomlinson, T., Balasingh, B., Ross, E. and Pathak, Y., 2024. Development of a remote therapeutic monitoring platform: applications for movement disorders. Scientific Reports, 14(1), p.29837.</a:t>
            </a:r>
          </a:p>
          <a:p>
            <a:pPr algn="just">
              <a:lnSpc>
                <a:spcPts val="1960"/>
              </a:lnSpc>
            </a:pPr>
            <a:r>
              <a:rPr lang="en-GB" sz="1400" noProof="0">
                <a:solidFill>
                  <a:srgbClr val="000000"/>
                </a:solidFill>
                <a:latin typeface="Poppins"/>
                <a:ea typeface="Poppins"/>
                <a:cs typeface="Poppins"/>
                <a:sym typeface="Poppins"/>
              </a:rPr>
              <a:t>Virbel-Fleischman, C., Mousin, F., Liu, S., Hardy, S., Corvol, J.C., Benatru, I., Bendetowicz, D., Béreau, M., De Cock, V.C., Drapier, S. and Frismand, S., 2023. Symptoms assessment and decision to treat patients with advanced Parkinson’s disease based on wearables data. npj Parkinson's Disease, 9(1), p.45.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33" b="-3333"/>
            </a:stretch>
          </a:blipFill>
        </p:spPr>
        <p:txBody>
          <a:bodyPr/>
          <a:lstStyle/>
          <a:p>
            <a:endParaRPr lang="en-GB" noProof="0"/>
          </a:p>
        </p:txBody>
      </p:sp>
      <p:sp>
        <p:nvSpPr>
          <p:cNvPr id="5" name="Freeform 5"/>
          <p:cNvSpPr/>
          <p:nvPr/>
        </p:nvSpPr>
        <p:spPr>
          <a:xfrm>
            <a:off x="5486400" y="7033452"/>
            <a:ext cx="7315200" cy="628299"/>
          </a:xfrm>
          <a:custGeom>
            <a:avLst/>
            <a:gdLst/>
            <a:ahLst/>
            <a:cxnLst/>
            <a:rect l="l" t="t" r="r" b="b"/>
            <a:pathLst>
              <a:path w="7315200" h="628299">
                <a:moveTo>
                  <a:pt x="0" y="0"/>
                </a:moveTo>
                <a:lnTo>
                  <a:pt x="7315200" y="0"/>
                </a:lnTo>
                <a:lnTo>
                  <a:pt x="7315200" y="628299"/>
                </a:lnTo>
                <a:lnTo>
                  <a:pt x="0" y="6282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a:p>
        </p:txBody>
      </p:sp>
      <p:sp>
        <p:nvSpPr>
          <p:cNvPr id="7" name="Freeform 7"/>
          <p:cNvSpPr/>
          <p:nvPr/>
        </p:nvSpPr>
        <p:spPr>
          <a:xfrm flipH="1" flipV="1">
            <a:off x="15619743" y="6776594"/>
            <a:ext cx="2880360" cy="4114800"/>
          </a:xfrm>
          <a:custGeom>
            <a:avLst/>
            <a:gdLst/>
            <a:ahLst/>
            <a:cxnLst/>
            <a:rect l="l" t="t" r="r" b="b"/>
            <a:pathLst>
              <a:path w="2880360" h="4114800">
                <a:moveTo>
                  <a:pt x="2880360" y="4114800"/>
                </a:moveTo>
                <a:lnTo>
                  <a:pt x="0" y="4114800"/>
                </a:lnTo>
                <a:lnTo>
                  <a:pt x="0" y="0"/>
                </a:lnTo>
                <a:lnTo>
                  <a:pt x="2880360" y="0"/>
                </a:lnTo>
                <a:lnTo>
                  <a:pt x="288036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a:p>
        </p:txBody>
      </p:sp>
      <p:sp>
        <p:nvSpPr>
          <p:cNvPr id="8" name="TextBox 8"/>
          <p:cNvSpPr txBox="1"/>
          <p:nvPr/>
        </p:nvSpPr>
        <p:spPr>
          <a:xfrm>
            <a:off x="5938031" y="2797016"/>
            <a:ext cx="6411938" cy="4482702"/>
          </a:xfrm>
          <a:prstGeom prst="rect">
            <a:avLst/>
          </a:prstGeom>
        </p:spPr>
        <p:txBody>
          <a:bodyPr lIns="0" tIns="0" rIns="0" bIns="0" rtlCol="0" anchor="t">
            <a:spAutoFit/>
          </a:bodyPr>
          <a:lstStyle/>
          <a:p>
            <a:pPr algn="ctr">
              <a:lnSpc>
                <a:spcPts val="19041"/>
              </a:lnSpc>
            </a:pPr>
            <a:r>
              <a:rPr lang="en-GB" sz="8000" spc="137" noProof="0">
                <a:solidFill>
                  <a:srgbClr val="FFFFFF"/>
                </a:solidFill>
                <a:latin typeface="Bebas Neue Cyrillic"/>
                <a:ea typeface="Bebas Neue Cyrillic"/>
                <a:cs typeface="Bebas Neue Cyrillic"/>
                <a:sym typeface="Bebas Neue Cyrillic"/>
              </a:rPr>
              <a:t>THANK</a:t>
            </a:r>
            <a:endParaRPr lang="en-GB" sz="8000" spc="137" noProof="0">
              <a:solidFill>
                <a:srgbClr val="FFFFFF"/>
              </a:solidFill>
              <a:latin typeface="Bebas Neue Cyrillic"/>
              <a:ea typeface="Bebas Neue Cyrillic"/>
              <a:cs typeface="Bebas Neue Cyrillic"/>
            </a:endParaRPr>
          </a:p>
          <a:p>
            <a:pPr algn="ctr">
              <a:lnSpc>
                <a:spcPts val="19041"/>
              </a:lnSpc>
            </a:pPr>
            <a:r>
              <a:rPr lang="en-GB" sz="8000" spc="137" noProof="0">
                <a:solidFill>
                  <a:srgbClr val="FFFFFF"/>
                </a:solidFill>
                <a:latin typeface="Bebas Neue Cyrillic"/>
                <a:ea typeface="Bebas Neue Cyrillic"/>
                <a:cs typeface="Bebas Neue Cyrillic"/>
                <a:sym typeface="Bebas Neue Cyrillic"/>
              </a:rPr>
              <a:t>YOU</a:t>
            </a:r>
            <a:endParaRPr lang="en-GB" sz="8000" spc="137" noProof="0">
              <a:solidFill>
                <a:srgbClr val="FFFFFF"/>
              </a:solidFill>
              <a:latin typeface="Bebas Neue Cyrillic"/>
              <a:ea typeface="Bebas Neue Cyrillic"/>
              <a:cs typeface="Bebas Neue Cyrillic"/>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14</Slides>
  <Notes>0</Notes>
  <HiddenSlides>1</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Parkinson’s KinetiGraph (PKG)</dc:title>
  <dc:creator>haroon mujahid</dc:creator>
  <cp:revision>3</cp:revision>
  <dcterms:created xsi:type="dcterms:W3CDTF">2006-08-16T00:00:00Z</dcterms:created>
  <dcterms:modified xsi:type="dcterms:W3CDTF">2026-10-21T12:16:42Z</dcterms:modified>
  <dc:identifier>DAHVNQWNqRU</dc:identifier>
</cp:coreProperties>
</file>