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s/slide29.xml" ContentType="application/vnd.openxmlformats-officedocument.presentationml.slide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4.xml" ContentType="application/vnd.openxmlformats-officedocument.presentationml.slide+xml"/>
  <Override PartName="/ppt/slides/slide18.xml" ContentType="application/vnd.openxmlformats-officedocument.presentationml.slide+xml"/>
  <Override PartName="/ppt/slides/slide27.xml" ContentType="application/vnd.openxmlformats-officedocument.presentationml.slide+xml"/>
  <Override PartName="/ppt/slideLayouts/slideLayout4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31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30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Default Extension="gif" ContentType="image/gif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  <Override PartName="/ppt/slides/slide5.xml" ContentType="application/vnd.openxmlformats-officedocument.presentationml.slide+xml"/>
  <Override PartName="/ppt/slides/slide19.xml" ContentType="application/vnd.openxmlformats-officedocument.presentationml.slide+xml"/>
  <Override PartName="/ppt/slides/slide28.xml" ContentType="application/vnd.openxmlformats-officedocument.presentationml.slide+xml"/>
  <Override PartName="/ppt/slideLayouts/slideLayout7.xml" ContentType="application/vnd.openxmlformats-officedocument.presentationml.slideLayout+xml"/>
  <Default Extension="png" ContentType="image/png"/>
  <Override PartName="/ppt/slides/slide3.xml" ContentType="application/vnd.openxmlformats-officedocument.presentationml.slide+xml"/>
  <Override PartName="/ppt/slides/slide17.xml" ContentType="application/vnd.openxmlformats-officedocument.presentationml.slide+xml"/>
  <Override PartName="/ppt/slides/slide26.xml" ContentType="application/vnd.openxmlformats-officedocument.presentationml.slide+xml"/>
  <Override PartName="/ppt/presProps.xml" ContentType="application/vnd.openxmlformats-officedocument.presentationml.presProps+xml"/>
  <Override PartName="/ppt/slideLayouts/slideLayout5.xml" ContentType="application/vnd.openxmlformats-officedocument.presentationml.slideLayout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60" r:id="rId1"/>
  </p:sldMasterIdLst>
  <p:sldIdLst>
    <p:sldId id="256" r:id="rId2"/>
    <p:sldId id="285" r:id="rId3"/>
    <p:sldId id="274" r:id="rId4"/>
    <p:sldId id="277" r:id="rId5"/>
    <p:sldId id="265" r:id="rId6"/>
    <p:sldId id="278" r:id="rId7"/>
    <p:sldId id="268" r:id="rId8"/>
    <p:sldId id="267" r:id="rId9"/>
    <p:sldId id="261" r:id="rId10"/>
    <p:sldId id="266" r:id="rId11"/>
    <p:sldId id="275" r:id="rId12"/>
    <p:sldId id="272" r:id="rId13"/>
    <p:sldId id="270" r:id="rId14"/>
    <p:sldId id="280" r:id="rId15"/>
    <p:sldId id="281" r:id="rId16"/>
    <p:sldId id="257" r:id="rId17"/>
    <p:sldId id="279" r:id="rId18"/>
    <p:sldId id="269" r:id="rId19"/>
    <p:sldId id="276" r:id="rId20"/>
    <p:sldId id="263" r:id="rId21"/>
    <p:sldId id="283" r:id="rId22"/>
    <p:sldId id="282" r:id="rId23"/>
    <p:sldId id="284" r:id="rId24"/>
    <p:sldId id="291" r:id="rId25"/>
    <p:sldId id="271" r:id="rId26"/>
    <p:sldId id="290" r:id="rId27"/>
    <p:sldId id="288" r:id="rId28"/>
    <p:sldId id="289" r:id="rId29"/>
    <p:sldId id="286" r:id="rId30"/>
    <p:sldId id="273" r:id="rId31"/>
    <p:sldId id="287" r:id="rId32"/>
  </p:sldIdLst>
  <p:sldSz cx="9144000" cy="6858000" type="screen4x3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 snapToGrid="0" snapToObjects="1">
      <p:cViewPr varScale="1">
        <p:scale>
          <a:sx n="86" d="100"/>
          <a:sy n="86" d="100"/>
        </p:scale>
        <p:origin x="-1092" y="-9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132" d="100"/>
        <a:sy n="132" d="100"/>
      </p:scale>
      <p:origin x="0" y="7416"/>
    </p:cViewPr>
  </p:sorter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viewProps" Target="view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GB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D7F8FF-9DA8-8541-834F-D50237735232}" type="datetimeFigureOut">
              <a:rPr lang="en-US" smtClean="0"/>
              <a:pPr/>
              <a:t>10/23/2012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2A38DD-B5E3-B441-9C1F-995F12F60FCF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xmlns="" val="270201993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D7F8FF-9DA8-8541-834F-D50237735232}" type="datetimeFigureOut">
              <a:rPr lang="en-US" smtClean="0"/>
              <a:pPr/>
              <a:t>10/23/2012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2A38DD-B5E3-B441-9C1F-995F12F60FCF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xmlns="" val="227593337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D7F8FF-9DA8-8541-834F-D50237735232}" type="datetimeFigureOut">
              <a:rPr lang="en-US" smtClean="0"/>
              <a:pPr/>
              <a:t>10/23/2012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2A38DD-B5E3-B441-9C1F-995F12F60FCF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xmlns="" val="179895260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D7F8FF-9DA8-8541-834F-D50237735232}" type="datetimeFigureOut">
              <a:rPr lang="en-US" smtClean="0"/>
              <a:pPr/>
              <a:t>10/23/2012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2A38DD-B5E3-B441-9C1F-995F12F60FCF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xmlns="" val="103430161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D7F8FF-9DA8-8541-834F-D50237735232}" type="datetimeFigureOut">
              <a:rPr lang="en-US" smtClean="0"/>
              <a:pPr/>
              <a:t>10/23/2012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2A38DD-B5E3-B441-9C1F-995F12F60FCF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xmlns="" val="141794092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D7F8FF-9DA8-8541-834F-D50237735232}" type="datetimeFigureOut">
              <a:rPr lang="en-US" smtClean="0"/>
              <a:pPr/>
              <a:t>10/23/2012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2A38DD-B5E3-B441-9C1F-995F12F60FCF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xmlns="" val="65606772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D7F8FF-9DA8-8541-834F-D50237735232}" type="datetimeFigureOut">
              <a:rPr lang="en-US" smtClean="0"/>
              <a:pPr/>
              <a:t>10/23/2012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2A38DD-B5E3-B441-9C1F-995F12F60FCF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xmlns="" val="124912879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D7F8FF-9DA8-8541-834F-D50237735232}" type="datetimeFigureOut">
              <a:rPr lang="en-US" smtClean="0"/>
              <a:pPr/>
              <a:t>10/23/2012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2A38DD-B5E3-B441-9C1F-995F12F60FCF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xmlns="" val="273011619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 smtClean="0"/>
              <a:t>Drag picture to placeholder or click icon to add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D7F8FF-9DA8-8541-834F-D50237735232}" type="datetimeFigureOut">
              <a:rPr lang="en-US" smtClean="0"/>
              <a:pPr/>
              <a:t>10/23/2012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2A38DD-B5E3-B441-9C1F-995F12F60FCF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xmlns="" val="50657455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D7F8FF-9DA8-8541-834F-D50237735232}" type="datetimeFigureOut">
              <a:rPr lang="en-US" smtClean="0"/>
              <a:pPr/>
              <a:t>10/23/2012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2A38DD-B5E3-B441-9C1F-995F12F60FCF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xmlns="" val="294949823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D7F8FF-9DA8-8541-834F-D50237735232}" type="datetimeFigureOut">
              <a:rPr lang="en-US" smtClean="0"/>
              <a:pPr/>
              <a:t>10/23/2012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2A38DD-B5E3-B441-9C1F-995F12F60FCF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xmlns="" val="142794122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3D7F8FF-9DA8-8541-834F-D50237735232}" type="datetimeFigureOut">
              <a:rPr lang="en-US" smtClean="0"/>
              <a:pPr/>
              <a:t>10/23/2012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C2A38DD-B5E3-B441-9C1F-995F12F60FCF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xmlns="" val="2557711237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gif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4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4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4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png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png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jpeg"/><Relationship Id="rId1" Type="http://schemas.openxmlformats.org/officeDocument/2006/relationships/slideLayout" Target="../slideLayouts/slideLayout4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jpeg"/><Relationship Id="rId1" Type="http://schemas.openxmlformats.org/officeDocument/2006/relationships/slideLayout" Target="../slideLayouts/slideLayout4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png"/><Relationship Id="rId1" Type="http://schemas.openxmlformats.org/officeDocument/2006/relationships/slideLayout" Target="../slideLayouts/slideLayout4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png"/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jpeg"/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6.jpeg"/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7.jpeg"/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8.png"/><Relationship Id="rId1" Type="http://schemas.openxmlformats.org/officeDocument/2006/relationships/slideLayout" Target="../slideLayouts/slideLayout4.xml"/></Relationships>
</file>

<file path=ppt/slides/_rels/slide3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9.jpeg"/><Relationship Id="rId1" Type="http://schemas.openxmlformats.org/officeDocument/2006/relationships/slideLayout" Target="../slideLayouts/slideLayout2.xml"/></Relationships>
</file>

<file path=ppt/slides/_rels/slide3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1.png"/><Relationship Id="rId2" Type="http://schemas.openxmlformats.org/officeDocument/2006/relationships/image" Target="../media/image30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33.png"/><Relationship Id="rId4" Type="http://schemas.openxmlformats.org/officeDocument/2006/relationships/image" Target="../media/image32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71678"/>
            <a:ext cx="7772400" cy="1470025"/>
          </a:xfrm>
        </p:spPr>
        <p:txBody>
          <a:bodyPr/>
          <a:lstStyle/>
          <a:p>
            <a:r>
              <a:rPr lang="en-US" dirty="0" err="1" smtClean="0"/>
              <a:t>Yanomami</a:t>
            </a:r>
            <a:r>
              <a:rPr lang="en-US" dirty="0" smtClean="0"/>
              <a:t>/o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 cstate="screen"/>
          <a:stretch>
            <a:fillRect/>
          </a:stretch>
        </p:blipFill>
        <p:spPr>
          <a:xfrm>
            <a:off x="2438413" y="1310148"/>
            <a:ext cx="4257929" cy="5292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1319251890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Location </a:t>
            </a:r>
            <a:endParaRPr lang="en-US" dirty="0"/>
          </a:p>
        </p:txBody>
      </p:sp>
      <p:pic>
        <p:nvPicPr>
          <p:cNvPr id="6" name="Content Placeholder 5"/>
          <p:cNvPicPr>
            <a:picLocks noGrp="1" noChangeAspect="1"/>
          </p:cNvPicPr>
          <p:nvPr>
            <p:ph idx="1"/>
          </p:nvPr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 xmlns=""/>
              </a:ext>
            </a:extLst>
          </a:blip>
          <a:srcRect/>
          <a:stretch>
            <a:fillRect/>
          </a:stretch>
        </p:blipFill>
        <p:spPr/>
      </p:pic>
    </p:spTree>
    <p:extLst>
      <p:ext uri="{BB962C8B-B14F-4D97-AF65-F5344CB8AC3E}">
        <p14:creationId xmlns:p14="http://schemas.microsoft.com/office/powerpoint/2010/main" xmlns="" val="390068871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Location -</a:t>
            </a:r>
            <a:endParaRPr lang="en-US" dirty="0"/>
          </a:p>
        </p:txBody>
      </p:sp>
      <p:sp>
        <p:nvSpPr>
          <p:cNvPr id="5" name="Content Placeholder 4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6" name="Picture 2" descr="http://www.autrevie.com/Images/VE_map.gif"/>
          <p:cNvPicPr>
            <a:picLocks noChangeAspect="1" noChangeArrowheads="1"/>
          </p:cNvPicPr>
          <p:nvPr/>
        </p:nvPicPr>
        <p:blipFill>
          <a:blip r:embed="rId2" cstate="screen"/>
          <a:srcRect/>
          <a:stretch>
            <a:fillRect/>
          </a:stretch>
        </p:blipFill>
        <p:spPr bwMode="auto">
          <a:xfrm>
            <a:off x="873997" y="1573202"/>
            <a:ext cx="7526002" cy="4752000"/>
          </a:xfrm>
          <a:prstGeom prst="rect">
            <a:avLst/>
          </a:prstGeom>
          <a:noFill/>
        </p:spPr>
      </p:pic>
      <p:sp>
        <p:nvSpPr>
          <p:cNvPr id="7" name="Freeform 6"/>
          <p:cNvSpPr/>
          <p:nvPr/>
        </p:nvSpPr>
        <p:spPr>
          <a:xfrm>
            <a:off x="4223657" y="4343400"/>
            <a:ext cx="2231572" cy="1698171"/>
          </a:xfrm>
          <a:custGeom>
            <a:avLst/>
            <a:gdLst>
              <a:gd name="connsiteX0" fmla="*/ 2144486 w 2231572"/>
              <a:gd name="connsiteY0" fmla="*/ 576943 h 1698171"/>
              <a:gd name="connsiteX1" fmla="*/ 2057400 w 2231572"/>
              <a:gd name="connsiteY1" fmla="*/ 500743 h 1698171"/>
              <a:gd name="connsiteX2" fmla="*/ 2013857 w 2231572"/>
              <a:gd name="connsiteY2" fmla="*/ 457200 h 1698171"/>
              <a:gd name="connsiteX3" fmla="*/ 1915886 w 2231572"/>
              <a:gd name="connsiteY3" fmla="*/ 391886 h 1698171"/>
              <a:gd name="connsiteX4" fmla="*/ 1883229 w 2231572"/>
              <a:gd name="connsiteY4" fmla="*/ 370114 h 1698171"/>
              <a:gd name="connsiteX5" fmla="*/ 1850572 w 2231572"/>
              <a:gd name="connsiteY5" fmla="*/ 348343 h 1698171"/>
              <a:gd name="connsiteX6" fmla="*/ 1763486 w 2231572"/>
              <a:gd name="connsiteY6" fmla="*/ 283029 h 1698171"/>
              <a:gd name="connsiteX7" fmla="*/ 1698172 w 2231572"/>
              <a:gd name="connsiteY7" fmla="*/ 250371 h 1698171"/>
              <a:gd name="connsiteX8" fmla="*/ 1611086 w 2231572"/>
              <a:gd name="connsiteY8" fmla="*/ 185057 h 1698171"/>
              <a:gd name="connsiteX9" fmla="*/ 1534886 w 2231572"/>
              <a:gd name="connsiteY9" fmla="*/ 163286 h 1698171"/>
              <a:gd name="connsiteX10" fmla="*/ 1469572 w 2231572"/>
              <a:gd name="connsiteY10" fmla="*/ 119743 h 1698171"/>
              <a:gd name="connsiteX11" fmla="*/ 1447800 w 2231572"/>
              <a:gd name="connsiteY11" fmla="*/ 97971 h 1698171"/>
              <a:gd name="connsiteX12" fmla="*/ 1295400 w 2231572"/>
              <a:gd name="connsiteY12" fmla="*/ 65314 h 1698171"/>
              <a:gd name="connsiteX13" fmla="*/ 1197429 w 2231572"/>
              <a:gd name="connsiteY13" fmla="*/ 54429 h 1698171"/>
              <a:gd name="connsiteX14" fmla="*/ 1110343 w 2231572"/>
              <a:gd name="connsiteY14" fmla="*/ 32657 h 1698171"/>
              <a:gd name="connsiteX15" fmla="*/ 1045029 w 2231572"/>
              <a:gd name="connsiteY15" fmla="*/ 21771 h 1698171"/>
              <a:gd name="connsiteX16" fmla="*/ 1012372 w 2231572"/>
              <a:gd name="connsiteY16" fmla="*/ 10886 h 1698171"/>
              <a:gd name="connsiteX17" fmla="*/ 957943 w 2231572"/>
              <a:gd name="connsiteY17" fmla="*/ 0 h 1698171"/>
              <a:gd name="connsiteX18" fmla="*/ 566057 w 2231572"/>
              <a:gd name="connsiteY18" fmla="*/ 10886 h 1698171"/>
              <a:gd name="connsiteX19" fmla="*/ 533400 w 2231572"/>
              <a:gd name="connsiteY19" fmla="*/ 21771 h 1698171"/>
              <a:gd name="connsiteX20" fmla="*/ 391886 w 2231572"/>
              <a:gd name="connsiteY20" fmla="*/ 43543 h 1698171"/>
              <a:gd name="connsiteX21" fmla="*/ 326572 w 2231572"/>
              <a:gd name="connsiteY21" fmla="*/ 65314 h 1698171"/>
              <a:gd name="connsiteX22" fmla="*/ 293914 w 2231572"/>
              <a:gd name="connsiteY22" fmla="*/ 76200 h 1698171"/>
              <a:gd name="connsiteX23" fmla="*/ 261257 w 2231572"/>
              <a:gd name="connsiteY23" fmla="*/ 97971 h 1698171"/>
              <a:gd name="connsiteX24" fmla="*/ 217714 w 2231572"/>
              <a:gd name="connsiteY24" fmla="*/ 152400 h 1698171"/>
              <a:gd name="connsiteX25" fmla="*/ 152400 w 2231572"/>
              <a:gd name="connsiteY25" fmla="*/ 228600 h 1698171"/>
              <a:gd name="connsiteX26" fmla="*/ 119743 w 2231572"/>
              <a:gd name="connsiteY26" fmla="*/ 250371 h 1698171"/>
              <a:gd name="connsiteX27" fmla="*/ 54429 w 2231572"/>
              <a:gd name="connsiteY27" fmla="*/ 315686 h 1698171"/>
              <a:gd name="connsiteX28" fmla="*/ 32657 w 2231572"/>
              <a:gd name="connsiteY28" fmla="*/ 337457 h 1698171"/>
              <a:gd name="connsiteX29" fmla="*/ 0 w 2231572"/>
              <a:gd name="connsiteY29" fmla="*/ 359229 h 1698171"/>
              <a:gd name="connsiteX30" fmla="*/ 10886 w 2231572"/>
              <a:gd name="connsiteY30" fmla="*/ 391886 h 1698171"/>
              <a:gd name="connsiteX31" fmla="*/ 32657 w 2231572"/>
              <a:gd name="connsiteY31" fmla="*/ 533400 h 1698171"/>
              <a:gd name="connsiteX32" fmla="*/ 54429 w 2231572"/>
              <a:gd name="connsiteY32" fmla="*/ 555171 h 1698171"/>
              <a:gd name="connsiteX33" fmla="*/ 108857 w 2231572"/>
              <a:gd name="connsiteY33" fmla="*/ 653143 h 1698171"/>
              <a:gd name="connsiteX34" fmla="*/ 141514 w 2231572"/>
              <a:gd name="connsiteY34" fmla="*/ 674914 h 1698171"/>
              <a:gd name="connsiteX35" fmla="*/ 152400 w 2231572"/>
              <a:gd name="connsiteY35" fmla="*/ 740229 h 1698171"/>
              <a:gd name="connsiteX36" fmla="*/ 174172 w 2231572"/>
              <a:gd name="connsiteY36" fmla="*/ 772886 h 1698171"/>
              <a:gd name="connsiteX37" fmla="*/ 185057 w 2231572"/>
              <a:gd name="connsiteY37" fmla="*/ 805543 h 1698171"/>
              <a:gd name="connsiteX38" fmla="*/ 206829 w 2231572"/>
              <a:gd name="connsiteY38" fmla="*/ 827314 h 1698171"/>
              <a:gd name="connsiteX39" fmla="*/ 228600 w 2231572"/>
              <a:gd name="connsiteY39" fmla="*/ 859971 h 1698171"/>
              <a:gd name="connsiteX40" fmla="*/ 250372 w 2231572"/>
              <a:gd name="connsiteY40" fmla="*/ 881743 h 1698171"/>
              <a:gd name="connsiteX41" fmla="*/ 304800 w 2231572"/>
              <a:gd name="connsiteY41" fmla="*/ 947057 h 1698171"/>
              <a:gd name="connsiteX42" fmla="*/ 370114 w 2231572"/>
              <a:gd name="connsiteY42" fmla="*/ 968829 h 1698171"/>
              <a:gd name="connsiteX43" fmla="*/ 435429 w 2231572"/>
              <a:gd name="connsiteY43" fmla="*/ 990600 h 1698171"/>
              <a:gd name="connsiteX44" fmla="*/ 468086 w 2231572"/>
              <a:gd name="connsiteY44" fmla="*/ 1001486 h 1698171"/>
              <a:gd name="connsiteX45" fmla="*/ 500743 w 2231572"/>
              <a:gd name="connsiteY45" fmla="*/ 1012371 h 1698171"/>
              <a:gd name="connsiteX46" fmla="*/ 533400 w 2231572"/>
              <a:gd name="connsiteY46" fmla="*/ 1034143 h 1698171"/>
              <a:gd name="connsiteX47" fmla="*/ 576943 w 2231572"/>
              <a:gd name="connsiteY47" fmla="*/ 1077686 h 1698171"/>
              <a:gd name="connsiteX48" fmla="*/ 609600 w 2231572"/>
              <a:gd name="connsiteY48" fmla="*/ 1099457 h 1698171"/>
              <a:gd name="connsiteX49" fmla="*/ 631372 w 2231572"/>
              <a:gd name="connsiteY49" fmla="*/ 1121229 h 1698171"/>
              <a:gd name="connsiteX50" fmla="*/ 696686 w 2231572"/>
              <a:gd name="connsiteY50" fmla="*/ 1164771 h 1698171"/>
              <a:gd name="connsiteX51" fmla="*/ 772886 w 2231572"/>
              <a:gd name="connsiteY51" fmla="*/ 1219200 h 1698171"/>
              <a:gd name="connsiteX52" fmla="*/ 827314 w 2231572"/>
              <a:gd name="connsiteY52" fmla="*/ 1295400 h 1698171"/>
              <a:gd name="connsiteX53" fmla="*/ 849086 w 2231572"/>
              <a:gd name="connsiteY53" fmla="*/ 1360714 h 1698171"/>
              <a:gd name="connsiteX54" fmla="*/ 859972 w 2231572"/>
              <a:gd name="connsiteY54" fmla="*/ 1393371 h 1698171"/>
              <a:gd name="connsiteX55" fmla="*/ 870857 w 2231572"/>
              <a:gd name="connsiteY55" fmla="*/ 1447800 h 1698171"/>
              <a:gd name="connsiteX56" fmla="*/ 881743 w 2231572"/>
              <a:gd name="connsiteY56" fmla="*/ 1524000 h 1698171"/>
              <a:gd name="connsiteX57" fmla="*/ 892629 w 2231572"/>
              <a:gd name="connsiteY57" fmla="*/ 1556657 h 1698171"/>
              <a:gd name="connsiteX58" fmla="*/ 936172 w 2231572"/>
              <a:gd name="connsiteY58" fmla="*/ 1600200 h 1698171"/>
              <a:gd name="connsiteX59" fmla="*/ 968829 w 2231572"/>
              <a:gd name="connsiteY59" fmla="*/ 1632857 h 1698171"/>
              <a:gd name="connsiteX60" fmla="*/ 1012372 w 2231572"/>
              <a:gd name="connsiteY60" fmla="*/ 1654629 h 1698171"/>
              <a:gd name="connsiteX61" fmla="*/ 1077686 w 2231572"/>
              <a:gd name="connsiteY61" fmla="*/ 1698171 h 1698171"/>
              <a:gd name="connsiteX62" fmla="*/ 1698172 w 2231572"/>
              <a:gd name="connsiteY62" fmla="*/ 1687286 h 1698171"/>
              <a:gd name="connsiteX63" fmla="*/ 1741714 w 2231572"/>
              <a:gd name="connsiteY63" fmla="*/ 1676400 h 1698171"/>
              <a:gd name="connsiteX64" fmla="*/ 1817914 w 2231572"/>
              <a:gd name="connsiteY64" fmla="*/ 1621971 h 1698171"/>
              <a:gd name="connsiteX65" fmla="*/ 1872343 w 2231572"/>
              <a:gd name="connsiteY65" fmla="*/ 1589314 h 1698171"/>
              <a:gd name="connsiteX66" fmla="*/ 1937657 w 2231572"/>
              <a:gd name="connsiteY66" fmla="*/ 1502229 h 1698171"/>
              <a:gd name="connsiteX67" fmla="*/ 2013857 w 2231572"/>
              <a:gd name="connsiteY67" fmla="*/ 1415143 h 1698171"/>
              <a:gd name="connsiteX68" fmla="*/ 2046514 w 2231572"/>
              <a:gd name="connsiteY68" fmla="*/ 1349829 h 1698171"/>
              <a:gd name="connsiteX69" fmla="*/ 2100943 w 2231572"/>
              <a:gd name="connsiteY69" fmla="*/ 1295400 h 1698171"/>
              <a:gd name="connsiteX70" fmla="*/ 2155372 w 2231572"/>
              <a:gd name="connsiteY70" fmla="*/ 1197429 h 1698171"/>
              <a:gd name="connsiteX71" fmla="*/ 2177143 w 2231572"/>
              <a:gd name="connsiteY71" fmla="*/ 1175657 h 1698171"/>
              <a:gd name="connsiteX72" fmla="*/ 2231572 w 2231572"/>
              <a:gd name="connsiteY72" fmla="*/ 1077686 h 1698171"/>
              <a:gd name="connsiteX73" fmla="*/ 2198914 w 2231572"/>
              <a:gd name="connsiteY73" fmla="*/ 783771 h 1698171"/>
              <a:gd name="connsiteX74" fmla="*/ 2177143 w 2231572"/>
              <a:gd name="connsiteY74" fmla="*/ 718457 h 1698171"/>
              <a:gd name="connsiteX75" fmla="*/ 2166257 w 2231572"/>
              <a:gd name="connsiteY75" fmla="*/ 685800 h 1698171"/>
              <a:gd name="connsiteX76" fmla="*/ 2144486 w 2231572"/>
              <a:gd name="connsiteY76" fmla="*/ 653143 h 1698171"/>
              <a:gd name="connsiteX77" fmla="*/ 2133600 w 2231572"/>
              <a:gd name="connsiteY77" fmla="*/ 609600 h 1698171"/>
              <a:gd name="connsiteX78" fmla="*/ 2111829 w 2231572"/>
              <a:gd name="connsiteY78" fmla="*/ 576943 h 1698171"/>
              <a:gd name="connsiteX79" fmla="*/ 2144486 w 2231572"/>
              <a:gd name="connsiteY79" fmla="*/ 576943 h 169817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</a:cxnLst>
            <a:rect l="l" t="t" r="r" b="b"/>
            <a:pathLst>
              <a:path w="2231572" h="1698171">
                <a:moveTo>
                  <a:pt x="2144486" y="576943"/>
                </a:moveTo>
                <a:cubicBezTo>
                  <a:pt x="2090482" y="540939"/>
                  <a:pt x="2121077" y="564420"/>
                  <a:pt x="2057400" y="500743"/>
                </a:cubicBezTo>
                <a:lnTo>
                  <a:pt x="2013857" y="457200"/>
                </a:lnTo>
                <a:lnTo>
                  <a:pt x="1915886" y="391886"/>
                </a:lnTo>
                <a:lnTo>
                  <a:pt x="1883229" y="370114"/>
                </a:lnTo>
                <a:cubicBezTo>
                  <a:pt x="1872343" y="362857"/>
                  <a:pt x="1859823" y="357594"/>
                  <a:pt x="1850572" y="348343"/>
                </a:cubicBezTo>
                <a:cubicBezTo>
                  <a:pt x="1810297" y="308068"/>
                  <a:pt x="1837342" y="332266"/>
                  <a:pt x="1763486" y="283029"/>
                </a:cubicBezTo>
                <a:cubicBezTo>
                  <a:pt x="1721279" y="254891"/>
                  <a:pt x="1743243" y="265395"/>
                  <a:pt x="1698172" y="250371"/>
                </a:cubicBezTo>
                <a:cubicBezTo>
                  <a:pt x="1673992" y="226192"/>
                  <a:pt x="1643907" y="193262"/>
                  <a:pt x="1611086" y="185057"/>
                </a:cubicBezTo>
                <a:cubicBezTo>
                  <a:pt x="1556411" y="171388"/>
                  <a:pt x="1581736" y="178902"/>
                  <a:pt x="1534886" y="163286"/>
                </a:cubicBezTo>
                <a:cubicBezTo>
                  <a:pt x="1513115" y="148772"/>
                  <a:pt x="1488074" y="138245"/>
                  <a:pt x="1469572" y="119743"/>
                </a:cubicBezTo>
                <a:cubicBezTo>
                  <a:pt x="1462315" y="112486"/>
                  <a:pt x="1456980" y="102561"/>
                  <a:pt x="1447800" y="97971"/>
                </a:cubicBezTo>
                <a:cubicBezTo>
                  <a:pt x="1396960" y="72551"/>
                  <a:pt x="1351428" y="71905"/>
                  <a:pt x="1295400" y="65314"/>
                </a:cubicBezTo>
                <a:lnTo>
                  <a:pt x="1197429" y="54429"/>
                </a:lnTo>
                <a:cubicBezTo>
                  <a:pt x="1168400" y="47172"/>
                  <a:pt x="1139858" y="37576"/>
                  <a:pt x="1110343" y="32657"/>
                </a:cubicBezTo>
                <a:cubicBezTo>
                  <a:pt x="1088572" y="29028"/>
                  <a:pt x="1066575" y="26559"/>
                  <a:pt x="1045029" y="21771"/>
                </a:cubicBezTo>
                <a:cubicBezTo>
                  <a:pt x="1033828" y="19282"/>
                  <a:pt x="1023504" y="13669"/>
                  <a:pt x="1012372" y="10886"/>
                </a:cubicBezTo>
                <a:cubicBezTo>
                  <a:pt x="994422" y="6399"/>
                  <a:pt x="976086" y="3629"/>
                  <a:pt x="957943" y="0"/>
                </a:cubicBezTo>
                <a:cubicBezTo>
                  <a:pt x="827314" y="3629"/>
                  <a:pt x="696565" y="4193"/>
                  <a:pt x="566057" y="10886"/>
                </a:cubicBezTo>
                <a:cubicBezTo>
                  <a:pt x="554598" y="11474"/>
                  <a:pt x="544601" y="19282"/>
                  <a:pt x="533400" y="21771"/>
                </a:cubicBezTo>
                <a:cubicBezTo>
                  <a:pt x="506209" y="27813"/>
                  <a:pt x="416197" y="40070"/>
                  <a:pt x="391886" y="43543"/>
                </a:cubicBezTo>
                <a:lnTo>
                  <a:pt x="326572" y="65314"/>
                </a:lnTo>
                <a:cubicBezTo>
                  <a:pt x="315686" y="68943"/>
                  <a:pt x="303462" y="69835"/>
                  <a:pt x="293914" y="76200"/>
                </a:cubicBezTo>
                <a:lnTo>
                  <a:pt x="261257" y="97971"/>
                </a:lnTo>
                <a:cubicBezTo>
                  <a:pt x="194255" y="198479"/>
                  <a:pt x="279754" y="74851"/>
                  <a:pt x="217714" y="152400"/>
                </a:cubicBezTo>
                <a:cubicBezTo>
                  <a:pt x="189574" y="187575"/>
                  <a:pt x="197323" y="198651"/>
                  <a:pt x="152400" y="228600"/>
                </a:cubicBezTo>
                <a:cubicBezTo>
                  <a:pt x="141514" y="235857"/>
                  <a:pt x="129676" y="241857"/>
                  <a:pt x="119743" y="250371"/>
                </a:cubicBezTo>
                <a:cubicBezTo>
                  <a:pt x="119720" y="250391"/>
                  <a:pt x="65326" y="304789"/>
                  <a:pt x="54429" y="315686"/>
                </a:cubicBezTo>
                <a:cubicBezTo>
                  <a:pt x="47172" y="322943"/>
                  <a:pt x="41196" y="331764"/>
                  <a:pt x="32657" y="337457"/>
                </a:cubicBezTo>
                <a:lnTo>
                  <a:pt x="0" y="359229"/>
                </a:lnTo>
                <a:cubicBezTo>
                  <a:pt x="3629" y="370115"/>
                  <a:pt x="9141" y="380545"/>
                  <a:pt x="10886" y="391886"/>
                </a:cubicBezTo>
                <a:cubicBezTo>
                  <a:pt x="11968" y="398916"/>
                  <a:pt x="13685" y="501780"/>
                  <a:pt x="32657" y="533400"/>
                </a:cubicBezTo>
                <a:cubicBezTo>
                  <a:pt x="37937" y="542201"/>
                  <a:pt x="47172" y="547914"/>
                  <a:pt x="54429" y="555171"/>
                </a:cubicBezTo>
                <a:cubicBezTo>
                  <a:pt x="65772" y="589203"/>
                  <a:pt x="76771" y="631753"/>
                  <a:pt x="108857" y="653143"/>
                </a:cubicBezTo>
                <a:lnTo>
                  <a:pt x="141514" y="674914"/>
                </a:lnTo>
                <a:cubicBezTo>
                  <a:pt x="145143" y="696686"/>
                  <a:pt x="145420" y="719290"/>
                  <a:pt x="152400" y="740229"/>
                </a:cubicBezTo>
                <a:cubicBezTo>
                  <a:pt x="156537" y="752641"/>
                  <a:pt x="168321" y="761184"/>
                  <a:pt x="174172" y="772886"/>
                </a:cubicBezTo>
                <a:cubicBezTo>
                  <a:pt x="179304" y="783149"/>
                  <a:pt x="179153" y="795704"/>
                  <a:pt x="185057" y="805543"/>
                </a:cubicBezTo>
                <a:cubicBezTo>
                  <a:pt x="190337" y="814344"/>
                  <a:pt x="200418" y="819300"/>
                  <a:pt x="206829" y="827314"/>
                </a:cubicBezTo>
                <a:cubicBezTo>
                  <a:pt x="215002" y="837530"/>
                  <a:pt x="220427" y="849755"/>
                  <a:pt x="228600" y="859971"/>
                </a:cubicBezTo>
                <a:cubicBezTo>
                  <a:pt x="235011" y="867985"/>
                  <a:pt x="243961" y="873729"/>
                  <a:pt x="250372" y="881743"/>
                </a:cubicBezTo>
                <a:cubicBezTo>
                  <a:pt x="268802" y="904780"/>
                  <a:pt x="276872" y="931541"/>
                  <a:pt x="304800" y="947057"/>
                </a:cubicBezTo>
                <a:cubicBezTo>
                  <a:pt x="324861" y="958202"/>
                  <a:pt x="348343" y="961572"/>
                  <a:pt x="370114" y="968829"/>
                </a:cubicBezTo>
                <a:lnTo>
                  <a:pt x="435429" y="990600"/>
                </a:lnTo>
                <a:lnTo>
                  <a:pt x="468086" y="1001486"/>
                </a:lnTo>
                <a:lnTo>
                  <a:pt x="500743" y="1012371"/>
                </a:lnTo>
                <a:cubicBezTo>
                  <a:pt x="511629" y="1019628"/>
                  <a:pt x="523467" y="1025629"/>
                  <a:pt x="533400" y="1034143"/>
                </a:cubicBezTo>
                <a:cubicBezTo>
                  <a:pt x="548985" y="1047501"/>
                  <a:pt x="559864" y="1066300"/>
                  <a:pt x="576943" y="1077686"/>
                </a:cubicBezTo>
                <a:cubicBezTo>
                  <a:pt x="587829" y="1084943"/>
                  <a:pt x="599384" y="1091284"/>
                  <a:pt x="609600" y="1099457"/>
                </a:cubicBezTo>
                <a:cubicBezTo>
                  <a:pt x="617614" y="1105868"/>
                  <a:pt x="623161" y="1115071"/>
                  <a:pt x="631372" y="1121229"/>
                </a:cubicBezTo>
                <a:cubicBezTo>
                  <a:pt x="652305" y="1136928"/>
                  <a:pt x="678184" y="1146269"/>
                  <a:pt x="696686" y="1164771"/>
                </a:cubicBezTo>
                <a:cubicBezTo>
                  <a:pt x="748343" y="1216428"/>
                  <a:pt x="720756" y="1201823"/>
                  <a:pt x="772886" y="1219200"/>
                </a:cubicBezTo>
                <a:cubicBezTo>
                  <a:pt x="777273" y="1225049"/>
                  <a:pt x="821525" y="1282375"/>
                  <a:pt x="827314" y="1295400"/>
                </a:cubicBezTo>
                <a:cubicBezTo>
                  <a:pt x="836635" y="1316371"/>
                  <a:pt x="841829" y="1338943"/>
                  <a:pt x="849086" y="1360714"/>
                </a:cubicBezTo>
                <a:cubicBezTo>
                  <a:pt x="852715" y="1371600"/>
                  <a:pt x="857722" y="1382119"/>
                  <a:pt x="859972" y="1393371"/>
                </a:cubicBezTo>
                <a:cubicBezTo>
                  <a:pt x="863600" y="1411514"/>
                  <a:pt x="867815" y="1429549"/>
                  <a:pt x="870857" y="1447800"/>
                </a:cubicBezTo>
                <a:cubicBezTo>
                  <a:pt x="875075" y="1473109"/>
                  <a:pt x="876711" y="1498840"/>
                  <a:pt x="881743" y="1524000"/>
                </a:cubicBezTo>
                <a:cubicBezTo>
                  <a:pt x="883993" y="1535252"/>
                  <a:pt x="885960" y="1547320"/>
                  <a:pt x="892629" y="1556657"/>
                </a:cubicBezTo>
                <a:cubicBezTo>
                  <a:pt x="904560" y="1573360"/>
                  <a:pt x="921658" y="1585686"/>
                  <a:pt x="936172" y="1600200"/>
                </a:cubicBezTo>
                <a:cubicBezTo>
                  <a:pt x="947058" y="1611086"/>
                  <a:pt x="955060" y="1625972"/>
                  <a:pt x="968829" y="1632857"/>
                </a:cubicBezTo>
                <a:cubicBezTo>
                  <a:pt x="983343" y="1640114"/>
                  <a:pt x="998457" y="1646280"/>
                  <a:pt x="1012372" y="1654629"/>
                </a:cubicBezTo>
                <a:cubicBezTo>
                  <a:pt x="1034809" y="1668091"/>
                  <a:pt x="1077686" y="1698171"/>
                  <a:pt x="1077686" y="1698171"/>
                </a:cubicBezTo>
                <a:lnTo>
                  <a:pt x="1698172" y="1687286"/>
                </a:lnTo>
                <a:cubicBezTo>
                  <a:pt x="1713125" y="1686796"/>
                  <a:pt x="1727963" y="1682293"/>
                  <a:pt x="1741714" y="1676400"/>
                </a:cubicBezTo>
                <a:cubicBezTo>
                  <a:pt x="1755357" y="1670553"/>
                  <a:pt x="1811209" y="1626441"/>
                  <a:pt x="1817914" y="1621971"/>
                </a:cubicBezTo>
                <a:cubicBezTo>
                  <a:pt x="1835519" y="1610234"/>
                  <a:pt x="1854200" y="1600200"/>
                  <a:pt x="1872343" y="1589314"/>
                </a:cubicBezTo>
                <a:cubicBezTo>
                  <a:pt x="1894114" y="1560286"/>
                  <a:pt x="1912000" y="1527887"/>
                  <a:pt x="1937657" y="1502229"/>
                </a:cubicBezTo>
                <a:cubicBezTo>
                  <a:pt x="1986743" y="1453142"/>
                  <a:pt x="1960697" y="1481592"/>
                  <a:pt x="2013857" y="1415143"/>
                </a:cubicBezTo>
                <a:cubicBezTo>
                  <a:pt x="2024134" y="1384312"/>
                  <a:pt x="2023789" y="1375800"/>
                  <a:pt x="2046514" y="1349829"/>
                </a:cubicBezTo>
                <a:cubicBezTo>
                  <a:pt x="2063410" y="1330519"/>
                  <a:pt x="2085548" y="1315927"/>
                  <a:pt x="2100943" y="1295400"/>
                </a:cubicBezTo>
                <a:cubicBezTo>
                  <a:pt x="2192969" y="1172698"/>
                  <a:pt x="2075547" y="1337122"/>
                  <a:pt x="2155372" y="1197429"/>
                </a:cubicBezTo>
                <a:cubicBezTo>
                  <a:pt x="2160464" y="1188518"/>
                  <a:pt x="2170985" y="1183868"/>
                  <a:pt x="2177143" y="1175657"/>
                </a:cubicBezTo>
                <a:cubicBezTo>
                  <a:pt x="2222061" y="1115767"/>
                  <a:pt x="2214600" y="1128601"/>
                  <a:pt x="2231572" y="1077686"/>
                </a:cubicBezTo>
                <a:cubicBezTo>
                  <a:pt x="2227246" y="1012796"/>
                  <a:pt x="2221969" y="852938"/>
                  <a:pt x="2198914" y="783771"/>
                </a:cubicBezTo>
                <a:lnTo>
                  <a:pt x="2177143" y="718457"/>
                </a:lnTo>
                <a:cubicBezTo>
                  <a:pt x="2173514" y="707571"/>
                  <a:pt x="2172622" y="695347"/>
                  <a:pt x="2166257" y="685800"/>
                </a:cubicBezTo>
                <a:lnTo>
                  <a:pt x="2144486" y="653143"/>
                </a:lnTo>
                <a:cubicBezTo>
                  <a:pt x="2140857" y="638629"/>
                  <a:pt x="2139493" y="623351"/>
                  <a:pt x="2133600" y="609600"/>
                </a:cubicBezTo>
                <a:cubicBezTo>
                  <a:pt x="2128446" y="597575"/>
                  <a:pt x="2118560" y="588162"/>
                  <a:pt x="2111829" y="576943"/>
                </a:cubicBezTo>
                <a:cubicBezTo>
                  <a:pt x="2107654" y="569985"/>
                  <a:pt x="2104572" y="562428"/>
                  <a:pt x="2144486" y="576943"/>
                </a:cubicBezTo>
                <a:close/>
              </a:path>
            </a:pathLst>
          </a:custGeom>
          <a:noFill/>
          <a:ln w="7620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xmlns="" val="322346994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Seasons/weather</a:t>
            </a:r>
            <a:endParaRPr lang="en-GB" dirty="0"/>
          </a:p>
        </p:txBody>
      </p:sp>
      <p:sp>
        <p:nvSpPr>
          <p:cNvPr id="5" name="Content Placeholder 4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en-GB" dirty="0" smtClean="0"/>
              <a:t>Dry season  </a:t>
            </a:r>
          </a:p>
          <a:p>
            <a:pPr lvl="1"/>
            <a:r>
              <a:rPr lang="en-GB" dirty="0" smtClean="0"/>
              <a:t>Sept/March: travel time</a:t>
            </a:r>
          </a:p>
          <a:p>
            <a:r>
              <a:rPr lang="en-GB" dirty="0" smtClean="0"/>
              <a:t>Wet season </a:t>
            </a:r>
          </a:p>
          <a:p>
            <a:pPr lvl="1"/>
            <a:r>
              <a:rPr lang="en-GB" dirty="0" smtClean="0"/>
              <a:t>March/Sept: small lakes appear everywhere. </a:t>
            </a:r>
          </a:p>
          <a:p>
            <a:r>
              <a:rPr lang="en-GB" dirty="0" smtClean="0"/>
              <a:t>May/June </a:t>
            </a:r>
          </a:p>
          <a:p>
            <a:pPr lvl="1"/>
            <a:r>
              <a:rPr lang="en-GB" dirty="0" smtClean="0"/>
              <a:t>torrential storm time</a:t>
            </a:r>
          </a:p>
          <a:p>
            <a:endParaRPr lang="en-GB" dirty="0"/>
          </a:p>
        </p:txBody>
      </p:sp>
      <p:pic>
        <p:nvPicPr>
          <p:cNvPr id="7" name="Content Placeholder 6" descr="amazon.jpg"/>
          <p:cNvPicPr>
            <a:picLocks noGrp="1" noChangeAspect="1"/>
          </p:cNvPicPr>
          <p:nvPr>
            <p:ph sz="half" idx="2"/>
          </p:nvPr>
        </p:nvPicPr>
        <p:blipFill>
          <a:blip r:embed="rId2" cstate="screen"/>
          <a:stretch>
            <a:fillRect/>
          </a:stretch>
        </p:blipFill>
        <p:spPr>
          <a:xfrm>
            <a:off x="5238749" y="1817914"/>
            <a:ext cx="3474017" cy="3474017"/>
          </a:xfrm>
        </p:spPr>
      </p:pic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 cstate="screen"/>
          <a:stretch>
            <a:fillRect/>
          </a:stretch>
        </p:blipFill>
        <p:spPr>
          <a:xfrm>
            <a:off x="0" y="254000"/>
            <a:ext cx="9144000" cy="6337540"/>
          </a:xfrm>
          <a:prstGeom prst="rect">
            <a:avLst/>
          </a:prstGeom>
        </p:spPr>
      </p:pic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err="1" smtClean="0"/>
              <a:t>Shabono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xmlns="" val="899464455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5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Keeping the forest out</a:t>
            </a:r>
            <a:endParaRPr lang="en-GB" dirty="0"/>
          </a:p>
        </p:txBody>
      </p:sp>
      <p:pic>
        <p:nvPicPr>
          <p:cNvPr id="5" name="Content Placeholder 4" descr="1813076-Shabono_or_shapono_of_the_Yanomami_indians-Parque_Na.jpg"/>
          <p:cNvPicPr>
            <a:picLocks noGrp="1" noChangeAspect="1"/>
          </p:cNvPicPr>
          <p:nvPr>
            <p:ph sz="half" idx="1"/>
          </p:nvPr>
        </p:nvPicPr>
        <p:blipFill>
          <a:blip r:embed="rId2" cstate="screen"/>
          <a:stretch>
            <a:fillRect/>
          </a:stretch>
        </p:blipFill>
        <p:spPr>
          <a:xfrm>
            <a:off x="500062" y="2467769"/>
            <a:ext cx="3952875" cy="2790825"/>
          </a:xfrm>
        </p:spPr>
      </p:pic>
      <p:sp>
        <p:nvSpPr>
          <p:cNvPr id="7" name="Content Placeholder 6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en-GB" dirty="0" smtClean="0"/>
              <a:t>Made of wood and palm</a:t>
            </a:r>
          </a:p>
          <a:p>
            <a:r>
              <a:rPr lang="en-GB" dirty="0" smtClean="0"/>
              <a:t>Villages under one roof</a:t>
            </a:r>
          </a:p>
          <a:p>
            <a:r>
              <a:rPr lang="en-GB" dirty="0" smtClean="0"/>
              <a:t>Central public space</a:t>
            </a:r>
          </a:p>
          <a:p>
            <a:r>
              <a:rPr lang="en-GB" dirty="0" smtClean="0"/>
              <a:t>Sleep in hammocks</a:t>
            </a:r>
          </a:p>
          <a:p>
            <a:r>
              <a:rPr lang="en-GB" dirty="0" smtClean="0"/>
              <a:t>Dichotomous conception of world - ‘human in, other out’</a:t>
            </a:r>
            <a:endParaRPr lang="en-GB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Building a </a:t>
            </a:r>
            <a:r>
              <a:rPr lang="en-US" dirty="0" err="1"/>
              <a:t>S</a:t>
            </a:r>
            <a:r>
              <a:rPr lang="en-US" dirty="0" err="1" smtClean="0"/>
              <a:t>habono</a:t>
            </a:r>
            <a:endParaRPr lang="en-US" dirty="0"/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 xmlns=""/>
              </a:ext>
            </a:extLst>
          </a:blip>
          <a:srcRect/>
          <a:stretch>
            <a:fillRect/>
          </a:stretch>
        </p:blipFill>
        <p:spPr/>
      </p:pic>
    </p:spTree>
    <p:extLst>
      <p:ext uri="{BB962C8B-B14F-4D97-AF65-F5344CB8AC3E}">
        <p14:creationId xmlns:p14="http://schemas.microsoft.com/office/powerpoint/2010/main" xmlns="" val="3104315545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5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8" name="Content Placeholder 7"/>
          <p:cNvPicPr>
            <a:picLocks noGrp="1" noChangeAspect="1"/>
          </p:cNvPicPr>
          <p:nvPr>
            <p:ph idx="1"/>
          </p:nvPr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 xmlns=""/>
              </a:ext>
            </a:extLst>
          </a:blip>
          <a:srcRect/>
          <a:stretch>
            <a:fillRect/>
          </a:stretch>
        </p:blipFill>
        <p:spPr/>
      </p:pic>
    </p:spTree>
    <p:extLst>
      <p:ext uri="{BB962C8B-B14F-4D97-AF65-F5344CB8AC3E}">
        <p14:creationId xmlns:p14="http://schemas.microsoft.com/office/powerpoint/2010/main" xmlns="" val="3751129146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In the </a:t>
            </a:r>
            <a:r>
              <a:rPr lang="en-US" dirty="0" err="1" smtClean="0"/>
              <a:t>Shabono</a:t>
            </a:r>
            <a:endParaRPr lang="en-US" dirty="0"/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 xmlns=""/>
              </a:ext>
            </a:extLst>
          </a:blip>
          <a:srcRect/>
          <a:stretch>
            <a:fillRect/>
          </a:stretch>
        </p:blipFill>
        <p:spPr/>
      </p:pic>
    </p:spTree>
    <p:extLst>
      <p:ext uri="{BB962C8B-B14F-4D97-AF65-F5344CB8AC3E}">
        <p14:creationId xmlns:p14="http://schemas.microsoft.com/office/powerpoint/2010/main" xmlns="" val="3715478690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 cstate="screen"/>
          <a:stretch>
            <a:fillRect/>
          </a:stretch>
        </p:blipFill>
        <p:spPr>
          <a:xfrm>
            <a:off x="177800" y="266700"/>
            <a:ext cx="8788400" cy="63119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3645781981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Subsistence – g/h and </a:t>
            </a:r>
            <a:r>
              <a:rPr lang="en-US" dirty="0" err="1" smtClean="0"/>
              <a:t>swidden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en-US" dirty="0" smtClean="0"/>
              <a:t>Gardens for about 3 years</a:t>
            </a:r>
          </a:p>
          <a:p>
            <a:r>
              <a:rPr lang="en-US" dirty="0" smtClean="0"/>
              <a:t>Thought of as women</a:t>
            </a:r>
          </a:p>
          <a:p>
            <a:pPr lvl="1"/>
            <a:r>
              <a:rPr lang="en-US" dirty="0" smtClean="0"/>
              <a:t>(old = infertile)</a:t>
            </a:r>
          </a:p>
          <a:p>
            <a:pPr lvl="1"/>
            <a:r>
              <a:rPr lang="en-US" dirty="0" smtClean="0"/>
              <a:t>New called ‘nose’</a:t>
            </a:r>
          </a:p>
          <a:p>
            <a:pPr lvl="1"/>
            <a:r>
              <a:rPr lang="en-US" dirty="0" smtClean="0"/>
              <a:t>Old called ‘anus’</a:t>
            </a:r>
          </a:p>
          <a:p>
            <a:r>
              <a:rPr lang="en-US" dirty="0" smtClean="0"/>
              <a:t>New gardens extend off old</a:t>
            </a:r>
            <a:endParaRPr lang="en-US" dirty="0"/>
          </a:p>
        </p:txBody>
      </p:sp>
      <p:pic>
        <p:nvPicPr>
          <p:cNvPr id="6" name="Content Placeholder 5" descr="swidden.png"/>
          <p:cNvPicPr>
            <a:picLocks noGrp="1" noChangeAspect="1"/>
          </p:cNvPicPr>
          <p:nvPr>
            <p:ph sz="half" idx="2"/>
          </p:nvPr>
        </p:nvPicPr>
        <p:blipFill>
          <a:blip r:embed="rId2" cstate="screen"/>
          <a:stretch>
            <a:fillRect/>
          </a:stretch>
        </p:blipFill>
        <p:spPr>
          <a:xfrm>
            <a:off x="4648200" y="2747998"/>
            <a:ext cx="4038600" cy="2230366"/>
          </a:xfrm>
        </p:spPr>
      </p:pic>
    </p:spTree>
    <p:extLst>
      <p:ext uri="{BB962C8B-B14F-4D97-AF65-F5344CB8AC3E}">
        <p14:creationId xmlns:p14="http://schemas.microsoft.com/office/powerpoint/2010/main" xmlns="" val="3526421095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Clearing gardens</a:t>
            </a:r>
            <a:endParaRPr lang="en-US" dirty="0"/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 xmlns=""/>
              </a:ext>
            </a:extLst>
          </a:blip>
          <a:srcRect/>
          <a:stretch>
            <a:fillRect/>
          </a:stretch>
        </p:blipFill>
        <p:spPr/>
      </p:pic>
    </p:spTree>
    <p:extLst>
      <p:ext uri="{BB962C8B-B14F-4D97-AF65-F5344CB8AC3E}">
        <p14:creationId xmlns:p14="http://schemas.microsoft.com/office/powerpoint/2010/main" xmlns="" val="3175837398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Digging stick</a:t>
            </a:r>
            <a:endParaRPr lang="en-US" dirty="0"/>
          </a:p>
        </p:txBody>
      </p:sp>
      <p:pic>
        <p:nvPicPr>
          <p:cNvPr id="5" name="Content Placeholder 4"/>
          <p:cNvPicPr>
            <a:picLocks noGrp="1" noChangeAspect="1"/>
          </p:cNvPicPr>
          <p:nvPr>
            <p:ph idx="1"/>
          </p:nvPr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 xmlns=""/>
              </a:ext>
            </a:extLst>
          </a:blip>
          <a:srcRect/>
          <a:stretch>
            <a:fillRect/>
          </a:stretch>
        </p:blipFill>
        <p:spPr/>
      </p:pic>
    </p:spTree>
    <p:extLst>
      <p:ext uri="{BB962C8B-B14F-4D97-AF65-F5344CB8AC3E}">
        <p14:creationId xmlns:p14="http://schemas.microsoft.com/office/powerpoint/2010/main" xmlns="" val="3763534045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Garden produce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US" dirty="0" smtClean="0"/>
              <a:t>Plantains</a:t>
            </a:r>
          </a:p>
          <a:p>
            <a:r>
              <a:rPr lang="en-US" dirty="0" smtClean="0"/>
              <a:t>Manioc</a:t>
            </a:r>
          </a:p>
          <a:p>
            <a:r>
              <a:rPr lang="en-US" dirty="0" smtClean="0"/>
              <a:t>Maize</a:t>
            </a:r>
          </a:p>
          <a:p>
            <a:r>
              <a:rPr lang="en-US" dirty="0" smtClean="0"/>
              <a:t>Indigenous tubers</a:t>
            </a:r>
          </a:p>
          <a:p>
            <a:pPr lvl="1"/>
            <a:r>
              <a:rPr lang="en-US" dirty="0" smtClean="0"/>
              <a:t>Sweet potatoes</a:t>
            </a:r>
          </a:p>
          <a:p>
            <a:r>
              <a:rPr lang="en-US" dirty="0" smtClean="0"/>
              <a:t>Avocados </a:t>
            </a:r>
          </a:p>
          <a:p>
            <a:r>
              <a:rPr lang="en-US" dirty="0" smtClean="0"/>
              <a:t>Papaya </a:t>
            </a:r>
          </a:p>
          <a:p>
            <a:r>
              <a:rPr lang="en-US" dirty="0" smtClean="0"/>
              <a:t>Hot peppers</a:t>
            </a:r>
          </a:p>
          <a:p>
            <a:r>
              <a:rPr lang="en-US" dirty="0" smtClean="0"/>
              <a:t>Tobacco</a:t>
            </a:r>
          </a:p>
          <a:p>
            <a:r>
              <a:rPr lang="en-US" dirty="0" smtClean="0"/>
              <a:t>Medicinal/magical plants</a:t>
            </a:r>
          </a:p>
          <a:p>
            <a:endParaRPr lang="en-US" dirty="0"/>
          </a:p>
        </p:txBody>
      </p:sp>
      <p:pic>
        <p:nvPicPr>
          <p:cNvPr id="5" name="Content Placeholder 4" descr="yano banana.jpg"/>
          <p:cNvPicPr>
            <a:picLocks noGrp="1" noChangeAspect="1"/>
          </p:cNvPicPr>
          <p:nvPr>
            <p:ph sz="half" idx="2"/>
          </p:nvPr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 xmlns=""/>
              </a:ext>
            </a:extLst>
          </a:blip>
          <a:srcRect/>
          <a:stretch>
            <a:fillRect/>
          </a:stretch>
        </p:blipFill>
        <p:spPr/>
      </p:pic>
    </p:spTree>
    <p:extLst>
      <p:ext uri="{BB962C8B-B14F-4D97-AF65-F5344CB8AC3E}">
        <p14:creationId xmlns:p14="http://schemas.microsoft.com/office/powerpoint/2010/main" xmlns="" val="3608471718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Wild foods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r>
              <a:rPr lang="en-US" dirty="0" smtClean="0"/>
              <a:t>Palm hearts</a:t>
            </a:r>
          </a:p>
          <a:p>
            <a:r>
              <a:rPr lang="en-US" dirty="0" smtClean="0"/>
              <a:t>Brazil nuts</a:t>
            </a:r>
          </a:p>
          <a:p>
            <a:r>
              <a:rPr lang="en-US" dirty="0" smtClean="0"/>
              <a:t>Seed pod bananas</a:t>
            </a:r>
          </a:p>
          <a:p>
            <a:r>
              <a:rPr lang="en-US" dirty="0" smtClean="0"/>
              <a:t>Mushrooms </a:t>
            </a:r>
          </a:p>
          <a:p>
            <a:r>
              <a:rPr lang="en-US" dirty="0" smtClean="0"/>
              <a:t>Eggs </a:t>
            </a:r>
          </a:p>
          <a:p>
            <a:r>
              <a:rPr lang="en-US" dirty="0" smtClean="0"/>
              <a:t>Honey </a:t>
            </a:r>
          </a:p>
          <a:p>
            <a:r>
              <a:rPr lang="en-US" dirty="0" smtClean="0"/>
              <a:t>Grubs </a:t>
            </a:r>
          </a:p>
          <a:p>
            <a:r>
              <a:rPr lang="en-US" dirty="0" smtClean="0"/>
              <a:t>Armadillos </a:t>
            </a:r>
            <a:endParaRPr lang="en-US" dirty="0"/>
          </a:p>
        </p:txBody>
      </p:sp>
      <p:pic>
        <p:nvPicPr>
          <p:cNvPr id="6" name="Content Placeholder 5" descr="palm grubs.jpg"/>
          <p:cNvPicPr>
            <a:picLocks noGrp="1" noChangeAspect="1"/>
          </p:cNvPicPr>
          <p:nvPr>
            <p:ph sz="half" idx="2"/>
          </p:nvPr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 xmlns=""/>
              </a:ext>
            </a:extLst>
          </a:blip>
          <a:srcRect/>
          <a:stretch>
            <a:fillRect/>
          </a:stretch>
        </p:blipFill>
        <p:spPr/>
      </p:pic>
    </p:spTree>
    <p:extLst>
      <p:ext uri="{BB962C8B-B14F-4D97-AF65-F5344CB8AC3E}">
        <p14:creationId xmlns:p14="http://schemas.microsoft.com/office/powerpoint/2010/main" xmlns="" val="18601119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Hunting with bows and arrows</a:t>
            </a:r>
            <a:endParaRPr lang="en-US" dirty="0"/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 xmlns=""/>
              </a:ext>
            </a:extLst>
          </a:blip>
          <a:srcRect/>
          <a:stretch>
            <a:fillRect/>
          </a:stretch>
        </p:blipFill>
        <p:spPr/>
      </p:pic>
    </p:spTree>
    <p:extLst>
      <p:ext uri="{BB962C8B-B14F-4D97-AF65-F5344CB8AC3E}">
        <p14:creationId xmlns:p14="http://schemas.microsoft.com/office/powerpoint/2010/main" xmlns="" val="3804633122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 cstate="screen"/>
          <a:stretch>
            <a:fillRect/>
          </a:stretch>
        </p:blipFill>
        <p:spPr>
          <a:xfrm>
            <a:off x="1406912" y="1772683"/>
            <a:ext cx="6350000" cy="4368800"/>
          </a:xfrm>
          <a:prstGeom prst="rect">
            <a:avLst/>
          </a:prstGeom>
        </p:spPr>
      </p:pic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Taro</a:t>
            </a:r>
            <a:endParaRPr lang="en-US" dirty="0"/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 xmlns=""/>
              </a:ext>
            </a:extLst>
          </a:blip>
          <a:srcRect/>
          <a:stretch>
            <a:fillRect/>
          </a:stretch>
        </p:blipFill>
        <p:spPr/>
      </p:pic>
    </p:spTree>
    <p:extLst>
      <p:ext uri="{BB962C8B-B14F-4D97-AF65-F5344CB8AC3E}">
        <p14:creationId xmlns:p14="http://schemas.microsoft.com/office/powerpoint/2010/main" xmlns="" val="345552250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Leaf plates</a:t>
            </a:r>
            <a:endParaRPr lang="en-US" dirty="0"/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 xmlns=""/>
              </a:ext>
            </a:extLst>
          </a:blip>
          <a:srcRect/>
          <a:stretch>
            <a:fillRect/>
          </a:stretch>
        </p:blipFill>
        <p:spPr/>
      </p:pic>
    </p:spTree>
    <p:extLst>
      <p:ext uri="{BB962C8B-B14F-4D97-AF65-F5344CB8AC3E}">
        <p14:creationId xmlns:p14="http://schemas.microsoft.com/office/powerpoint/2010/main" xmlns="" val="2320055247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Metal</a:t>
            </a:r>
            <a:endParaRPr lang="en-GB" dirty="0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 cstate="screen"/>
          <a:stretch>
            <a:fillRect/>
          </a:stretch>
        </p:blipFill>
        <p:spPr>
          <a:xfrm>
            <a:off x="1404254" y="1677027"/>
            <a:ext cx="6738495" cy="444913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3306585945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err="1" smtClean="0"/>
              <a:t>Moonblood</a:t>
            </a:r>
            <a:r>
              <a:rPr lang="en-US" dirty="0" smtClean="0"/>
              <a:t> story (the beginning)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>
            <a:normAutofit lnSpcReduction="10000"/>
          </a:bodyPr>
          <a:lstStyle/>
          <a:p>
            <a:r>
              <a:rPr lang="en-US" dirty="0" smtClean="0"/>
              <a:t>Men were original people, made of </a:t>
            </a:r>
            <a:r>
              <a:rPr lang="en-US" dirty="0" err="1" smtClean="0"/>
              <a:t>moonblood</a:t>
            </a:r>
            <a:endParaRPr lang="en-US" dirty="0" smtClean="0"/>
          </a:p>
          <a:p>
            <a:r>
              <a:rPr lang="en-US" dirty="0" smtClean="0"/>
              <a:t>Women were fruit (</a:t>
            </a:r>
            <a:r>
              <a:rPr lang="en-US" i="1" dirty="0" err="1" smtClean="0"/>
              <a:t>Wabu</a:t>
            </a:r>
            <a:r>
              <a:rPr lang="en-US" dirty="0" smtClean="0"/>
              <a:t>) that if thrown to the ground became women with ‘hairy vaginas’(</a:t>
            </a:r>
            <a:r>
              <a:rPr lang="en-US" dirty="0" err="1"/>
              <a:t>C</a:t>
            </a:r>
            <a:r>
              <a:rPr lang="en-US" dirty="0" err="1" smtClean="0"/>
              <a:t>hagnon</a:t>
            </a:r>
            <a:r>
              <a:rPr lang="en-US" dirty="0" smtClean="0"/>
              <a:t>, 1992:105) that startled men but excited them too</a:t>
            </a:r>
          </a:p>
          <a:p>
            <a:endParaRPr lang="en-US" dirty="0"/>
          </a:p>
        </p:txBody>
      </p:sp>
      <p:pic>
        <p:nvPicPr>
          <p:cNvPr id="5" name="Content Placeholder 4" descr="moonblood.jpg"/>
          <p:cNvPicPr>
            <a:picLocks noGrp="1" noChangeAspect="1"/>
          </p:cNvPicPr>
          <p:nvPr>
            <p:ph sz="half" idx="2"/>
          </p:nvPr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 xmlns=""/>
              </a:ext>
            </a:extLst>
          </a:blip>
          <a:srcRect/>
          <a:stretch>
            <a:fillRect/>
          </a:stretch>
        </p:blipFill>
        <p:spPr/>
      </p:pic>
    </p:spTree>
    <p:extLst>
      <p:ext uri="{BB962C8B-B14F-4D97-AF65-F5344CB8AC3E}">
        <p14:creationId xmlns:p14="http://schemas.microsoft.com/office/powerpoint/2010/main" xmlns="" val="3230982605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Cosmology and beliefs</a:t>
            </a:r>
            <a:endParaRPr lang="en-US" dirty="0"/>
          </a:p>
        </p:txBody>
      </p:sp>
      <p:sp>
        <p:nvSpPr>
          <p:cNvPr id="7" name="Content Placeholder 6"/>
          <p:cNvSpPr>
            <a:spLocks noGrp="1"/>
          </p:cNvSpPr>
          <p:nvPr>
            <p:ph sz="half"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US" dirty="0" smtClean="0"/>
              <a:t>Universe is made of 4 parallel layers</a:t>
            </a:r>
          </a:p>
          <a:p>
            <a:r>
              <a:rPr lang="en-US" dirty="0" smtClean="0"/>
              <a:t>Top = original location, pristine</a:t>
            </a:r>
          </a:p>
          <a:p>
            <a:r>
              <a:rPr lang="en-US" dirty="0" err="1" smtClean="0"/>
              <a:t>Skylayer</a:t>
            </a:r>
            <a:r>
              <a:rPr lang="en-US" dirty="0" smtClean="0"/>
              <a:t> = we see underside</a:t>
            </a:r>
            <a:r>
              <a:rPr lang="en-US" dirty="0"/>
              <a:t>;</a:t>
            </a:r>
            <a:r>
              <a:rPr lang="en-US" dirty="0" smtClean="0"/>
              <a:t> dead live here</a:t>
            </a:r>
          </a:p>
          <a:p>
            <a:r>
              <a:rPr lang="en-US" dirty="0" smtClean="0"/>
              <a:t>Earth = chunk of fallen </a:t>
            </a:r>
            <a:r>
              <a:rPr lang="en-US" dirty="0" err="1" smtClean="0"/>
              <a:t>skylayer</a:t>
            </a:r>
            <a:endParaRPr lang="en-US" dirty="0" smtClean="0"/>
          </a:p>
          <a:p>
            <a:r>
              <a:rPr lang="en-US" dirty="0" smtClean="0"/>
              <a:t>Below = chunk of fallen earth where the people eat each other because there is no meat </a:t>
            </a:r>
            <a:endParaRPr lang="en-US" dirty="0"/>
          </a:p>
        </p:txBody>
      </p:sp>
      <p:sp>
        <p:nvSpPr>
          <p:cNvPr id="10" name="Oval 9"/>
          <p:cNvSpPr/>
          <p:nvPr/>
        </p:nvSpPr>
        <p:spPr>
          <a:xfrm>
            <a:off x="5560686" y="4467545"/>
            <a:ext cx="2663212" cy="1454821"/>
          </a:xfrm>
          <a:prstGeom prst="ellipse">
            <a:avLst/>
          </a:prstGeom>
          <a:scene3d>
            <a:camera prst="isometricOffAxis1Top"/>
            <a:lightRig rig="threePt" dir="t"/>
          </a:scene3d>
          <a:sp3d>
            <a:bevelT prst="slope"/>
          </a:sp3d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Oval 10"/>
          <p:cNvSpPr/>
          <p:nvPr/>
        </p:nvSpPr>
        <p:spPr>
          <a:xfrm>
            <a:off x="5560686" y="3542871"/>
            <a:ext cx="2663212" cy="1454821"/>
          </a:xfrm>
          <a:prstGeom prst="ellipse">
            <a:avLst/>
          </a:prstGeom>
          <a:scene3d>
            <a:camera prst="isometricOffAxis1Top"/>
            <a:lightRig rig="threePt" dir="t"/>
          </a:scene3d>
          <a:sp3d>
            <a:bevelT prst="slope"/>
          </a:sp3d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Oval 11"/>
          <p:cNvSpPr/>
          <p:nvPr/>
        </p:nvSpPr>
        <p:spPr>
          <a:xfrm>
            <a:off x="5560686" y="2564429"/>
            <a:ext cx="2663212" cy="1454821"/>
          </a:xfrm>
          <a:prstGeom prst="ellipse">
            <a:avLst/>
          </a:prstGeom>
          <a:scene3d>
            <a:camera prst="isometricOffAxis1Top"/>
            <a:lightRig rig="threePt" dir="t"/>
          </a:scene3d>
          <a:sp3d>
            <a:bevelT prst="slope"/>
          </a:sp3d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3" name="Oval 12"/>
          <p:cNvSpPr/>
          <p:nvPr/>
        </p:nvSpPr>
        <p:spPr>
          <a:xfrm>
            <a:off x="5515814" y="1600200"/>
            <a:ext cx="2663212" cy="1454821"/>
          </a:xfrm>
          <a:prstGeom prst="ellipse">
            <a:avLst/>
          </a:prstGeom>
          <a:scene3d>
            <a:camera prst="isometricOffAxis1Top"/>
            <a:lightRig rig="threePt" dir="t"/>
          </a:scene3d>
          <a:sp3d>
            <a:bevelT prst="slope"/>
          </a:sp3d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b="1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15" name="TextBox 14"/>
          <p:cNvSpPr txBox="1"/>
          <p:nvPr/>
        </p:nvSpPr>
        <p:spPr>
          <a:xfrm>
            <a:off x="5671652" y="2071270"/>
            <a:ext cx="268787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 smtClean="0"/>
              <a:t>Pristine – origins </a:t>
            </a:r>
            <a:endParaRPr lang="en-US" dirty="0"/>
          </a:p>
        </p:txBody>
      </p:sp>
      <p:sp>
        <p:nvSpPr>
          <p:cNvPr id="16" name="TextBox 15"/>
          <p:cNvSpPr txBox="1"/>
          <p:nvPr/>
        </p:nvSpPr>
        <p:spPr>
          <a:xfrm>
            <a:off x="5671652" y="3055021"/>
            <a:ext cx="293491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 err="1" smtClean="0"/>
              <a:t>Skylayer</a:t>
            </a:r>
            <a:r>
              <a:rPr lang="en-US" dirty="0" smtClean="0"/>
              <a:t> – home of the dead</a:t>
            </a:r>
            <a:endParaRPr lang="en-US" dirty="0"/>
          </a:p>
        </p:txBody>
      </p:sp>
      <p:sp>
        <p:nvSpPr>
          <p:cNvPr id="17" name="TextBox 16"/>
          <p:cNvSpPr txBox="1"/>
          <p:nvPr/>
        </p:nvSpPr>
        <p:spPr>
          <a:xfrm>
            <a:off x="5720973" y="4093224"/>
            <a:ext cx="689161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 smtClean="0"/>
              <a:t>Earth</a:t>
            </a:r>
          </a:p>
          <a:p>
            <a:endParaRPr lang="en-US" dirty="0"/>
          </a:p>
        </p:txBody>
      </p:sp>
      <p:sp>
        <p:nvSpPr>
          <p:cNvPr id="18" name="TextBox 17"/>
          <p:cNvSpPr txBox="1"/>
          <p:nvPr/>
        </p:nvSpPr>
        <p:spPr>
          <a:xfrm>
            <a:off x="5844269" y="4977486"/>
            <a:ext cx="276229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 smtClean="0"/>
              <a:t>Below – no meat; cannibals </a:t>
            </a:r>
            <a:endParaRPr lang="en-US" dirty="0"/>
          </a:p>
        </p:txBody>
      </p:sp>
      <p:cxnSp>
        <p:nvCxnSpPr>
          <p:cNvPr id="20" name="Straight Arrow Connector 19"/>
          <p:cNvCxnSpPr/>
          <p:nvPr/>
        </p:nvCxnSpPr>
        <p:spPr>
          <a:xfrm>
            <a:off x="5289433" y="1738387"/>
            <a:ext cx="12330" cy="4006922"/>
          </a:xfrm>
          <a:prstGeom prst="straightConnector1">
            <a:avLst/>
          </a:prstGeom>
          <a:ln w="76200" cmpd="sng">
            <a:tailEnd type="arrow"/>
          </a:ln>
        </p:spPr>
        <p:style>
          <a:lnRef idx="2">
            <a:schemeClr val="accent6"/>
          </a:lnRef>
          <a:fillRef idx="0">
            <a:schemeClr val="accent6"/>
          </a:fillRef>
          <a:effectRef idx="1">
            <a:schemeClr val="accent6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xmlns="" val="2256590679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Jaguar myths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en-US" dirty="0" smtClean="0"/>
              <a:t>Jaguar and humans are similar – they hunt each other, like each other.</a:t>
            </a:r>
          </a:p>
          <a:p>
            <a:r>
              <a:rPr lang="en-US" dirty="0" smtClean="0"/>
              <a:t>The jaguar treats humans like they are animals but because the jaguar is nearly human it becomes almost cannibalistic to the </a:t>
            </a:r>
            <a:r>
              <a:rPr lang="en-US" dirty="0" err="1" smtClean="0"/>
              <a:t>Yanomami</a:t>
            </a:r>
            <a:endParaRPr lang="en-US" dirty="0"/>
          </a:p>
        </p:txBody>
      </p:sp>
      <p:pic>
        <p:nvPicPr>
          <p:cNvPr id="7" name="Content Placeholder 6" descr="jaguar7.jpg"/>
          <p:cNvPicPr>
            <a:picLocks noGrp="1" noChangeAspect="1"/>
          </p:cNvPicPr>
          <p:nvPr>
            <p:ph sz="half" idx="2"/>
          </p:nvPr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 xmlns=""/>
              </a:ext>
            </a:extLst>
          </a:blip>
          <a:srcRect/>
          <a:stretch>
            <a:fillRect/>
          </a:stretch>
        </p:blipFill>
        <p:spPr/>
      </p:pic>
    </p:spTree>
    <p:extLst>
      <p:ext uri="{BB962C8B-B14F-4D97-AF65-F5344CB8AC3E}">
        <p14:creationId xmlns:p14="http://schemas.microsoft.com/office/powerpoint/2010/main" xmlns="" val="2963878045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 smtClean="0"/>
              <a:t>Viveiros</a:t>
            </a:r>
            <a:r>
              <a:rPr lang="en-GB" dirty="0" smtClean="0"/>
              <a:t> de Castro: </a:t>
            </a:r>
            <a:r>
              <a:rPr lang="en-GB" dirty="0" err="1" smtClean="0"/>
              <a:t>Perspectivism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en-GB" dirty="0" smtClean="0"/>
              <a:t>Humans see humans as humans; animals as animals</a:t>
            </a:r>
          </a:p>
          <a:p>
            <a:r>
              <a:rPr lang="en-GB" dirty="0" smtClean="0"/>
              <a:t>BUT -</a:t>
            </a:r>
          </a:p>
          <a:p>
            <a:r>
              <a:rPr lang="en-GB" dirty="0" smtClean="0"/>
              <a:t>Animals see humans as animals, and themselves as people</a:t>
            </a:r>
          </a:p>
          <a:p>
            <a:r>
              <a:rPr lang="en-GB" dirty="0" smtClean="0"/>
              <a:t>= animals are people</a:t>
            </a:r>
          </a:p>
          <a:p>
            <a:r>
              <a:rPr lang="en-GB" dirty="0" smtClean="0"/>
              <a:t>(form is a wrapping)</a:t>
            </a:r>
            <a:endParaRPr lang="en-GB" dirty="0"/>
          </a:p>
        </p:txBody>
      </p:sp>
      <p:pic>
        <p:nvPicPr>
          <p:cNvPr id="5" name="Content Placeholder 4" descr="animal p.png"/>
          <p:cNvPicPr>
            <a:picLocks noGrp="1" noChangeAspect="1"/>
          </p:cNvPicPr>
          <p:nvPr>
            <p:ph sz="half" idx="2"/>
          </p:nvPr>
        </p:nvPicPr>
        <p:blipFill>
          <a:blip r:embed="rId2"/>
          <a:stretch>
            <a:fillRect/>
          </a:stretch>
        </p:blipFill>
        <p:spPr>
          <a:xfrm>
            <a:off x="5154109" y="1600200"/>
            <a:ext cx="3026782" cy="4525963"/>
          </a:xfrm>
        </p:spPr>
      </p:pic>
    </p:spTree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Shamanism - </a:t>
            </a:r>
            <a:r>
              <a:rPr lang="en-US" i="1" dirty="0" err="1" smtClean="0"/>
              <a:t>ebene</a:t>
            </a:r>
            <a:endParaRPr lang="en-US" i="1" dirty="0"/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 xmlns=""/>
              </a:ext>
            </a:extLst>
          </a:blip>
          <a:srcRect/>
          <a:stretch>
            <a:fillRect/>
          </a:stretch>
        </p:blipFill>
        <p:spPr/>
      </p:pic>
    </p:spTree>
    <p:extLst>
      <p:ext uri="{BB962C8B-B14F-4D97-AF65-F5344CB8AC3E}">
        <p14:creationId xmlns:p14="http://schemas.microsoft.com/office/powerpoint/2010/main" xmlns="" val="2309748452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i="1" dirty="0" err="1" smtClean="0"/>
              <a:t>Hekura</a:t>
            </a:r>
            <a:r>
              <a:rPr lang="en-GB" dirty="0" smtClean="0"/>
              <a:t> spirits</a:t>
            </a:r>
            <a:endParaRPr lang="en-GB" dirty="0"/>
          </a:p>
        </p:txBody>
      </p:sp>
      <p:pic>
        <p:nvPicPr>
          <p:cNvPr id="4" name="Content Placeholder 3" descr="heckura spirits.jpg"/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1018716" y="1887145"/>
            <a:ext cx="6982755" cy="4500000"/>
          </a:xfrm>
        </p:spPr>
      </p:pic>
    </p:spTree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Under attack from spirit magic </a:t>
            </a:r>
            <a:br>
              <a:rPr lang="en-GB" dirty="0" smtClean="0"/>
            </a:br>
            <a:r>
              <a:rPr lang="en-GB" dirty="0" smtClean="0"/>
              <a:t>(magical death)</a:t>
            </a:r>
            <a:endParaRPr lang="en-GB" dirty="0"/>
          </a:p>
        </p:txBody>
      </p:sp>
      <p:pic>
        <p:nvPicPr>
          <p:cNvPr id="4" name="Content Placeholder 3" descr="shamanism.jpg"/>
          <p:cNvPicPr>
            <a:picLocks noGrp="1" noChangeAspect="1"/>
          </p:cNvPicPr>
          <p:nvPr>
            <p:ph idx="1"/>
          </p:nvPr>
        </p:nvPicPr>
        <p:blipFill>
          <a:blip r:embed="rId2"/>
          <a:srcRect t="9417" b="11016"/>
          <a:stretch>
            <a:fillRect/>
          </a:stretch>
        </p:blipFill>
        <p:spPr>
          <a:xfrm>
            <a:off x="1661864" y="2082188"/>
            <a:ext cx="5793097" cy="4212000"/>
          </a:xfrm>
        </p:spPr>
      </p:pic>
    </p:spTree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Children, socialisation </a:t>
            </a:r>
            <a:endParaRPr lang="en-GB" dirty="0"/>
          </a:p>
        </p:txBody>
      </p:sp>
      <p:pic>
        <p:nvPicPr>
          <p:cNvPr id="4" name="Content Placeholder 3" descr="childrens_magical_death.jpg"/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1609982" y="1600200"/>
            <a:ext cx="5924035" cy="4525963"/>
          </a:xfrm>
        </p:spPr>
      </p:pic>
    </p:spTree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Politics 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en-US" dirty="0" smtClean="0"/>
              <a:t>Head man</a:t>
            </a:r>
          </a:p>
          <a:p>
            <a:r>
              <a:rPr lang="en-US" dirty="0" smtClean="0"/>
              <a:t>Shaman </a:t>
            </a:r>
          </a:p>
          <a:p>
            <a:r>
              <a:rPr lang="en-US" dirty="0" smtClean="0"/>
              <a:t>Fission/alliances</a:t>
            </a:r>
          </a:p>
          <a:p>
            <a:pPr lvl="1"/>
            <a:r>
              <a:rPr lang="en-US" dirty="0" smtClean="0"/>
              <a:t>Raiding</a:t>
            </a:r>
          </a:p>
          <a:p>
            <a:pPr lvl="1"/>
            <a:r>
              <a:rPr lang="en-US" dirty="0" smtClean="0"/>
              <a:t>Internal tensions</a:t>
            </a:r>
            <a:endParaRPr lang="en-US" dirty="0"/>
          </a:p>
        </p:txBody>
      </p:sp>
      <p:pic>
        <p:nvPicPr>
          <p:cNvPr id="5" name="Content Placeholder 4"/>
          <p:cNvPicPr>
            <a:picLocks noGrp="1" noChangeAspect="1"/>
          </p:cNvPicPr>
          <p:nvPr>
            <p:ph sz="half" idx="2"/>
          </p:nvPr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 xmlns=""/>
              </a:ext>
            </a:extLst>
          </a:blip>
          <a:srcRect/>
          <a:stretch>
            <a:fillRect/>
          </a:stretch>
        </p:blipFill>
        <p:spPr/>
      </p:pic>
    </p:spTree>
    <p:extLst>
      <p:ext uri="{BB962C8B-B14F-4D97-AF65-F5344CB8AC3E}">
        <p14:creationId xmlns:p14="http://schemas.microsoft.com/office/powerpoint/2010/main" xmlns="" val="3006085139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Feasting </a:t>
            </a:r>
            <a:endParaRPr lang="en-US" dirty="0"/>
          </a:p>
        </p:txBody>
      </p:sp>
      <p:pic>
        <p:nvPicPr>
          <p:cNvPr id="6" name="Content Placeholder 5" descr="yano feathers.jpg"/>
          <p:cNvPicPr>
            <a:picLocks noGrp="1" noChangeAspect="1"/>
          </p:cNvPicPr>
          <p:nvPr>
            <p:ph idx="1"/>
          </p:nvPr>
        </p:nvPicPr>
        <p:blipFill>
          <a:blip r:embed="rId2" cstate="screen"/>
          <a:stretch>
            <a:fillRect/>
          </a:stretch>
        </p:blipFill>
        <p:spPr>
          <a:xfrm>
            <a:off x="1476375" y="1796256"/>
            <a:ext cx="6191250" cy="4133850"/>
          </a:xfrm>
        </p:spPr>
      </p:pic>
    </p:spTree>
    <p:extLst>
      <p:ext uri="{BB962C8B-B14F-4D97-AF65-F5344CB8AC3E}">
        <p14:creationId xmlns:p14="http://schemas.microsoft.com/office/powerpoint/2010/main" xmlns="" val="3876157145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yano_fest.jpg"/>
          <p:cNvPicPr>
            <a:picLocks noChangeAspect="1"/>
          </p:cNvPicPr>
          <p:nvPr/>
        </p:nvPicPr>
        <p:blipFill>
          <a:blip r:embed="rId2" cstate="screen"/>
          <a:srcRect/>
          <a:stretch>
            <a:fillRect/>
          </a:stretch>
        </p:blipFill>
        <p:spPr>
          <a:xfrm>
            <a:off x="132204" y="3222635"/>
            <a:ext cx="4384143" cy="3456000"/>
          </a:xfrm>
          <a:prstGeom prst="rect">
            <a:avLst/>
          </a:prstGeom>
        </p:spPr>
      </p:pic>
      <p:pic>
        <p:nvPicPr>
          <p:cNvPr id="3" name="Content Placeholder 3"/>
          <p:cNvPicPr>
            <a:picLocks noChangeAspect="1"/>
          </p:cNvPicPr>
          <p:nvPr/>
        </p:nvPicPr>
        <p:blipFill>
          <a:blip r:embed="rId3" cstate="screen">
            <a:extLst>
              <a:ext uri="{28A0092B-C50C-407E-A947-70E740481C1C}">
                <a14:useLocalDpi xmlns:a14="http://schemas.microsoft.com/office/drawing/2010/main" xmlns=""/>
              </a:ext>
            </a:extLst>
          </a:blip>
          <a:srcRect/>
          <a:stretch>
            <a:fillRect/>
          </a:stretch>
        </p:blipFill>
        <p:spPr>
          <a:xfrm>
            <a:off x="3984270" y="217779"/>
            <a:ext cx="4702529" cy="3004856"/>
          </a:xfrm>
          <a:prstGeom prst="rect">
            <a:avLst/>
          </a:prstGeom>
        </p:spPr>
      </p:pic>
      <p:pic>
        <p:nvPicPr>
          <p:cNvPr id="4" name="Content Placeholder 3"/>
          <p:cNvPicPr>
            <a:picLocks noChangeAspect="1"/>
          </p:cNvPicPr>
          <p:nvPr/>
        </p:nvPicPr>
        <p:blipFill>
          <a:blip r:embed="rId4" cstate="screen">
            <a:extLst>
              <a:ext uri="{28A0092B-C50C-407E-A947-70E740481C1C}">
                <a14:useLocalDpi xmlns:a14="http://schemas.microsoft.com/office/drawing/2010/main" xmlns=""/>
              </a:ext>
            </a:extLst>
          </a:blip>
          <a:srcRect r="13922"/>
          <a:stretch>
            <a:fillRect/>
          </a:stretch>
        </p:blipFill>
        <p:spPr>
          <a:xfrm>
            <a:off x="4516347" y="3585647"/>
            <a:ext cx="4461693" cy="2850614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5" cstate="screen"/>
          <a:stretch>
            <a:fillRect/>
          </a:stretch>
        </p:blipFill>
        <p:spPr>
          <a:xfrm>
            <a:off x="276580" y="0"/>
            <a:ext cx="4405727" cy="3304295"/>
          </a:xfrm>
          <a:prstGeom prst="rect">
            <a:avLst/>
          </a:prstGeom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Black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 Black .thmx</Template>
  <TotalTime>26308</TotalTime>
  <Words>344</Words>
  <Application>Microsoft Office PowerPoint</Application>
  <PresentationFormat>On-screen Show (4:3)</PresentationFormat>
  <Paragraphs>85</Paragraphs>
  <Slides>31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31</vt:i4>
      </vt:variant>
    </vt:vector>
  </HeadingPairs>
  <TitlesOfParts>
    <vt:vector size="32" baseType="lpstr">
      <vt:lpstr>Black</vt:lpstr>
      <vt:lpstr>Yanomami/o</vt:lpstr>
      <vt:lpstr>Location </vt:lpstr>
      <vt:lpstr>Location -</vt:lpstr>
      <vt:lpstr>Seasons/weather</vt:lpstr>
      <vt:lpstr>Shabono</vt:lpstr>
      <vt:lpstr>Keeping the forest out</vt:lpstr>
      <vt:lpstr>Building a Shabono</vt:lpstr>
      <vt:lpstr>Slide 8</vt:lpstr>
      <vt:lpstr>In the Shabono</vt:lpstr>
      <vt:lpstr>Slide 10</vt:lpstr>
      <vt:lpstr>Subsistence – g/h and swidden</vt:lpstr>
      <vt:lpstr>Clearing gardens</vt:lpstr>
      <vt:lpstr>Digging stick</vt:lpstr>
      <vt:lpstr>Garden produce</vt:lpstr>
      <vt:lpstr>Wild foods</vt:lpstr>
      <vt:lpstr>Hunting with bows and arrows</vt:lpstr>
      <vt:lpstr>Slide 17</vt:lpstr>
      <vt:lpstr>Taro</vt:lpstr>
      <vt:lpstr>Leaf plates</vt:lpstr>
      <vt:lpstr>Metal</vt:lpstr>
      <vt:lpstr>Moonblood story (the beginning)</vt:lpstr>
      <vt:lpstr>Cosmology and beliefs</vt:lpstr>
      <vt:lpstr>Jaguar myths</vt:lpstr>
      <vt:lpstr>Viveiros de Castro: Perspectivism</vt:lpstr>
      <vt:lpstr>Shamanism - ebene</vt:lpstr>
      <vt:lpstr>Hekura spirits</vt:lpstr>
      <vt:lpstr>Under attack from spirit magic  (magical death)</vt:lpstr>
      <vt:lpstr>Children, socialisation </vt:lpstr>
      <vt:lpstr>Politics </vt:lpstr>
      <vt:lpstr>Feasting </vt:lpstr>
      <vt:lpstr>Slide 31</vt:lpstr>
    </vt:vector>
  </TitlesOfParts>
  <Company/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Yanomami</dc:title>
  <dc:creator>Luci Attala</dc:creator>
  <cp:lastModifiedBy>Sa025</cp:lastModifiedBy>
  <cp:revision>361</cp:revision>
  <dcterms:created xsi:type="dcterms:W3CDTF">2012-08-07T20:26:00Z</dcterms:created>
  <dcterms:modified xsi:type="dcterms:W3CDTF">2012-10-23T10:39:13Z</dcterms:modified>
</cp:coreProperties>
</file>