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autoCompressPictures="0">
  <p:sldMasterIdLst>
    <p:sldMasterId id="2147483660" r:id="rId1"/>
  </p:sldMasterIdLst>
  <p:notesMasterIdLst>
    <p:notesMasterId r:id="rId18"/>
  </p:notesMasterIdLst>
  <p:sldIdLst>
    <p:sldId id="781" r:id="rId2"/>
    <p:sldId id="782" r:id="rId3"/>
    <p:sldId id="274" r:id="rId4"/>
    <p:sldId id="257" r:id="rId5"/>
    <p:sldId id="258" r:id="rId6"/>
    <p:sldId id="259" r:id="rId7"/>
    <p:sldId id="269" r:id="rId8"/>
    <p:sldId id="260" r:id="rId9"/>
    <p:sldId id="271" r:id="rId10"/>
    <p:sldId id="262" r:id="rId11"/>
    <p:sldId id="263" r:id="rId12"/>
    <p:sldId id="264" r:id="rId13"/>
    <p:sldId id="265" r:id="rId14"/>
    <p:sldId id="266" r:id="rId15"/>
    <p:sldId id="267" r:id="rId16"/>
    <p:sldId id="268" r:id="rId17"/>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9" roundtripDataSignature="AMtx7miw9N8G38ukEtIJQqzaw8r2afJ8j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706D7C1-710A-47C4-8DE5-70A7F4766957}">
  <a:tblStyle styleId="{8706D7C1-710A-47C4-8DE5-70A7F4766957}"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587" autoAdjust="0"/>
    <p:restoredTop sz="86400" autoAdjust="0"/>
  </p:normalViewPr>
  <p:slideViewPr>
    <p:cSldViewPr>
      <p:cViewPr varScale="1">
        <p:scale>
          <a:sx n="68" d="100"/>
          <a:sy n="68" d="100"/>
        </p:scale>
        <p:origin x="64" y="960"/>
      </p:cViewPr>
      <p:guideLst>
        <p:guide orient="horz" pos="2160"/>
        <p:guide pos="3840"/>
      </p:guideLst>
    </p:cSldViewPr>
  </p:slideViewPr>
  <p:outlineViewPr>
    <p:cViewPr>
      <p:scale>
        <a:sx n="66" d="100"/>
        <a:sy n="66" d="100"/>
      </p:scale>
      <p:origin x="0" y="1314"/>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40712658"/>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4" name="Google Shape;17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2" name="Google Shape;18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_design backgroun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45240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_no design">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697100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a:t>Systematic Approaches to a Successful Literature Review, 3rd edn | © Booth et al 2021 | SAGE Publishing </a:t>
            </a:r>
          </a:p>
        </p:txBody>
      </p:sp>
      <p:sp>
        <p:nvSpPr>
          <p:cNvPr id="6" name="Slide Number Placeholder 5"/>
          <p:cNvSpPr>
            <a:spLocks noGrp="1"/>
          </p:cNvSpPr>
          <p:nvPr>
            <p:ph type="sldNum" sz="quarter" idx="12"/>
          </p:nvPr>
        </p:nvSpPr>
        <p:spPr/>
        <p:txBody>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23627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Chapter Slide">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2"/>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7"/>
            <a:ext cx="10515600" cy="1500187"/>
          </a:xfrm>
        </p:spPr>
        <p:txBody>
          <a:bodyPr/>
          <a:lstStyle>
            <a:lvl1pPr marL="0" indent="0" algn="ctr">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r>
              <a:rPr lang="en-US"/>
              <a:t>Systematic Approaches to a Successful Literature Review, 3rd edn | © Booth et al 2021 | SAGE Publishing </a:t>
            </a:r>
          </a:p>
        </p:txBody>
      </p:sp>
      <p:sp>
        <p:nvSpPr>
          <p:cNvPr id="6" name="Slide Number Placeholder 5"/>
          <p:cNvSpPr>
            <a:spLocks noGrp="1"/>
          </p:cNvSpPr>
          <p:nvPr>
            <p:ph type="sldNum" sz="quarter" idx="12"/>
          </p:nvPr>
        </p:nvSpPr>
        <p:spPr/>
        <p:txBody>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3779297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2178123"/>
            <a:ext cx="51816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78122"/>
            <a:ext cx="5181600" cy="4163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lstStyle/>
          <a:p>
            <a:r>
              <a:rPr lang="en-US"/>
              <a:t>Systematic Approaches to a Successful Literature Review, 3rd edn | © Booth et al 2021 | SAGE Publishing </a:t>
            </a:r>
          </a:p>
        </p:txBody>
      </p:sp>
      <p:sp>
        <p:nvSpPr>
          <p:cNvPr id="7" name="Slide Number Placeholder 6"/>
          <p:cNvSpPr>
            <a:spLocks noGrp="1"/>
          </p:cNvSpPr>
          <p:nvPr>
            <p:ph type="sldNum" sz="quarter" idx="12"/>
          </p:nvPr>
        </p:nvSpPr>
        <p:spPr/>
        <p:txBody>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2130049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765820"/>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2102404"/>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937342"/>
            <a:ext cx="5157787" cy="34064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2" y="2102398"/>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2" y="2937330"/>
            <a:ext cx="5183188" cy="34064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p:cNvSpPr>
            <a:spLocks noGrp="1"/>
          </p:cNvSpPr>
          <p:nvPr>
            <p:ph type="ftr" sz="quarter" idx="11"/>
          </p:nvPr>
        </p:nvSpPr>
        <p:spPr/>
        <p:txBody>
          <a:bodyPr/>
          <a:lstStyle/>
          <a:p>
            <a:r>
              <a:rPr lang="en-US"/>
              <a:t>Systematic Approaches to a Successful Literature Review, 3rd edn | © Booth et al 2021 | SAGE Publishing </a:t>
            </a:r>
          </a:p>
        </p:txBody>
      </p:sp>
      <p:sp>
        <p:nvSpPr>
          <p:cNvPr id="9" name="Slide Number Placeholder 8"/>
          <p:cNvSpPr>
            <a:spLocks noGrp="1"/>
          </p:cNvSpPr>
          <p:nvPr>
            <p:ph type="sldNum" sz="quarter" idx="12"/>
          </p:nvPr>
        </p:nvSpPr>
        <p:spPr/>
        <p:txBody>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1811434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Systematic Approaches to a Successful Literature Review, 3rd edn | © Booth et al 2021 | SAGE Publishing </a:t>
            </a:r>
          </a:p>
        </p:txBody>
      </p:sp>
      <p:sp>
        <p:nvSpPr>
          <p:cNvPr id="5" name="Slide Number Placeholder 4"/>
          <p:cNvSpPr>
            <a:spLocks noGrp="1"/>
          </p:cNvSpPr>
          <p:nvPr>
            <p:ph type="sldNum" sz="quarter" idx="12"/>
          </p:nvPr>
        </p:nvSpPr>
        <p:spPr/>
        <p:txBody>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3706911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a:t>Systematic Approaches to a Successful Literature Review, 3rd edn | © Booth et al 2021 | SAGE Publishing </a:t>
            </a:r>
          </a:p>
        </p:txBody>
      </p:sp>
      <p:sp>
        <p:nvSpPr>
          <p:cNvPr id="4" name="Slide Number Placeholder 3"/>
          <p:cNvSpPr>
            <a:spLocks noGrp="1"/>
          </p:cNvSpPr>
          <p:nvPr>
            <p:ph type="sldNum" sz="quarter" idx="12"/>
          </p:nvPr>
        </p:nvSpPr>
        <p:spPr/>
        <p:txBody>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1032955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C686B-8071-4C26-8690-34C56671B5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940EB49-51FD-4BF5-8417-6D73B7715CAF}"/>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C80C4-E90C-4AA2-8128-4C3A8213A7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E6C9D3-95C6-4C1E-865C-4211F47BC62B}"/>
              </a:ext>
            </a:extLst>
          </p:cNvPr>
          <p:cNvSpPr>
            <a:spLocks noGrp="1"/>
          </p:cNvSpPr>
          <p:nvPr>
            <p:ph type="dt" sz="half" idx="10"/>
          </p:nvPr>
        </p:nvSpPr>
        <p:spPr>
          <a:xfrm>
            <a:off x="838200" y="6356352"/>
            <a:ext cx="2743200" cy="365125"/>
          </a:xfrm>
          <a:prstGeom prst="rect">
            <a:avLst/>
          </a:prstGeom>
        </p:spPr>
        <p:txBody>
          <a:bodyPr/>
          <a:lstStyle/>
          <a:p>
            <a:endParaRPr lang="en-US" dirty="0"/>
          </a:p>
        </p:txBody>
      </p:sp>
      <p:sp>
        <p:nvSpPr>
          <p:cNvPr id="6" name="Footer Placeholder 5">
            <a:extLst>
              <a:ext uri="{FF2B5EF4-FFF2-40B4-BE49-F238E27FC236}">
                <a16:creationId xmlns:a16="http://schemas.microsoft.com/office/drawing/2014/main" id="{56685DF9-3CD0-4CD2-B8FC-825158FBC898}"/>
              </a:ext>
            </a:extLst>
          </p:cNvPr>
          <p:cNvSpPr>
            <a:spLocks noGrp="1"/>
          </p:cNvSpPr>
          <p:nvPr>
            <p:ph type="ftr" sz="quarter" idx="11"/>
          </p:nvPr>
        </p:nvSpPr>
        <p:spPr/>
        <p:txBody>
          <a:bodyPr/>
          <a:lstStyle/>
          <a:p>
            <a:r>
              <a:rPr lang="en-US"/>
              <a:t>Systematic Approaches to a Successful Literature Review, 3rd edn | © Booth et al 2021 | SAGE Publishing </a:t>
            </a:r>
            <a:endParaRPr lang="en-US" dirty="0"/>
          </a:p>
        </p:txBody>
      </p:sp>
      <p:sp>
        <p:nvSpPr>
          <p:cNvPr id="7" name="Slide Number Placeholder 6">
            <a:extLst>
              <a:ext uri="{FF2B5EF4-FFF2-40B4-BE49-F238E27FC236}">
                <a16:creationId xmlns:a16="http://schemas.microsoft.com/office/drawing/2014/main" id="{247D6F2C-966A-4C2C-A7D5-497C12A180F2}"/>
              </a:ext>
            </a:extLst>
          </p:cNvPr>
          <p:cNvSpPr>
            <a:spLocks noGrp="1"/>
          </p:cNvSpPr>
          <p:nvPr>
            <p:ph type="sldNum" sz="quarter" idx="12"/>
          </p:nvPr>
        </p:nvSpPr>
        <p:spPr/>
        <p:txBody>
          <a:bodyPr/>
          <a:lstStyle/>
          <a:p>
            <a:fld id="{462AAB62-32E8-4B98-B261-29EF66DB7EA1}" type="slidenum">
              <a:rPr lang="en-US" smtClean="0"/>
              <a:pPr/>
              <a:t>‹#›</a:t>
            </a:fld>
            <a:endParaRPr lang="en-US" dirty="0"/>
          </a:p>
        </p:txBody>
      </p:sp>
    </p:spTree>
    <p:extLst>
      <p:ext uri="{BB962C8B-B14F-4D97-AF65-F5344CB8AC3E}">
        <p14:creationId xmlns:p14="http://schemas.microsoft.com/office/powerpoint/2010/main" val="187274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427151"/>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2020388"/>
            <a:ext cx="10515600" cy="4152952"/>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038600" y="6356354"/>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Systematic Approaches to a Successful Literature Review, 3rd edn | © Booth et al 2021 | SAGE Publishing </a:t>
            </a:r>
          </a:p>
        </p:txBody>
      </p:sp>
      <p:sp>
        <p:nvSpPr>
          <p:cNvPr id="6" name="Slide Number Placeholder 5"/>
          <p:cNvSpPr>
            <a:spLocks noGrp="1"/>
          </p:cNvSpPr>
          <p:nvPr>
            <p:ph type="sldNum" sz="quarter" idx="4"/>
          </p:nvPr>
        </p:nvSpPr>
        <p:spPr>
          <a:xfrm>
            <a:off x="8610600" y="6356354"/>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00000-1234-1234-1234-123412341234}" type="slidenum">
              <a:rPr lang="en-GB" smtClean="0"/>
              <a:pPr/>
              <a:t>‹#›</a:t>
            </a:fld>
            <a:endParaRPr lang="en-GB"/>
          </a:p>
        </p:txBody>
      </p:sp>
    </p:spTree>
    <p:extLst>
      <p:ext uri="{BB962C8B-B14F-4D97-AF65-F5344CB8AC3E}">
        <p14:creationId xmlns:p14="http://schemas.microsoft.com/office/powerpoint/2010/main" val="25797076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1pPr>
      <a:lvl2pPr marL="515938"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2pPr>
      <a:lvl3pPr marL="855663" indent="-279400" algn="l" defTabSz="914400" rtl="0" eaLnBrk="1" latinLnBrk="0" hangingPunct="1">
        <a:lnSpc>
          <a:spcPct val="100000"/>
        </a:lnSpc>
        <a:spcBef>
          <a:spcPts val="500"/>
        </a:spcBef>
        <a:buFont typeface="Courier New" panose="02070309020205020404" pitchFamily="49" charset="0"/>
        <a:buChar char="o"/>
        <a:defRPr sz="2200" kern="1200">
          <a:solidFill>
            <a:schemeClr val="tx1"/>
          </a:solidFill>
          <a:latin typeface="+mn-lt"/>
          <a:ea typeface="+mn-ea"/>
          <a:cs typeface="+mn-cs"/>
        </a:defRPr>
      </a:lvl3pPr>
      <a:lvl4pPr marL="1143000" indent="-287338"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4pPr>
      <a:lvl5pPr marL="1490663" indent="-347663" algn="l" defTabSz="914400" rtl="0" eaLnBrk="1" latinLnBrk="0" hangingPunct="1">
        <a:lnSpc>
          <a:spcPct val="100000"/>
        </a:lnSpc>
        <a:spcBef>
          <a:spcPts val="500"/>
        </a:spcBef>
        <a:buFont typeface="Arial" panose="020B0604020202020204" pitchFamily="34" charset="0"/>
        <a:buChar char="•"/>
        <a:defRPr sz="2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86/s41073-016-0019-2"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hyperlink" Target="https://doi.org/10.1186/s41073-019-006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839788" y="457200"/>
            <a:ext cx="3932237" cy="1600200"/>
          </a:xfrm>
        </p:spPr>
        <p:txBody>
          <a:bodyPr anchor="b">
            <a:normAutofit/>
          </a:bodyPr>
          <a:lstStyle/>
          <a:p>
            <a:r>
              <a:rPr lang="en-GB" sz="2700"/>
              <a:t>DBA CRITICAL LITERATURE REVIEW FOR DOCTORAL RESEARCH</a:t>
            </a:r>
          </a:p>
        </p:txBody>
      </p:sp>
      <p:pic>
        <p:nvPicPr>
          <p:cNvPr id="4" name="Picture 3">
            <a:extLst>
              <a:ext uri="{FF2B5EF4-FFF2-40B4-BE49-F238E27FC236}">
                <a16:creationId xmlns:a16="http://schemas.microsoft.com/office/drawing/2014/main" id="{8546A2F1-843E-9636-7245-D55BCDE5402F}"/>
              </a:ext>
            </a:extLst>
          </p:cNvPr>
          <p:cNvPicPr>
            <a:picLocks noChangeAspect="1"/>
          </p:cNvPicPr>
          <p:nvPr/>
        </p:nvPicPr>
        <p:blipFill rotWithShape="1">
          <a:blip r:embed="rId2"/>
          <a:srcRect r="3" b="8188"/>
          <a:stretch/>
        </p:blipFill>
        <p:spPr>
          <a:xfrm>
            <a:off x="5183188" y="987427"/>
            <a:ext cx="6172200" cy="4873625"/>
          </a:xfrm>
          <a:prstGeom prst="rect">
            <a:avLst/>
          </a:prstGeom>
          <a:noFill/>
        </p:spPr>
      </p:pic>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839788" y="2057400"/>
            <a:ext cx="3932237" cy="3811588"/>
          </a:xfrm>
        </p:spPr>
        <p:txBody>
          <a:bodyPr>
            <a:normAutofit/>
          </a:bodyPr>
          <a:lstStyle/>
          <a:p>
            <a:r>
              <a:rPr lang="en-GB" dirty="0"/>
              <a:t>DR CAROLINE JAWAD 2022</a:t>
            </a:r>
          </a:p>
        </p:txBody>
      </p:sp>
    </p:spTree>
    <p:extLst>
      <p:ext uri="{BB962C8B-B14F-4D97-AF65-F5344CB8AC3E}">
        <p14:creationId xmlns:p14="http://schemas.microsoft.com/office/powerpoint/2010/main" val="62365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0" name="Title 9"/>
          <p:cNvSpPr>
            <a:spLocks noGrp="1"/>
          </p:cNvSpPr>
          <p:nvPr>
            <p:ph type="title"/>
          </p:nvPr>
        </p:nvSpPr>
        <p:spPr/>
        <p:txBody>
          <a:bodyPr/>
          <a:lstStyle/>
          <a:p>
            <a:r>
              <a:rPr lang="en-GB" dirty="0"/>
              <a:t>In a single slide…</a:t>
            </a:r>
            <a:endParaRPr lang="en-US" dirty="0"/>
          </a:p>
        </p:txBody>
      </p:sp>
      <p:sp>
        <p:nvSpPr>
          <p:cNvPr id="11" name="Content Placeholder 10"/>
          <p:cNvSpPr>
            <a:spLocks noGrp="1"/>
          </p:cNvSpPr>
          <p:nvPr>
            <p:ph idx="1"/>
          </p:nvPr>
        </p:nvSpPr>
        <p:spPr/>
        <p:txBody>
          <a:bodyPr/>
          <a:lstStyle/>
          <a:p>
            <a:pPr lvl="0"/>
            <a:r>
              <a:rPr lang="en-US" dirty="0"/>
              <a:t>Literature reviews are becoming </a:t>
            </a:r>
            <a:r>
              <a:rPr lang="en-US" b="1" dirty="0"/>
              <a:t>increasingly diverse in format </a:t>
            </a:r>
            <a:r>
              <a:rPr lang="en-US" dirty="0"/>
              <a:t>and in the purposes for which they have been used</a:t>
            </a:r>
          </a:p>
          <a:p>
            <a:pPr lvl="0"/>
            <a:r>
              <a:rPr lang="en-US" dirty="0"/>
              <a:t>Developments in research synthesis have been taking place across numerous disciplines, probably including your own</a:t>
            </a:r>
          </a:p>
          <a:p>
            <a:pPr lvl="0"/>
            <a:r>
              <a:rPr lang="en-US" dirty="0"/>
              <a:t>Conducting any review systematically increases confidence in your review and </a:t>
            </a:r>
            <a:r>
              <a:rPr lang="en-US" b="1" dirty="0"/>
              <a:t>protects against known biases </a:t>
            </a:r>
            <a:r>
              <a:rPr lang="en-US" dirty="0"/>
              <a:t>and threats to </a:t>
            </a:r>
            <a:r>
              <a:rPr lang="en-US" dirty="0" err="1"/>
              <a:t>rigour</a:t>
            </a:r>
            <a:endParaRPr lang="en-US" dirty="0"/>
          </a:p>
          <a:p>
            <a:pPr lvl="0"/>
            <a:r>
              <a:rPr lang="en-US" dirty="0"/>
              <a:t>You can conduct your review in a systematic way by thinking about the four </a:t>
            </a:r>
            <a:r>
              <a:rPr lang="en-US" b="1" dirty="0"/>
              <a:t>Search, </a:t>
            </a:r>
            <a:r>
              <a:rPr lang="en-US" b="1" dirty="0" err="1"/>
              <a:t>AppraisaL</a:t>
            </a:r>
            <a:r>
              <a:rPr lang="en-US" b="1" dirty="0"/>
              <a:t>, Synthesis and Analysis (SALSA) </a:t>
            </a:r>
            <a:r>
              <a:rPr lang="en-US" dirty="0"/>
              <a:t>stages of the review process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Issues to consider before starting your literature review </a:t>
            </a:r>
          </a:p>
        </p:txBody>
      </p:sp>
      <p:sp>
        <p:nvSpPr>
          <p:cNvPr id="13" name="Content Placeholder 12"/>
          <p:cNvSpPr>
            <a:spLocks noGrp="1"/>
          </p:cNvSpPr>
          <p:nvPr>
            <p:ph idx="1"/>
          </p:nvPr>
        </p:nvSpPr>
        <p:spPr/>
        <p:txBody>
          <a:bodyPr/>
          <a:lstStyle/>
          <a:p>
            <a:pPr lvl="0">
              <a:buNone/>
            </a:pPr>
            <a:r>
              <a:rPr lang="en-US" dirty="0"/>
              <a:t>1 – Choose your Topic</a:t>
            </a:r>
          </a:p>
          <a:p>
            <a:pPr lvl="0">
              <a:buNone/>
            </a:pPr>
            <a:r>
              <a:rPr lang="en-US" dirty="0"/>
              <a:t>2 – Think about your Intended Purpose</a:t>
            </a:r>
          </a:p>
          <a:p>
            <a:pPr lvl="0">
              <a:buNone/>
            </a:pPr>
            <a:r>
              <a:rPr lang="en-US" dirty="0"/>
              <a:t>3 – Think about your Intended Audience </a:t>
            </a:r>
          </a:p>
          <a:p>
            <a:pPr lvl="0">
              <a:buNone/>
            </a:pPr>
            <a:r>
              <a:rPr lang="en-US" dirty="0"/>
              <a:t>4 – Where will I find the Literature?</a:t>
            </a:r>
          </a:p>
          <a:p>
            <a:pPr lvl="0">
              <a:buNone/>
            </a:pPr>
            <a:r>
              <a:rPr lang="en-US" dirty="0"/>
              <a:t>5 – What will the literature, and the data, look like?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Some common types of review questions (1 of 2)</a:t>
            </a:r>
          </a:p>
        </p:txBody>
      </p:sp>
      <p:sp>
        <p:nvSpPr>
          <p:cNvPr id="13" name="Content Placeholder 12"/>
          <p:cNvSpPr>
            <a:spLocks noGrp="1"/>
          </p:cNvSpPr>
          <p:nvPr>
            <p:ph idx="1"/>
          </p:nvPr>
        </p:nvSpPr>
        <p:spPr/>
        <p:txBody>
          <a:bodyPr>
            <a:normAutofit/>
          </a:bodyPr>
          <a:lstStyle/>
          <a:p>
            <a:pPr lvl="0"/>
            <a:r>
              <a:rPr lang="en-US" b="1" dirty="0"/>
              <a:t>Effect(</a:t>
            </a:r>
            <a:r>
              <a:rPr lang="en-US" b="1" dirty="0" err="1"/>
              <a:t>iveness</a:t>
            </a:r>
            <a:r>
              <a:rPr lang="en-US" b="1" dirty="0"/>
              <a:t>) questions: </a:t>
            </a:r>
            <a:r>
              <a:rPr lang="en-US" dirty="0"/>
              <a:t>What effect does &lt;intervention X&gt;, compared with &lt;intervention y&gt;, have on &lt;outcome Z&gt; in a real-world setting? What are the relative &lt;cost-benefits of X versus Y&gt;?</a:t>
            </a:r>
          </a:p>
          <a:p>
            <a:pPr lvl="0"/>
            <a:r>
              <a:rPr lang="en-US" b="1" dirty="0"/>
              <a:t>Methodology questions: </a:t>
            </a:r>
            <a:r>
              <a:rPr lang="en-US" dirty="0"/>
              <a:t>What research methods are used to investigate &lt;focus of interest X&gt;? What are the respective strengths and weaknesses of &lt;research methods A and B&gt;?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Some common types of review questions (2 of 2)</a:t>
            </a:r>
          </a:p>
        </p:txBody>
      </p:sp>
      <p:sp>
        <p:nvSpPr>
          <p:cNvPr id="13" name="Content Placeholder 12"/>
          <p:cNvSpPr>
            <a:spLocks noGrp="1"/>
          </p:cNvSpPr>
          <p:nvPr>
            <p:ph idx="1"/>
          </p:nvPr>
        </p:nvSpPr>
        <p:spPr/>
        <p:txBody>
          <a:bodyPr>
            <a:normAutofit/>
          </a:bodyPr>
          <a:lstStyle/>
          <a:p>
            <a:pPr lvl="0"/>
            <a:r>
              <a:rPr lang="en-US" b="1" dirty="0"/>
              <a:t>Conceptual questions: </a:t>
            </a:r>
            <a:r>
              <a:rPr lang="en-US" dirty="0"/>
              <a:t>How has &lt;focus of interest X&gt; been identified and defined? Which theories are used to explain &lt;focus of interest X&gt;? Does &lt;theory A&gt; or &lt;theory B&gt; provide the best fit to findings from research studies? What are the main unresolved controversies? What assumptions about knowledge and evidence underpin the topic/discipline?</a:t>
            </a:r>
          </a:p>
          <a:p>
            <a:pPr lvl="0"/>
            <a:r>
              <a:rPr lang="en-US" b="1" dirty="0"/>
              <a:t>Consider whether your review question is similar to the above. </a:t>
            </a:r>
            <a:r>
              <a:rPr lang="en-US" dirty="0"/>
              <a:t>Try replacing the items in &lt;brackets&gt; with concepts from your review.</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22" name="Title 21"/>
          <p:cNvSpPr>
            <a:spLocks noGrp="1"/>
          </p:cNvSpPr>
          <p:nvPr>
            <p:ph type="title"/>
          </p:nvPr>
        </p:nvSpPr>
        <p:spPr/>
        <p:txBody>
          <a:bodyPr>
            <a:normAutofit/>
          </a:bodyPr>
          <a:lstStyle/>
          <a:p>
            <a:pPr>
              <a:lnSpc>
                <a:spcPct val="100000"/>
              </a:lnSpc>
            </a:pPr>
            <a:r>
              <a:rPr lang="en-US" dirty="0"/>
              <a:t>Which of the following best captures your reason(s) for conducting a literature review?</a:t>
            </a:r>
          </a:p>
        </p:txBody>
      </p:sp>
      <p:sp>
        <p:nvSpPr>
          <p:cNvPr id="25" name="Content Placeholder 24"/>
          <p:cNvSpPr>
            <a:spLocks noGrp="1"/>
          </p:cNvSpPr>
          <p:nvPr>
            <p:ph sz="half" idx="1"/>
          </p:nvPr>
        </p:nvSpPr>
        <p:spPr/>
        <p:txBody>
          <a:bodyPr>
            <a:normAutofit fontScale="92500"/>
          </a:bodyPr>
          <a:lstStyle/>
          <a:p>
            <a:pPr lvl="0"/>
            <a:r>
              <a:rPr lang="en-US" dirty="0"/>
              <a:t>to place each work in the context of how it contributes an understanding of the subject under review;</a:t>
            </a:r>
          </a:p>
          <a:p>
            <a:pPr lvl="0"/>
            <a:r>
              <a:rPr lang="en-US" dirty="0"/>
              <a:t>to describe how each work relates to the others under consideration;</a:t>
            </a:r>
          </a:p>
          <a:p>
            <a:pPr lvl="0"/>
            <a:r>
              <a:rPr lang="en-US" dirty="0"/>
              <a:t>to identify new ways to interpret, and shed light on gaps in, previous research;</a:t>
            </a:r>
          </a:p>
          <a:p>
            <a:pPr lvl="0"/>
            <a:r>
              <a:rPr lang="en-US" dirty="0"/>
              <a:t>to identify and resolve conflicts across seemingly contradictory previous studies; </a:t>
            </a:r>
          </a:p>
          <a:p>
            <a:pPr lvl="0"/>
            <a:r>
              <a:rPr lang="en-US" dirty="0"/>
              <a:t>to integrate what others have done and said;</a:t>
            </a:r>
          </a:p>
        </p:txBody>
      </p:sp>
      <p:sp>
        <p:nvSpPr>
          <p:cNvPr id="26" name="Content Placeholder 25"/>
          <p:cNvSpPr>
            <a:spLocks noGrp="1"/>
          </p:cNvSpPr>
          <p:nvPr>
            <p:ph sz="half" idx="2"/>
          </p:nvPr>
        </p:nvSpPr>
        <p:spPr/>
        <p:txBody>
          <a:bodyPr>
            <a:normAutofit fontScale="92500"/>
          </a:bodyPr>
          <a:lstStyle/>
          <a:p>
            <a:pPr lvl="0"/>
            <a:r>
              <a:rPr lang="en-US" dirty="0"/>
              <a:t>to </a:t>
            </a:r>
            <a:r>
              <a:rPr lang="en-US" dirty="0" err="1"/>
              <a:t>criticise</a:t>
            </a:r>
            <a:r>
              <a:rPr lang="en-US" dirty="0"/>
              <a:t> previous studies; </a:t>
            </a:r>
          </a:p>
          <a:p>
            <a:pPr lvl="0"/>
            <a:r>
              <a:rPr lang="en-US" dirty="0"/>
              <a:t>to make connections with related topics; and </a:t>
            </a:r>
          </a:p>
          <a:p>
            <a:pPr lvl="0"/>
            <a:r>
              <a:rPr lang="en-US" dirty="0"/>
              <a:t>to identify research gaps.</a:t>
            </a:r>
          </a:p>
          <a:p>
            <a:pPr lvl="0"/>
            <a:r>
              <a:rPr lang="en-US" dirty="0"/>
              <a:t>to identify what has been covered by previous scholars to prevent you needlessly duplicating their effort;</a:t>
            </a:r>
          </a:p>
          <a:p>
            <a:pPr lvl="0"/>
            <a:r>
              <a:rPr lang="en-US" dirty="0"/>
              <a:t>to signpost the way forward for further research; and</a:t>
            </a:r>
          </a:p>
          <a:p>
            <a:pPr lvl="0"/>
            <a:r>
              <a:rPr lang="en-US" dirty="0"/>
              <a:t>to locate your original work within the existing literature.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nSpc>
                <a:spcPct val="100000"/>
              </a:lnSpc>
            </a:pPr>
            <a:r>
              <a:rPr lang="en-US" dirty="0"/>
              <a:t>Milestones in the history of research synthesis</a:t>
            </a:r>
          </a:p>
        </p:txBody>
      </p:sp>
      <p:graphicFrame>
        <p:nvGraphicFramePr>
          <p:cNvPr id="8" name="Table 2"/>
          <p:cNvGraphicFramePr/>
          <p:nvPr/>
        </p:nvGraphicFramePr>
        <p:xfrm>
          <a:off x="2514600" y="1981200"/>
          <a:ext cx="7162800" cy="3894396"/>
        </p:xfrm>
        <a:graphic>
          <a:graphicData uri="http://schemas.openxmlformats.org/drawingml/2006/table">
            <a:tbl>
              <a:tblPr>
                <a:tableStyleId>{8706D7C1-710A-47C4-8DE5-70A7F4766957}</a:tableStyleId>
              </a:tblPr>
              <a:tblGrid>
                <a:gridCol w="2239053">
                  <a:extLst>
                    <a:ext uri="{9D8B030D-6E8A-4147-A177-3AD203B41FA5}">
                      <a16:colId xmlns:a16="http://schemas.microsoft.com/office/drawing/2014/main" val="20000"/>
                    </a:ext>
                  </a:extLst>
                </a:gridCol>
                <a:gridCol w="4923747">
                  <a:extLst>
                    <a:ext uri="{9D8B030D-6E8A-4147-A177-3AD203B41FA5}">
                      <a16:colId xmlns:a16="http://schemas.microsoft.com/office/drawing/2014/main" val="20001"/>
                    </a:ext>
                  </a:extLst>
                </a:gridCol>
              </a:tblGrid>
              <a:tr h="304800">
                <a:tc>
                  <a:txBody>
                    <a:bodyPr/>
                    <a:lstStyle/>
                    <a:p>
                      <a:pPr marL="0" lvl="0" indent="0" algn="l" rtl="0">
                        <a:lnSpc>
                          <a:spcPct val="100000"/>
                        </a:lnSpc>
                        <a:spcBef>
                          <a:spcPts val="1200"/>
                        </a:spcBef>
                        <a:spcAft>
                          <a:spcPts val="0"/>
                        </a:spcAft>
                        <a:buNone/>
                      </a:pPr>
                      <a:r>
                        <a:rPr lang="en-GB" sz="1200" b="1" dirty="0">
                          <a:latin typeface="+mn-lt"/>
                        </a:rPr>
                        <a:t>Date</a:t>
                      </a:r>
                      <a:endParaRPr sz="1200" b="1"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b="1" dirty="0">
                          <a:latin typeface="+mn-lt"/>
                        </a:rPr>
                        <a:t>Milestones</a:t>
                      </a:r>
                      <a:endParaRPr sz="1200" b="1" dirty="0">
                        <a:latin typeface="+mn-lt"/>
                      </a:endParaRPr>
                    </a:p>
                  </a:txBody>
                  <a:tcPr marL="51431" marR="51431" marT="91425" marB="91425"/>
                </a:tc>
                <a:extLst>
                  <a:ext uri="{0D108BD9-81ED-4DB2-BD59-A6C34878D82A}">
                    <a16:rowId xmlns:a16="http://schemas.microsoft.com/office/drawing/2014/main" val="10000"/>
                  </a:ext>
                </a:extLst>
              </a:tr>
              <a:tr h="350550">
                <a:tc>
                  <a:txBody>
                    <a:bodyPr/>
                    <a:lstStyle/>
                    <a:p>
                      <a:pPr marL="0" lvl="0" indent="0" algn="l" rtl="0">
                        <a:lnSpc>
                          <a:spcPct val="100000"/>
                        </a:lnSpc>
                        <a:spcBef>
                          <a:spcPts val="1200"/>
                        </a:spcBef>
                        <a:spcAft>
                          <a:spcPts val="0"/>
                        </a:spcAft>
                        <a:buNone/>
                      </a:pPr>
                      <a:r>
                        <a:rPr lang="en-GB" sz="1200" dirty="0">
                          <a:latin typeface="+mn-lt"/>
                        </a:rPr>
                        <a:t>1753</a:t>
                      </a:r>
                      <a:endParaRPr sz="12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a:latin typeface="+mn-lt"/>
                        </a:rPr>
                        <a:t>James Lind published first ‘systematic review’</a:t>
                      </a:r>
                      <a:endParaRPr sz="1200" dirty="0">
                        <a:latin typeface="+mn-lt"/>
                      </a:endParaRPr>
                    </a:p>
                  </a:txBody>
                  <a:tcPr marL="51431" marR="51431" marT="91425" marB="91425"/>
                </a:tc>
                <a:extLst>
                  <a:ext uri="{0D108BD9-81ED-4DB2-BD59-A6C34878D82A}">
                    <a16:rowId xmlns:a16="http://schemas.microsoft.com/office/drawing/2014/main" val="10001"/>
                  </a:ext>
                </a:extLst>
              </a:tr>
              <a:tr h="457260">
                <a:tc>
                  <a:txBody>
                    <a:bodyPr/>
                    <a:lstStyle/>
                    <a:p>
                      <a:pPr marL="0" lvl="0" indent="0" algn="l" rtl="0">
                        <a:lnSpc>
                          <a:spcPct val="100000"/>
                        </a:lnSpc>
                        <a:spcBef>
                          <a:spcPts val="1200"/>
                        </a:spcBef>
                        <a:spcAft>
                          <a:spcPts val="0"/>
                        </a:spcAft>
                        <a:buNone/>
                      </a:pPr>
                      <a:r>
                        <a:rPr lang="en-GB" sz="1200" dirty="0">
                          <a:latin typeface="+mn-lt"/>
                        </a:rPr>
                        <a:t>1904</a:t>
                      </a:r>
                      <a:endParaRPr sz="12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a:latin typeface="+mn-lt"/>
                        </a:rPr>
                        <a:t>Pearson published landmark review on effects of vaccines against typhoid</a:t>
                      </a:r>
                      <a:endParaRPr sz="1200" dirty="0">
                        <a:latin typeface="+mn-lt"/>
                      </a:endParaRPr>
                    </a:p>
                  </a:txBody>
                  <a:tcPr marL="51431" marR="51431" marT="91425" marB="91425"/>
                </a:tc>
                <a:extLst>
                  <a:ext uri="{0D108BD9-81ED-4DB2-BD59-A6C34878D82A}">
                    <a16:rowId xmlns:a16="http://schemas.microsoft.com/office/drawing/2014/main" val="10002"/>
                  </a:ext>
                </a:extLst>
              </a:tr>
              <a:tr h="0">
                <a:tc>
                  <a:txBody>
                    <a:bodyPr/>
                    <a:lstStyle/>
                    <a:p>
                      <a:pPr marL="0" lvl="0" indent="0" algn="l" rtl="0">
                        <a:lnSpc>
                          <a:spcPct val="100000"/>
                        </a:lnSpc>
                        <a:spcBef>
                          <a:spcPts val="1200"/>
                        </a:spcBef>
                        <a:spcAft>
                          <a:spcPts val="0"/>
                        </a:spcAft>
                        <a:buNone/>
                      </a:pPr>
                      <a:r>
                        <a:rPr lang="en-GB" sz="1200" dirty="0">
                          <a:latin typeface="+mn-lt"/>
                        </a:rPr>
                        <a:t>1976</a:t>
                      </a:r>
                      <a:endParaRPr sz="12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a:latin typeface="+mn-lt"/>
                        </a:rPr>
                        <a:t>Glass coined term ‘meta-analysis’</a:t>
                      </a:r>
                      <a:endParaRPr sz="1200" dirty="0">
                        <a:latin typeface="+mn-lt"/>
                      </a:endParaRPr>
                    </a:p>
                  </a:txBody>
                  <a:tcPr marL="51431" marR="51431" marT="91425" marB="91425"/>
                </a:tc>
                <a:extLst>
                  <a:ext uri="{0D108BD9-81ED-4DB2-BD59-A6C34878D82A}">
                    <a16:rowId xmlns:a16="http://schemas.microsoft.com/office/drawing/2014/main" val="10003"/>
                  </a:ext>
                </a:extLst>
              </a:tr>
              <a:tr h="304920">
                <a:tc>
                  <a:txBody>
                    <a:bodyPr/>
                    <a:lstStyle/>
                    <a:p>
                      <a:pPr marL="0" lvl="0" indent="0" algn="l" rtl="0">
                        <a:lnSpc>
                          <a:spcPct val="100000"/>
                        </a:lnSpc>
                        <a:spcBef>
                          <a:spcPts val="1200"/>
                        </a:spcBef>
                        <a:spcAft>
                          <a:spcPts val="0"/>
                        </a:spcAft>
                        <a:buNone/>
                      </a:pPr>
                      <a:r>
                        <a:rPr lang="en-GB" sz="1200">
                          <a:latin typeface="+mn-lt"/>
                        </a:rPr>
                        <a:t>1984</a:t>
                      </a:r>
                      <a:endParaRPr sz="12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a:latin typeface="+mn-lt"/>
                        </a:rPr>
                        <a:t>Light and </a:t>
                      </a:r>
                      <a:r>
                        <a:rPr lang="en-GB" sz="1200" dirty="0" err="1">
                          <a:latin typeface="+mn-lt"/>
                        </a:rPr>
                        <a:t>Pillemer</a:t>
                      </a:r>
                      <a:r>
                        <a:rPr lang="en-GB" sz="1200" dirty="0">
                          <a:latin typeface="+mn-lt"/>
                        </a:rPr>
                        <a:t> </a:t>
                      </a:r>
                      <a:r>
                        <a:rPr lang="en-GB" sz="1200" i="1" dirty="0">
                          <a:latin typeface="+mn-lt"/>
                        </a:rPr>
                        <a:t>Summing Up</a:t>
                      </a:r>
                      <a:endParaRPr sz="1200" i="1" dirty="0">
                        <a:latin typeface="+mn-lt"/>
                      </a:endParaRPr>
                    </a:p>
                  </a:txBody>
                  <a:tcPr marL="51431" marR="51431" marT="91425" marB="91425"/>
                </a:tc>
                <a:extLst>
                  <a:ext uri="{0D108BD9-81ED-4DB2-BD59-A6C34878D82A}">
                    <a16:rowId xmlns:a16="http://schemas.microsoft.com/office/drawing/2014/main" val="10004"/>
                  </a:ext>
                </a:extLst>
              </a:tr>
              <a:tr h="374136">
                <a:tc>
                  <a:txBody>
                    <a:bodyPr/>
                    <a:lstStyle/>
                    <a:p>
                      <a:pPr marL="0" lvl="0" indent="0" algn="l" rtl="0">
                        <a:lnSpc>
                          <a:spcPct val="100000"/>
                        </a:lnSpc>
                        <a:spcBef>
                          <a:spcPts val="1200"/>
                        </a:spcBef>
                        <a:spcAft>
                          <a:spcPts val="0"/>
                        </a:spcAft>
                        <a:buNone/>
                      </a:pPr>
                      <a:r>
                        <a:rPr lang="en-GB" sz="1200">
                          <a:latin typeface="+mn-lt"/>
                        </a:rPr>
                        <a:t>1987</a:t>
                      </a:r>
                      <a:endParaRPr sz="12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err="1">
                          <a:latin typeface="+mn-lt"/>
                        </a:rPr>
                        <a:t>Mulrow</a:t>
                      </a:r>
                      <a:r>
                        <a:rPr lang="en-GB" sz="1200" dirty="0">
                          <a:latin typeface="+mn-lt"/>
                        </a:rPr>
                        <a:t> The Medical Review Article: State of the Science</a:t>
                      </a:r>
                      <a:endParaRPr sz="1200" dirty="0">
                        <a:latin typeface="+mn-lt"/>
                      </a:endParaRPr>
                    </a:p>
                  </a:txBody>
                  <a:tcPr marL="51431" marR="51431" marT="91425" marB="91425"/>
                </a:tc>
                <a:extLst>
                  <a:ext uri="{0D108BD9-81ED-4DB2-BD59-A6C34878D82A}">
                    <a16:rowId xmlns:a16="http://schemas.microsoft.com/office/drawing/2014/main" val="10005"/>
                  </a:ext>
                </a:extLst>
              </a:tr>
              <a:tr h="381000">
                <a:tc>
                  <a:txBody>
                    <a:bodyPr/>
                    <a:lstStyle/>
                    <a:p>
                      <a:pPr marL="0" lvl="0" indent="0" algn="l" rtl="0">
                        <a:lnSpc>
                          <a:spcPct val="100000"/>
                        </a:lnSpc>
                        <a:spcBef>
                          <a:spcPts val="1200"/>
                        </a:spcBef>
                        <a:spcAft>
                          <a:spcPts val="0"/>
                        </a:spcAft>
                        <a:buNone/>
                      </a:pPr>
                      <a:r>
                        <a:rPr lang="en-GB" sz="1200" dirty="0">
                          <a:latin typeface="+mn-lt"/>
                        </a:rPr>
                        <a:t>1992</a:t>
                      </a:r>
                      <a:endParaRPr sz="12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err="1">
                          <a:latin typeface="+mn-lt"/>
                        </a:rPr>
                        <a:t>Antman</a:t>
                      </a:r>
                      <a:r>
                        <a:rPr lang="en-GB" sz="1200" dirty="0">
                          <a:latin typeface="+mn-lt"/>
                        </a:rPr>
                        <a:t> and colleagues illustrated value of </a:t>
                      </a:r>
                      <a:r>
                        <a:rPr lang="en-GB" sz="1200" dirty="0" err="1">
                          <a:latin typeface="+mn-lt"/>
                        </a:rPr>
                        <a:t>cumulation</a:t>
                      </a:r>
                      <a:r>
                        <a:rPr lang="en-GB" sz="1200" dirty="0">
                          <a:latin typeface="+mn-lt"/>
                        </a:rPr>
                        <a:t> of findings</a:t>
                      </a:r>
                      <a:endParaRPr sz="1200" dirty="0">
                        <a:latin typeface="+mn-lt"/>
                      </a:endParaRPr>
                    </a:p>
                  </a:txBody>
                  <a:tcPr marL="51431" marR="51431" marT="91425" marB="91425"/>
                </a:tc>
                <a:extLst>
                  <a:ext uri="{0D108BD9-81ED-4DB2-BD59-A6C34878D82A}">
                    <a16:rowId xmlns:a16="http://schemas.microsoft.com/office/drawing/2014/main" val="10006"/>
                  </a:ext>
                </a:extLst>
              </a:tr>
              <a:tr h="343920">
                <a:tc>
                  <a:txBody>
                    <a:bodyPr/>
                    <a:lstStyle/>
                    <a:p>
                      <a:pPr marL="0" lvl="0" indent="0" algn="l" rtl="0">
                        <a:lnSpc>
                          <a:spcPct val="100000"/>
                        </a:lnSpc>
                        <a:spcBef>
                          <a:spcPts val="1200"/>
                        </a:spcBef>
                        <a:spcAft>
                          <a:spcPts val="0"/>
                        </a:spcAft>
                        <a:buNone/>
                      </a:pPr>
                      <a:r>
                        <a:rPr lang="en-GB" sz="1200">
                          <a:latin typeface="+mn-lt"/>
                        </a:rPr>
                        <a:t>1993</a:t>
                      </a:r>
                      <a:endParaRPr sz="12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a:latin typeface="+mn-lt"/>
                        </a:rPr>
                        <a:t>Launch of Cochrane Collaboration</a:t>
                      </a:r>
                      <a:endParaRPr sz="1200" dirty="0">
                        <a:latin typeface="+mn-lt"/>
                      </a:endParaRPr>
                    </a:p>
                  </a:txBody>
                  <a:tcPr marL="51431" marR="51431" marT="91425" marB="91425"/>
                </a:tc>
                <a:extLst>
                  <a:ext uri="{0D108BD9-81ED-4DB2-BD59-A6C34878D82A}">
                    <a16:rowId xmlns:a16="http://schemas.microsoft.com/office/drawing/2014/main" val="10007"/>
                  </a:ext>
                </a:extLst>
              </a:tr>
              <a:tr h="396270">
                <a:tc>
                  <a:txBody>
                    <a:bodyPr/>
                    <a:lstStyle/>
                    <a:p>
                      <a:pPr marL="0" lvl="0" indent="0" algn="l" rtl="0">
                        <a:lnSpc>
                          <a:spcPct val="100000"/>
                        </a:lnSpc>
                        <a:spcBef>
                          <a:spcPts val="1200"/>
                        </a:spcBef>
                        <a:spcAft>
                          <a:spcPts val="0"/>
                        </a:spcAft>
                        <a:buNone/>
                      </a:pPr>
                      <a:r>
                        <a:rPr lang="en-GB" sz="1200" dirty="0">
                          <a:latin typeface="+mn-lt"/>
                        </a:rPr>
                        <a:t>1994</a:t>
                      </a:r>
                      <a:endParaRPr sz="12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a:latin typeface="+mn-lt"/>
                        </a:rPr>
                        <a:t>Establishment of the UK NHS Centre for Reviews and Dissemination</a:t>
                      </a:r>
                      <a:endParaRPr sz="1200" dirty="0">
                        <a:latin typeface="+mn-lt"/>
                      </a:endParaRPr>
                    </a:p>
                  </a:txBody>
                  <a:tcPr marL="51431" marR="51431" marT="91425" marB="91425"/>
                </a:tc>
                <a:extLst>
                  <a:ext uri="{0D108BD9-81ED-4DB2-BD59-A6C34878D82A}">
                    <a16:rowId xmlns:a16="http://schemas.microsoft.com/office/drawing/2014/main" val="10008"/>
                  </a:ext>
                </a:extLst>
              </a:tr>
              <a:tr h="343920">
                <a:tc>
                  <a:txBody>
                    <a:bodyPr/>
                    <a:lstStyle/>
                    <a:p>
                      <a:pPr marL="0" lvl="0" indent="0" algn="l" rtl="0">
                        <a:lnSpc>
                          <a:spcPct val="100000"/>
                        </a:lnSpc>
                        <a:spcBef>
                          <a:spcPts val="1200"/>
                        </a:spcBef>
                        <a:spcAft>
                          <a:spcPts val="0"/>
                        </a:spcAft>
                        <a:buNone/>
                      </a:pPr>
                      <a:r>
                        <a:rPr lang="en-GB" sz="1200">
                          <a:latin typeface="+mn-lt"/>
                        </a:rPr>
                        <a:t>2000</a:t>
                      </a:r>
                      <a:endParaRPr sz="12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200" dirty="0">
                          <a:latin typeface="+mn-lt"/>
                        </a:rPr>
                        <a:t>Founding of Campbell Collaboration</a:t>
                      </a:r>
                      <a:endParaRPr sz="1200" dirty="0">
                        <a:latin typeface="+mn-lt"/>
                      </a:endParaRPr>
                    </a:p>
                  </a:txBody>
                  <a:tcPr marL="51431" marR="51431" marT="91425" marB="91425"/>
                </a:tc>
                <a:extLst>
                  <a:ext uri="{0D108BD9-81ED-4DB2-BD59-A6C34878D82A}">
                    <a16:rowId xmlns:a16="http://schemas.microsoft.com/office/drawing/2014/main" val="10009"/>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The role of theory in the literature review</a:t>
            </a:r>
          </a:p>
        </p:txBody>
      </p:sp>
      <p:graphicFrame>
        <p:nvGraphicFramePr>
          <p:cNvPr id="138" name="Table 2"/>
          <p:cNvGraphicFramePr/>
          <p:nvPr/>
        </p:nvGraphicFramePr>
        <p:xfrm>
          <a:off x="2552700" y="1752600"/>
          <a:ext cx="7086600" cy="4388850"/>
        </p:xfrm>
        <a:graphic>
          <a:graphicData uri="http://schemas.openxmlformats.org/drawingml/2006/table">
            <a:tbl>
              <a:tblPr>
                <a:noFill/>
                <a:tableStyleId>{8706D7C1-710A-47C4-8DE5-70A7F4766957}</a:tableStyleId>
              </a:tblPr>
              <a:tblGrid>
                <a:gridCol w="7086600">
                  <a:extLst>
                    <a:ext uri="{9D8B030D-6E8A-4147-A177-3AD203B41FA5}">
                      <a16:colId xmlns:a16="http://schemas.microsoft.com/office/drawing/2014/main" val="20000"/>
                    </a:ext>
                  </a:extLst>
                </a:gridCol>
              </a:tblGrid>
              <a:tr h="477520">
                <a:tc>
                  <a:txBody>
                    <a:bodyPr/>
                    <a:lstStyle/>
                    <a:p>
                      <a:pPr marL="0" lvl="0" indent="0" algn="l" rtl="0">
                        <a:lnSpc>
                          <a:spcPct val="100000"/>
                        </a:lnSpc>
                        <a:spcBef>
                          <a:spcPts val="1200"/>
                        </a:spcBef>
                        <a:spcAft>
                          <a:spcPts val="0"/>
                        </a:spcAft>
                        <a:buNone/>
                      </a:pPr>
                      <a:r>
                        <a:rPr lang="en-GB" sz="2000" b="1" dirty="0"/>
                        <a:t>Type of review - purpose</a:t>
                      </a:r>
                      <a:endParaRPr sz="2000" b="1"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0"/>
                  </a:ext>
                </a:extLst>
              </a:tr>
              <a:tr h="417826">
                <a:tc>
                  <a:txBody>
                    <a:bodyPr/>
                    <a:lstStyle/>
                    <a:p>
                      <a:pPr marL="0" lvl="0" indent="0" algn="l" rtl="0">
                        <a:lnSpc>
                          <a:spcPct val="100000"/>
                        </a:lnSpc>
                        <a:spcBef>
                          <a:spcPts val="1200"/>
                        </a:spcBef>
                        <a:spcAft>
                          <a:spcPts val="0"/>
                        </a:spcAft>
                        <a:buNone/>
                      </a:pPr>
                      <a:r>
                        <a:rPr lang="en-GB" sz="1600" b="1"/>
                        <a:t>Concept analysis </a:t>
                      </a:r>
                      <a:r>
                        <a:rPr lang="en-GB" sz="1600"/>
                        <a:t>- identifying definitions</a:t>
                      </a:r>
                      <a:endParaRPr sz="160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417826">
                <a:tc>
                  <a:txBody>
                    <a:bodyPr/>
                    <a:lstStyle/>
                    <a:p>
                      <a:pPr marL="0" lvl="0" indent="0" algn="l" rtl="0">
                        <a:lnSpc>
                          <a:spcPct val="100000"/>
                        </a:lnSpc>
                        <a:spcBef>
                          <a:spcPts val="1200"/>
                        </a:spcBef>
                        <a:spcAft>
                          <a:spcPts val="0"/>
                        </a:spcAft>
                        <a:buNone/>
                      </a:pPr>
                      <a:r>
                        <a:rPr lang="en-GB" sz="1600" b="1" dirty="0"/>
                        <a:t>Creation of meta-model </a:t>
                      </a:r>
                      <a:r>
                        <a:rPr lang="en-GB" sz="1600" dirty="0"/>
                        <a:t>- merging multiple models</a:t>
                      </a:r>
                      <a:endParaRPr sz="16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656601">
                <a:tc>
                  <a:txBody>
                    <a:bodyPr/>
                    <a:lstStyle/>
                    <a:p>
                      <a:pPr marL="0" lvl="0" indent="0" algn="l" rtl="0">
                        <a:lnSpc>
                          <a:spcPct val="100000"/>
                        </a:lnSpc>
                        <a:spcBef>
                          <a:spcPts val="1200"/>
                        </a:spcBef>
                        <a:spcAft>
                          <a:spcPts val="0"/>
                        </a:spcAft>
                        <a:buNone/>
                      </a:pPr>
                      <a:r>
                        <a:rPr lang="en-GB" sz="1600" b="1" dirty="0"/>
                        <a:t>Meta-ethnography</a:t>
                      </a:r>
                      <a:r>
                        <a:rPr lang="en-GB" sz="1600" dirty="0"/>
                        <a:t> - generating a line of argument from qualitative research studies</a:t>
                      </a:r>
                      <a:endParaRPr sz="16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r h="656601">
                <a:tc>
                  <a:txBody>
                    <a:bodyPr/>
                    <a:lstStyle/>
                    <a:p>
                      <a:pPr marL="0" lvl="0" indent="0" algn="l" rtl="0">
                        <a:lnSpc>
                          <a:spcPct val="100000"/>
                        </a:lnSpc>
                        <a:spcBef>
                          <a:spcPts val="1200"/>
                        </a:spcBef>
                        <a:spcAft>
                          <a:spcPts val="0"/>
                        </a:spcAft>
                        <a:buNone/>
                      </a:pPr>
                      <a:r>
                        <a:rPr lang="en-GB" sz="1600" b="1" dirty="0"/>
                        <a:t>Realist review</a:t>
                      </a:r>
                      <a:r>
                        <a:rPr lang="en-GB" sz="1600" dirty="0"/>
                        <a:t> (to complement an effectiveness review) - explaining how interventions work</a:t>
                      </a:r>
                      <a:endParaRPr sz="16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4"/>
                  </a:ext>
                </a:extLst>
              </a:tr>
              <a:tr h="417826">
                <a:tc>
                  <a:txBody>
                    <a:bodyPr/>
                    <a:lstStyle/>
                    <a:p>
                      <a:pPr marL="0" lvl="0" indent="0" algn="l" rtl="0">
                        <a:lnSpc>
                          <a:spcPct val="100000"/>
                        </a:lnSpc>
                        <a:spcBef>
                          <a:spcPts val="1200"/>
                        </a:spcBef>
                        <a:spcAft>
                          <a:spcPts val="0"/>
                        </a:spcAft>
                        <a:buNone/>
                      </a:pPr>
                      <a:r>
                        <a:rPr lang="en-GB" sz="1600" b="1"/>
                        <a:t>Review of theories </a:t>
                      </a:r>
                      <a:r>
                        <a:rPr lang="en-GB" sz="1600"/>
                        <a:t>- mapping concepts and constructs</a:t>
                      </a:r>
                      <a:endParaRPr sz="160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5"/>
                  </a:ext>
                </a:extLst>
              </a:tr>
              <a:tr h="417826">
                <a:tc>
                  <a:txBody>
                    <a:bodyPr/>
                    <a:lstStyle/>
                    <a:p>
                      <a:pPr marL="0" lvl="0" indent="0" algn="l" rtl="0">
                        <a:lnSpc>
                          <a:spcPct val="100000"/>
                        </a:lnSpc>
                        <a:spcBef>
                          <a:spcPts val="1200"/>
                        </a:spcBef>
                        <a:spcAft>
                          <a:spcPts val="0"/>
                        </a:spcAft>
                        <a:buNone/>
                      </a:pPr>
                      <a:r>
                        <a:rPr lang="en-GB" sz="1600" b="1"/>
                        <a:t>Review of use of theory</a:t>
                      </a:r>
                      <a:r>
                        <a:rPr lang="en-GB" sz="1600"/>
                        <a:t> - documenting how theory has been applied</a:t>
                      </a:r>
                      <a:endParaRPr sz="160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6"/>
                  </a:ext>
                </a:extLst>
              </a:tr>
              <a:tr h="417826">
                <a:tc>
                  <a:txBody>
                    <a:bodyPr/>
                    <a:lstStyle/>
                    <a:p>
                      <a:pPr marL="0" lvl="0" indent="0" algn="l" rtl="0">
                        <a:lnSpc>
                          <a:spcPct val="100000"/>
                        </a:lnSpc>
                        <a:spcBef>
                          <a:spcPts val="1200"/>
                        </a:spcBef>
                        <a:spcAft>
                          <a:spcPts val="0"/>
                        </a:spcAft>
                        <a:buNone/>
                      </a:pPr>
                      <a:r>
                        <a:rPr lang="en-GB" sz="1600" b="1"/>
                        <a:t>Scoping review</a:t>
                      </a:r>
                      <a:r>
                        <a:rPr lang="en-GB" sz="1600"/>
                        <a:t> - documenting conceptual coverage of a topic area</a:t>
                      </a:r>
                      <a:endParaRPr sz="160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7"/>
                  </a:ext>
                </a:extLst>
              </a:tr>
              <a:tr h="417826">
                <a:tc>
                  <a:txBody>
                    <a:bodyPr/>
                    <a:lstStyle/>
                    <a:p>
                      <a:pPr marL="0" lvl="0" indent="0" algn="l" rtl="0">
                        <a:lnSpc>
                          <a:spcPct val="100000"/>
                        </a:lnSpc>
                        <a:spcBef>
                          <a:spcPts val="1200"/>
                        </a:spcBef>
                        <a:spcAft>
                          <a:spcPts val="0"/>
                        </a:spcAft>
                        <a:buNone/>
                      </a:pPr>
                      <a:r>
                        <a:rPr lang="en-GB" sz="1600" b="1" dirty="0"/>
                        <a:t>As precursor to conceptual work </a:t>
                      </a:r>
                      <a:r>
                        <a:rPr lang="en-GB" sz="1600" dirty="0"/>
                        <a:t>- exploring the theoretical legacy</a:t>
                      </a:r>
                      <a:endParaRPr sz="16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 name="Title 13"/>
          <p:cNvSpPr>
            <a:spLocks noGrp="1"/>
          </p:cNvSpPr>
          <p:nvPr>
            <p:ph type="title"/>
          </p:nvPr>
        </p:nvSpPr>
        <p:spPr/>
        <p:txBody>
          <a:bodyPr/>
          <a:lstStyle/>
          <a:p>
            <a:r>
              <a:rPr lang="en-US" dirty="0"/>
              <a:t>What does ‘systematic’ look like?</a:t>
            </a:r>
          </a:p>
        </p:txBody>
      </p:sp>
      <p:sp>
        <p:nvSpPr>
          <p:cNvPr id="17" name="Content Placeholder 16"/>
          <p:cNvSpPr>
            <a:spLocks noGrp="1"/>
          </p:cNvSpPr>
          <p:nvPr>
            <p:ph sz="half" idx="1"/>
          </p:nvPr>
        </p:nvSpPr>
        <p:spPr/>
        <p:txBody>
          <a:bodyPr>
            <a:normAutofit/>
          </a:bodyPr>
          <a:lstStyle/>
          <a:p>
            <a:pPr lvl="0"/>
            <a:r>
              <a:rPr lang="en-US" dirty="0"/>
              <a:t>A priori specification of planned review methods/protocol</a:t>
            </a:r>
          </a:p>
          <a:p>
            <a:pPr lvl="0"/>
            <a:r>
              <a:rPr lang="en-US" dirty="0"/>
              <a:t>A clearly focused question</a:t>
            </a:r>
          </a:p>
          <a:p>
            <a:pPr lvl="0"/>
            <a:r>
              <a:rPr lang="en-US" dirty="0"/>
              <a:t>Clear explicit criteria for inclusion and exclusion</a:t>
            </a:r>
          </a:p>
          <a:p>
            <a:pPr lvl="0"/>
            <a:r>
              <a:rPr lang="en-US" dirty="0"/>
              <a:t>Documentation of search process: sources and strategies</a:t>
            </a:r>
          </a:p>
          <a:p>
            <a:pPr lvl="0"/>
            <a:r>
              <a:rPr lang="en-US" dirty="0"/>
              <a:t>Use of tables and boxes to make methods explicit</a:t>
            </a:r>
          </a:p>
          <a:p>
            <a:pPr lvl="0"/>
            <a:r>
              <a:rPr lang="en-US" dirty="0"/>
              <a:t>Use of tables to </a:t>
            </a:r>
            <a:r>
              <a:rPr lang="en-US" dirty="0" err="1"/>
              <a:t>summarise</a:t>
            </a:r>
            <a:r>
              <a:rPr lang="en-US" dirty="0"/>
              <a:t> study characteristics</a:t>
            </a:r>
          </a:p>
        </p:txBody>
      </p:sp>
      <p:sp>
        <p:nvSpPr>
          <p:cNvPr id="18" name="Content Placeholder 17"/>
          <p:cNvSpPr>
            <a:spLocks noGrp="1"/>
          </p:cNvSpPr>
          <p:nvPr>
            <p:ph sz="half" idx="2"/>
          </p:nvPr>
        </p:nvSpPr>
        <p:spPr/>
        <p:txBody>
          <a:bodyPr>
            <a:normAutofit/>
          </a:bodyPr>
          <a:lstStyle/>
          <a:p>
            <a:pPr lvl="0"/>
            <a:r>
              <a:rPr lang="en-US" dirty="0"/>
              <a:t>An explicit mechanism to handle quality assessment</a:t>
            </a:r>
          </a:p>
          <a:p>
            <a:pPr lvl="0"/>
            <a:r>
              <a:rPr lang="en-US" dirty="0"/>
              <a:t>Exploration of assumptions, limitations and areas of uncertainty</a:t>
            </a:r>
          </a:p>
          <a:p>
            <a:pPr lvl="0"/>
            <a:r>
              <a:rPr lang="en-US" dirty="0"/>
              <a:t>Use of tables and graphics to support an interpretation of data</a:t>
            </a:r>
          </a:p>
          <a:p>
            <a:pPr lvl="0"/>
            <a:r>
              <a:rPr lang="en-US" dirty="0"/>
              <a:t>Appendices including search strategies, data extraction and quality assessment tools</a:t>
            </a:r>
          </a:p>
          <a:p>
            <a:pPr lvl="0"/>
            <a:r>
              <a:rPr lang="en-US" dirty="0"/>
              <a:t>Explicit Declarations of Interest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2" name="Title 11"/>
          <p:cNvSpPr>
            <a:spLocks noGrp="1"/>
          </p:cNvSpPr>
          <p:nvPr>
            <p:ph type="title"/>
          </p:nvPr>
        </p:nvSpPr>
        <p:spPr/>
        <p:txBody>
          <a:bodyPr/>
          <a:lstStyle/>
          <a:p>
            <a:pPr>
              <a:lnSpc>
                <a:spcPct val="100000"/>
              </a:lnSpc>
            </a:pPr>
            <a:r>
              <a:rPr lang="en-US" dirty="0"/>
              <a:t>Three key questions (TQM) for planning your review</a:t>
            </a:r>
          </a:p>
        </p:txBody>
      </p:sp>
      <p:sp>
        <p:nvSpPr>
          <p:cNvPr id="13" name="Content Placeholder 12"/>
          <p:cNvSpPr>
            <a:spLocks noGrp="1"/>
          </p:cNvSpPr>
          <p:nvPr>
            <p:ph idx="1"/>
          </p:nvPr>
        </p:nvSpPr>
        <p:spPr/>
        <p:txBody>
          <a:bodyPr/>
          <a:lstStyle/>
          <a:p>
            <a:pPr lvl="0"/>
            <a:r>
              <a:rPr lang="en-US" dirty="0"/>
              <a:t>How much </a:t>
            </a:r>
            <a:r>
              <a:rPr lang="en-US" b="1" dirty="0"/>
              <a:t>Time</a:t>
            </a:r>
            <a:r>
              <a:rPr lang="en-US" dirty="0"/>
              <a:t> must I allocate to critical activities that must be done (and that cannot be abbreviated)?</a:t>
            </a:r>
          </a:p>
          <a:p>
            <a:pPr lvl="0"/>
            <a:r>
              <a:rPr lang="en-US" dirty="0"/>
              <a:t>What </a:t>
            </a:r>
            <a:r>
              <a:rPr lang="en-US" b="1" dirty="0"/>
              <a:t>Quality</a:t>
            </a:r>
            <a:r>
              <a:rPr lang="en-US" dirty="0"/>
              <a:t> is required for the key stages of the review and what scope do these offer for flexibility or possible negotiation?</a:t>
            </a:r>
          </a:p>
          <a:p>
            <a:pPr lvl="0"/>
            <a:r>
              <a:rPr lang="en-US" dirty="0"/>
              <a:t>Where can I save </a:t>
            </a:r>
            <a:r>
              <a:rPr lang="en-US" b="1" dirty="0"/>
              <a:t>Time</a:t>
            </a:r>
            <a:r>
              <a:rPr lang="en-US" dirty="0"/>
              <a:t> (and, by implication, </a:t>
            </a:r>
            <a:r>
              <a:rPr lang="en-US" b="1" dirty="0"/>
              <a:t>Money</a:t>
            </a:r>
            <a:r>
              <a:rPr lang="en-US" dirty="0"/>
              <a:t>) by efficiencies; either by one reviewer multitasking or by members of a review team dividing up the workload?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2" name="Title 11"/>
          <p:cNvSpPr>
            <a:spLocks noGrp="1"/>
          </p:cNvSpPr>
          <p:nvPr>
            <p:ph type="title"/>
          </p:nvPr>
        </p:nvSpPr>
        <p:spPr/>
        <p:txBody>
          <a:bodyPr/>
          <a:lstStyle/>
          <a:p>
            <a:r>
              <a:rPr lang="en-GB" dirty="0"/>
              <a:t>Rapid reviews</a:t>
            </a:r>
            <a:endParaRPr lang="en-US" dirty="0"/>
          </a:p>
        </p:txBody>
      </p:sp>
      <p:sp>
        <p:nvSpPr>
          <p:cNvPr id="13" name="Content Placeholder 12"/>
          <p:cNvSpPr>
            <a:spLocks noGrp="1"/>
          </p:cNvSpPr>
          <p:nvPr>
            <p:ph idx="1"/>
          </p:nvPr>
        </p:nvSpPr>
        <p:spPr/>
        <p:txBody>
          <a:bodyPr>
            <a:normAutofit/>
          </a:bodyPr>
          <a:lstStyle/>
          <a:p>
            <a:pPr marL="274320">
              <a:buNone/>
            </a:pPr>
            <a:r>
              <a:rPr lang="en-US" dirty="0"/>
              <a:t>‘A rapid review is a form of knowledge synthesis that accelerates the process of conducting a traditional systematic review through streamlining or omitting various methods to produce evidence for stakeholders in a resource-efficient manner.’ (Hamel et al., 2020)</a:t>
            </a:r>
          </a:p>
          <a:p>
            <a:pPr marL="274320">
              <a:buNone/>
            </a:pPr>
            <a:r>
              <a:rPr lang="en-US" dirty="0"/>
              <a:t>Rapid reviews (RRs) are considered ‘an efficient tool to get evidence to decision-makers more quickly and are now considered part of the knowledge synthesis family’ (</a:t>
            </a:r>
            <a:r>
              <a:rPr lang="en-US" dirty="0" err="1"/>
              <a:t>Garritty</a:t>
            </a:r>
            <a:r>
              <a:rPr lang="en-US" dirty="0"/>
              <a:t> et al., 2020).</a:t>
            </a:r>
          </a:p>
          <a:p>
            <a:pPr marL="274320"/>
            <a:r>
              <a:rPr lang="en-US" dirty="0"/>
              <a:t>More research is required on how different shortcuts impact the methodological quality of the resultant review (</a:t>
            </a:r>
            <a:r>
              <a:rPr lang="en-US" dirty="0" err="1"/>
              <a:t>Schünemann</a:t>
            </a:r>
            <a:r>
              <a:rPr lang="en-US" dirty="0"/>
              <a:t> &amp; </a:t>
            </a:r>
            <a:r>
              <a:rPr lang="en-US" dirty="0" err="1"/>
              <a:t>Moja</a:t>
            </a:r>
            <a:r>
              <a:rPr lang="en-US" dirty="0"/>
              <a:t>, 2015; </a:t>
            </a:r>
            <a:r>
              <a:rPr lang="en-US" dirty="0" err="1"/>
              <a:t>Polisena</a:t>
            </a:r>
            <a:r>
              <a:rPr lang="en-US" dirty="0"/>
              <a:t> et al., 2015).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2" name="Title 11"/>
          <p:cNvSpPr>
            <a:spLocks noGrp="1"/>
          </p:cNvSpPr>
          <p:nvPr>
            <p:ph type="title"/>
          </p:nvPr>
        </p:nvSpPr>
        <p:spPr/>
        <p:txBody>
          <a:bodyPr/>
          <a:lstStyle/>
          <a:p>
            <a:r>
              <a:rPr lang="en-GB" dirty="0"/>
              <a:t>Stakeholder engagement</a:t>
            </a:r>
            <a:endParaRPr lang="en-US" dirty="0"/>
          </a:p>
        </p:txBody>
      </p:sp>
      <p:sp>
        <p:nvSpPr>
          <p:cNvPr id="13" name="Content Placeholder 12"/>
          <p:cNvSpPr>
            <a:spLocks noGrp="1"/>
          </p:cNvSpPr>
          <p:nvPr>
            <p:ph idx="1"/>
          </p:nvPr>
        </p:nvSpPr>
        <p:spPr/>
        <p:txBody>
          <a:bodyPr/>
          <a:lstStyle/>
          <a:p>
            <a:pPr lvl="0"/>
            <a:r>
              <a:rPr lang="en-US" dirty="0"/>
              <a:t>Working interactively (knowledge brokering) on your protocol with stakeholders helps policymakers to better understand your review proposal. You will understand why they have commissioned the ...review and the relevant context for the questions, scope, methods, and report conclusions. </a:t>
            </a:r>
          </a:p>
          <a:p>
            <a:pPr marL="274320"/>
            <a:r>
              <a:rPr lang="en-US" dirty="0"/>
              <a:t>Sharing your protocol will make you more confident that you are meeting policymaker needs. (</a:t>
            </a:r>
            <a:r>
              <a:rPr lang="en-US" dirty="0" err="1"/>
              <a:t>Garritty</a:t>
            </a:r>
            <a:r>
              <a:rPr lang="en-US" dirty="0"/>
              <a:t> et al., 2021)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2" name="Title 11"/>
          <p:cNvSpPr>
            <a:spLocks noGrp="1"/>
          </p:cNvSpPr>
          <p:nvPr>
            <p:ph type="title"/>
          </p:nvPr>
        </p:nvSpPr>
        <p:spPr/>
        <p:txBody>
          <a:bodyPr/>
          <a:lstStyle/>
          <a:p>
            <a:r>
              <a:rPr lang="en-GB" dirty="0"/>
              <a:t>“Take homes”</a:t>
            </a:r>
            <a:endParaRPr lang="en-US" dirty="0"/>
          </a:p>
        </p:txBody>
      </p:sp>
      <p:sp>
        <p:nvSpPr>
          <p:cNvPr id="13" name="Content Placeholder 12"/>
          <p:cNvSpPr>
            <a:spLocks noGrp="1"/>
          </p:cNvSpPr>
          <p:nvPr>
            <p:ph idx="1"/>
          </p:nvPr>
        </p:nvSpPr>
        <p:spPr/>
        <p:txBody>
          <a:bodyPr/>
          <a:lstStyle/>
          <a:p>
            <a:pPr lvl="0"/>
            <a:r>
              <a:rPr lang="en-US" dirty="0"/>
              <a:t>Systematic approaches to the literature attempt to offer greater clarity, internal validity, and audibility.</a:t>
            </a:r>
          </a:p>
          <a:p>
            <a:pPr lvl="0"/>
            <a:r>
              <a:rPr lang="en-US" dirty="0"/>
              <a:t>You can identify different types of review from how they undertake the four steps of Search, Appraisal, Synthesis and Analysis (SALSA). </a:t>
            </a:r>
          </a:p>
          <a:p>
            <a:pPr lvl="0"/>
            <a:r>
              <a:rPr lang="en-US" dirty="0"/>
              <a:t>Planning a systematic review requires good project management skills.</a:t>
            </a:r>
          </a:p>
          <a:p>
            <a:pPr lvl="0"/>
            <a:r>
              <a:rPr lang="en-US" dirty="0"/>
              <a:t>You should construct a project timetable around milestones and deliverables and </a:t>
            </a:r>
            <a:r>
              <a:rPr lang="en-US" b="1" dirty="0"/>
              <a:t>stakeholder engagement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2" name="Title 11"/>
          <p:cNvSpPr>
            <a:spLocks noGrp="1"/>
          </p:cNvSpPr>
          <p:nvPr>
            <p:ph type="title"/>
          </p:nvPr>
        </p:nvSpPr>
        <p:spPr/>
        <p:txBody>
          <a:bodyPr/>
          <a:lstStyle/>
          <a:p>
            <a:r>
              <a:rPr lang="en-GB" dirty="0"/>
              <a:t>Now read: </a:t>
            </a:r>
            <a:endParaRPr lang="en-US" dirty="0"/>
          </a:p>
        </p:txBody>
      </p:sp>
      <p:sp>
        <p:nvSpPr>
          <p:cNvPr id="13" name="Content Placeholder 12"/>
          <p:cNvSpPr>
            <a:spLocks noGrp="1"/>
          </p:cNvSpPr>
          <p:nvPr>
            <p:ph idx="1"/>
          </p:nvPr>
        </p:nvSpPr>
        <p:spPr/>
        <p:txBody>
          <a:bodyPr/>
          <a:lstStyle/>
          <a:p>
            <a:pPr lvl="0"/>
            <a:r>
              <a:rPr lang="en-US" dirty="0"/>
              <a:t>Chapter 2 of the Sage Book: Getting Started on Your Literature Review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a:t>Byrne, J.A. Improving the peer review of narrative literature reviews. </a:t>
            </a:r>
            <a:r>
              <a:rPr lang="en-US" i="1" dirty="0"/>
              <a:t>Res </a:t>
            </a:r>
            <a:r>
              <a:rPr lang="en-US" i="1" dirty="0" err="1"/>
              <a:t>Integr</a:t>
            </a:r>
            <a:r>
              <a:rPr lang="en-US" i="1" dirty="0"/>
              <a:t> Peer Rev </a:t>
            </a:r>
            <a:r>
              <a:rPr lang="en-US" dirty="0"/>
              <a:t>1, 12 (2016). </a:t>
            </a:r>
            <a:r>
              <a:rPr lang="en-US" dirty="0">
                <a:hlinkClick r:id="rId3"/>
              </a:rPr>
              <a:t>https://doi.org/10.1186/s41073-016-0019-2</a:t>
            </a:r>
            <a:endParaRPr lang="en-US" dirty="0"/>
          </a:p>
          <a:p>
            <a:pPr marL="548640">
              <a:buNone/>
            </a:pPr>
            <a:r>
              <a:rPr lang="en-US" dirty="0" err="1"/>
              <a:t>Baethge</a:t>
            </a:r>
            <a:r>
              <a:rPr lang="en-US" dirty="0"/>
              <a:t>, C., </a:t>
            </a:r>
            <a:r>
              <a:rPr lang="en-US" dirty="0" err="1"/>
              <a:t>Goldbeck</a:t>
            </a:r>
            <a:r>
              <a:rPr lang="en-US" dirty="0"/>
              <a:t>-Wood, S. &amp; </a:t>
            </a:r>
            <a:r>
              <a:rPr lang="en-US" dirty="0" err="1"/>
              <a:t>Mertens</a:t>
            </a:r>
            <a:r>
              <a:rPr lang="en-US" dirty="0"/>
              <a:t>, S. SANRA—a scale for the quality assessment of narrative review articles. </a:t>
            </a:r>
            <a:r>
              <a:rPr lang="en-US" i="1" dirty="0"/>
              <a:t>Res </a:t>
            </a:r>
            <a:r>
              <a:rPr lang="en-US" i="1" dirty="0" err="1"/>
              <a:t>Integr</a:t>
            </a:r>
            <a:r>
              <a:rPr lang="en-US" i="1" dirty="0"/>
              <a:t> Peer Rev </a:t>
            </a:r>
            <a:r>
              <a:rPr lang="en-US" dirty="0"/>
              <a:t>4, 5 (2019). </a:t>
            </a:r>
            <a:r>
              <a:rPr lang="en-US" dirty="0">
                <a:hlinkClick r:id="rId4"/>
              </a:rPr>
              <a:t>https://doi.org/10.1186/s41073-019-0064-8</a:t>
            </a:r>
            <a:endParaRPr lang="en-US" dirty="0"/>
          </a:p>
        </p:txBody>
      </p:sp>
    </p:spTree>
  </p:cSld>
  <p:clrMapOvr>
    <a:masterClrMapping/>
  </p:clrMapOvr>
</p:sld>
</file>

<file path=ppt/theme/theme1.xml><?xml version="1.0" encoding="utf-8"?>
<a:theme xmlns:a="http://schemas.openxmlformats.org/drawingml/2006/main" name="CDC PPT master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DC PPT master theme" id="{54717623-23ED-4358-9C73-6518671C19EC}" vid="{8348790F-27F1-4F39-885D-2376FA45C8DD}"/>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1326</Words>
  <Application>Microsoft Office PowerPoint</Application>
  <PresentationFormat>Widescreen</PresentationFormat>
  <Paragraphs>102</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Courier New</vt:lpstr>
      <vt:lpstr>CDC PPT master theme</vt:lpstr>
      <vt:lpstr>DBA CRITICAL LITERATURE REVIEW FOR DOCTORAL RESEARCH</vt:lpstr>
      <vt:lpstr>Please note</vt:lpstr>
      <vt:lpstr>This presentation uses ….</vt:lpstr>
      <vt:lpstr>In a single slide…</vt:lpstr>
      <vt:lpstr>Issues to consider before starting your literature review </vt:lpstr>
      <vt:lpstr>Some common types of review questions (1 of 2)</vt:lpstr>
      <vt:lpstr>Some common types of review questions (2 of 2)</vt:lpstr>
      <vt:lpstr>Which of the following best captures your reason(s) for conducting a literature review?</vt:lpstr>
      <vt:lpstr>Milestones in the history of research synthesis</vt:lpstr>
      <vt:lpstr>The role of theory in the literature review</vt:lpstr>
      <vt:lpstr>What does ‘systematic’ look like?</vt:lpstr>
      <vt:lpstr>Three key questions (TQM) for planning your review</vt:lpstr>
      <vt:lpstr>Rapid reviews</vt:lpstr>
      <vt:lpstr>Stakeholder engagement</vt:lpstr>
      <vt:lpstr>“Take homes”</vt:lpstr>
      <vt:lpstr>Now read: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You Need to Know About: Getting Started on Your Literature Review</dc:title>
  <dc:creator>Andrew Booth</dc:creator>
  <cp:lastModifiedBy>Caroline Jawad</cp:lastModifiedBy>
  <cp:revision>17</cp:revision>
  <dcterms:created xsi:type="dcterms:W3CDTF">2021-05-13T13:44:15Z</dcterms:created>
  <dcterms:modified xsi:type="dcterms:W3CDTF">2023-02-08T17:19:21Z</dcterms:modified>
</cp:coreProperties>
</file>