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media/image10.jpg" ContentType="image/jpeg"/>
  <Override PartName="/ppt/media/image12.jpg" ContentType="image/jpeg"/>
  <Override PartName="/ppt/media/image13.jpg" ContentType="image/jpeg"/>
  <Override PartName="/ppt/media/image14.jpg" ContentType="image/jpeg"/>
  <Override PartName="/ppt/media/image15.jpg" ContentType="image/jpeg"/>
  <Override PartName="/ppt/media/image17.jpg" ContentType="image/jpeg"/>
  <Override PartName="/ppt/notesSlides/notesSlide1.xml" ContentType="application/vnd.openxmlformats-officedocument.presentationml.notesSlide+xml"/>
  <Override PartName="/ppt/media/image28.jpg" ContentType="image/jpeg"/>
  <Override PartName="/ppt/media/image29.jpg" ContentType="image/jpeg"/>
  <Override PartName="/ppt/media/image30.jp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317" r:id="rId3"/>
    <p:sldId id="277" r:id="rId4"/>
    <p:sldId id="278" r:id="rId5"/>
    <p:sldId id="320" r:id="rId6"/>
    <p:sldId id="321" r:id="rId7"/>
    <p:sldId id="318" r:id="rId8"/>
    <p:sldId id="322" r:id="rId9"/>
    <p:sldId id="323" r:id="rId10"/>
    <p:sldId id="319" r:id="rId11"/>
    <p:sldId id="324" r:id="rId12"/>
    <p:sldId id="325" r:id="rId13"/>
    <p:sldId id="326" r:id="rId14"/>
    <p:sldId id="285" r:id="rId15"/>
    <p:sldId id="286" r:id="rId16"/>
    <p:sldId id="327" r:id="rId17"/>
    <p:sldId id="290" r:id="rId18"/>
    <p:sldId id="291" r:id="rId19"/>
    <p:sldId id="292" r:id="rId20"/>
    <p:sldId id="293" r:id="rId21"/>
    <p:sldId id="294" r:id="rId22"/>
    <p:sldId id="295" r:id="rId23"/>
    <p:sldId id="328" r:id="rId24"/>
    <p:sldId id="329" r:id="rId25"/>
    <p:sldId id="330" r:id="rId26"/>
    <p:sldId id="299" r:id="rId27"/>
    <p:sldId id="300" r:id="rId28"/>
    <p:sldId id="301" r:id="rId29"/>
    <p:sldId id="302" r:id="rId30"/>
    <p:sldId id="303" r:id="rId31"/>
    <p:sldId id="311" r:id="rId32"/>
    <p:sldId id="314" r:id="rId33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54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A375B0-5D23-4819-A079-FDD1A382FDFF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8F64B-7E7D-4E0D-9577-89F97D48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4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8F64B-7E7D-4E0D-9577-89F97D48C6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177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54098"/>
            <a:ext cx="3786504" cy="4389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1623187"/>
            <a:ext cx="3865245" cy="4043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1114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3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dfa.nl/industry/film/plasticchina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L-n1bkmYE0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dsreport.com/" TargetMode="External"/><Relationship Id="rId2" Type="http://schemas.openxmlformats.org/officeDocument/2006/relationships/hyperlink" Target="https://www.gov.uk/guidance/packaging-producer-responsibiliti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nvironment-agency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64560" y="5274767"/>
            <a:ext cx="2661920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85" marR="5080" indent="-210820" algn="ctr">
              <a:lnSpc>
                <a:spcPct val="100000"/>
              </a:lnSpc>
            </a:pPr>
            <a:r>
              <a:rPr sz="3200" spc="-40" dirty="0">
                <a:latin typeface="Calibri"/>
                <a:cs typeface="Calibri"/>
              </a:rPr>
              <a:t>Waste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lang="en-GB" sz="3200" spc="-75" dirty="0">
                <a:latin typeface="Calibri"/>
                <a:cs typeface="Calibri"/>
              </a:rPr>
              <a:t>and </a:t>
            </a:r>
            <a:r>
              <a:rPr sz="3200" spc="-15" dirty="0">
                <a:latin typeface="Calibri"/>
                <a:cs typeface="Calibri"/>
              </a:rPr>
              <a:t>Resource  </a:t>
            </a:r>
            <a:r>
              <a:rPr sz="3200" spc="-5" dirty="0">
                <a:latin typeface="Calibri"/>
                <a:cs typeface="Calibri"/>
              </a:rPr>
              <a:t>Management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67537" y="1268730"/>
            <a:ext cx="1715643" cy="15209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64312" y="221234"/>
            <a:ext cx="8225790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5" dirty="0">
                <a:solidFill>
                  <a:srgbClr val="660CAA"/>
                </a:solidFill>
                <a:latin typeface="Times New Roman"/>
                <a:cs typeface="Times New Roman"/>
              </a:rPr>
              <a:t>MSc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Environmental Conservation &amp;</a:t>
            </a:r>
            <a:r>
              <a:rPr sz="3200" spc="-75" dirty="0">
                <a:solidFill>
                  <a:srgbClr val="660CAA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Management</a:t>
            </a:r>
            <a:endParaRPr lang="en-GB" sz="3200" dirty="0">
              <a:solidFill>
                <a:srgbClr val="660CAA"/>
              </a:solidFill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lang="en-GB" sz="3200" dirty="0">
                <a:solidFill>
                  <a:srgbClr val="660CAA"/>
                </a:solidFill>
                <a:latin typeface="Times New Roman"/>
                <a:cs typeface="Times New Roman"/>
              </a:rPr>
              <a:t>MSc Property and Facilities Management</a:t>
            </a:r>
            <a:endParaRPr sz="32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32269" y="4365104"/>
            <a:ext cx="2286000" cy="2286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1523" y="3717035"/>
            <a:ext cx="2286000" cy="29718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64560" y="1268730"/>
            <a:ext cx="4055746" cy="289839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24206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en-GB" dirty="0"/>
              <a:t>Plastics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/>
              <a:t>Packaging waste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/>
              <a:t>What is considered packaging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 err="1"/>
              <a:t>Courtauld</a:t>
            </a:r>
            <a:r>
              <a:rPr lang="en-GB" dirty="0"/>
              <a:t> Commitment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/>
              <a:t>The future of packaging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/>
              <a:t>Old </a:t>
            </a:r>
            <a:r>
              <a:rPr lang="en-GB" dirty="0" err="1"/>
              <a:t>vs</a:t>
            </a:r>
            <a:r>
              <a:rPr lang="en-GB" dirty="0"/>
              <a:t> new waste hierarchy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/>
              <a:t>Towards Zero Waste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/>
              <a:t>Discussion</a:t>
            </a:r>
          </a:p>
          <a:p>
            <a:pPr marL="914400" lvl="1" indent="-457200">
              <a:buFont typeface="Arial" pitchFamily="34" charset="0"/>
              <a:buChar char="•"/>
            </a:pPr>
            <a:endParaRPr lang="en-GB" dirty="0"/>
          </a:p>
          <a:p>
            <a:pPr marL="457200" indent="-457200">
              <a:buFont typeface="Arial" pitchFamily="34" charset="0"/>
              <a:buChar char="•"/>
            </a:pPr>
            <a:endParaRPr lang="en-GB" dirty="0"/>
          </a:p>
          <a:p>
            <a:pPr marL="457200" indent="-45720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2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/>
          <a:p>
            <a:pPr marL="2152015">
              <a:lnSpc>
                <a:spcPct val="100000"/>
              </a:lnSpc>
            </a:pPr>
            <a:r>
              <a:rPr sz="4400" spc="-5" dirty="0"/>
              <a:t>Plastic</a:t>
            </a:r>
            <a:r>
              <a:rPr sz="4400" spc="-80" dirty="0"/>
              <a:t> </a:t>
            </a:r>
            <a:r>
              <a:rPr sz="4400" spc="-10" dirty="0"/>
              <a:t>packaging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838200" y="1676400"/>
            <a:ext cx="3049651" cy="4572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27828" y="1601851"/>
            <a:ext cx="3776345" cy="42360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Tahoma"/>
                <a:cs typeface="Tahoma"/>
              </a:rPr>
              <a:t>What </a:t>
            </a:r>
            <a:r>
              <a:rPr sz="2800" spc="-10" dirty="0">
                <a:latin typeface="Tahoma"/>
                <a:cs typeface="Tahoma"/>
              </a:rPr>
              <a:t>are</a:t>
            </a:r>
            <a:r>
              <a:rPr sz="2800" spc="-1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plastics?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1"/>
              </a:spcBef>
              <a:buFont typeface="Arial"/>
              <a:buChar char="•"/>
            </a:pPr>
            <a:endParaRPr sz="370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ct val="9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The </a:t>
            </a:r>
            <a:r>
              <a:rPr sz="2400" spc="-5" dirty="0">
                <a:latin typeface="Tahoma"/>
                <a:cs typeface="Tahoma"/>
              </a:rPr>
              <a:t>term </a:t>
            </a:r>
            <a:r>
              <a:rPr sz="2400" dirty="0">
                <a:latin typeface="Tahoma"/>
                <a:cs typeface="Tahoma"/>
              </a:rPr>
              <a:t>plastics  </a:t>
            </a:r>
            <a:r>
              <a:rPr sz="2400" spc="-5" dirty="0">
                <a:latin typeface="Tahoma"/>
                <a:cs typeface="Tahoma"/>
              </a:rPr>
              <a:t>describes </a:t>
            </a:r>
            <a:r>
              <a:rPr sz="2400" dirty="0">
                <a:latin typeface="Tahoma"/>
                <a:cs typeface="Tahoma"/>
              </a:rPr>
              <a:t>a </a:t>
            </a:r>
            <a:r>
              <a:rPr sz="2400" spc="-10" dirty="0">
                <a:latin typeface="Tahoma"/>
                <a:cs typeface="Tahoma"/>
              </a:rPr>
              <a:t>vast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range  </a:t>
            </a:r>
            <a:r>
              <a:rPr sz="2400" dirty="0">
                <a:latin typeface="Tahoma"/>
                <a:cs typeface="Tahoma"/>
              </a:rPr>
              <a:t>of materials and  compounds</a:t>
            </a:r>
            <a:endParaRPr sz="24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9"/>
              </a:spcBef>
              <a:buFont typeface="Arial"/>
              <a:buChar char="–"/>
            </a:pPr>
            <a:endParaRPr sz="3000">
              <a:latin typeface="Times New Roman"/>
              <a:cs typeface="Times New Roman"/>
            </a:endParaRPr>
          </a:p>
          <a:p>
            <a:pPr marL="756285" lvl="1" indent="-286385">
              <a:lnSpc>
                <a:spcPts val="2735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Some </a:t>
            </a:r>
            <a:r>
              <a:rPr sz="2400" dirty="0">
                <a:latin typeface="Tahoma"/>
                <a:cs typeface="Tahoma"/>
              </a:rPr>
              <a:t>50</a:t>
            </a:r>
            <a:r>
              <a:rPr sz="2400" spc="-5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different</a:t>
            </a:r>
            <a:endParaRPr sz="2400">
              <a:latin typeface="Tahoma"/>
              <a:cs typeface="Tahoma"/>
            </a:endParaRPr>
          </a:p>
          <a:p>
            <a:pPr marL="756285">
              <a:lnSpc>
                <a:spcPts val="2735"/>
              </a:lnSpc>
            </a:pPr>
            <a:r>
              <a:rPr sz="2400" spc="-5" dirty="0">
                <a:latin typeface="Tahoma"/>
                <a:cs typeface="Tahoma"/>
              </a:rPr>
              <a:t>families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30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Hundreds </a:t>
            </a:r>
            <a:r>
              <a:rPr sz="2400" dirty="0">
                <a:latin typeface="Tahoma"/>
                <a:cs typeface="Tahoma"/>
              </a:rPr>
              <a:t>of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varieties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2268" rIns="0" bIns="0" rtlCol="0">
            <a:spAutoFit/>
          </a:bodyPr>
          <a:lstStyle/>
          <a:p>
            <a:pPr marL="300355">
              <a:lnSpc>
                <a:spcPct val="100000"/>
              </a:lnSpc>
            </a:pPr>
            <a:r>
              <a:rPr sz="3600" spc="-10" dirty="0"/>
              <a:t>Plastic identification: </a:t>
            </a:r>
            <a:r>
              <a:rPr sz="3600" spc="-15" dirty="0"/>
              <a:t>recycling</a:t>
            </a:r>
            <a:r>
              <a:rPr sz="3600" spc="-35" dirty="0"/>
              <a:t> </a:t>
            </a:r>
            <a:r>
              <a:rPr sz="3600" spc="-10" dirty="0"/>
              <a:t>codes</a:t>
            </a:r>
            <a:endParaRPr sz="3600"/>
          </a:p>
        </p:txBody>
      </p:sp>
      <p:pic>
        <p:nvPicPr>
          <p:cNvPr id="1026" name="Picture 2" descr="http://cleanconscience.org.uk/wp-content/uploads/2014/09/Plastic-Identification-Cod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333499"/>
            <a:ext cx="8743950" cy="49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0" y="6488668"/>
            <a:ext cx="5754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http://cleanconscience.org.uk/recycling-uk-hotel-toiletries/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74CE-01EF-456D-8C4C-2AB3D3EE6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Global plastic production, 1950 - 2015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9A28C6-2B32-44D3-A61E-54A6D28A24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19" t="23912" r="40148" b="17295"/>
          <a:stretch/>
        </p:blipFill>
        <p:spPr>
          <a:xfrm>
            <a:off x="731157" y="1447801"/>
            <a:ext cx="7193643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667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0427E-558D-4663-AF9B-2DAB6EBB9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Plastic China – documentary trailer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63B458-6C64-4DE9-A9CF-7EF41AD77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6320" y="1344469"/>
            <a:ext cx="8196427" cy="338554"/>
          </a:xfrm>
        </p:spPr>
        <p:txBody>
          <a:bodyPr/>
          <a:lstStyle/>
          <a:p>
            <a:pPr algn="ctr"/>
            <a:r>
              <a:rPr lang="en-GB" sz="2200" dirty="0">
                <a:hlinkClick r:id="rId3"/>
              </a:rPr>
              <a:t>https://www.idfa.nl/industry/film/plasticchina</a:t>
            </a:r>
            <a:r>
              <a:rPr lang="en-GB" sz="2200" dirty="0"/>
              <a:t> </a:t>
            </a:r>
          </a:p>
        </p:txBody>
      </p:sp>
      <p:pic>
        <p:nvPicPr>
          <p:cNvPr id="7" name="DL-n1bkmYE0">
            <a:hlinkClick r:id="" action="ppaction://media"/>
            <a:extLst>
              <a:ext uri="{FF2B5EF4-FFF2-40B4-BE49-F238E27FC236}">
                <a16:creationId xmlns:a16="http://schemas.microsoft.com/office/drawing/2014/main" id="{9BAC872D-EB90-48F2-9332-5A16F0D62E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47800" y="2057400"/>
            <a:ext cx="6121400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121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European plastics demand by sector, 2016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5" y="6488668"/>
            <a:ext cx="471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Plastics: The Facts, Plastics Europe, 2016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549410-CBAD-400C-BC07-34B16F155B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9495" y="1081565"/>
            <a:ext cx="6888601" cy="521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740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B27C9-2698-4E0A-9925-02B1C28FB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Plastics in the ocean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3DC516-41C2-4BA0-ACF0-68C1B80188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278" y="961053"/>
            <a:ext cx="2933700" cy="1857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1568D4-B557-4C6C-868E-B59D0591D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3900" y="990600"/>
            <a:ext cx="3160182" cy="1841824"/>
          </a:xfrm>
          <a:prstGeom prst="rect">
            <a:avLst/>
          </a:prstGeom>
        </p:spPr>
      </p:pic>
      <p:pic>
        <p:nvPicPr>
          <p:cNvPr id="9" name="Picture 8" descr="A picture containing animal, reptile, bird, outdoor&#10;&#10;Description generated with high confidence">
            <a:extLst>
              <a:ext uri="{FF2B5EF4-FFF2-40B4-BE49-F238E27FC236}">
                <a16:creationId xmlns:a16="http://schemas.microsoft.com/office/drawing/2014/main" id="{394216F2-F0FC-47CC-866D-0D2521424D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399" y="2971800"/>
            <a:ext cx="2952750" cy="1781175"/>
          </a:xfrm>
          <a:prstGeom prst="rect">
            <a:avLst/>
          </a:prstGeom>
        </p:spPr>
      </p:pic>
      <p:pic>
        <p:nvPicPr>
          <p:cNvPr id="11" name="Picture 10" descr="A bird lying on the ground&#10;&#10;Description generated with high confidence">
            <a:extLst>
              <a:ext uri="{FF2B5EF4-FFF2-40B4-BE49-F238E27FC236}">
                <a16:creationId xmlns:a16="http://schemas.microsoft.com/office/drawing/2014/main" id="{69FEBEE4-FB21-496B-B6B0-9E02D6194F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155" y="4776962"/>
            <a:ext cx="3335927" cy="1876459"/>
          </a:xfrm>
          <a:prstGeom prst="rect">
            <a:avLst/>
          </a:prstGeom>
        </p:spPr>
      </p:pic>
      <p:pic>
        <p:nvPicPr>
          <p:cNvPr id="13" name="Picture 12" descr="A picture containing ground, animal&#10;&#10;Description generated with very high confidence">
            <a:extLst>
              <a:ext uri="{FF2B5EF4-FFF2-40B4-BE49-F238E27FC236}">
                <a16:creationId xmlns:a16="http://schemas.microsoft.com/office/drawing/2014/main" id="{BDEB0B3F-0CAB-4112-8C8C-F89111D565D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99" y="4876800"/>
            <a:ext cx="2994349" cy="1876459"/>
          </a:xfrm>
          <a:prstGeom prst="rect">
            <a:avLst/>
          </a:prstGeom>
        </p:spPr>
      </p:pic>
      <p:pic>
        <p:nvPicPr>
          <p:cNvPr id="15" name="Picture 14" descr="A boat in the water&#10;&#10;Description generated with high confidence">
            <a:extLst>
              <a:ext uri="{FF2B5EF4-FFF2-40B4-BE49-F238E27FC236}">
                <a16:creationId xmlns:a16="http://schemas.microsoft.com/office/drawing/2014/main" id="{CCDA1D19-81A0-4F63-8FED-90E8A5E008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224" y="3062171"/>
            <a:ext cx="3088858" cy="154005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13C34A4-34AB-4B98-8316-B3427AC7E7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082" y="899140"/>
            <a:ext cx="24003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200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AC8B6-B155-46DB-8537-C6C886EAA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C7CB0E-82FD-49B2-8CCC-94D6D47BAD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74C641EF-C08F-4B9F-AF93-43A630809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0057"/>
            <a:ext cx="9144000" cy="5937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39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547BBA-4469-4C3D-AC2A-FCA50BD498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433" y="457200"/>
            <a:ext cx="8651135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6ED9BB-099B-4A7E-9A07-06CDCDBC09D0}"/>
              </a:ext>
            </a:extLst>
          </p:cNvPr>
          <p:cNvSpPr txBox="1"/>
          <p:nvPr/>
        </p:nvSpPr>
        <p:spPr>
          <a:xfrm>
            <a:off x="5878" y="6488668"/>
            <a:ext cx="471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Plastics: The Facts, Plastics Europe, 2016</a:t>
            </a:r>
          </a:p>
        </p:txBody>
      </p:sp>
    </p:spTree>
    <p:extLst>
      <p:ext uri="{BB962C8B-B14F-4D97-AF65-F5344CB8AC3E}">
        <p14:creationId xmlns:p14="http://schemas.microsoft.com/office/powerpoint/2010/main" val="2641959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13FE22-C657-434F-ACDA-F7223A6EC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859" y="625266"/>
            <a:ext cx="7589941" cy="56993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3AD52F-3B89-4DFD-8FDC-40015A3453E0}"/>
              </a:ext>
            </a:extLst>
          </p:cNvPr>
          <p:cNvSpPr txBox="1"/>
          <p:nvPr/>
        </p:nvSpPr>
        <p:spPr>
          <a:xfrm>
            <a:off x="5878" y="6488668"/>
            <a:ext cx="471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Plastics: The Facts, Plastics Europe, 2016</a:t>
            </a:r>
          </a:p>
        </p:txBody>
      </p:sp>
    </p:spTree>
    <p:extLst>
      <p:ext uri="{BB962C8B-B14F-4D97-AF65-F5344CB8AC3E}">
        <p14:creationId xmlns:p14="http://schemas.microsoft.com/office/powerpoint/2010/main" val="1029994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B9A74-77D1-415C-811F-B7D485D6C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Types of plastics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96337-BB0B-4C8F-989D-216BBFF9D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33" y="1425015"/>
            <a:ext cx="8287767" cy="49328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ABF84E-6EA5-417E-95C6-5209EE20088F}"/>
              </a:ext>
            </a:extLst>
          </p:cNvPr>
          <p:cNvSpPr txBox="1"/>
          <p:nvPr/>
        </p:nvSpPr>
        <p:spPr>
          <a:xfrm>
            <a:off x="5878" y="6488668"/>
            <a:ext cx="471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Plastics: The Facts, Plastics Europe, 2016</a:t>
            </a:r>
          </a:p>
        </p:txBody>
      </p:sp>
    </p:spTree>
    <p:extLst>
      <p:ext uri="{BB962C8B-B14F-4D97-AF65-F5344CB8AC3E}">
        <p14:creationId xmlns:p14="http://schemas.microsoft.com/office/powerpoint/2010/main" val="3036296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E3237-92B9-4D1E-863D-D6A24C2A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Types of plastics (continued)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1A19B7-C77B-4C81-B764-13BD285C01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59" t="25549" r="32309" b="8781"/>
          <a:stretch/>
        </p:blipFill>
        <p:spPr>
          <a:xfrm>
            <a:off x="2209800" y="1066800"/>
            <a:ext cx="4954200" cy="52687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C4C7CB-350B-42F0-9459-BD8BBFB45E52}"/>
              </a:ext>
            </a:extLst>
          </p:cNvPr>
          <p:cNvSpPr txBox="1"/>
          <p:nvPr/>
        </p:nvSpPr>
        <p:spPr>
          <a:xfrm>
            <a:off x="5878" y="6488668"/>
            <a:ext cx="2348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Plastics Europe</a:t>
            </a:r>
          </a:p>
        </p:txBody>
      </p:sp>
    </p:spTree>
    <p:extLst>
      <p:ext uri="{BB962C8B-B14F-4D97-AF65-F5344CB8AC3E}">
        <p14:creationId xmlns:p14="http://schemas.microsoft.com/office/powerpoint/2010/main" val="2248723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2477" y="1519935"/>
            <a:ext cx="4182745" cy="667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5255"/>
              </a:lnSpc>
            </a:pPr>
            <a:r>
              <a:rPr sz="4400" spc="-10" dirty="0">
                <a:latin typeface="Tahoma"/>
                <a:cs typeface="Tahoma"/>
              </a:rPr>
              <a:t>Packaging</a:t>
            </a:r>
            <a:r>
              <a:rPr sz="4400" spc="-114" dirty="0">
                <a:latin typeface="Tahoma"/>
                <a:cs typeface="Tahoma"/>
              </a:rPr>
              <a:t> </a:t>
            </a:r>
            <a:r>
              <a:rPr sz="4400" spc="-35" dirty="0">
                <a:latin typeface="Tahoma"/>
                <a:cs typeface="Tahoma"/>
              </a:rPr>
              <a:t>Waste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4642" y="3259328"/>
            <a:ext cx="7546340" cy="25237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" dirty="0">
                <a:latin typeface="Tahoma"/>
                <a:cs typeface="Tahoma"/>
              </a:rPr>
              <a:t>Packaging </a:t>
            </a:r>
            <a:r>
              <a:rPr sz="2800" spc="-5" dirty="0">
                <a:latin typeface="Tahoma"/>
                <a:cs typeface="Tahoma"/>
              </a:rPr>
              <a:t>is defined</a:t>
            </a:r>
            <a:r>
              <a:rPr sz="2800" spc="-2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as: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4"/>
              </a:spcBef>
            </a:pPr>
            <a:endParaRPr sz="4000" dirty="0">
              <a:latin typeface="Times New Roman"/>
              <a:cs typeface="Times New Roman"/>
            </a:endParaRPr>
          </a:p>
          <a:p>
            <a:pPr marL="756285" marR="5080" indent="-287020" algn="just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“all </a:t>
            </a:r>
            <a:r>
              <a:rPr sz="2400" spc="-5" dirty="0">
                <a:latin typeface="Tahoma"/>
                <a:cs typeface="Tahoma"/>
              </a:rPr>
              <a:t>products </a:t>
            </a:r>
            <a:r>
              <a:rPr sz="2400" dirty="0">
                <a:latin typeface="Tahoma"/>
                <a:cs typeface="Tahoma"/>
              </a:rPr>
              <a:t>made of </a:t>
            </a:r>
            <a:r>
              <a:rPr sz="2400" spc="-10" dirty="0">
                <a:latin typeface="Tahoma"/>
                <a:cs typeface="Tahoma"/>
              </a:rPr>
              <a:t>any </a:t>
            </a:r>
            <a:r>
              <a:rPr sz="2400" dirty="0">
                <a:latin typeface="Tahoma"/>
                <a:cs typeface="Tahoma"/>
              </a:rPr>
              <a:t>materials of </a:t>
            </a:r>
            <a:r>
              <a:rPr sz="2400" spc="-10" dirty="0">
                <a:latin typeface="Tahoma"/>
                <a:cs typeface="Tahoma"/>
              </a:rPr>
              <a:t>any </a:t>
            </a:r>
            <a:r>
              <a:rPr sz="2400" spc="-5" dirty="0">
                <a:latin typeface="Tahoma"/>
                <a:cs typeface="Tahoma"/>
              </a:rPr>
              <a:t>nature </a:t>
            </a:r>
            <a:r>
              <a:rPr sz="2400" dirty="0">
                <a:latin typeface="Tahoma"/>
                <a:cs typeface="Tahoma"/>
              </a:rPr>
              <a:t>to  be used </a:t>
            </a:r>
            <a:r>
              <a:rPr sz="2400" spc="-10" dirty="0">
                <a:latin typeface="Tahoma"/>
                <a:cs typeface="Tahoma"/>
              </a:rPr>
              <a:t>for </a:t>
            </a:r>
            <a:r>
              <a:rPr sz="2400" spc="-5" dirty="0">
                <a:latin typeface="Tahoma"/>
                <a:cs typeface="Tahoma"/>
              </a:rPr>
              <a:t>the containment, protection, </a:t>
            </a:r>
            <a:r>
              <a:rPr sz="2400" dirty="0">
                <a:latin typeface="Tahoma"/>
                <a:cs typeface="Tahoma"/>
              </a:rPr>
              <a:t>handling,  </a:t>
            </a:r>
            <a:r>
              <a:rPr sz="2400" spc="-5" dirty="0">
                <a:latin typeface="Tahoma"/>
                <a:cs typeface="Tahoma"/>
              </a:rPr>
              <a:t>delivery </a:t>
            </a:r>
            <a:r>
              <a:rPr sz="2400" dirty="0">
                <a:latin typeface="Tahoma"/>
                <a:cs typeface="Tahoma"/>
              </a:rPr>
              <a:t>and </a:t>
            </a:r>
            <a:r>
              <a:rPr sz="2400" spc="-5" dirty="0">
                <a:latin typeface="Tahoma"/>
                <a:cs typeface="Tahoma"/>
              </a:rPr>
              <a:t>presentation of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spc="-30" dirty="0">
                <a:latin typeface="Tahoma"/>
                <a:cs typeface="Tahoma"/>
              </a:rPr>
              <a:t>goods</a:t>
            </a:r>
            <a:r>
              <a:rPr lang="en-GB" sz="2400" spc="-30" dirty="0">
                <a:latin typeface="Tahoma"/>
                <a:cs typeface="Tahoma"/>
              </a:rPr>
              <a:t> from the producer to the user or consumer</a:t>
            </a:r>
            <a:r>
              <a:rPr sz="2400" spc="-30" dirty="0">
                <a:latin typeface="Tahoma"/>
                <a:cs typeface="Tahoma"/>
              </a:rPr>
              <a:t>”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6218935"/>
            <a:ext cx="8508365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Producer </a:t>
            </a:r>
            <a:r>
              <a:rPr sz="1600" spc="-10" dirty="0">
                <a:latin typeface="Tahoma"/>
                <a:cs typeface="Tahoma"/>
              </a:rPr>
              <a:t>Responsibility </a:t>
            </a:r>
            <a:r>
              <a:rPr sz="1600" spc="-5" dirty="0">
                <a:latin typeface="Tahoma"/>
                <a:cs typeface="Tahoma"/>
              </a:rPr>
              <a:t>Obligations </a:t>
            </a:r>
            <a:r>
              <a:rPr sz="1600" spc="-10" dirty="0">
                <a:latin typeface="Tahoma"/>
                <a:cs typeface="Tahoma"/>
              </a:rPr>
              <a:t>(Packaging </a:t>
            </a:r>
            <a:r>
              <a:rPr sz="1600" spc="-15" dirty="0">
                <a:latin typeface="Tahoma"/>
                <a:cs typeface="Tahoma"/>
              </a:rPr>
              <a:t>Waste) </a:t>
            </a:r>
            <a:r>
              <a:rPr lang="en-GB" sz="1600" spc="-15" dirty="0">
                <a:latin typeface="Tahoma"/>
                <a:cs typeface="Tahoma"/>
              </a:rPr>
              <a:t>(Amendment) </a:t>
            </a:r>
            <a:r>
              <a:rPr sz="1600" spc="-10" dirty="0">
                <a:latin typeface="Tahoma"/>
                <a:cs typeface="Tahoma"/>
              </a:rPr>
              <a:t>Regulations </a:t>
            </a:r>
            <a:r>
              <a:rPr lang="en-GB" sz="1600" spc="-5" dirty="0">
                <a:latin typeface="Tahoma"/>
                <a:cs typeface="Tahoma"/>
              </a:rPr>
              <a:t>2014</a:t>
            </a:r>
            <a:r>
              <a:rPr sz="1600" spc="-5" dirty="0">
                <a:latin typeface="Tahoma"/>
                <a:cs typeface="Tahoma"/>
              </a:rPr>
              <a:t> </a:t>
            </a:r>
            <a:endParaRPr sz="1600" dirty="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015863" y="357124"/>
            <a:ext cx="2675763" cy="3786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22072" rIns="0" bIns="0" rtlCol="0">
            <a:spAutoFit/>
          </a:bodyPr>
          <a:lstStyle/>
          <a:p>
            <a:pPr marL="1609725">
              <a:lnSpc>
                <a:spcPct val="100000"/>
              </a:lnSpc>
            </a:pPr>
            <a:r>
              <a:rPr sz="4000" spc="-20" dirty="0">
                <a:latin typeface="Calibri"/>
                <a:cs typeface="Calibri"/>
              </a:rPr>
              <a:t>Packaging</a:t>
            </a:r>
            <a:r>
              <a:rPr sz="4000" spc="-9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includes…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437" y="1712976"/>
            <a:ext cx="5218430" cy="1555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latin typeface="Calibri"/>
                <a:cs typeface="Calibri"/>
              </a:rPr>
              <a:t>Primary </a:t>
            </a:r>
            <a:r>
              <a:rPr sz="3000" spc="-10" dirty="0">
                <a:latin typeface="Calibri"/>
                <a:cs typeface="Calibri"/>
              </a:rPr>
              <a:t>packaging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spc="-5" dirty="0">
                <a:latin typeface="Calibri"/>
                <a:cs typeface="Calibri"/>
              </a:rPr>
              <a:t>(sales)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Secondary packaging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(grouped)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35" dirty="0">
                <a:latin typeface="Calibri"/>
                <a:cs typeface="Calibri"/>
              </a:rPr>
              <a:t>Tertiary </a:t>
            </a:r>
            <a:r>
              <a:rPr sz="3000" spc="-5" dirty="0">
                <a:latin typeface="Calibri"/>
                <a:cs typeface="Calibri"/>
              </a:rPr>
              <a:t>packaging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(transport)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3024" y="4419600"/>
            <a:ext cx="4672330" cy="1861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3000" spc="-5" dirty="0">
                <a:latin typeface="Calibri"/>
                <a:cs typeface="Calibri"/>
              </a:rPr>
              <a:t>How does </a:t>
            </a:r>
            <a:r>
              <a:rPr sz="3000" dirty="0">
                <a:latin typeface="Calibri"/>
                <a:cs typeface="Calibri"/>
              </a:rPr>
              <a:t>one </a:t>
            </a:r>
            <a:r>
              <a:rPr sz="3000" spc="-10" dirty="0">
                <a:latin typeface="Calibri"/>
                <a:cs typeface="Calibri"/>
              </a:rPr>
              <a:t>determine  </a:t>
            </a:r>
            <a:r>
              <a:rPr sz="3000" spc="-5" dirty="0">
                <a:latin typeface="Calibri"/>
                <a:cs typeface="Calibri"/>
              </a:rPr>
              <a:t>whether </a:t>
            </a:r>
            <a:r>
              <a:rPr sz="3000" dirty="0">
                <a:latin typeface="Calibri"/>
                <a:cs typeface="Calibri"/>
              </a:rPr>
              <a:t>a </a:t>
            </a:r>
            <a:r>
              <a:rPr sz="3000" spc="-5" dirty="0">
                <a:latin typeface="Calibri"/>
                <a:cs typeface="Calibri"/>
              </a:rPr>
              <a:t>particular </a:t>
            </a:r>
            <a:r>
              <a:rPr sz="3000" spc="-10" dirty="0">
                <a:latin typeface="Calibri"/>
                <a:cs typeface="Calibri"/>
              </a:rPr>
              <a:t>item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falls  </a:t>
            </a:r>
            <a:r>
              <a:rPr sz="3000" spc="-5" dirty="0">
                <a:latin typeface="Calibri"/>
                <a:cs typeface="Calibri"/>
              </a:rPr>
              <a:t>within </a:t>
            </a:r>
            <a:r>
              <a:rPr sz="3000" dirty="0">
                <a:latin typeface="Calibri"/>
                <a:cs typeface="Calibri"/>
              </a:rPr>
              <a:t>the </a:t>
            </a:r>
            <a:r>
              <a:rPr sz="3000" spc="-10" dirty="0">
                <a:latin typeface="Calibri"/>
                <a:cs typeface="Calibri"/>
              </a:rPr>
              <a:t>definition </a:t>
            </a:r>
            <a:r>
              <a:rPr sz="3000" spc="-5" dirty="0">
                <a:latin typeface="Calibri"/>
                <a:cs typeface="Calibri"/>
              </a:rPr>
              <a:t>of  </a:t>
            </a:r>
            <a:r>
              <a:rPr sz="3000" spc="-10" dirty="0">
                <a:latin typeface="Calibri"/>
                <a:cs typeface="Calibri"/>
              </a:rPr>
              <a:t>packaging?</a:t>
            </a:r>
            <a:endParaRPr sz="3000" dirty="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601208" y="2780919"/>
            <a:ext cx="3346449" cy="26970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0D315-31D4-4C9F-8F5F-5EA68A544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61009"/>
            <a:ext cx="3614216" cy="1215391"/>
          </a:xfrm>
        </p:spPr>
        <p:txBody>
          <a:bodyPr/>
          <a:lstStyle/>
          <a:p>
            <a:r>
              <a:rPr lang="en-GB" dirty="0"/>
              <a:t>When the Packaging Waste Regulations apply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F73EF3-8D66-4667-8B16-BF027F1F2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0" y="211787"/>
            <a:ext cx="5062451" cy="63414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105D6A-65DD-4A34-9161-E5EB8424E313}"/>
              </a:ext>
            </a:extLst>
          </p:cNvPr>
          <p:cNvSpPr txBox="1"/>
          <p:nvPr/>
        </p:nvSpPr>
        <p:spPr>
          <a:xfrm>
            <a:off x="5878" y="6488668"/>
            <a:ext cx="1392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SEPA</a:t>
            </a:r>
          </a:p>
        </p:txBody>
      </p:sp>
    </p:spTree>
    <p:extLst>
      <p:ext uri="{BB962C8B-B14F-4D97-AF65-F5344CB8AC3E}">
        <p14:creationId xmlns:p14="http://schemas.microsoft.com/office/powerpoint/2010/main" val="2556142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4337" y="234441"/>
            <a:ext cx="704215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Examples </a:t>
            </a:r>
            <a:r>
              <a:rPr sz="4000" spc="-15" dirty="0">
                <a:latin typeface="Calibri"/>
                <a:cs typeface="Calibri"/>
              </a:rPr>
              <a:t>that </a:t>
            </a:r>
            <a:r>
              <a:rPr sz="4000" spc="-20" dirty="0">
                <a:latin typeface="Calibri"/>
                <a:cs typeface="Calibri"/>
              </a:rPr>
              <a:t>are </a:t>
            </a:r>
            <a:r>
              <a:rPr sz="4000" spc="-5" dirty="0">
                <a:latin typeface="Calibri"/>
                <a:cs typeface="Calibri"/>
              </a:rPr>
              <a:t>not</a:t>
            </a:r>
            <a:r>
              <a:rPr sz="4000" spc="-45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packaging…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45844" y="1296161"/>
            <a:ext cx="7540625" cy="411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indent="-342265">
              <a:lnSpc>
                <a:spcPts val="2655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Products retailed </a:t>
            </a:r>
            <a:r>
              <a:rPr sz="2600" dirty="0">
                <a:latin typeface="Calibri"/>
                <a:cs typeface="Calibri"/>
              </a:rPr>
              <a:t>as </a:t>
            </a:r>
            <a:r>
              <a:rPr sz="2600" spc="-15" dirty="0">
                <a:latin typeface="Calibri"/>
                <a:cs typeface="Calibri"/>
              </a:rPr>
              <a:t>containers, </a:t>
            </a:r>
            <a:r>
              <a:rPr sz="2600" dirty="0">
                <a:latin typeface="Calibri"/>
                <a:cs typeface="Calibri"/>
              </a:rPr>
              <a:t>i.e., </a:t>
            </a:r>
            <a:r>
              <a:rPr sz="2600" spc="-10" dirty="0">
                <a:latin typeface="Calibri"/>
                <a:cs typeface="Calibri"/>
              </a:rPr>
              <a:t>durable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shopping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655"/>
              </a:lnSpc>
            </a:pPr>
            <a:r>
              <a:rPr sz="2600" spc="-5" dirty="0">
                <a:latin typeface="Calibri"/>
                <a:cs typeface="Calibri"/>
              </a:rPr>
              <a:t>bags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20" dirty="0">
                <a:latin typeface="Calibri"/>
                <a:cs typeface="Calibri"/>
              </a:rPr>
              <a:t>storage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systems.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Ship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containers.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Labels </a:t>
            </a:r>
            <a:r>
              <a:rPr sz="2600" dirty="0">
                <a:latin typeface="Calibri"/>
                <a:cs typeface="Calibri"/>
              </a:rPr>
              <a:t>on an </a:t>
            </a:r>
            <a:r>
              <a:rPr sz="2600" spc="-5" dirty="0">
                <a:latin typeface="Calibri"/>
                <a:cs typeface="Calibri"/>
              </a:rPr>
              <a:t>unwrapped</a:t>
            </a:r>
            <a:r>
              <a:rPr sz="2600" spc="-114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product.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  <a:buFont typeface="Arial"/>
              <a:buChar char="•"/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ts val="2655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Lolly sticks, </a:t>
            </a:r>
            <a:r>
              <a:rPr sz="2600" spc="-20" dirty="0">
                <a:latin typeface="Calibri"/>
                <a:cs typeface="Calibri"/>
              </a:rPr>
              <a:t>straws, </a:t>
            </a:r>
            <a:r>
              <a:rPr sz="2600" dirty="0">
                <a:latin typeface="Calibri"/>
                <a:cs typeface="Calibri"/>
              </a:rPr>
              <a:t>cutlery </a:t>
            </a:r>
            <a:r>
              <a:rPr sz="2600" spc="-5" dirty="0">
                <a:latin typeface="Calibri"/>
                <a:cs typeface="Calibri"/>
              </a:rPr>
              <a:t>or napkins supplied </a:t>
            </a:r>
            <a:r>
              <a:rPr sz="2600" dirty="0">
                <a:latin typeface="Calibri"/>
                <a:cs typeface="Calibri"/>
              </a:rPr>
              <a:t>with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655"/>
              </a:lnSpc>
              <a:tabLst>
                <a:tab pos="1929764" algn="l"/>
              </a:tabLst>
            </a:pPr>
            <a:r>
              <a:rPr sz="2600" spc="-5" dirty="0">
                <a:latin typeface="Calibri"/>
                <a:cs typeface="Calibri"/>
              </a:rPr>
              <a:t>disposable	</a:t>
            </a:r>
            <a:r>
              <a:rPr sz="2600" spc="-20" dirty="0">
                <a:latin typeface="Calibri"/>
                <a:cs typeface="Calibri"/>
              </a:rPr>
              <a:t>food </a:t>
            </a:r>
            <a:r>
              <a:rPr sz="2600" dirty="0">
                <a:latin typeface="Calibri"/>
                <a:cs typeface="Calibri"/>
              </a:rPr>
              <a:t>service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35" dirty="0">
                <a:latin typeface="Calibri"/>
                <a:cs typeface="Calibri"/>
              </a:rPr>
              <a:t>container.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9"/>
              </a:spcBef>
            </a:pPr>
            <a:endParaRPr sz="2950">
              <a:latin typeface="Times New Roman"/>
              <a:cs typeface="Times New Roman"/>
            </a:endParaRPr>
          </a:p>
          <a:p>
            <a:pPr marL="354965" marR="218440" indent="-342265">
              <a:lnSpc>
                <a:spcPct val="7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Envelopes </a:t>
            </a:r>
            <a:r>
              <a:rPr sz="2600" dirty="0">
                <a:latin typeface="Calibri"/>
                <a:cs typeface="Calibri"/>
              </a:rPr>
              <a:t>which </a:t>
            </a:r>
            <a:r>
              <a:rPr sz="2600" spc="-15" dirty="0">
                <a:latin typeface="Calibri"/>
                <a:cs typeface="Calibri"/>
              </a:rPr>
              <a:t>contain </a:t>
            </a:r>
            <a:r>
              <a:rPr sz="2600" spc="-5" dirty="0">
                <a:latin typeface="Calibri"/>
                <a:cs typeface="Calibri"/>
              </a:rPr>
              <a:t>only correspondence or </a:t>
            </a:r>
            <a:r>
              <a:rPr sz="2600" dirty="0">
                <a:latin typeface="Calibri"/>
                <a:cs typeface="Calibri"/>
              </a:rPr>
              <a:t>an  </a:t>
            </a:r>
            <a:r>
              <a:rPr sz="2600" spc="-15" dirty="0">
                <a:latin typeface="Calibri"/>
                <a:cs typeface="Calibri"/>
              </a:rPr>
              <a:t>invoice.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286385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Examples </a:t>
            </a:r>
            <a:r>
              <a:rPr sz="4000" spc="-15" dirty="0">
                <a:latin typeface="Calibri"/>
                <a:cs typeface="Calibri"/>
              </a:rPr>
              <a:t>that </a:t>
            </a:r>
            <a:r>
              <a:rPr sz="4000" spc="-20" dirty="0">
                <a:latin typeface="Calibri"/>
                <a:cs typeface="Calibri"/>
              </a:rPr>
              <a:t>are</a:t>
            </a:r>
            <a:r>
              <a:rPr sz="4000" spc="-70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packaging…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3444" y="1861947"/>
            <a:ext cx="7566025" cy="36753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6350" indent="-342265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Product </a:t>
            </a:r>
            <a:r>
              <a:rPr sz="2600" dirty="0">
                <a:latin typeface="Calibri"/>
                <a:cs typeface="Calibri"/>
              </a:rPr>
              <a:t>accessories </a:t>
            </a:r>
            <a:r>
              <a:rPr sz="2600" spc="-15" dirty="0">
                <a:latin typeface="Calibri"/>
                <a:cs typeface="Calibri"/>
              </a:rPr>
              <a:t>integrated into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35" dirty="0">
                <a:latin typeface="Calibri"/>
                <a:cs typeface="Calibri"/>
              </a:rPr>
              <a:t>container, </a:t>
            </a:r>
            <a:r>
              <a:rPr sz="2600" spc="5" dirty="0">
                <a:latin typeface="Calibri"/>
                <a:cs typeface="Calibri"/>
              </a:rPr>
              <a:t>e.g.  </a:t>
            </a:r>
            <a:r>
              <a:rPr sz="2600" spc="-10" dirty="0">
                <a:latin typeface="Calibri"/>
                <a:cs typeface="Calibri"/>
              </a:rPr>
              <a:t>dispensers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5" dirty="0">
                <a:latin typeface="Calibri"/>
                <a:cs typeface="Calibri"/>
              </a:rPr>
              <a:t>lipstick or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glue.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20" dirty="0">
                <a:latin typeface="Calibri"/>
                <a:cs typeface="Calibri"/>
              </a:rPr>
              <a:t>Postal </a:t>
            </a:r>
            <a:r>
              <a:rPr sz="2600" spc="-5" dirty="0">
                <a:latin typeface="Calibri"/>
                <a:cs typeface="Calibri"/>
              </a:rPr>
              <a:t>packaging </a:t>
            </a:r>
            <a:r>
              <a:rPr sz="2600" spc="-10" dirty="0">
                <a:latin typeface="Calibri"/>
                <a:cs typeface="Calibri"/>
              </a:rPr>
              <a:t>containing </a:t>
            </a:r>
            <a:r>
              <a:rPr sz="2600" dirty="0">
                <a:latin typeface="Calibri"/>
                <a:cs typeface="Calibri"/>
              </a:rPr>
              <a:t>a </a:t>
            </a:r>
            <a:r>
              <a:rPr sz="2600" spc="-10" dirty="0">
                <a:latin typeface="Calibri"/>
                <a:cs typeface="Calibri"/>
              </a:rPr>
              <a:t>product </a:t>
            </a:r>
            <a:r>
              <a:rPr sz="2600" dirty="0">
                <a:latin typeface="Calibri"/>
                <a:cs typeface="Calibri"/>
              </a:rPr>
              <a:t>or</a:t>
            </a:r>
            <a:r>
              <a:rPr sz="2600" spc="-5" dirty="0">
                <a:latin typeface="Calibri"/>
                <a:cs typeface="Calibri"/>
              </a:rPr>
              <a:t> publication.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Materials used </a:t>
            </a:r>
            <a:r>
              <a:rPr sz="2600" spc="-15" dirty="0">
                <a:latin typeface="Calibri"/>
                <a:cs typeface="Calibri"/>
              </a:rPr>
              <a:t>to </a:t>
            </a:r>
            <a:r>
              <a:rPr sz="2600" spc="-10" dirty="0">
                <a:latin typeface="Calibri"/>
                <a:cs typeface="Calibri"/>
              </a:rPr>
              <a:t>manufacture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packaging.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250">
              <a:latin typeface="Times New Roman"/>
              <a:cs typeface="Times New Roman"/>
            </a:endParaRPr>
          </a:p>
          <a:p>
            <a:pPr marL="354965" marR="5080" indent="-342265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Flower </a:t>
            </a:r>
            <a:r>
              <a:rPr sz="2600" spc="-5" dirty="0">
                <a:latin typeface="Calibri"/>
                <a:cs typeface="Calibri"/>
              </a:rPr>
              <a:t>pots, seedling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bedding-plant </a:t>
            </a:r>
            <a:r>
              <a:rPr sz="2600" spc="-25" dirty="0">
                <a:latin typeface="Calibri"/>
                <a:cs typeface="Calibri"/>
              </a:rPr>
              <a:t>trays </a:t>
            </a:r>
            <a:r>
              <a:rPr sz="2600" spc="-5" dirty="0">
                <a:latin typeface="Calibri"/>
                <a:cs typeface="Calibri"/>
              </a:rPr>
              <a:t>that  support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0" dirty="0">
                <a:latin typeface="Calibri"/>
                <a:cs typeface="Calibri"/>
              </a:rPr>
              <a:t>protect </a:t>
            </a:r>
            <a:r>
              <a:rPr sz="2600" spc="-5" dirty="0">
                <a:latin typeface="Calibri"/>
                <a:cs typeface="Calibri"/>
              </a:rPr>
              <a:t>plants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5" dirty="0">
                <a:latin typeface="Calibri"/>
                <a:cs typeface="Calibri"/>
              </a:rPr>
              <a:t>facilitate </a:t>
            </a:r>
            <a:r>
              <a:rPr sz="2600" spc="-5" dirty="0">
                <a:latin typeface="Calibri"/>
                <a:cs typeface="Calibri"/>
              </a:rPr>
              <a:t>handling </a:t>
            </a:r>
            <a:r>
              <a:rPr sz="2600" dirty="0">
                <a:latin typeface="Calibri"/>
                <a:cs typeface="Calibri"/>
              </a:rPr>
              <a:t>and  </a:t>
            </a:r>
            <a:r>
              <a:rPr sz="2600" spc="-25" dirty="0">
                <a:latin typeface="Calibri"/>
                <a:cs typeface="Calibri"/>
              </a:rPr>
              <a:t>delivery.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801" y="759714"/>
            <a:ext cx="7237730" cy="5213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10" dirty="0"/>
              <a:t>Producer </a:t>
            </a:r>
            <a:r>
              <a:rPr sz="3200" spc="-5" dirty="0"/>
              <a:t>responsibility </a:t>
            </a:r>
            <a:r>
              <a:rPr sz="3200" spc="-30" dirty="0"/>
              <a:t>for </a:t>
            </a:r>
            <a:r>
              <a:rPr sz="3200" spc="-15" dirty="0"/>
              <a:t>Packaging</a:t>
            </a:r>
            <a:r>
              <a:rPr sz="3200" spc="35" dirty="0"/>
              <a:t> </a:t>
            </a:r>
            <a:r>
              <a:rPr sz="3200" spc="-40" dirty="0"/>
              <a:t>Waste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936142" y="1782064"/>
            <a:ext cx="7109459" cy="35820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965"/>
              </a:lnSpc>
            </a:pPr>
            <a:r>
              <a:rPr sz="2600" spc="-10" dirty="0">
                <a:latin typeface="Calibri"/>
                <a:cs typeface="Calibri"/>
              </a:rPr>
              <a:t>Producers must </a:t>
            </a:r>
            <a:r>
              <a:rPr sz="2600" spc="-30" dirty="0">
                <a:latin typeface="Calibri"/>
                <a:cs typeface="Calibri"/>
              </a:rPr>
              <a:t>take </a:t>
            </a:r>
            <a:r>
              <a:rPr sz="2600" spc="-5" dirty="0">
                <a:latin typeface="Calibri"/>
                <a:cs typeface="Calibri"/>
              </a:rPr>
              <a:t>reasonable </a:t>
            </a:r>
            <a:r>
              <a:rPr sz="2600" spc="-15" dirty="0">
                <a:latin typeface="Calibri"/>
                <a:cs typeface="Calibri"/>
              </a:rPr>
              <a:t>steps </a:t>
            </a:r>
            <a:r>
              <a:rPr sz="2600" spc="-10" dirty="0">
                <a:latin typeface="Calibri"/>
                <a:cs typeface="Calibri"/>
              </a:rPr>
              <a:t>to </a:t>
            </a:r>
            <a:r>
              <a:rPr sz="2600" spc="-15" dirty="0">
                <a:latin typeface="Calibri"/>
                <a:cs typeface="Calibri"/>
              </a:rPr>
              <a:t>recover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</a:p>
          <a:p>
            <a:pPr marL="12700">
              <a:lnSpc>
                <a:spcPts val="2965"/>
              </a:lnSpc>
            </a:pPr>
            <a:r>
              <a:rPr sz="2600" spc="-10" dirty="0">
                <a:latin typeface="Calibri"/>
                <a:cs typeface="Calibri"/>
              </a:rPr>
              <a:t>recycle </a:t>
            </a:r>
            <a:r>
              <a:rPr sz="2600" spc="-5" dirty="0">
                <a:latin typeface="Calibri"/>
                <a:cs typeface="Calibri"/>
              </a:rPr>
              <a:t>packaging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</a:pPr>
            <a:endParaRPr sz="2150" dirty="0">
              <a:latin typeface="Times New Roman"/>
              <a:cs typeface="Times New Roman"/>
            </a:endParaRPr>
          </a:p>
          <a:p>
            <a:pPr marL="354965" indent="-342265">
              <a:lnSpc>
                <a:spcPts val="2965"/>
              </a:lnSpc>
              <a:buFont typeface="Wingdings"/>
              <a:buChar char="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Manufactures of packaging </a:t>
            </a:r>
            <a:r>
              <a:rPr sz="2600" spc="-20" dirty="0">
                <a:latin typeface="Calibri"/>
                <a:cs typeface="Calibri"/>
              </a:rPr>
              <a:t>raw</a:t>
            </a:r>
            <a:r>
              <a:rPr sz="2600" spc="-13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materials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  <a:tab pos="2134235" algn="l"/>
              </a:tabLst>
            </a:pPr>
            <a:r>
              <a:rPr sz="2600" spc="-15" dirty="0">
                <a:latin typeface="Calibri"/>
                <a:cs typeface="Calibri"/>
              </a:rPr>
              <a:t>Converters </a:t>
            </a:r>
            <a:r>
              <a:rPr lang="en-GB" sz="2600" dirty="0">
                <a:cs typeface="Calibri"/>
              </a:rPr>
              <a:t>– </a:t>
            </a:r>
            <a:r>
              <a:rPr sz="2600" dirty="0">
                <a:latin typeface="Calibri"/>
                <a:cs typeface="Calibri"/>
              </a:rPr>
              <a:t>	those who </a:t>
            </a:r>
            <a:r>
              <a:rPr sz="2600" spc="-20" dirty="0">
                <a:latin typeface="Calibri"/>
                <a:cs typeface="Calibri"/>
              </a:rPr>
              <a:t>make </a:t>
            </a:r>
            <a:r>
              <a:rPr sz="2600" spc="-15" dirty="0">
                <a:latin typeface="Calibri"/>
                <a:cs typeface="Calibri"/>
              </a:rPr>
              <a:t>cardboard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boxes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Packer/fillers </a:t>
            </a:r>
            <a:r>
              <a:rPr lang="en-GB" sz="2600" dirty="0">
                <a:cs typeface="Calibri"/>
              </a:rPr>
              <a:t>–</a:t>
            </a:r>
            <a:r>
              <a:rPr sz="2600" dirty="0">
                <a:latin typeface="Calibri"/>
                <a:cs typeface="Calibri"/>
              </a:rPr>
              <a:t> those who </a:t>
            </a:r>
            <a:r>
              <a:rPr sz="2600" spc="-5" dirty="0">
                <a:latin typeface="Calibri"/>
                <a:cs typeface="Calibri"/>
              </a:rPr>
              <a:t>pack </a:t>
            </a:r>
            <a:r>
              <a:rPr sz="2600" spc="-20" dirty="0">
                <a:latin typeface="Calibri"/>
                <a:cs typeface="Calibri"/>
              </a:rPr>
              <a:t>food </a:t>
            </a:r>
            <a:r>
              <a:rPr sz="2600" spc="-15" dirty="0">
                <a:latin typeface="Calibri"/>
                <a:cs typeface="Calibri"/>
              </a:rPr>
              <a:t>into</a:t>
            </a:r>
            <a:r>
              <a:rPr sz="2600" spc="-10" dirty="0">
                <a:latin typeface="Calibri"/>
                <a:cs typeface="Calibri"/>
              </a:rPr>
              <a:t> cartons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</a:tabLst>
            </a:pPr>
            <a:r>
              <a:rPr lang="en-GB" sz="2600" spc="-15" dirty="0">
                <a:latin typeface="Calibri"/>
                <a:cs typeface="Calibri"/>
              </a:rPr>
              <a:t>Sellers </a:t>
            </a:r>
            <a:r>
              <a:rPr sz="2600" dirty="0">
                <a:latin typeface="Calibri"/>
                <a:cs typeface="Calibri"/>
              </a:rPr>
              <a:t>– those who sell </a:t>
            </a:r>
            <a:r>
              <a:rPr sz="2600" spc="-10" dirty="0">
                <a:latin typeface="Calibri"/>
                <a:cs typeface="Calibri"/>
              </a:rPr>
              <a:t>packaged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products</a:t>
            </a:r>
            <a:endParaRPr sz="2600" dirty="0">
              <a:latin typeface="Calibri"/>
              <a:cs typeface="Calibri"/>
            </a:endParaRPr>
          </a:p>
          <a:p>
            <a:pPr marL="354965" marR="279400" indent="-342265">
              <a:lnSpc>
                <a:spcPct val="70100"/>
              </a:lnSpc>
              <a:spcBef>
                <a:spcPts val="775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Importers/exporters </a:t>
            </a:r>
            <a:r>
              <a:rPr sz="2600" spc="-5" dirty="0">
                <a:latin typeface="Calibri"/>
                <a:cs typeface="Calibri"/>
              </a:rPr>
              <a:t>of packaging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packaging  materials</a:t>
            </a:r>
            <a:endParaRPr sz="2600" dirty="0">
              <a:latin typeface="Calibri"/>
              <a:cs typeface="Calibri"/>
            </a:endParaRPr>
          </a:p>
          <a:p>
            <a:pPr marL="354965" marR="436880" indent="-342265">
              <a:lnSpc>
                <a:spcPct val="70000"/>
              </a:lnSpc>
              <a:spcBef>
                <a:spcPts val="625"/>
              </a:spcBef>
              <a:buFont typeface="Wingdings"/>
              <a:buChar char=""/>
              <a:tabLst>
                <a:tab pos="355600" algn="l"/>
              </a:tabLst>
            </a:pPr>
            <a:r>
              <a:rPr lang="en-GB" sz="2600" spc="-5" dirty="0">
                <a:latin typeface="Calibri"/>
                <a:cs typeface="Calibri"/>
              </a:rPr>
              <a:t>Service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providers</a:t>
            </a:r>
            <a:endParaRPr sz="2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Material recycling rates targets</a:t>
            </a:r>
          </a:p>
        </p:txBody>
      </p:sp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2829173"/>
              </p:ext>
            </p:extLst>
          </p:nvPr>
        </p:nvGraphicFramePr>
        <p:xfrm>
          <a:off x="1524000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69.5%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69.5%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69.5%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69.5%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Glass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75%*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76%</a:t>
                      </a:r>
                      <a:r>
                        <a:rPr lang="en-GB" baseline="30000" dirty="0"/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77%</a:t>
                      </a:r>
                      <a:r>
                        <a:rPr lang="en-GB" baseline="30000" dirty="0"/>
                        <a:t>$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77%</a:t>
                      </a:r>
                      <a:r>
                        <a:rPr lang="en-GB" baseline="30000" dirty="0"/>
                        <a:t>$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Alu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Recycling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69.9%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70.8%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71.8%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72.7%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Recovery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77%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1676400" y="5257800"/>
            <a:ext cx="45062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 - At least 65% must be met by melt recycling</a:t>
            </a:r>
          </a:p>
          <a:p>
            <a:r>
              <a:rPr lang="en-GB" dirty="0"/>
              <a:t># - At least 66% must be met by melt recycling</a:t>
            </a:r>
          </a:p>
          <a:p>
            <a:r>
              <a:rPr lang="en-GB" dirty="0"/>
              <a:t>$ - At least 65% must be met by melt recycling</a:t>
            </a:r>
          </a:p>
          <a:p>
            <a:pPr marL="285750" indent="-285750">
              <a:buFont typeface="Arial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2820" y="414782"/>
            <a:ext cx="4000500" cy="711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Role </a:t>
            </a:r>
            <a:r>
              <a:rPr sz="4400" dirty="0"/>
              <a:t>of</a:t>
            </a:r>
            <a:r>
              <a:rPr sz="4400" spc="-30" dirty="0"/>
              <a:t> </a:t>
            </a:r>
            <a:r>
              <a:rPr sz="4400" spc="-10" dirty="0"/>
              <a:t>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07288" y="1623186"/>
            <a:ext cx="6734809" cy="4042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15" dirty="0">
                <a:latin typeface="Calibri"/>
                <a:cs typeface="Calibri"/>
              </a:rPr>
              <a:t>protect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product </a:t>
            </a:r>
            <a:r>
              <a:rPr sz="2800" spc="-5" dirty="0">
                <a:latin typeface="Calibri"/>
                <a:cs typeface="Calibri"/>
              </a:rPr>
              <a:t>– ‘fit </a:t>
            </a:r>
            <a:r>
              <a:rPr sz="2800" spc="-20" dirty="0">
                <a:latin typeface="Calibri"/>
                <a:cs typeface="Calibri"/>
              </a:rPr>
              <a:t>for</a:t>
            </a:r>
            <a:r>
              <a:rPr sz="2800" spc="2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purpose’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20" dirty="0">
                <a:latin typeface="Calibri"/>
                <a:cs typeface="Calibri"/>
              </a:rPr>
              <a:t>prevent </a:t>
            </a:r>
            <a:r>
              <a:rPr sz="2800" spc="-15" dirty="0">
                <a:latin typeface="Calibri"/>
                <a:cs typeface="Calibri"/>
              </a:rPr>
              <a:t>contents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escaping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ts val="319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5" dirty="0">
                <a:latin typeface="Calibri"/>
                <a:cs typeface="Calibri"/>
              </a:rPr>
              <a:t>be </a:t>
            </a:r>
            <a:r>
              <a:rPr sz="2800" spc="-10" dirty="0">
                <a:latin typeface="Calibri"/>
                <a:cs typeface="Calibri"/>
              </a:rPr>
              <a:t>compatible </a:t>
            </a:r>
            <a:r>
              <a:rPr sz="2800" spc="-5" dirty="0">
                <a:latin typeface="Calibri"/>
                <a:cs typeface="Calibri"/>
              </a:rPr>
              <a:t>with </a:t>
            </a:r>
            <a:r>
              <a:rPr sz="2800" spc="-10" dirty="0">
                <a:latin typeface="Calibri"/>
                <a:cs typeface="Calibri"/>
              </a:rPr>
              <a:t>handling </a:t>
            </a:r>
            <a:r>
              <a:rPr sz="2800" spc="-5" dirty="0">
                <a:latin typeface="Calibri"/>
                <a:cs typeface="Calibri"/>
              </a:rPr>
              <a:t>and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storage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ts val="3190"/>
              </a:lnSpc>
            </a:pPr>
            <a:r>
              <a:rPr sz="2800" spc="-25" dirty="0">
                <a:latin typeface="Calibri"/>
                <a:cs typeface="Calibri"/>
              </a:rPr>
              <a:t>systems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ts val="319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5" dirty="0">
                <a:latin typeface="Calibri"/>
                <a:cs typeface="Calibri"/>
              </a:rPr>
              <a:t>ease </a:t>
            </a:r>
            <a:r>
              <a:rPr sz="2800" spc="-10" dirty="0">
                <a:latin typeface="Calibri"/>
                <a:cs typeface="Calibri"/>
              </a:rPr>
              <a:t>identification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products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(branding,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ts val="3190"/>
              </a:lnSpc>
            </a:pPr>
            <a:r>
              <a:rPr sz="2800" spc="-5" dirty="0">
                <a:latin typeface="Calibri"/>
                <a:cs typeface="Calibri"/>
              </a:rPr>
              <a:t>labelling)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827405">
              <a:lnSpc>
                <a:spcPct val="100000"/>
              </a:lnSpc>
            </a:pPr>
            <a:r>
              <a:rPr sz="4000" spc="-30" dirty="0"/>
              <a:t>Why </a:t>
            </a:r>
            <a:r>
              <a:rPr sz="4000" spc="-5" dirty="0"/>
              <a:t>Manage</a:t>
            </a:r>
            <a:r>
              <a:rPr sz="4000" spc="-45" dirty="0"/>
              <a:t> </a:t>
            </a:r>
            <a:r>
              <a:rPr sz="4000" spc="-20" dirty="0"/>
              <a:t>Packaging?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6072251" y="1357249"/>
            <a:ext cx="2762250" cy="2266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00037" y="3857625"/>
            <a:ext cx="2752725" cy="22383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473786" y="1537589"/>
            <a:ext cx="8196427" cy="42267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2920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en-GB" sz="3000" spc="-15" dirty="0"/>
              <a:t>Saves money </a:t>
            </a:r>
            <a:endParaRPr sz="3000" dirty="0">
              <a:latin typeface="+mn-lt"/>
              <a:cs typeface="Arial"/>
            </a:endParaRPr>
          </a:p>
          <a:p>
            <a:pPr marL="33020">
              <a:lnSpc>
                <a:spcPct val="100000"/>
              </a:lnSpc>
              <a:spcBef>
                <a:spcPts val="48"/>
              </a:spcBef>
            </a:pPr>
            <a:endParaRPr sz="3300" dirty="0">
              <a:latin typeface="Times New Roman"/>
              <a:cs typeface="Times New Roman"/>
            </a:endParaRPr>
          </a:p>
          <a:p>
            <a:pPr marL="502920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en-GB" sz="3000" spc="-15" dirty="0"/>
              <a:t>Saves valuable resources </a:t>
            </a:r>
            <a:endParaRPr sz="3000" dirty="0">
              <a:latin typeface="+mn-lt"/>
              <a:cs typeface="Arial"/>
            </a:endParaRPr>
          </a:p>
          <a:p>
            <a:pPr marL="33020">
              <a:lnSpc>
                <a:spcPct val="100000"/>
              </a:lnSpc>
            </a:pPr>
            <a:endParaRPr sz="3200" dirty="0">
              <a:latin typeface="Times New Roman"/>
              <a:cs typeface="Times New Roman"/>
            </a:endParaRPr>
          </a:p>
          <a:p>
            <a:pPr marL="33020">
              <a:lnSpc>
                <a:spcPct val="100000"/>
              </a:lnSpc>
              <a:spcBef>
                <a:spcPts val="52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3317875" marR="5080" indent="-342900">
              <a:lnSpc>
                <a:spcPts val="2880"/>
              </a:lnSpc>
              <a:buFont typeface="Arial"/>
              <a:buChar char="•"/>
              <a:tabLst>
                <a:tab pos="3319145" algn="l"/>
              </a:tabLst>
            </a:pPr>
            <a:r>
              <a:rPr sz="3000" spc="-15" dirty="0"/>
              <a:t>Reduces </a:t>
            </a:r>
            <a:r>
              <a:rPr sz="3000" dirty="0"/>
              <a:t>the </a:t>
            </a:r>
            <a:r>
              <a:rPr sz="3000" spc="-20" dirty="0"/>
              <a:t>cost </a:t>
            </a:r>
            <a:r>
              <a:rPr sz="3000" spc="-5" dirty="0"/>
              <a:t>of </a:t>
            </a:r>
            <a:r>
              <a:rPr sz="3000" spc="-10" dirty="0"/>
              <a:t>compliance  </a:t>
            </a:r>
            <a:r>
              <a:rPr sz="3000" dirty="0"/>
              <a:t>with</a:t>
            </a:r>
            <a:r>
              <a:rPr sz="3000" spc="-85" dirty="0"/>
              <a:t> </a:t>
            </a:r>
            <a:r>
              <a:rPr sz="3000" spc="-10" dirty="0"/>
              <a:t>regulations</a:t>
            </a:r>
            <a:endParaRPr sz="3000" dirty="0"/>
          </a:p>
          <a:p>
            <a:pPr marL="33020">
              <a:lnSpc>
                <a:spcPct val="100000"/>
              </a:lnSpc>
              <a:spcBef>
                <a:spcPts val="4"/>
              </a:spcBef>
              <a:buFont typeface="Arial"/>
              <a:buChar char="•"/>
            </a:pPr>
            <a:endParaRPr sz="3150" dirty="0">
              <a:latin typeface="Times New Roman"/>
              <a:cs typeface="Times New Roman"/>
            </a:endParaRPr>
          </a:p>
          <a:p>
            <a:pPr marL="3317875" indent="-342900">
              <a:lnSpc>
                <a:spcPct val="100000"/>
              </a:lnSpc>
              <a:buFont typeface="Arial"/>
              <a:buChar char="•"/>
              <a:tabLst>
                <a:tab pos="3319145" algn="l"/>
              </a:tabLst>
            </a:pPr>
            <a:r>
              <a:rPr sz="3000" spc="-15" dirty="0"/>
              <a:t>Reduces </a:t>
            </a:r>
            <a:r>
              <a:rPr sz="3000" spc="-5" dirty="0"/>
              <a:t>disposal </a:t>
            </a:r>
            <a:r>
              <a:rPr sz="3000" dirty="0"/>
              <a:t>of</a:t>
            </a:r>
            <a:r>
              <a:rPr sz="3000" spc="-65" dirty="0"/>
              <a:t> </a:t>
            </a:r>
            <a:r>
              <a:rPr sz="3000" spc="-20" dirty="0"/>
              <a:t>waste</a:t>
            </a:r>
            <a:endParaRPr sz="3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BF797-F7A0-40FE-9589-F3BD27711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 err="1"/>
              <a:t>Courtauld</a:t>
            </a:r>
            <a:r>
              <a:rPr lang="en-GB" dirty="0"/>
              <a:t> Commitment</a:t>
            </a:r>
          </a:p>
        </p:txBody>
      </p:sp>
      <p:pic>
        <p:nvPicPr>
          <p:cNvPr id="5" name="Picture 4" descr="A picture containing photo, refrigerator&#10;&#10;Description generated with high confidence">
            <a:extLst>
              <a:ext uri="{FF2B5EF4-FFF2-40B4-BE49-F238E27FC236}">
                <a16:creationId xmlns:a16="http://schemas.microsoft.com/office/drawing/2014/main" id="{E1C7B16A-FD35-4972-8B55-3DF0E8AD7F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849" y="1905000"/>
            <a:ext cx="2227179" cy="2590800"/>
          </a:xfrm>
          <a:prstGeom prst="rect">
            <a:avLst/>
          </a:prstGeom>
        </p:spPr>
      </p:pic>
      <p:pic>
        <p:nvPicPr>
          <p:cNvPr id="7" name="Picture 6" descr="A bottle of wine&#10;&#10;Description generated with very high confidence">
            <a:extLst>
              <a:ext uri="{FF2B5EF4-FFF2-40B4-BE49-F238E27FC236}">
                <a16:creationId xmlns:a16="http://schemas.microsoft.com/office/drawing/2014/main" id="{A262D4E3-2F5D-48D8-B97B-1862BDEE3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524000"/>
            <a:ext cx="1524000" cy="3810000"/>
          </a:xfrm>
          <a:prstGeom prst="rect">
            <a:avLst/>
          </a:prstGeom>
        </p:spPr>
      </p:pic>
      <p:pic>
        <p:nvPicPr>
          <p:cNvPr id="9" name="Picture 8" descr="A close up of a bottle&#10;&#10;Description generated with very high confidence">
            <a:extLst>
              <a:ext uri="{FF2B5EF4-FFF2-40B4-BE49-F238E27FC236}">
                <a16:creationId xmlns:a16="http://schemas.microsoft.com/office/drawing/2014/main" id="{AA09011C-1046-433E-9103-7A12E1EA08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990600"/>
            <a:ext cx="4648200" cy="4648200"/>
          </a:xfrm>
          <a:prstGeom prst="rect">
            <a:avLst/>
          </a:prstGeom>
        </p:spPr>
      </p:pic>
      <p:pic>
        <p:nvPicPr>
          <p:cNvPr id="11" name="Picture 10" descr="A picture containing toiletry, person&#10;&#10;Description generated with high confidence">
            <a:extLst>
              <a:ext uri="{FF2B5EF4-FFF2-40B4-BE49-F238E27FC236}">
                <a16:creationId xmlns:a16="http://schemas.microsoft.com/office/drawing/2014/main" id="{DE1BD722-1E19-4030-B09F-EF36F91C32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128" y="4876800"/>
            <a:ext cx="1866900" cy="17907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501728-E0B3-4BDC-9A6D-588A5986794B}"/>
              </a:ext>
            </a:extLst>
          </p:cNvPr>
          <p:cNvSpPr txBox="1"/>
          <p:nvPr/>
        </p:nvSpPr>
        <p:spPr>
          <a:xfrm>
            <a:off x="5878" y="6488668"/>
            <a:ext cx="152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WRAP</a:t>
            </a:r>
          </a:p>
        </p:txBody>
      </p:sp>
    </p:spTree>
    <p:extLst>
      <p:ext uri="{BB962C8B-B14F-4D97-AF65-F5344CB8AC3E}">
        <p14:creationId xmlns:p14="http://schemas.microsoft.com/office/powerpoint/2010/main" val="19221768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0FF63C-CC6D-4C67-8490-A3F60A3C91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60" t="9230" r="16131" b="8179"/>
          <a:stretch/>
        </p:blipFill>
        <p:spPr>
          <a:xfrm>
            <a:off x="0" y="249802"/>
            <a:ext cx="9144000" cy="6236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8353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AE1B11-F2CC-4CC4-B2AB-CE30412792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5D780-AB7A-43F5-BA12-D9E1E21017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998" y="888175"/>
            <a:ext cx="8772001" cy="55133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FBFC7B-748F-4A73-99BA-8B5243163076}"/>
              </a:ext>
            </a:extLst>
          </p:cNvPr>
          <p:cNvSpPr txBox="1"/>
          <p:nvPr/>
        </p:nvSpPr>
        <p:spPr>
          <a:xfrm>
            <a:off x="5878" y="6488668"/>
            <a:ext cx="2909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Forum for the Future</a:t>
            </a:r>
          </a:p>
        </p:txBody>
      </p:sp>
    </p:spTree>
    <p:extLst>
      <p:ext uri="{BB962C8B-B14F-4D97-AF65-F5344CB8AC3E}">
        <p14:creationId xmlns:p14="http://schemas.microsoft.com/office/powerpoint/2010/main" val="42683608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015">
              <a:lnSpc>
                <a:spcPct val="100000"/>
              </a:lnSpc>
            </a:pPr>
            <a:r>
              <a:rPr sz="4400" spc="-5" dirty="0"/>
              <a:t>The </a:t>
            </a:r>
            <a:r>
              <a:rPr sz="4400" spc="-10" dirty="0"/>
              <a:t>Future </a:t>
            </a:r>
            <a:r>
              <a:rPr sz="4400" spc="-35" dirty="0"/>
              <a:t>for</a:t>
            </a:r>
            <a:r>
              <a:rPr sz="4400" spc="-20" dirty="0"/>
              <a:t> 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4727828" y="1623186"/>
            <a:ext cx="3334385" cy="31654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Three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scenarios…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6"/>
              </a:spcBef>
              <a:buFont typeface="Arial"/>
              <a:buChar char="•"/>
            </a:pPr>
            <a:endParaRPr sz="40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15" dirty="0">
                <a:latin typeface="Calibri"/>
                <a:cs typeface="Calibri"/>
              </a:rPr>
              <a:t>Mixed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messages</a:t>
            </a:r>
            <a:endParaRPr sz="24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9"/>
              </a:spcBef>
              <a:buFont typeface="Arial"/>
              <a:buChar char="–"/>
            </a:pPr>
            <a:endParaRPr sz="35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Calibri"/>
                <a:cs typeface="Calibri"/>
              </a:rPr>
              <a:t>Online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opportunities</a:t>
            </a:r>
            <a:endParaRPr sz="24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–"/>
            </a:pPr>
            <a:endParaRPr sz="35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25" dirty="0">
                <a:latin typeface="Calibri"/>
                <a:cs typeface="Calibri"/>
              </a:rPr>
              <a:t>Values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shift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57200" y="2348738"/>
            <a:ext cx="4038600" cy="3028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300097" y="6124244"/>
            <a:ext cx="5664200" cy="330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 dirty="0">
                <a:latin typeface="Calibri"/>
                <a:cs typeface="Calibri"/>
              </a:rPr>
              <a:t>A number of </a:t>
            </a:r>
            <a:r>
              <a:rPr sz="2000" spc="-15" dirty="0">
                <a:latin typeface="Calibri"/>
                <a:cs typeface="Calibri"/>
              </a:rPr>
              <a:t>factors </a:t>
            </a:r>
            <a:r>
              <a:rPr sz="2000" spc="-10" dirty="0">
                <a:latin typeface="Calibri"/>
                <a:cs typeface="Calibri"/>
              </a:rPr>
              <a:t>are </a:t>
            </a:r>
            <a:r>
              <a:rPr sz="2000" dirty="0">
                <a:latin typeface="Calibri"/>
                <a:cs typeface="Calibri"/>
              </a:rPr>
              <a:t>common in </a:t>
            </a:r>
            <a:r>
              <a:rPr sz="2000" spc="-5" dirty="0">
                <a:latin typeface="Calibri"/>
                <a:cs typeface="Calibri"/>
              </a:rPr>
              <a:t>addressing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these…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015">
              <a:lnSpc>
                <a:spcPct val="100000"/>
              </a:lnSpc>
            </a:pPr>
            <a:r>
              <a:rPr sz="4400" spc="-5" dirty="0"/>
              <a:t>The </a:t>
            </a:r>
            <a:r>
              <a:rPr sz="4400" spc="-10" dirty="0"/>
              <a:t>Future </a:t>
            </a:r>
            <a:r>
              <a:rPr sz="4400" spc="-35" dirty="0"/>
              <a:t>for</a:t>
            </a:r>
            <a:r>
              <a:rPr sz="4400" spc="-20" dirty="0"/>
              <a:t> 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3186"/>
            <a:ext cx="3676650" cy="3957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20" dirty="0">
                <a:latin typeface="Calibri"/>
                <a:cs typeface="Calibri"/>
              </a:rPr>
              <a:t>Environmental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impacts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climate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change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8"/>
              </a:spcBef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Resource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availability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9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5" dirty="0">
                <a:latin typeface="Calibri"/>
                <a:cs typeface="Calibri"/>
              </a:rPr>
              <a:t>UK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population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"/>
              </a:spcBef>
              <a:buFont typeface="Arial"/>
              <a:buChar char="•"/>
            </a:pPr>
            <a:endParaRPr sz="40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Availability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landfill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48200" y="2348738"/>
            <a:ext cx="4038600" cy="3028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015">
              <a:lnSpc>
                <a:spcPct val="100000"/>
              </a:lnSpc>
            </a:pPr>
            <a:r>
              <a:rPr sz="4400" spc="-5" dirty="0"/>
              <a:t>The </a:t>
            </a:r>
            <a:r>
              <a:rPr sz="4400" spc="-10" dirty="0"/>
              <a:t>Future </a:t>
            </a:r>
            <a:r>
              <a:rPr sz="4400" spc="-35" dirty="0"/>
              <a:t>for</a:t>
            </a:r>
            <a:r>
              <a:rPr sz="4400" spc="-20" dirty="0"/>
              <a:t> 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5727"/>
            <a:ext cx="3834765" cy="48590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600" spc="-15" dirty="0">
                <a:latin typeface="Calibri"/>
                <a:cs typeface="Calibri"/>
              </a:rPr>
              <a:t>Mixed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messages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37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Calibri"/>
                <a:cs typeface="Calibri"/>
              </a:rPr>
              <a:t>Need </a:t>
            </a:r>
            <a:r>
              <a:rPr sz="2200" spc="-20" dirty="0">
                <a:latin typeface="Calibri"/>
                <a:cs typeface="Calibri"/>
              </a:rPr>
              <a:t>to </a:t>
            </a:r>
            <a:r>
              <a:rPr sz="2200" spc="-10" dirty="0">
                <a:latin typeface="Calibri"/>
                <a:cs typeface="Calibri"/>
              </a:rPr>
              <a:t>push </a:t>
            </a:r>
            <a:r>
              <a:rPr sz="2200" spc="-5" dirty="0">
                <a:latin typeface="Calibri"/>
                <a:cs typeface="Calibri"/>
              </a:rPr>
              <a:t>on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packaging</a:t>
            </a:r>
            <a:endParaRPr sz="2200">
              <a:latin typeface="Calibri"/>
              <a:cs typeface="Calibri"/>
            </a:endParaRPr>
          </a:p>
          <a:p>
            <a:pPr marR="1106170" algn="ctr">
              <a:lnSpc>
                <a:spcPct val="100000"/>
              </a:lnSpc>
            </a:pPr>
            <a:r>
              <a:rPr sz="2200" spc="-10" dirty="0">
                <a:latin typeface="Calibri"/>
                <a:cs typeface="Calibri"/>
              </a:rPr>
              <a:t>innovation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End-of-life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19"/>
              </a:spcBef>
              <a:buFont typeface="Arial"/>
              <a:buChar char="–"/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Calibri"/>
                <a:cs typeface="Calibri"/>
              </a:rPr>
              <a:t>Multiple </a:t>
            </a:r>
            <a:r>
              <a:rPr sz="2200" spc="-10" dirty="0">
                <a:latin typeface="Calibri"/>
                <a:cs typeface="Calibri"/>
              </a:rPr>
              <a:t>conflicting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signals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18"/>
              </a:spcBef>
              <a:buFont typeface="Arial"/>
              <a:buChar char="–"/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Convenience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16"/>
              </a:spcBef>
              <a:buFont typeface="Arial"/>
              <a:buChar char="–"/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Progress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48200" y="2232025"/>
            <a:ext cx="4038600" cy="32622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3015">
              <a:lnSpc>
                <a:spcPct val="100000"/>
              </a:lnSpc>
            </a:pPr>
            <a:r>
              <a:rPr sz="4400" spc="-5" dirty="0"/>
              <a:t>The </a:t>
            </a:r>
            <a:r>
              <a:rPr sz="4400" spc="-10" dirty="0"/>
              <a:t>Future </a:t>
            </a:r>
            <a:r>
              <a:rPr sz="4400" spc="-35" dirty="0"/>
              <a:t>for</a:t>
            </a:r>
            <a:r>
              <a:rPr sz="4400" spc="-20" dirty="0"/>
              <a:t> 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4727828" y="1586103"/>
            <a:ext cx="3522979" cy="4182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Online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opportunities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4"/>
              </a:spcBef>
              <a:buFont typeface="Arial"/>
              <a:buChar char="•"/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Shift </a:t>
            </a:r>
            <a:r>
              <a:rPr sz="2200" spc="-5" dirty="0">
                <a:latin typeface="Calibri"/>
                <a:cs typeface="Calibri"/>
              </a:rPr>
              <a:t>in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emphasis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7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Supply </a:t>
            </a:r>
            <a:r>
              <a:rPr sz="2200" spc="-5" dirty="0">
                <a:latin typeface="Calibri"/>
                <a:cs typeface="Calibri"/>
              </a:rPr>
              <a:t>chain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efficiencies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Collaboration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8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Standardisation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7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Calibri"/>
                <a:cs typeface="Calibri"/>
              </a:rPr>
              <a:t>Services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driven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3606" y="2204847"/>
            <a:ext cx="3960495" cy="31683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1870" y="200405"/>
            <a:ext cx="5646420" cy="6705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5" dirty="0"/>
              <a:t>The </a:t>
            </a:r>
            <a:r>
              <a:rPr sz="4400" spc="-10" dirty="0"/>
              <a:t>Future </a:t>
            </a:r>
            <a:r>
              <a:rPr sz="4400" spc="-30" dirty="0"/>
              <a:t>for</a:t>
            </a:r>
            <a:r>
              <a:rPr sz="4400" spc="-45" dirty="0"/>
              <a:t> </a:t>
            </a:r>
            <a:r>
              <a:rPr sz="4400" spc="-15" dirty="0"/>
              <a:t>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222502"/>
            <a:ext cx="3032760" cy="5180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600" spc="-25" dirty="0">
                <a:latin typeface="Calibri"/>
                <a:cs typeface="Calibri"/>
              </a:rPr>
              <a:t>Values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shift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5" dirty="0">
                <a:latin typeface="Calibri"/>
                <a:cs typeface="Calibri"/>
              </a:rPr>
              <a:t>Perceptions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change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4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30" dirty="0">
                <a:latin typeface="Calibri"/>
                <a:cs typeface="Calibri"/>
              </a:rPr>
              <a:t>Waste </a:t>
            </a:r>
            <a:r>
              <a:rPr sz="2200" dirty="0">
                <a:latin typeface="Calibri"/>
                <a:cs typeface="Calibri"/>
              </a:rPr>
              <a:t>as </a:t>
            </a:r>
            <a:r>
              <a:rPr sz="2200" spc="-5" dirty="0">
                <a:latin typeface="Calibri"/>
                <a:cs typeface="Calibri"/>
              </a:rPr>
              <a:t>a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resource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4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Calibri"/>
                <a:cs typeface="Calibri"/>
              </a:rPr>
              <a:t>Global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challenges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2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Limited</a:t>
            </a:r>
            <a:r>
              <a:rPr sz="2200" spc="-7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resources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5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Repair </a:t>
            </a:r>
            <a:r>
              <a:rPr sz="2200" spc="-5" dirty="0">
                <a:latin typeface="Calibri"/>
                <a:cs typeface="Calibri"/>
              </a:rPr>
              <a:t>and</a:t>
            </a:r>
            <a:r>
              <a:rPr sz="2200" spc="-9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reuse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2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Calibri"/>
                <a:cs typeface="Calibri"/>
              </a:rPr>
              <a:t>Shared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beliefs</a:t>
            </a:r>
            <a:endParaRPr sz="22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5"/>
              </a:spcBef>
              <a:buFont typeface="Arial"/>
              <a:buChar char="–"/>
            </a:pPr>
            <a:endParaRPr sz="225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Calibri"/>
                <a:cs typeface="Calibri"/>
              </a:rPr>
              <a:t>Home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production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299203" y="2514345"/>
            <a:ext cx="4387596" cy="293090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49904" y="4047220"/>
            <a:ext cx="5675630" cy="152654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2400" spc="-5" dirty="0">
                <a:latin typeface="Calibri"/>
                <a:cs typeface="Calibri"/>
              </a:rPr>
              <a:t>Using </a:t>
            </a:r>
            <a:r>
              <a:rPr sz="2400" dirty="0">
                <a:latin typeface="Calibri"/>
                <a:cs typeface="Calibri"/>
              </a:rPr>
              <a:t>the issues </a:t>
            </a:r>
            <a:r>
              <a:rPr sz="2400" spc="-10" dirty="0">
                <a:latin typeface="Calibri"/>
                <a:cs typeface="Calibri"/>
              </a:rPr>
              <a:t>raised, </a:t>
            </a:r>
            <a:r>
              <a:rPr sz="2400" spc="-5" dirty="0">
                <a:latin typeface="Calibri"/>
                <a:cs typeface="Calibri"/>
              </a:rPr>
              <a:t>discuss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factors</a:t>
            </a:r>
            <a:endParaRPr sz="240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204"/>
              </a:spcBef>
            </a:pPr>
            <a:r>
              <a:rPr sz="2400" spc="-10" dirty="0">
                <a:latin typeface="Calibri"/>
                <a:cs typeface="Calibri"/>
              </a:rPr>
              <a:t>that </a:t>
            </a:r>
            <a:r>
              <a:rPr sz="2400" spc="-15" dirty="0">
                <a:latin typeface="Calibri"/>
                <a:cs typeface="Calibri"/>
              </a:rPr>
              <a:t>are likely to </a:t>
            </a:r>
            <a:r>
              <a:rPr sz="2400" spc="-5" dirty="0">
                <a:latin typeface="Calibri"/>
                <a:cs typeface="Calibri"/>
              </a:rPr>
              <a:t>influence decisions </a:t>
            </a:r>
            <a:r>
              <a:rPr sz="2400" spc="-20" dirty="0">
                <a:latin typeface="Calibri"/>
                <a:cs typeface="Calibri"/>
              </a:rPr>
              <a:t>towards  </a:t>
            </a:r>
            <a:r>
              <a:rPr sz="2400" spc="-5" dirty="0">
                <a:latin typeface="Calibri"/>
                <a:cs typeface="Calibri"/>
              </a:rPr>
              <a:t>changing </a:t>
            </a:r>
            <a:r>
              <a:rPr sz="2400" spc="-10" dirty="0">
                <a:latin typeface="Calibri"/>
                <a:cs typeface="Calibri"/>
              </a:rPr>
              <a:t>current trends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stimulating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ideas  </a:t>
            </a:r>
            <a:r>
              <a:rPr sz="2400" spc="-20" dirty="0">
                <a:latin typeface="Calibri"/>
                <a:cs typeface="Calibri"/>
              </a:rPr>
              <a:t>for </a:t>
            </a:r>
            <a:r>
              <a:rPr sz="2400" spc="-10" dirty="0">
                <a:latin typeface="Calibri"/>
                <a:cs typeface="Calibri"/>
              </a:rPr>
              <a:t>future </a:t>
            </a:r>
            <a:r>
              <a:rPr sz="2400" spc="-5" dirty="0">
                <a:latin typeface="Calibri"/>
                <a:cs typeface="Calibri"/>
              </a:rPr>
              <a:t>packaging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packaging</a:t>
            </a:r>
            <a:r>
              <a:rPr sz="2400" spc="-114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waste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23532" y="3140900"/>
            <a:ext cx="2209419" cy="33804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228207" y="1556766"/>
            <a:ext cx="2556510" cy="208648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43609" y="476630"/>
            <a:ext cx="2664333" cy="238213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859148" y="859282"/>
            <a:ext cx="4346575" cy="8839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10" dirty="0"/>
              <a:t>What does </a:t>
            </a:r>
            <a:r>
              <a:rPr spc="-5" dirty="0"/>
              <a:t>the </a:t>
            </a:r>
            <a:r>
              <a:rPr spc="-15" dirty="0"/>
              <a:t>future </a:t>
            </a:r>
            <a:r>
              <a:rPr spc="-10" dirty="0"/>
              <a:t>hold</a:t>
            </a:r>
            <a:r>
              <a:rPr spc="100" dirty="0"/>
              <a:t> </a:t>
            </a:r>
            <a:r>
              <a:rPr spc="-30" dirty="0"/>
              <a:t>for</a:t>
            </a:r>
          </a:p>
          <a:p>
            <a:pPr marL="12700">
              <a:lnSpc>
                <a:spcPct val="100000"/>
              </a:lnSpc>
            </a:pPr>
            <a:r>
              <a:rPr spc="-10" dirty="0"/>
              <a:t>packaging?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/>
          <a:p>
            <a:pPr marL="1560195">
              <a:lnSpc>
                <a:spcPct val="100000"/>
              </a:lnSpc>
            </a:pPr>
            <a:r>
              <a:rPr sz="4400" dirty="0"/>
              <a:t>Further</a:t>
            </a:r>
            <a:r>
              <a:rPr sz="4400" spc="-65" dirty="0"/>
              <a:t> </a:t>
            </a:r>
            <a:r>
              <a:rPr sz="4400" spc="-15" dirty="0"/>
              <a:t>Reading</a:t>
            </a:r>
            <a:endParaRPr sz="4400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473786" y="1537589"/>
            <a:ext cx="8196427" cy="5094984"/>
          </a:xfrm>
          <a:prstGeom prst="rect">
            <a:avLst/>
          </a:prstGeom>
        </p:spPr>
        <p:txBody>
          <a:bodyPr vert="horz" wrap="square" lIns="0" tIns="143509" rIns="0" bIns="0" rtlCol="0">
            <a:spAutoFit/>
          </a:bodyPr>
          <a:lstStyle/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spc="-50" dirty="0"/>
              <a:t>Towards </a:t>
            </a:r>
            <a:r>
              <a:rPr spc="-30" dirty="0"/>
              <a:t>Zero </a:t>
            </a:r>
            <a:r>
              <a:rPr spc="-35" dirty="0"/>
              <a:t>Waste</a:t>
            </a:r>
            <a:r>
              <a:rPr spc="55" dirty="0"/>
              <a:t> </a:t>
            </a:r>
            <a:r>
              <a:rPr spc="-5" dirty="0"/>
              <a:t>2010</a:t>
            </a:r>
          </a:p>
          <a:p>
            <a:pPr marL="38862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89890" algn="l"/>
              </a:tabLst>
            </a:pPr>
            <a:r>
              <a:rPr spc="-35" dirty="0"/>
              <a:t>Waste </a:t>
            </a:r>
            <a:r>
              <a:rPr spc="-20" dirty="0"/>
              <a:t>Strategy </a:t>
            </a:r>
            <a:r>
              <a:rPr spc="-25" dirty="0"/>
              <a:t>for </a:t>
            </a:r>
            <a:r>
              <a:rPr spc="-5" dirty="0"/>
              <a:t>England</a:t>
            </a:r>
            <a:r>
              <a:rPr spc="75" dirty="0"/>
              <a:t> </a:t>
            </a:r>
            <a:r>
              <a:rPr spc="-5" dirty="0"/>
              <a:t>2007</a:t>
            </a:r>
            <a:endParaRPr lang="en-GB" spc="-5" dirty="0"/>
          </a:p>
          <a:p>
            <a:pPr marL="388620" indent="-342900">
              <a:spcBef>
                <a:spcPts val="670"/>
              </a:spcBef>
              <a:buFont typeface="Arial"/>
              <a:buChar char="•"/>
              <a:tabLst>
                <a:tab pos="389890" algn="l"/>
              </a:tabLst>
            </a:pPr>
            <a:r>
              <a:rPr lang="en-GB" spc="-5" dirty="0"/>
              <a:t>The future of packaging – Forum for the Future</a:t>
            </a:r>
            <a:endParaRPr spc="-5" dirty="0"/>
          </a:p>
          <a:p>
            <a:pPr marL="388620" indent="-342900">
              <a:lnSpc>
                <a:spcPts val="3190"/>
              </a:lnSpc>
              <a:spcBef>
                <a:spcPts val="335"/>
              </a:spcBef>
              <a:buFont typeface="Arial"/>
              <a:buChar char="•"/>
              <a:tabLst>
                <a:tab pos="389890" algn="l"/>
              </a:tabLst>
            </a:pPr>
            <a:r>
              <a:rPr spc="-15" dirty="0"/>
              <a:t>Producer </a:t>
            </a:r>
            <a:r>
              <a:rPr spc="-10" dirty="0"/>
              <a:t>Responsibility Obligations</a:t>
            </a:r>
            <a:r>
              <a:rPr spc="175" dirty="0"/>
              <a:t> </a:t>
            </a:r>
            <a:r>
              <a:rPr spc="-15" dirty="0"/>
              <a:t>(Packaging</a:t>
            </a:r>
          </a:p>
          <a:p>
            <a:pPr marL="388620">
              <a:lnSpc>
                <a:spcPts val="3190"/>
              </a:lnSpc>
            </a:pPr>
            <a:r>
              <a:rPr spc="-30" dirty="0"/>
              <a:t>Waste) </a:t>
            </a:r>
            <a:r>
              <a:rPr lang="en-GB" spc="-30" dirty="0"/>
              <a:t>(Amendment) </a:t>
            </a:r>
            <a:r>
              <a:rPr spc="-10" dirty="0"/>
              <a:t>Regulations </a:t>
            </a:r>
            <a:r>
              <a:rPr lang="en-GB" spc="-5" dirty="0"/>
              <a:t>2014</a:t>
            </a:r>
            <a:endParaRPr spc="-5" dirty="0"/>
          </a:p>
          <a:p>
            <a:pPr marL="388620" indent="-342900">
              <a:lnSpc>
                <a:spcPts val="3195"/>
              </a:lnSpc>
              <a:spcBef>
                <a:spcPts val="335"/>
              </a:spcBef>
              <a:buFont typeface="Arial"/>
              <a:buChar char="•"/>
              <a:tabLst>
                <a:tab pos="389890" algn="l"/>
              </a:tabLst>
            </a:pPr>
            <a:r>
              <a:rPr spc="-15" dirty="0"/>
              <a:t>Packaging </a:t>
            </a:r>
            <a:r>
              <a:rPr spc="-5" dirty="0"/>
              <a:t>(Essential </a:t>
            </a:r>
            <a:r>
              <a:rPr spc="-15" dirty="0"/>
              <a:t>Requirements)</a:t>
            </a:r>
            <a:r>
              <a:rPr spc="70" dirty="0"/>
              <a:t> </a:t>
            </a:r>
            <a:r>
              <a:rPr spc="-5" dirty="0"/>
              <a:t>(Amendment)</a:t>
            </a:r>
          </a:p>
          <a:p>
            <a:pPr marL="388620">
              <a:lnSpc>
                <a:spcPts val="3195"/>
              </a:lnSpc>
            </a:pPr>
            <a:r>
              <a:rPr spc="-10" dirty="0"/>
              <a:t>Regulations</a:t>
            </a:r>
            <a:r>
              <a:rPr spc="-50" dirty="0"/>
              <a:t> </a:t>
            </a:r>
            <a:r>
              <a:rPr spc="-5" dirty="0"/>
              <a:t>2009</a:t>
            </a:r>
            <a:endParaRPr lang="en-GB" spc="-5" dirty="0"/>
          </a:p>
          <a:p>
            <a:pPr marL="388620">
              <a:lnSpc>
                <a:spcPts val="3195"/>
              </a:lnSpc>
            </a:pPr>
            <a:r>
              <a:rPr lang="en-GB" spc="-5" dirty="0">
                <a:hlinkClick r:id="rId2"/>
              </a:rPr>
              <a:t>https://www.gov.uk/guidance/packaging-producer-responsibilities</a:t>
            </a:r>
            <a:r>
              <a:rPr lang="en-GB" spc="-5" dirty="0"/>
              <a:t> </a:t>
            </a:r>
            <a:endParaRPr spc="-5" dirty="0"/>
          </a:p>
          <a:p>
            <a:pPr marL="38862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89890" algn="l"/>
              </a:tabLst>
            </a:pPr>
            <a:r>
              <a:rPr spc="-15" dirty="0">
                <a:hlinkClick r:id="rId3"/>
              </a:rPr>
              <a:t>http://www.endsreport.com</a:t>
            </a:r>
          </a:p>
          <a:p>
            <a:pPr marL="388620" indent="-342900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389890" algn="l"/>
              </a:tabLst>
            </a:pPr>
            <a:r>
              <a:rPr spc="-25" dirty="0">
                <a:hlinkClick r:id="rId4"/>
              </a:rPr>
              <a:t>http://www.environment-agency.gov.uk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797</TotalTime>
  <Words>770</Words>
  <Application>Microsoft Office PowerPoint</Application>
  <PresentationFormat>On-screen Show (4:3)</PresentationFormat>
  <Paragraphs>224</Paragraphs>
  <Slides>32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Tahoma</vt:lpstr>
      <vt:lpstr>Times New Roman</vt:lpstr>
      <vt:lpstr>Wingdings</vt:lpstr>
      <vt:lpstr>Office Theme</vt:lpstr>
      <vt:lpstr>PowerPoint Presentation</vt:lpstr>
      <vt:lpstr>Contents</vt:lpstr>
      <vt:lpstr>Plastic packaging</vt:lpstr>
      <vt:lpstr>Plastic identification: recycling codes</vt:lpstr>
      <vt:lpstr>Global plastic production, 1950 - 2015</vt:lpstr>
      <vt:lpstr>Plastic China – documentary trailer</vt:lpstr>
      <vt:lpstr>European plastics demand by sector, 2016</vt:lpstr>
      <vt:lpstr>Plastics in the ocean</vt:lpstr>
      <vt:lpstr>PowerPoint Presentation</vt:lpstr>
      <vt:lpstr>PowerPoint Presentation</vt:lpstr>
      <vt:lpstr>PowerPoint Presentation</vt:lpstr>
      <vt:lpstr>Types of plastics</vt:lpstr>
      <vt:lpstr>Types of plastics (continued)</vt:lpstr>
      <vt:lpstr>Packaging Waste</vt:lpstr>
      <vt:lpstr>Packaging includes…</vt:lpstr>
      <vt:lpstr>When the Packaging Waste Regulations apply</vt:lpstr>
      <vt:lpstr>Examples that are not packaging…</vt:lpstr>
      <vt:lpstr>Examples that are packaging…</vt:lpstr>
      <vt:lpstr>Producer responsibility for Packaging Waste</vt:lpstr>
      <vt:lpstr>Material recycling rates targets</vt:lpstr>
      <vt:lpstr>Role of packaging</vt:lpstr>
      <vt:lpstr>Why Manage Packaging?</vt:lpstr>
      <vt:lpstr>Courtauld Commitment</vt:lpstr>
      <vt:lpstr>PowerPoint Presentation</vt:lpstr>
      <vt:lpstr>PowerPoint Presentation</vt:lpstr>
      <vt:lpstr>The Future for Packaging</vt:lpstr>
      <vt:lpstr>The Future for Packaging</vt:lpstr>
      <vt:lpstr>The Future for Packaging</vt:lpstr>
      <vt:lpstr>The Future for Packaging</vt:lpstr>
      <vt:lpstr>The Future for Packaging</vt:lpstr>
      <vt:lpstr>What does the future hold for packaging?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</dc:title>
  <dc:creator>Mike Cullis</dc:creator>
  <cp:lastModifiedBy>Owner</cp:lastModifiedBy>
  <cp:revision>27</cp:revision>
  <dcterms:created xsi:type="dcterms:W3CDTF">2015-10-09T11:08:15Z</dcterms:created>
  <dcterms:modified xsi:type="dcterms:W3CDTF">2017-10-09T15:53:12Z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2015-10-09T00:00:00Z</vt:filetime>
  </property>
</Properties>
</file>