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57" r:id="rId4"/>
    <p:sldId id="258" r:id="rId5"/>
    <p:sldId id="259" r:id="rId6"/>
    <p:sldId id="260" r:id="rId7"/>
    <p:sldId id="261" r:id="rId8"/>
    <p:sldId id="262" r:id="rId9"/>
    <p:sldId id="263" r:id="rId10"/>
    <p:sldId id="264"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92BDC4-B386-4E69-A183-84B896AB2A34}" v="167" dt="2023-05-24T15:36:19.9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stantin Alexandru Moldoveanu" userId="0176df9080664d35" providerId="Windows Live" clId="Web-{7D92BDC4-B386-4E69-A183-84B896AB2A34}"/>
    <pc:docChg chg="modSld">
      <pc:chgData name="Constantin Alexandru Moldoveanu" userId="0176df9080664d35" providerId="Windows Live" clId="Web-{7D92BDC4-B386-4E69-A183-84B896AB2A34}" dt="2023-05-24T15:36:19.457" v="165" actId="20577"/>
      <pc:docMkLst>
        <pc:docMk/>
      </pc:docMkLst>
      <pc:sldChg chg="modSp">
        <pc:chgData name="Constantin Alexandru Moldoveanu" userId="0176df9080664d35" providerId="Windows Live" clId="Web-{7D92BDC4-B386-4E69-A183-84B896AB2A34}" dt="2023-05-24T15:36:19.457" v="165" actId="20577"/>
        <pc:sldMkLst>
          <pc:docMk/>
          <pc:sldMk cId="2959349091" sldId="256"/>
        </pc:sldMkLst>
        <pc:spChg chg="mod">
          <ac:chgData name="Constantin Alexandru Moldoveanu" userId="0176df9080664d35" providerId="Windows Live" clId="Web-{7D92BDC4-B386-4E69-A183-84B896AB2A34}" dt="2023-05-24T15:36:19.457" v="165" actId="20577"/>
          <ac:spMkLst>
            <pc:docMk/>
            <pc:sldMk cId="2959349091" sldId="256"/>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
        <p:nvSpPr>
          <p:cNvPr id="14" name="Do not remove" hidden="1"/>
          <p:cNvSpPr/>
          <p:nvPr userDrawn="1">
            <p:custDataLst>
              <p:tags r:id="rId1"/>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1686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FCC29ECA-2A22-48FE-AEDF-DA0DA5288F01}" type="slidenum">
              <a:rPr lang="en-US" smtClean="0"/>
              <a:t>‹#›</a:t>
            </a:fld>
            <a:endParaRPr lang="en-US"/>
          </a:p>
        </p:txBody>
      </p:sp>
      <p:sp>
        <p:nvSpPr>
          <p:cNvPr id="7" name="Do not remove" hidden="1"/>
          <p:cNvSpPr/>
          <p:nvPr userDrawn="1">
            <p:custDataLst>
              <p:tags r:id="rId1"/>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9625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2974267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D455EF6-2061-494E-924B-72DB32CA2161}"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4172811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D455EF6-2061-494E-924B-72DB32CA2161}" type="datetimeFigureOut">
              <a:rPr lang="en-US" smtClean="0"/>
              <a:t>5/24/2023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022984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D455EF6-2061-494E-924B-72DB32CA2161}" type="datetimeFigureOut">
              <a:rPr lang="en-US" smtClean="0"/>
              <a:t>5/24/2023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1686367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455EF6-2061-494E-924B-72DB32CA2161}" type="datetimeFigureOut">
              <a:rPr lang="en-US" smtClean="0"/>
              <a:t>5/24/2023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159282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455EF6-2061-494E-924B-72DB32CA2161}"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1065963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455EF6-2061-494E-924B-72DB32CA2161}"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002190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455EF6-2061-494E-924B-72DB32CA2161}"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481691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426103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70605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522242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329607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13867211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854511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455EF6-2061-494E-924B-72DB32CA2161}"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29ECA-2A22-48FE-AEDF-DA0DA5288F01}" type="slidenum">
              <a:rPr lang="en-US" smtClean="0"/>
              <a:t>‹#›</a:t>
            </a:fld>
            <a:endParaRPr lang="en-US"/>
          </a:p>
        </p:txBody>
      </p:sp>
    </p:spTree>
    <p:extLst>
      <p:ext uri="{BB962C8B-B14F-4D97-AF65-F5344CB8AC3E}">
        <p14:creationId xmlns:p14="http://schemas.microsoft.com/office/powerpoint/2010/main" val="662805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D455EF6-2061-494E-924B-72DB32CA2161}" type="datetimeFigureOut">
              <a:rPr lang="en-US" smtClean="0"/>
              <a:t>5/24/2023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C29ECA-2A22-48FE-AEDF-DA0DA5288F01}" type="slidenum">
              <a:rPr lang="en-US" smtClean="0"/>
              <a:t>‹#›</a:t>
            </a:fld>
            <a:endParaRPr lang="en-US"/>
          </a:p>
        </p:txBody>
      </p:sp>
    </p:spTree>
    <p:extLst>
      <p:ext uri="{BB962C8B-B14F-4D97-AF65-F5344CB8AC3E}">
        <p14:creationId xmlns:p14="http://schemas.microsoft.com/office/powerpoint/2010/main" val="1040079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ihg.com/content/us/en/about/brands" TargetMode="External"/><Relationship Id="rId2" Type="http://schemas.openxmlformats.org/officeDocument/2006/relationships/hyperlink" Target="https://www.marketingweek.com/case-study-intercontinental-hotels-group/" TargetMode="External"/><Relationship Id="rId1" Type="http://schemas.openxmlformats.org/officeDocument/2006/relationships/slideLayout" Target="../slideLayouts/slideLayout2.xml"/><Relationship Id="rId5" Type="http://schemas.openxmlformats.org/officeDocument/2006/relationships/hyperlink" Target="https://development.ihg.com/sites/ihgplc/files/IHG/A%20sustainable%20business/I-H-G-R-B-R-Interactive-280222.pdf" TargetMode="External"/><Relationship Id="rId4" Type="http://schemas.openxmlformats.org/officeDocument/2006/relationships/hyperlink" Target="https://hospitality-on.com/sites/default/files/2019-10/introducing-ihg.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28401" y="1380069"/>
            <a:ext cx="8574622" cy="1718732"/>
          </a:xfrm>
        </p:spPr>
        <p:txBody>
          <a:bodyPr>
            <a:normAutofit/>
          </a:bodyPr>
          <a:lstStyle/>
          <a:p>
            <a:r>
              <a:rPr lang="en-US" sz="4000">
                <a:latin typeface="Times New Roman" panose="02020603050405020304" pitchFamily="18" charset="0"/>
                <a:cs typeface="Times New Roman" panose="02020603050405020304" pitchFamily="18" charset="0"/>
              </a:rPr>
              <a:t>InterContinental Hotels Group</a:t>
            </a:r>
          </a:p>
        </p:txBody>
      </p:sp>
      <p:sp>
        <p:nvSpPr>
          <p:cNvPr id="3" name="Subtitle 2"/>
          <p:cNvSpPr>
            <a:spLocks noGrp="1"/>
          </p:cNvSpPr>
          <p:nvPr>
            <p:ph type="subTitle" idx="1"/>
          </p:nvPr>
        </p:nvSpPr>
        <p:spPr>
          <a:xfrm>
            <a:off x="1524000" y="3602038"/>
            <a:ext cx="9144000" cy="2754312"/>
          </a:xfrm>
        </p:spPr>
        <p:txBody>
          <a:bodyPr>
            <a:normAutofit/>
          </a:bodyPr>
          <a:lstStyle/>
          <a:p>
            <a:pPr>
              <a:lnSpc>
                <a:spcPct val="170000"/>
              </a:lnSpc>
            </a:pPr>
            <a:r>
              <a:rPr lang="en-US" sz="1200">
                <a:latin typeface="Times New Roman"/>
                <a:cs typeface="Times New Roman"/>
              </a:rPr>
              <a:t>Student's Name-Constantin Alexandru Moldoveanu</a:t>
            </a:r>
            <a:endParaRPr lang="en-US" sz="1200">
              <a:latin typeface="Times New Roman" panose="02020603050405020304" pitchFamily="18" charset="0"/>
              <a:cs typeface="Times New Roman" panose="02020603050405020304" pitchFamily="18" charset="0"/>
            </a:endParaRPr>
          </a:p>
          <a:p>
            <a:pPr>
              <a:lnSpc>
                <a:spcPct val="170000"/>
              </a:lnSpc>
            </a:pPr>
            <a:r>
              <a:rPr lang="en-US" sz="1200">
                <a:latin typeface="Times New Roman"/>
                <a:cs typeface="Times New Roman"/>
              </a:rPr>
              <a:t>Module –</a:t>
            </a:r>
            <a:r>
              <a:rPr lang="en-US" sz="1200" err="1">
                <a:latin typeface="Times New Roman"/>
                <a:cs typeface="Times New Roman"/>
              </a:rPr>
              <a:t>Hospitallity</a:t>
            </a:r>
            <a:r>
              <a:rPr lang="en-US" sz="1200">
                <a:latin typeface="Times New Roman"/>
                <a:cs typeface="Times New Roman"/>
              </a:rPr>
              <a:t> and Guest Services</a:t>
            </a:r>
            <a:endParaRPr lang="en-US" sz="1200">
              <a:latin typeface="Times New Roman" panose="02020603050405020304" pitchFamily="18" charset="0"/>
              <a:cs typeface="Times New Roman" panose="02020603050405020304" pitchFamily="18" charset="0"/>
            </a:endParaRPr>
          </a:p>
          <a:p>
            <a:pPr>
              <a:lnSpc>
                <a:spcPct val="170000"/>
              </a:lnSpc>
            </a:pPr>
            <a:r>
              <a:rPr lang="en-US" sz="1200">
                <a:latin typeface="Times New Roman"/>
                <a:cs typeface="Times New Roman"/>
              </a:rPr>
              <a:t>Module Code-BMIH4003</a:t>
            </a:r>
            <a:endParaRPr lang="en-US" sz="1200">
              <a:latin typeface="Times New Roman" panose="02020603050405020304" pitchFamily="18" charset="0"/>
              <a:cs typeface="Times New Roman" panose="02020603050405020304" pitchFamily="18" charset="0"/>
            </a:endParaRPr>
          </a:p>
          <a:p>
            <a:pPr>
              <a:lnSpc>
                <a:spcPct val="170000"/>
              </a:lnSpc>
            </a:pPr>
            <a:r>
              <a:rPr lang="en-US" sz="1200">
                <a:latin typeface="Times New Roman"/>
                <a:cs typeface="Times New Roman"/>
              </a:rPr>
              <a:t>Lecturer-Charlotte Joyner</a:t>
            </a:r>
            <a:endParaRPr lang="en-US" sz="1200">
              <a:latin typeface="Times New Roman" panose="02020603050405020304" pitchFamily="18" charset="0"/>
              <a:cs typeface="Times New Roman" panose="02020603050405020304" pitchFamily="18" charset="0"/>
            </a:endParaRPr>
          </a:p>
          <a:p>
            <a:endParaRPr lang="en-US" sz="1050">
              <a:latin typeface="Corbel" panose="020B0503020204020204"/>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CC29ECA-2A22-48FE-AEDF-DA0DA5288F01}" type="slidenum">
              <a:rPr lang="en-US" smtClean="0"/>
              <a:t>1</a:t>
            </a:fld>
            <a:endParaRPr lang="en-US"/>
          </a:p>
        </p:txBody>
      </p:sp>
    </p:spTree>
    <p:extLst>
      <p:ext uri="{BB962C8B-B14F-4D97-AF65-F5344CB8AC3E}">
        <p14:creationId xmlns:p14="http://schemas.microsoft.com/office/powerpoint/2010/main" val="2959349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Table of Contents </a:t>
            </a:r>
          </a:p>
        </p:txBody>
      </p:sp>
      <p:sp>
        <p:nvSpPr>
          <p:cNvPr id="3" name="Content Placeholder 2"/>
          <p:cNvSpPr>
            <a:spLocks noGrp="1"/>
          </p:cNvSpPr>
          <p:nvPr>
            <p:ph idx="1"/>
          </p:nvPr>
        </p:nvSpPr>
        <p:spPr>
          <a:xfrm>
            <a:off x="1484311" y="2010776"/>
            <a:ext cx="10018713" cy="4174856"/>
          </a:xfrm>
        </p:spPr>
        <p:txBody>
          <a:bodyPr>
            <a:normAutofit/>
          </a:bodyPr>
          <a:lstStyle/>
          <a:p>
            <a:pPr marL="0" indent="0">
              <a:lnSpc>
                <a:spcPct val="150000"/>
              </a:lnSpc>
              <a:buNone/>
            </a:pPr>
            <a:r>
              <a:rPr lang="en-US" sz="1200">
                <a:latin typeface="Times New Roman" panose="02020603050405020304" pitchFamily="18" charset="0"/>
                <a:cs typeface="Times New Roman" panose="02020603050405020304" pitchFamily="18" charset="0"/>
              </a:rPr>
              <a:t> 3. Introduction</a:t>
            </a:r>
          </a:p>
          <a:p>
            <a:pPr marL="0" indent="0">
              <a:lnSpc>
                <a:spcPct val="150000"/>
              </a:lnSpc>
              <a:buNone/>
            </a:pPr>
            <a:r>
              <a:rPr lang="en-US" sz="1200">
                <a:latin typeface="Times New Roman" panose="02020603050405020304" pitchFamily="18" charset="0"/>
                <a:cs typeface="Times New Roman" panose="02020603050405020304" pitchFamily="18" charset="0"/>
              </a:rPr>
              <a:t>4. IHG Brands</a:t>
            </a:r>
          </a:p>
          <a:p>
            <a:pPr marL="0" indent="0">
              <a:lnSpc>
                <a:spcPct val="150000"/>
              </a:lnSpc>
              <a:buNone/>
            </a:pPr>
            <a:r>
              <a:rPr lang="en-US" sz="1200">
                <a:latin typeface="Times New Roman" panose="02020603050405020304" pitchFamily="18" charset="0"/>
                <a:cs typeface="Times New Roman" panose="02020603050405020304" pitchFamily="18" charset="0"/>
              </a:rPr>
              <a:t>5. Main Consumers </a:t>
            </a:r>
          </a:p>
          <a:p>
            <a:pPr marL="0" indent="0">
              <a:lnSpc>
                <a:spcPct val="150000"/>
              </a:lnSpc>
              <a:buNone/>
            </a:pPr>
            <a:r>
              <a:rPr lang="en-US" sz="1200">
                <a:latin typeface="Times New Roman" panose="02020603050405020304" pitchFamily="18" charset="0"/>
                <a:cs typeface="Times New Roman" panose="02020603050405020304" pitchFamily="18" charset="0"/>
              </a:rPr>
              <a:t>6. Target Market </a:t>
            </a:r>
          </a:p>
          <a:p>
            <a:pPr marL="0" indent="0">
              <a:lnSpc>
                <a:spcPct val="150000"/>
              </a:lnSpc>
              <a:buNone/>
            </a:pPr>
            <a:r>
              <a:rPr lang="en-US" sz="1200">
                <a:latin typeface="Times New Roman" panose="02020603050405020304" pitchFamily="18" charset="0"/>
                <a:cs typeface="Times New Roman" panose="02020603050405020304" pitchFamily="18" charset="0"/>
              </a:rPr>
              <a:t>7. IHG Services for the Target Market </a:t>
            </a:r>
          </a:p>
          <a:p>
            <a:pPr marL="0" indent="0">
              <a:lnSpc>
                <a:spcPct val="150000"/>
              </a:lnSpc>
              <a:buNone/>
            </a:pPr>
            <a:r>
              <a:rPr lang="en-US" sz="1200">
                <a:latin typeface="Times New Roman" panose="02020603050405020304" pitchFamily="18" charset="0"/>
                <a:cs typeface="Times New Roman" panose="02020603050405020304" pitchFamily="18" charset="0"/>
              </a:rPr>
              <a:t>8. Exclusive Services for the Wealthy at IHG</a:t>
            </a:r>
          </a:p>
          <a:p>
            <a:pPr marL="0" indent="0">
              <a:lnSpc>
                <a:spcPct val="150000"/>
              </a:lnSpc>
              <a:buNone/>
            </a:pPr>
            <a:r>
              <a:rPr lang="en-US" sz="1200">
                <a:latin typeface="Times New Roman" panose="02020603050405020304" pitchFamily="18" charset="0"/>
                <a:cs typeface="Times New Roman" panose="02020603050405020304" pitchFamily="18" charset="0"/>
              </a:rPr>
              <a:t>9. Importance of Guest Services </a:t>
            </a:r>
          </a:p>
          <a:p>
            <a:pPr marL="0" indent="0">
              <a:lnSpc>
                <a:spcPct val="150000"/>
              </a:lnSpc>
              <a:buNone/>
            </a:pPr>
            <a:r>
              <a:rPr lang="en-US" sz="1200">
                <a:latin typeface="Times New Roman" panose="02020603050405020304" pitchFamily="18" charset="0"/>
                <a:cs typeface="Times New Roman" panose="02020603050405020304" pitchFamily="18" charset="0"/>
              </a:rPr>
              <a:t>10. Importance of Hospitality </a:t>
            </a:r>
          </a:p>
          <a:p>
            <a:pPr marL="0" indent="0">
              <a:lnSpc>
                <a:spcPct val="150000"/>
              </a:lnSpc>
              <a:buNone/>
            </a:pPr>
            <a:r>
              <a:rPr lang="en-US" sz="1200">
                <a:latin typeface="Times New Roman" panose="02020603050405020304" pitchFamily="18" charset="0"/>
                <a:cs typeface="Times New Roman" panose="02020603050405020304" pitchFamily="18" charset="0"/>
              </a:rPr>
              <a:t>11. Conclusion </a:t>
            </a:r>
          </a:p>
          <a:p>
            <a:pPr marL="0" indent="0">
              <a:lnSpc>
                <a:spcPct val="150000"/>
              </a:lnSpc>
              <a:buNone/>
            </a:pPr>
            <a:r>
              <a:rPr lang="en-US" sz="1200">
                <a:latin typeface="Times New Roman" panose="02020603050405020304" pitchFamily="18" charset="0"/>
                <a:cs typeface="Times New Roman" panose="02020603050405020304" pitchFamily="18" charset="0"/>
              </a:rPr>
              <a:t>12. References </a:t>
            </a:r>
          </a:p>
          <a:p>
            <a:pPr marL="0" indent="0">
              <a:buNone/>
            </a:pPr>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2</a:t>
            </a:fld>
            <a:endParaRPr lang="en-US"/>
          </a:p>
        </p:txBody>
      </p:sp>
    </p:spTree>
    <p:extLst>
      <p:ext uri="{BB962C8B-B14F-4D97-AF65-F5344CB8AC3E}">
        <p14:creationId xmlns:p14="http://schemas.microsoft.com/office/powerpoint/2010/main" val="1742971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a:latin typeface="Times New Roman" panose="02020603050405020304" pitchFamily="18" charset="0"/>
                <a:cs typeface="Times New Roman" panose="02020603050405020304" pitchFamily="18" charset="0"/>
              </a:rPr>
              <a:t>Introduction </a:t>
            </a:r>
          </a:p>
        </p:txBody>
      </p:sp>
      <p:sp>
        <p:nvSpPr>
          <p:cNvPr id="3" name="Content Placeholder 2"/>
          <p:cNvSpPr>
            <a:spLocks noGrp="1"/>
          </p:cNvSpPr>
          <p:nvPr>
            <p:ph idx="1"/>
          </p:nvPr>
        </p:nvSpPr>
        <p:spPr>
          <a:xfrm>
            <a:off x="838200" y="1825625"/>
            <a:ext cx="5664200" cy="4351338"/>
          </a:xfrm>
        </p:spPr>
        <p:txBody>
          <a:bodyPr>
            <a:normAutofit lnSpcReduction="10000"/>
          </a:bodyPr>
          <a:lstStyle/>
          <a:p>
            <a:pPr>
              <a:lnSpc>
                <a:spcPct val="200000"/>
              </a:lnSpc>
            </a:pPr>
            <a:r>
              <a:rPr lang="en-US" sz="1200">
                <a:latin typeface="Times New Roman" panose="02020603050405020304" pitchFamily="18" charset="0"/>
                <a:cs typeface="Times New Roman" panose="02020603050405020304" pitchFamily="18" charset="0"/>
              </a:rPr>
              <a:t>The Intercontinental Group (IHG) is an international hotel company that is centered on creating great hotels that guests love. </a:t>
            </a:r>
          </a:p>
          <a:p>
            <a:pPr>
              <a:lnSpc>
                <a:spcPct val="200000"/>
              </a:lnSpc>
            </a:pPr>
            <a:r>
              <a:rPr lang="en-US" sz="1200">
                <a:latin typeface="Times New Roman" panose="02020603050405020304" pitchFamily="18" charset="0"/>
                <a:cs typeface="Times New Roman" panose="02020603050405020304" pitchFamily="18" charset="0"/>
              </a:rPr>
              <a:t>Currently, the company operates nine brands spanning across mainstream, upscale and luxury segments, each one built on the company’s foundation of effective delivery of great experiences to all their customers (IHG, 2023). </a:t>
            </a:r>
          </a:p>
          <a:p>
            <a:pPr>
              <a:lnSpc>
                <a:spcPct val="200000"/>
              </a:lnSpc>
            </a:pPr>
            <a:r>
              <a:rPr lang="en-US" sz="1200">
                <a:latin typeface="Times New Roman" panose="02020603050405020304" pitchFamily="18" charset="0"/>
                <a:cs typeface="Times New Roman" panose="02020603050405020304" pitchFamily="18" charset="0"/>
              </a:rPr>
              <a:t>IHG is the company behind iconic hotel brands such as the Intercontinental hotels and resorts, Crowne Plaza hotels and Resorts, Hotel Indigo, Holiday Inn, Holiday Inn Express, </a:t>
            </a:r>
            <a:r>
              <a:rPr lang="en-US" sz="1200" err="1">
                <a:latin typeface="Times New Roman" panose="02020603050405020304" pitchFamily="18" charset="0"/>
                <a:cs typeface="Times New Roman" panose="02020603050405020304" pitchFamily="18" charset="0"/>
              </a:rPr>
              <a:t>Staybridge</a:t>
            </a:r>
            <a:r>
              <a:rPr lang="en-US" sz="1200">
                <a:latin typeface="Times New Roman" panose="02020603050405020304" pitchFamily="18" charset="0"/>
                <a:cs typeface="Times New Roman" panose="02020603050405020304" pitchFamily="18" charset="0"/>
              </a:rPr>
              <a:t> Suites and Candlewood Suites (Brophy, 2009) </a:t>
            </a:r>
          </a:p>
          <a:p>
            <a:pPr>
              <a:lnSpc>
                <a:spcPct val="200000"/>
              </a:lnSpc>
            </a:pPr>
            <a:r>
              <a:rPr lang="en-US" sz="1200">
                <a:latin typeface="Times New Roman" panose="02020603050405020304" pitchFamily="18" charset="0"/>
                <a:cs typeface="Times New Roman" panose="02020603050405020304" pitchFamily="18" charset="0"/>
              </a:rPr>
              <a:t>The Intercontinental Group and the hotel brands under it are known for their strong service culture across the world all which value collaboration, interpersonal connections and creativity. </a:t>
            </a:r>
          </a:p>
          <a:p>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3</a:t>
            </a:fld>
            <a:endParaRPr lang="en-US"/>
          </a:p>
        </p:txBody>
      </p:sp>
      <p:pic>
        <p:nvPicPr>
          <p:cNvPr id="5" name="Picture 4"/>
          <p:cNvPicPr>
            <a:picLocks noChangeAspect="1"/>
          </p:cNvPicPr>
          <p:nvPr/>
        </p:nvPicPr>
        <p:blipFill>
          <a:blip r:embed="rId2"/>
          <a:stretch>
            <a:fillRect/>
          </a:stretch>
        </p:blipFill>
        <p:spPr>
          <a:xfrm>
            <a:off x="6680200" y="1825625"/>
            <a:ext cx="4689475" cy="3051175"/>
          </a:xfrm>
          <a:prstGeom prst="rect">
            <a:avLst/>
          </a:prstGeom>
        </p:spPr>
      </p:pic>
    </p:spTree>
    <p:extLst>
      <p:ext uri="{BB962C8B-B14F-4D97-AF65-F5344CB8AC3E}">
        <p14:creationId xmlns:p14="http://schemas.microsoft.com/office/powerpoint/2010/main" val="2818658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IHG Brands </a:t>
            </a:r>
          </a:p>
        </p:txBody>
      </p:sp>
      <p:sp>
        <p:nvSpPr>
          <p:cNvPr id="3" name="Content Placeholder 2"/>
          <p:cNvSpPr>
            <a:spLocks noGrp="1"/>
          </p:cNvSpPr>
          <p:nvPr>
            <p:ph idx="1"/>
          </p:nvPr>
        </p:nvSpPr>
        <p:spPr>
          <a:xfrm>
            <a:off x="4140200" y="1825625"/>
            <a:ext cx="7213600" cy="4351338"/>
          </a:xfrm>
        </p:spPr>
        <p:txBody>
          <a:bodyPr>
            <a:normAutofit/>
          </a:bodyPr>
          <a:lstStyle/>
          <a:p>
            <a:pPr>
              <a:lnSpc>
                <a:spcPct val="200000"/>
              </a:lnSpc>
            </a:pPr>
            <a:r>
              <a:rPr lang="en-US" sz="1200">
                <a:latin typeface="Times New Roman" panose="02020603050405020304" pitchFamily="18" charset="0"/>
                <a:cs typeface="Times New Roman" panose="02020603050405020304" pitchFamily="18" charset="0"/>
              </a:rPr>
              <a:t>IHG, is an award winning company with more than 6000 hotel properties with over 800,000 rooms in more than 100 countries across the world, serving more than 157 million people every year (IHG 2023).</a:t>
            </a:r>
          </a:p>
          <a:p>
            <a:pPr>
              <a:lnSpc>
                <a:spcPct val="200000"/>
              </a:lnSpc>
            </a:pPr>
            <a:r>
              <a:rPr lang="en-US" sz="1200">
                <a:latin typeface="Times New Roman" panose="02020603050405020304" pitchFamily="18" charset="0"/>
                <a:cs typeface="Times New Roman" panose="02020603050405020304" pitchFamily="18" charset="0"/>
              </a:rPr>
              <a:t>In their goal of achieving expansion, the company has more than 1900 hotels under development, which overall shows their commitment to becoming the best brand in the hospitality industry. </a:t>
            </a:r>
          </a:p>
          <a:p>
            <a:pPr>
              <a:lnSpc>
                <a:spcPct val="200000"/>
              </a:lnSpc>
            </a:pPr>
            <a:r>
              <a:rPr lang="en-US" sz="1200">
                <a:latin typeface="Times New Roman" panose="02020603050405020304" pitchFamily="18" charset="0"/>
                <a:cs typeface="Times New Roman" panose="02020603050405020304" pitchFamily="18" charset="0"/>
              </a:rPr>
              <a:t>The hospitality industry is one that is well known for growing consumer demand and high growth potential and IHG has shown their commitment over the years to becoming the world’s biggest mainstream brand. </a:t>
            </a:r>
          </a:p>
        </p:txBody>
      </p:sp>
      <p:sp>
        <p:nvSpPr>
          <p:cNvPr id="4" name="Slide Number Placeholder 3"/>
          <p:cNvSpPr>
            <a:spLocks noGrp="1"/>
          </p:cNvSpPr>
          <p:nvPr>
            <p:ph type="sldNum" sz="quarter" idx="12"/>
          </p:nvPr>
        </p:nvSpPr>
        <p:spPr/>
        <p:txBody>
          <a:bodyPr/>
          <a:lstStyle/>
          <a:p>
            <a:fld id="{FCC29ECA-2A22-48FE-AEDF-DA0DA5288F01}" type="slidenum">
              <a:rPr lang="en-US" smtClean="0"/>
              <a:t>4</a:t>
            </a:fld>
            <a:endParaRPr lang="en-US"/>
          </a:p>
        </p:txBody>
      </p:sp>
      <p:pic>
        <p:nvPicPr>
          <p:cNvPr id="5" name="Picture 4"/>
          <p:cNvPicPr>
            <a:picLocks noChangeAspect="1"/>
          </p:cNvPicPr>
          <p:nvPr/>
        </p:nvPicPr>
        <p:blipFill>
          <a:blip r:embed="rId2"/>
          <a:stretch>
            <a:fillRect/>
          </a:stretch>
        </p:blipFill>
        <p:spPr>
          <a:xfrm>
            <a:off x="1133476" y="3270115"/>
            <a:ext cx="2857500" cy="1765300"/>
          </a:xfrm>
          <a:prstGeom prst="rect">
            <a:avLst/>
          </a:prstGeom>
        </p:spPr>
      </p:pic>
    </p:spTree>
    <p:extLst>
      <p:ext uri="{BB962C8B-B14F-4D97-AF65-F5344CB8AC3E}">
        <p14:creationId xmlns:p14="http://schemas.microsoft.com/office/powerpoint/2010/main" val="4278626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a:latin typeface="Times New Roman" panose="02020603050405020304" pitchFamily="18" charset="0"/>
                <a:cs typeface="Times New Roman" panose="02020603050405020304" pitchFamily="18" charset="0"/>
              </a:rPr>
              <a:t>Main Consumers </a:t>
            </a:r>
          </a:p>
        </p:txBody>
      </p:sp>
      <p:sp>
        <p:nvSpPr>
          <p:cNvPr id="3" name="Content Placeholder 2"/>
          <p:cNvSpPr>
            <a:spLocks noGrp="1"/>
          </p:cNvSpPr>
          <p:nvPr>
            <p:ph idx="1"/>
          </p:nvPr>
        </p:nvSpPr>
        <p:spPr>
          <a:xfrm>
            <a:off x="1484310" y="2666999"/>
            <a:ext cx="10018713" cy="3368041"/>
          </a:xfrm>
        </p:spPr>
        <p:txBody>
          <a:bodyPr>
            <a:normAutofit fontScale="92500" lnSpcReduction="20000"/>
          </a:bodyPr>
          <a:lstStyle/>
          <a:p>
            <a:pPr>
              <a:lnSpc>
                <a:spcPct val="200000"/>
              </a:lnSpc>
            </a:pPr>
            <a:r>
              <a:rPr lang="en-US" sz="1300">
                <a:latin typeface="Times New Roman" panose="02020603050405020304" pitchFamily="18" charset="0"/>
                <a:cs typeface="Times New Roman" panose="02020603050405020304" pitchFamily="18" charset="0"/>
              </a:rPr>
              <a:t>IHG has grown significantly over the years because of their commitment to not only providing their customers with what they need, but also going out of their way to stay committed to their different brand identities. </a:t>
            </a:r>
          </a:p>
          <a:p>
            <a:pPr>
              <a:lnSpc>
                <a:spcPct val="200000"/>
              </a:lnSpc>
            </a:pPr>
            <a:r>
              <a:rPr lang="en-US" sz="1300">
                <a:latin typeface="Times New Roman" panose="02020603050405020304" pitchFamily="18" charset="0"/>
                <a:cs typeface="Times New Roman" panose="02020603050405020304" pitchFamily="18" charset="0"/>
              </a:rPr>
              <a:t>The main target market for IHG is the wealthy in society who are looking for value from their travel experiences. </a:t>
            </a:r>
          </a:p>
          <a:p>
            <a:pPr>
              <a:lnSpc>
                <a:spcPct val="200000"/>
              </a:lnSpc>
            </a:pPr>
            <a:r>
              <a:rPr lang="en-US" sz="1300">
                <a:latin typeface="Times New Roman" panose="02020603050405020304" pitchFamily="18" charset="0"/>
                <a:cs typeface="Times New Roman" panose="02020603050405020304" pitchFamily="18" charset="0"/>
              </a:rPr>
              <a:t>IHG applies market, psychographic and geographic segmentation, positioning and targeting for their different hotels which exposes their customers to a variety of choices based on their needs. </a:t>
            </a:r>
          </a:p>
          <a:p>
            <a:pPr>
              <a:lnSpc>
                <a:spcPct val="200000"/>
              </a:lnSpc>
            </a:pPr>
            <a:r>
              <a:rPr lang="en-US" sz="1300">
                <a:latin typeface="Times New Roman" panose="02020603050405020304" pitchFamily="18" charset="0"/>
                <a:cs typeface="Times New Roman" panose="02020603050405020304" pitchFamily="18" charset="0"/>
              </a:rPr>
              <a:t>While Holiday Inn offers different services that target middle income customers, Candlewood Suites provides an extended-stay service targeting mid-market business and leisure services and the Intercontinental Hotels and Resorts offers prestigious and luxury to high earning individuals (</a:t>
            </a:r>
            <a:r>
              <a:rPr lang="en-US" sz="1300" err="1">
                <a:latin typeface="Times New Roman" panose="02020603050405020304" pitchFamily="18" charset="0"/>
                <a:cs typeface="Times New Roman" panose="02020603050405020304" pitchFamily="18" charset="0"/>
              </a:rPr>
              <a:t>Voegeli</a:t>
            </a:r>
            <a:r>
              <a:rPr lang="en-US" sz="1300">
                <a:latin typeface="Times New Roman" panose="02020603050405020304" pitchFamily="18" charset="0"/>
                <a:cs typeface="Times New Roman" panose="02020603050405020304" pitchFamily="18" charset="0"/>
              </a:rPr>
              <a:t>, 2021). </a:t>
            </a:r>
          </a:p>
          <a:p>
            <a:pPr>
              <a:lnSpc>
                <a:spcPct val="200000"/>
              </a:lnSpc>
            </a:pPr>
            <a:r>
              <a:rPr lang="en-US" sz="1300">
                <a:latin typeface="Times New Roman" panose="02020603050405020304" pitchFamily="18" charset="0"/>
                <a:cs typeface="Times New Roman" panose="02020603050405020304" pitchFamily="18" charset="0"/>
              </a:rPr>
              <a:t>In order to maximize on their customer-base, IHG expands on the access, location and price of their services to reach as many customers as possible. </a:t>
            </a:r>
          </a:p>
          <a:p>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5</a:t>
            </a:fld>
            <a:endParaRPr lang="en-US"/>
          </a:p>
        </p:txBody>
      </p:sp>
    </p:spTree>
    <p:extLst>
      <p:ext uri="{BB962C8B-B14F-4D97-AF65-F5344CB8AC3E}">
        <p14:creationId xmlns:p14="http://schemas.microsoft.com/office/powerpoint/2010/main" val="1243574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a:latin typeface="Times New Roman" panose="02020603050405020304" pitchFamily="18" charset="0"/>
                <a:cs typeface="Times New Roman" panose="02020603050405020304" pitchFamily="18" charset="0"/>
              </a:rPr>
              <a:t>Target Market </a:t>
            </a:r>
          </a:p>
        </p:txBody>
      </p:sp>
      <p:sp>
        <p:nvSpPr>
          <p:cNvPr id="3" name="Content Placeholder 2"/>
          <p:cNvSpPr>
            <a:spLocks noGrp="1"/>
          </p:cNvSpPr>
          <p:nvPr>
            <p:ph idx="1"/>
          </p:nvPr>
        </p:nvSpPr>
        <p:spPr>
          <a:xfrm>
            <a:off x="1484310" y="2666999"/>
            <a:ext cx="10018713" cy="3337561"/>
          </a:xfrm>
        </p:spPr>
        <p:txBody>
          <a:bodyPr>
            <a:normAutofit lnSpcReduction="10000"/>
          </a:bodyPr>
          <a:lstStyle/>
          <a:p>
            <a:pPr>
              <a:lnSpc>
                <a:spcPct val="200000"/>
              </a:lnSpc>
            </a:pPr>
            <a:r>
              <a:rPr lang="en-US" sz="1200">
                <a:latin typeface="Times New Roman" panose="02020603050405020304" pitchFamily="18" charset="0"/>
                <a:cs typeface="Times New Roman" panose="02020603050405020304" pitchFamily="18" charset="0"/>
              </a:rPr>
              <a:t>IHG also targets customers based on geographic location, offering full-service, upscale accommodations across their brands. </a:t>
            </a:r>
          </a:p>
          <a:p>
            <a:pPr>
              <a:lnSpc>
                <a:spcPct val="200000"/>
              </a:lnSpc>
            </a:pPr>
            <a:r>
              <a:rPr lang="en-US" sz="1200">
                <a:latin typeface="Times New Roman" panose="02020603050405020304" pitchFamily="18" charset="0"/>
                <a:cs typeface="Times New Roman" panose="02020603050405020304" pitchFamily="18" charset="0"/>
              </a:rPr>
              <a:t>For instance, Hotel Indigo is located in urban, mid0town and suburban areas that are new restaurants and businesses, while Holiday Inn Express hotels are commonly located long interstates, major highways and airports. </a:t>
            </a:r>
          </a:p>
          <a:p>
            <a:pPr>
              <a:lnSpc>
                <a:spcPct val="200000"/>
              </a:lnSpc>
            </a:pPr>
            <a:r>
              <a:rPr lang="en-US" sz="1200">
                <a:latin typeface="Times New Roman" panose="02020603050405020304" pitchFamily="18" charset="0"/>
                <a:cs typeface="Times New Roman" panose="02020603050405020304" pitchFamily="18" charset="0"/>
              </a:rPr>
              <a:t>On the other hand, </a:t>
            </a:r>
            <a:r>
              <a:rPr lang="en-US" sz="1200" err="1">
                <a:latin typeface="Times New Roman" panose="02020603050405020304" pitchFamily="18" charset="0"/>
                <a:cs typeface="Times New Roman" panose="02020603050405020304" pitchFamily="18" charset="0"/>
              </a:rPr>
              <a:t>Staybridge</a:t>
            </a:r>
            <a:r>
              <a:rPr lang="en-US" sz="1200">
                <a:latin typeface="Times New Roman" panose="02020603050405020304" pitchFamily="18" charset="0"/>
                <a:cs typeface="Times New Roman" panose="02020603050405020304" pitchFamily="18" charset="0"/>
              </a:rPr>
              <a:t> Suites and Candlewood Suites are located in close proximity to colleges, business parks and universities making them more accessible to their lower income customers (</a:t>
            </a:r>
            <a:r>
              <a:rPr lang="en-US" sz="1200" err="1">
                <a:latin typeface="Times New Roman" panose="02020603050405020304" pitchFamily="18" charset="0"/>
                <a:cs typeface="Times New Roman" panose="02020603050405020304" pitchFamily="18" charset="0"/>
              </a:rPr>
              <a:t>Voegeli</a:t>
            </a:r>
            <a:r>
              <a:rPr lang="en-US" sz="1200">
                <a:latin typeface="Times New Roman" panose="02020603050405020304" pitchFamily="18" charset="0"/>
                <a:cs typeface="Times New Roman" panose="02020603050405020304" pitchFamily="18" charset="0"/>
              </a:rPr>
              <a:t>, 2021).</a:t>
            </a:r>
          </a:p>
          <a:p>
            <a:pPr>
              <a:lnSpc>
                <a:spcPct val="200000"/>
              </a:lnSpc>
            </a:pPr>
            <a:r>
              <a:rPr lang="en-US" sz="1200">
                <a:latin typeface="Times New Roman" panose="02020603050405020304" pitchFamily="18" charset="0"/>
                <a:cs typeface="Times New Roman" panose="02020603050405020304" pitchFamily="18" charset="0"/>
              </a:rPr>
              <a:t>Overall, IHG is committed to providing all their customers with high quality services, from their most elite customers to the everyday customer. </a:t>
            </a:r>
          </a:p>
          <a:p>
            <a:pPr>
              <a:lnSpc>
                <a:spcPct val="200000"/>
              </a:lnSpc>
            </a:pPr>
            <a:r>
              <a:rPr lang="en-US" sz="1200">
                <a:latin typeface="Times New Roman" panose="02020603050405020304" pitchFamily="18" charset="0"/>
                <a:cs typeface="Times New Roman" panose="02020603050405020304" pitchFamily="18" charset="0"/>
              </a:rPr>
              <a:t>For instance, Holiday Inn was awarded the highest in Guest Satisfaction Among Mid-Scale Full Service Full Service Chains by J.D Power and Associates 2012 North America Guest Satisfaction Index Study in 2012 for the second year in a row. </a:t>
            </a:r>
          </a:p>
        </p:txBody>
      </p:sp>
      <p:sp>
        <p:nvSpPr>
          <p:cNvPr id="4" name="Slide Number Placeholder 3"/>
          <p:cNvSpPr>
            <a:spLocks noGrp="1"/>
          </p:cNvSpPr>
          <p:nvPr>
            <p:ph type="sldNum" sz="quarter" idx="12"/>
          </p:nvPr>
        </p:nvSpPr>
        <p:spPr/>
        <p:txBody>
          <a:bodyPr/>
          <a:lstStyle/>
          <a:p>
            <a:fld id="{FCC29ECA-2A22-48FE-AEDF-DA0DA5288F01}" type="slidenum">
              <a:rPr lang="en-US" smtClean="0"/>
              <a:t>6</a:t>
            </a:fld>
            <a:endParaRPr lang="en-US"/>
          </a:p>
        </p:txBody>
      </p:sp>
    </p:spTree>
    <p:extLst>
      <p:ext uri="{BB962C8B-B14F-4D97-AF65-F5344CB8AC3E}">
        <p14:creationId xmlns:p14="http://schemas.microsoft.com/office/powerpoint/2010/main" val="821268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Services for the Target Market </a:t>
            </a:r>
          </a:p>
        </p:txBody>
      </p:sp>
      <p:sp>
        <p:nvSpPr>
          <p:cNvPr id="3" name="Content Placeholder 2"/>
          <p:cNvSpPr>
            <a:spLocks noGrp="1"/>
          </p:cNvSpPr>
          <p:nvPr>
            <p:ph idx="1"/>
          </p:nvPr>
        </p:nvSpPr>
        <p:spPr>
          <a:xfrm>
            <a:off x="1484311" y="1825624"/>
            <a:ext cx="5207000" cy="4620896"/>
          </a:xfrm>
        </p:spPr>
        <p:txBody>
          <a:bodyPr>
            <a:normAutofit lnSpcReduction="10000"/>
          </a:bodyPr>
          <a:lstStyle/>
          <a:p>
            <a:pPr>
              <a:lnSpc>
                <a:spcPct val="200000"/>
              </a:lnSpc>
            </a:pPr>
            <a:r>
              <a:rPr lang="en-US" sz="1200">
                <a:latin typeface="Times New Roman" panose="02020603050405020304" pitchFamily="18" charset="0"/>
                <a:cs typeface="Times New Roman" panose="02020603050405020304" pitchFamily="18" charset="0"/>
              </a:rPr>
              <a:t>Although IHG focuses on maximizing their target market, their biggest consumers are the wealthy, meaning that they invest in the most luxurious parts of the world. </a:t>
            </a:r>
          </a:p>
          <a:p>
            <a:pPr>
              <a:lnSpc>
                <a:spcPct val="200000"/>
              </a:lnSpc>
            </a:pPr>
            <a:r>
              <a:rPr lang="en-US" sz="1200">
                <a:latin typeface="Times New Roman" panose="02020603050405020304" pitchFamily="18" charset="0"/>
                <a:cs typeface="Times New Roman" panose="02020603050405020304" pitchFamily="18" charset="0"/>
              </a:rPr>
              <a:t>With their diverse set of global destinations, customers enjoy a wide range of choices of services and experiences. </a:t>
            </a:r>
          </a:p>
          <a:p>
            <a:pPr>
              <a:lnSpc>
                <a:spcPct val="200000"/>
              </a:lnSpc>
            </a:pPr>
            <a:r>
              <a:rPr lang="en-US" sz="1200">
                <a:latin typeface="Times New Roman" panose="02020603050405020304" pitchFamily="18" charset="0"/>
                <a:cs typeface="Times New Roman" panose="02020603050405020304" pitchFamily="18" charset="0"/>
              </a:rPr>
              <a:t>With more than 18 hotel brands across more than 6000 destinations, their loyalty program allows their wealthy customers to choose which service best fits their needs. </a:t>
            </a:r>
          </a:p>
          <a:p>
            <a:pPr>
              <a:lnSpc>
                <a:spcPct val="200000"/>
              </a:lnSpc>
            </a:pPr>
            <a:r>
              <a:rPr lang="en-US" sz="1200">
                <a:latin typeface="Times New Roman" panose="02020603050405020304" pitchFamily="18" charset="0"/>
                <a:cs typeface="Times New Roman" panose="02020603050405020304" pitchFamily="18" charset="0"/>
              </a:rPr>
              <a:t>Their luxury and lifestyle collection is much up of the Six senses hotel, Regent hotel, Intercontinental hotels and Resorts, Vignette collection, </a:t>
            </a:r>
            <a:r>
              <a:rPr lang="en-US" sz="1200" err="1">
                <a:latin typeface="Times New Roman" panose="02020603050405020304" pitchFamily="18" charset="0"/>
                <a:cs typeface="Times New Roman" panose="02020603050405020304" pitchFamily="18" charset="0"/>
              </a:rPr>
              <a:t>Kimpton</a:t>
            </a:r>
            <a:r>
              <a:rPr lang="en-US" sz="1200">
                <a:latin typeface="Times New Roman" panose="02020603050405020304" pitchFamily="18" charset="0"/>
                <a:cs typeface="Times New Roman" panose="02020603050405020304" pitchFamily="18" charset="0"/>
              </a:rPr>
              <a:t> Hotels and Restaurants and Hotel Indigo all which are exclusive and luxurious brands(</a:t>
            </a:r>
            <a:r>
              <a:rPr lang="en-US" sz="1200" err="1">
                <a:latin typeface="Times New Roman" panose="02020603050405020304" pitchFamily="18" charset="0"/>
                <a:cs typeface="Times New Roman" panose="02020603050405020304" pitchFamily="18" charset="0"/>
              </a:rPr>
              <a:t>Voegeli</a:t>
            </a:r>
            <a:r>
              <a:rPr lang="en-US" sz="1200">
                <a:latin typeface="Times New Roman" panose="02020603050405020304" pitchFamily="18" charset="0"/>
                <a:cs typeface="Times New Roman" panose="02020603050405020304" pitchFamily="18" charset="0"/>
              </a:rPr>
              <a:t>, 2021). </a:t>
            </a:r>
          </a:p>
        </p:txBody>
      </p:sp>
      <p:sp>
        <p:nvSpPr>
          <p:cNvPr id="4" name="Slide Number Placeholder 3"/>
          <p:cNvSpPr>
            <a:spLocks noGrp="1"/>
          </p:cNvSpPr>
          <p:nvPr>
            <p:ph type="sldNum" sz="quarter" idx="12"/>
          </p:nvPr>
        </p:nvSpPr>
        <p:spPr/>
        <p:txBody>
          <a:bodyPr/>
          <a:lstStyle/>
          <a:p>
            <a:fld id="{FCC29ECA-2A22-48FE-AEDF-DA0DA5288F01}" type="slidenum">
              <a:rPr lang="en-US" smtClean="0"/>
              <a:t>7</a:t>
            </a:fld>
            <a:endParaRPr lang="en-US"/>
          </a:p>
        </p:txBody>
      </p:sp>
      <p:pic>
        <p:nvPicPr>
          <p:cNvPr id="6" name="Picture 5"/>
          <p:cNvPicPr>
            <a:picLocks noChangeAspect="1"/>
          </p:cNvPicPr>
          <p:nvPr/>
        </p:nvPicPr>
        <p:blipFill>
          <a:blip r:embed="rId2"/>
          <a:stretch>
            <a:fillRect/>
          </a:stretch>
        </p:blipFill>
        <p:spPr>
          <a:xfrm>
            <a:off x="7848600" y="2359111"/>
            <a:ext cx="2844800" cy="1893085"/>
          </a:xfrm>
          <a:prstGeom prst="rect">
            <a:avLst/>
          </a:prstGeom>
        </p:spPr>
      </p:pic>
      <p:pic>
        <p:nvPicPr>
          <p:cNvPr id="7" name="Picture 6"/>
          <p:cNvPicPr>
            <a:picLocks noChangeAspect="1"/>
          </p:cNvPicPr>
          <p:nvPr/>
        </p:nvPicPr>
        <p:blipFill>
          <a:blip r:embed="rId3"/>
          <a:stretch>
            <a:fillRect/>
          </a:stretch>
        </p:blipFill>
        <p:spPr>
          <a:xfrm>
            <a:off x="7848600" y="4479618"/>
            <a:ext cx="2844800" cy="1697344"/>
          </a:xfrm>
          <a:prstGeom prst="rect">
            <a:avLst/>
          </a:prstGeom>
        </p:spPr>
      </p:pic>
    </p:spTree>
    <p:extLst>
      <p:ext uri="{BB962C8B-B14F-4D97-AF65-F5344CB8AC3E}">
        <p14:creationId xmlns:p14="http://schemas.microsoft.com/office/powerpoint/2010/main" val="3732315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Exclusive Services across different Brands </a:t>
            </a:r>
          </a:p>
        </p:txBody>
      </p:sp>
      <p:sp>
        <p:nvSpPr>
          <p:cNvPr id="3" name="Content Placeholder 2"/>
          <p:cNvSpPr>
            <a:spLocks noGrp="1"/>
          </p:cNvSpPr>
          <p:nvPr>
            <p:ph idx="1"/>
          </p:nvPr>
        </p:nvSpPr>
        <p:spPr>
          <a:xfrm>
            <a:off x="1712910" y="2108199"/>
            <a:ext cx="5424489" cy="4475481"/>
          </a:xfrm>
        </p:spPr>
        <p:txBody>
          <a:bodyPr>
            <a:normAutofit/>
          </a:bodyPr>
          <a:lstStyle/>
          <a:p>
            <a:pPr>
              <a:lnSpc>
                <a:spcPct val="200000"/>
              </a:lnSpc>
            </a:pPr>
            <a:r>
              <a:rPr lang="en-US" sz="1200">
                <a:latin typeface="Times New Roman" panose="02020603050405020304" pitchFamily="18" charset="0"/>
                <a:cs typeface="Times New Roman" panose="02020603050405020304" pitchFamily="18" charset="0"/>
              </a:rPr>
              <a:t>IHG’s premium collection is made up of </a:t>
            </a:r>
            <a:r>
              <a:rPr lang="en-US" sz="1200" err="1">
                <a:latin typeface="Times New Roman" panose="02020603050405020304" pitchFamily="18" charset="0"/>
                <a:cs typeface="Times New Roman" panose="02020603050405020304" pitchFamily="18" charset="0"/>
              </a:rPr>
              <a:t>Voco</a:t>
            </a:r>
            <a:r>
              <a:rPr lang="en-US" sz="1200">
                <a:latin typeface="Times New Roman" panose="02020603050405020304" pitchFamily="18" charset="0"/>
                <a:cs typeface="Times New Roman" panose="02020603050405020304" pitchFamily="18" charset="0"/>
              </a:rPr>
              <a:t>, </a:t>
            </a:r>
            <a:r>
              <a:rPr lang="en-US" sz="1200" err="1">
                <a:latin typeface="Times New Roman" panose="02020603050405020304" pitchFamily="18" charset="0"/>
                <a:cs typeface="Times New Roman" panose="02020603050405020304" pitchFamily="18" charset="0"/>
              </a:rPr>
              <a:t>Hualuxe</a:t>
            </a:r>
            <a:r>
              <a:rPr lang="en-US" sz="1200">
                <a:latin typeface="Times New Roman" panose="02020603050405020304" pitchFamily="18" charset="0"/>
                <a:cs typeface="Times New Roman" panose="02020603050405020304" pitchFamily="18" charset="0"/>
              </a:rPr>
              <a:t> hotels and Resorts, Even and Crowne Plaza. </a:t>
            </a:r>
          </a:p>
          <a:p>
            <a:pPr>
              <a:lnSpc>
                <a:spcPct val="200000"/>
              </a:lnSpc>
            </a:pPr>
            <a:r>
              <a:rPr lang="en-US" sz="1200">
                <a:latin typeface="Times New Roman" panose="02020603050405020304" pitchFamily="18" charset="0"/>
                <a:cs typeface="Times New Roman" panose="02020603050405020304" pitchFamily="18" charset="0"/>
              </a:rPr>
              <a:t>Their essentials collection includes the Holiday Inn Express, Holiday Inn and Avid and the Suites collection is made up of the Atwell Suites, </a:t>
            </a:r>
            <a:r>
              <a:rPr lang="en-US" sz="1200" err="1">
                <a:latin typeface="Times New Roman" panose="02020603050405020304" pitchFamily="18" charset="0"/>
                <a:cs typeface="Times New Roman" panose="02020603050405020304" pitchFamily="18" charset="0"/>
              </a:rPr>
              <a:t>Staybridge</a:t>
            </a:r>
            <a:r>
              <a:rPr lang="en-US" sz="1200">
                <a:latin typeface="Times New Roman" panose="02020603050405020304" pitchFamily="18" charset="0"/>
                <a:cs typeface="Times New Roman" panose="02020603050405020304" pitchFamily="18" charset="0"/>
              </a:rPr>
              <a:t> Suites, Holiday Inn Club Vacations and the Candlewood suites (IHG, 2023). </a:t>
            </a:r>
          </a:p>
          <a:p>
            <a:pPr>
              <a:lnSpc>
                <a:spcPct val="200000"/>
              </a:lnSpc>
            </a:pPr>
            <a:r>
              <a:rPr lang="en-US" sz="1200">
                <a:latin typeface="Times New Roman" panose="02020603050405020304" pitchFamily="18" charset="0"/>
                <a:cs typeface="Times New Roman" panose="02020603050405020304" pitchFamily="18" charset="0"/>
              </a:rPr>
              <a:t>Across the different brand-name hotels, their customers are able to enjoy luxurious and exclusive accommodations, dining, lounges, pool bars, business services, wellness programs and services and meetings and events spaces. </a:t>
            </a:r>
          </a:p>
          <a:p>
            <a:pPr>
              <a:lnSpc>
                <a:spcPct val="200000"/>
              </a:lnSpc>
            </a:pPr>
            <a:r>
              <a:rPr lang="en-US" sz="1200">
                <a:latin typeface="Times New Roman" panose="02020603050405020304" pitchFamily="18" charset="0"/>
                <a:cs typeface="Times New Roman" panose="02020603050405020304" pitchFamily="18" charset="0"/>
              </a:rPr>
              <a:t>With their exclusive IHG Rewards Club, customers are able to access some of the best and most luxurious services across the Americas, Europe, Asia, the Middle East and Africa. </a:t>
            </a:r>
          </a:p>
        </p:txBody>
      </p:sp>
      <p:sp>
        <p:nvSpPr>
          <p:cNvPr id="4" name="Slide Number Placeholder 3"/>
          <p:cNvSpPr>
            <a:spLocks noGrp="1"/>
          </p:cNvSpPr>
          <p:nvPr>
            <p:ph type="sldNum" sz="quarter" idx="12"/>
          </p:nvPr>
        </p:nvSpPr>
        <p:spPr/>
        <p:txBody>
          <a:bodyPr/>
          <a:lstStyle/>
          <a:p>
            <a:fld id="{FCC29ECA-2A22-48FE-AEDF-DA0DA5288F01}" type="slidenum">
              <a:rPr lang="en-US" smtClean="0"/>
              <a:t>8</a:t>
            </a:fld>
            <a:endParaRPr lang="en-US"/>
          </a:p>
        </p:txBody>
      </p:sp>
      <p:pic>
        <p:nvPicPr>
          <p:cNvPr id="5" name="Picture 4"/>
          <p:cNvPicPr>
            <a:picLocks noChangeAspect="1"/>
          </p:cNvPicPr>
          <p:nvPr/>
        </p:nvPicPr>
        <p:blipFill>
          <a:blip r:embed="rId2"/>
          <a:stretch>
            <a:fillRect/>
          </a:stretch>
        </p:blipFill>
        <p:spPr>
          <a:xfrm>
            <a:off x="7137398" y="3124994"/>
            <a:ext cx="4597401" cy="1752600"/>
          </a:xfrm>
          <a:prstGeom prst="rect">
            <a:avLst/>
          </a:prstGeom>
        </p:spPr>
      </p:pic>
    </p:spTree>
    <p:extLst>
      <p:ext uri="{BB962C8B-B14F-4D97-AF65-F5344CB8AC3E}">
        <p14:creationId xmlns:p14="http://schemas.microsoft.com/office/powerpoint/2010/main" val="2900794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Importance of Guest Services </a:t>
            </a:r>
          </a:p>
        </p:txBody>
      </p:sp>
      <p:sp>
        <p:nvSpPr>
          <p:cNvPr id="3" name="Content Placeholder 2"/>
          <p:cNvSpPr>
            <a:spLocks noGrp="1"/>
          </p:cNvSpPr>
          <p:nvPr>
            <p:ph idx="1"/>
          </p:nvPr>
        </p:nvSpPr>
        <p:spPr>
          <a:xfrm>
            <a:off x="5740400" y="1825625"/>
            <a:ext cx="5613400" cy="4351338"/>
          </a:xfrm>
        </p:spPr>
        <p:txBody>
          <a:bodyPr>
            <a:noAutofit/>
          </a:bodyPr>
          <a:lstStyle/>
          <a:p>
            <a:pPr>
              <a:lnSpc>
                <a:spcPct val="150000"/>
              </a:lnSpc>
            </a:pPr>
            <a:r>
              <a:rPr lang="en-US" sz="1200">
                <a:latin typeface="Times New Roman" panose="02020603050405020304" pitchFamily="18" charset="0"/>
                <a:cs typeface="Times New Roman" panose="02020603050405020304" pitchFamily="18" charset="0"/>
              </a:rPr>
              <a:t>In the hospitality industry, guest services is one of the most important aspects in a business, ensuring that guests experience consistent and high quality services. </a:t>
            </a:r>
          </a:p>
          <a:p>
            <a:pPr>
              <a:lnSpc>
                <a:spcPct val="150000"/>
              </a:lnSpc>
            </a:pPr>
            <a:r>
              <a:rPr lang="en-US" sz="1200">
                <a:latin typeface="Times New Roman" panose="02020603050405020304" pitchFamily="18" charset="0"/>
                <a:cs typeface="Times New Roman" panose="02020603050405020304" pitchFamily="18" charset="0"/>
              </a:rPr>
              <a:t>Quality guest service involves the consistent delivery of services and products, not only meeting the expectations of the client, but also exceeding their needs to provide delightful hotel experiences that could even las a lifetime (Pavia &amp; </a:t>
            </a:r>
            <a:r>
              <a:rPr lang="en-US" sz="1200" err="1">
                <a:latin typeface="Times New Roman" panose="02020603050405020304" pitchFamily="18" charset="0"/>
                <a:cs typeface="Times New Roman" panose="02020603050405020304" pitchFamily="18" charset="0"/>
              </a:rPr>
              <a:t>Floricic</a:t>
            </a:r>
            <a:r>
              <a:rPr lang="en-US" sz="1200">
                <a:latin typeface="Times New Roman" panose="02020603050405020304" pitchFamily="18" charset="0"/>
                <a:cs typeface="Times New Roman" panose="02020603050405020304" pitchFamily="18" charset="0"/>
              </a:rPr>
              <a:t>, 2015) </a:t>
            </a:r>
          </a:p>
          <a:p>
            <a:pPr>
              <a:lnSpc>
                <a:spcPct val="150000"/>
              </a:lnSpc>
            </a:pPr>
            <a:r>
              <a:rPr lang="en-US" sz="1200">
                <a:latin typeface="Times New Roman" panose="02020603050405020304" pitchFamily="18" charset="0"/>
                <a:cs typeface="Times New Roman" panose="02020603050405020304" pitchFamily="18" charset="0"/>
              </a:rPr>
              <a:t>At IHG, guest service employees are seen as representatives of the company because they are in charge of coordinating all aspects of their rewards programs. </a:t>
            </a:r>
          </a:p>
          <a:p>
            <a:pPr>
              <a:lnSpc>
                <a:spcPct val="150000"/>
              </a:lnSpc>
            </a:pPr>
            <a:r>
              <a:rPr lang="en-US" sz="1200">
                <a:latin typeface="Times New Roman" panose="02020603050405020304" pitchFamily="18" charset="0"/>
                <a:cs typeface="Times New Roman" panose="02020603050405020304" pitchFamily="18" charset="0"/>
              </a:rPr>
              <a:t>In addition to that, they also act s liaisons between the guest and the hotel to ensure that all guests receive the highest quality services and are satisfied enough to share their experience and return in the future lifetime (Pavia &amp; </a:t>
            </a:r>
            <a:r>
              <a:rPr lang="en-US" sz="1200" err="1">
                <a:latin typeface="Times New Roman" panose="02020603050405020304" pitchFamily="18" charset="0"/>
                <a:cs typeface="Times New Roman" panose="02020603050405020304" pitchFamily="18" charset="0"/>
              </a:rPr>
              <a:t>Floricic</a:t>
            </a:r>
            <a:r>
              <a:rPr lang="en-US" sz="1200">
                <a:latin typeface="Times New Roman" panose="02020603050405020304" pitchFamily="18" charset="0"/>
                <a:cs typeface="Times New Roman" panose="02020603050405020304" pitchFamily="18" charset="0"/>
              </a:rPr>
              <a:t>, 2015) </a:t>
            </a:r>
          </a:p>
          <a:p>
            <a:pPr>
              <a:lnSpc>
                <a:spcPct val="150000"/>
              </a:lnSpc>
            </a:pPr>
            <a:r>
              <a:rPr lang="en-US" sz="1200">
                <a:latin typeface="Times New Roman" panose="02020603050405020304" pitchFamily="18" charset="0"/>
                <a:cs typeface="Times New Roman" panose="02020603050405020304" pitchFamily="18" charset="0"/>
              </a:rPr>
              <a:t>Guest services agents are in charge of the continuous fulfilment of the needs of the customers in a courteous, attentive and friendly manner than mirrors the company’s brand. </a:t>
            </a:r>
          </a:p>
        </p:txBody>
      </p:sp>
      <p:sp>
        <p:nvSpPr>
          <p:cNvPr id="4" name="Slide Number Placeholder 3"/>
          <p:cNvSpPr>
            <a:spLocks noGrp="1"/>
          </p:cNvSpPr>
          <p:nvPr>
            <p:ph type="sldNum" sz="quarter" idx="12"/>
          </p:nvPr>
        </p:nvSpPr>
        <p:spPr/>
        <p:txBody>
          <a:bodyPr/>
          <a:lstStyle/>
          <a:p>
            <a:fld id="{FCC29ECA-2A22-48FE-AEDF-DA0DA5288F01}" type="slidenum">
              <a:rPr lang="en-US" smtClean="0"/>
              <a:t>9</a:t>
            </a:fld>
            <a:endParaRPr lang="en-US"/>
          </a:p>
        </p:txBody>
      </p:sp>
      <p:pic>
        <p:nvPicPr>
          <p:cNvPr id="5" name="Picture 4"/>
          <p:cNvPicPr>
            <a:picLocks noChangeAspect="1"/>
          </p:cNvPicPr>
          <p:nvPr/>
        </p:nvPicPr>
        <p:blipFill>
          <a:blip r:embed="rId2"/>
          <a:stretch>
            <a:fillRect/>
          </a:stretch>
        </p:blipFill>
        <p:spPr>
          <a:xfrm>
            <a:off x="1215244" y="2130425"/>
            <a:ext cx="4525156" cy="3000375"/>
          </a:xfrm>
          <a:prstGeom prst="rect">
            <a:avLst/>
          </a:prstGeom>
        </p:spPr>
      </p:pic>
    </p:spTree>
    <p:extLst>
      <p:ext uri="{BB962C8B-B14F-4D97-AF65-F5344CB8AC3E}">
        <p14:creationId xmlns:p14="http://schemas.microsoft.com/office/powerpoint/2010/main" val="1127733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Importance of Hospitality </a:t>
            </a:r>
          </a:p>
        </p:txBody>
      </p:sp>
      <p:sp>
        <p:nvSpPr>
          <p:cNvPr id="3" name="Content Placeholder 2"/>
          <p:cNvSpPr>
            <a:spLocks noGrp="1"/>
          </p:cNvSpPr>
          <p:nvPr>
            <p:ph idx="1"/>
          </p:nvPr>
        </p:nvSpPr>
        <p:spPr/>
        <p:txBody>
          <a:bodyPr>
            <a:normAutofit fontScale="47500" lnSpcReduction="20000"/>
          </a:bodyPr>
          <a:lstStyle/>
          <a:p>
            <a:pPr>
              <a:lnSpc>
                <a:spcPct val="170000"/>
              </a:lnSpc>
            </a:pPr>
            <a:r>
              <a:rPr lang="en-US" sz="2500">
                <a:latin typeface="Times New Roman" panose="02020603050405020304" pitchFamily="18" charset="0"/>
                <a:cs typeface="Times New Roman" panose="02020603050405020304" pitchFamily="18" charset="0"/>
              </a:rPr>
              <a:t>In many business that involve interacting with customers, excellent hospitality means excellent growth and success for the business. </a:t>
            </a:r>
          </a:p>
          <a:p>
            <a:pPr>
              <a:lnSpc>
                <a:spcPct val="170000"/>
              </a:lnSpc>
            </a:pPr>
            <a:r>
              <a:rPr lang="en-US" sz="2500">
                <a:latin typeface="Times New Roman" panose="02020603050405020304" pitchFamily="18" charset="0"/>
                <a:cs typeface="Times New Roman" panose="02020603050405020304" pitchFamily="18" charset="0"/>
              </a:rPr>
              <a:t>Through hospitality, companies are able to fulfil basic needs of accommodation, food, transport and entertainment for recreational and work purposes. </a:t>
            </a:r>
          </a:p>
          <a:p>
            <a:pPr>
              <a:lnSpc>
                <a:spcPct val="170000"/>
              </a:lnSpc>
            </a:pPr>
            <a:r>
              <a:rPr lang="en-US" sz="2500">
                <a:latin typeface="Times New Roman" panose="02020603050405020304" pitchFamily="18" charset="0"/>
                <a:cs typeface="Times New Roman" panose="02020603050405020304" pitchFamily="18" charset="0"/>
              </a:rPr>
              <a:t>Hospitality is an art that is constantly changing depending on the customer and the industry (</a:t>
            </a:r>
            <a:r>
              <a:rPr lang="en-US" sz="2500" err="1">
                <a:latin typeface="Times New Roman" panose="02020603050405020304" pitchFamily="18" charset="0"/>
                <a:cs typeface="Times New Roman" panose="02020603050405020304" pitchFamily="18" charset="0"/>
              </a:rPr>
              <a:t>Vasadze</a:t>
            </a:r>
            <a:r>
              <a:rPr lang="en-US" sz="2500">
                <a:latin typeface="Times New Roman" panose="02020603050405020304" pitchFamily="18" charset="0"/>
                <a:cs typeface="Times New Roman" panose="02020603050405020304" pitchFamily="18" charset="0"/>
              </a:rPr>
              <a:t> et al., 2018). </a:t>
            </a:r>
          </a:p>
          <a:p>
            <a:pPr>
              <a:lnSpc>
                <a:spcPct val="170000"/>
              </a:lnSpc>
            </a:pPr>
            <a:r>
              <a:rPr lang="en-US" sz="2500">
                <a:latin typeface="Times New Roman" panose="02020603050405020304" pitchFamily="18" charset="0"/>
                <a:cs typeface="Times New Roman" panose="02020603050405020304" pitchFamily="18" charset="0"/>
              </a:rPr>
              <a:t>However, while fulfilling guest expectations is easy by anticipating their needs, it can also be challenging because they are ever-changing.</a:t>
            </a:r>
          </a:p>
          <a:p>
            <a:pPr>
              <a:lnSpc>
                <a:spcPct val="170000"/>
              </a:lnSpc>
            </a:pPr>
            <a:r>
              <a:rPr lang="en-US" sz="2500">
                <a:latin typeface="Times New Roman" panose="02020603050405020304" pitchFamily="18" charset="0"/>
                <a:cs typeface="Times New Roman" panose="02020603050405020304" pitchFamily="18" charset="0"/>
              </a:rPr>
              <a:t>Hotels can improve their fulfilment of guest expectations by keeping up with customer feedback and hospitality trends such as mobile check-ins, digital keys, easy and efficient communication, sustainable themes and high quality but authentic service (Pavia &amp; </a:t>
            </a:r>
            <a:r>
              <a:rPr lang="en-US" sz="2500" err="1">
                <a:latin typeface="Times New Roman" panose="02020603050405020304" pitchFamily="18" charset="0"/>
                <a:cs typeface="Times New Roman" panose="02020603050405020304" pitchFamily="18" charset="0"/>
              </a:rPr>
              <a:t>Floričić</a:t>
            </a:r>
            <a:r>
              <a:rPr lang="en-US" sz="2500">
                <a:latin typeface="Times New Roman" panose="02020603050405020304" pitchFamily="18" charset="0"/>
                <a:cs typeface="Times New Roman" panose="02020603050405020304" pitchFamily="18" charset="0"/>
              </a:rPr>
              <a:t>, 2015) . </a:t>
            </a:r>
          </a:p>
          <a:p>
            <a:pPr>
              <a:lnSpc>
                <a:spcPct val="170000"/>
              </a:lnSpc>
            </a:pPr>
            <a:r>
              <a:rPr lang="en-US" sz="2500">
                <a:latin typeface="Times New Roman" panose="02020603050405020304" pitchFamily="18" charset="0"/>
                <a:cs typeface="Times New Roman" panose="02020603050405020304" pitchFamily="18" charset="0"/>
              </a:rPr>
              <a:t>If a customer is looking for and has paid for quality and luxury, the hotel should meet and exceed their expectations.  </a:t>
            </a:r>
          </a:p>
          <a:p>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10</a:t>
            </a:fld>
            <a:endParaRPr lang="en-US"/>
          </a:p>
        </p:txBody>
      </p:sp>
    </p:spTree>
    <p:extLst>
      <p:ext uri="{BB962C8B-B14F-4D97-AF65-F5344CB8AC3E}">
        <p14:creationId xmlns:p14="http://schemas.microsoft.com/office/powerpoint/2010/main" val="1734366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a:latin typeface="Times New Roman" panose="02020603050405020304" pitchFamily="18" charset="0"/>
                <a:cs typeface="Times New Roman" panose="02020603050405020304" pitchFamily="18" charset="0"/>
              </a:rPr>
              <a:t>Conclusion </a:t>
            </a:r>
          </a:p>
        </p:txBody>
      </p:sp>
      <p:sp>
        <p:nvSpPr>
          <p:cNvPr id="3" name="Content Placeholder 2"/>
          <p:cNvSpPr>
            <a:spLocks noGrp="1"/>
          </p:cNvSpPr>
          <p:nvPr>
            <p:ph idx="1"/>
          </p:nvPr>
        </p:nvSpPr>
        <p:spPr>
          <a:xfrm>
            <a:off x="1484311" y="2103119"/>
            <a:ext cx="10018713" cy="3124201"/>
          </a:xfrm>
        </p:spPr>
        <p:txBody>
          <a:bodyPr>
            <a:normAutofit/>
          </a:bodyPr>
          <a:lstStyle/>
          <a:p>
            <a:pPr>
              <a:lnSpc>
                <a:spcPct val="200000"/>
              </a:lnSpc>
            </a:pPr>
            <a:r>
              <a:rPr lang="en-US" sz="1200">
                <a:latin typeface="Times New Roman" panose="02020603050405020304" pitchFamily="18" charset="0"/>
                <a:cs typeface="Times New Roman" panose="02020603050405020304" pitchFamily="18" charset="0"/>
              </a:rPr>
              <a:t>The InterContinental Hotels Group is one of the largest, most successful, diverse and most luxurious hotel companies in the world. </a:t>
            </a:r>
          </a:p>
          <a:p>
            <a:pPr>
              <a:lnSpc>
                <a:spcPct val="200000"/>
              </a:lnSpc>
            </a:pPr>
            <a:r>
              <a:rPr lang="en-US" sz="1200">
                <a:latin typeface="Times New Roman" panose="02020603050405020304" pitchFamily="18" charset="0"/>
                <a:cs typeface="Times New Roman" panose="02020603050405020304" pitchFamily="18" charset="0"/>
              </a:rPr>
              <a:t>Although the target market for their largest and most luxurious brands is the wealthy, the company has a diversified portfolio of companies that expounds on their international reach and contributed to their success. </a:t>
            </a:r>
          </a:p>
          <a:p>
            <a:pPr>
              <a:lnSpc>
                <a:spcPct val="200000"/>
              </a:lnSpc>
            </a:pPr>
            <a:r>
              <a:rPr lang="en-US" sz="1200">
                <a:latin typeface="Times New Roman" panose="02020603050405020304" pitchFamily="18" charset="0"/>
                <a:cs typeface="Times New Roman" panose="02020603050405020304" pitchFamily="18" charset="0"/>
              </a:rPr>
              <a:t>With the ever-changing nature of the hospitality industry and customer needs, IHG has successfully built its brand around exceeding the expectations of their guests regardless of the location of the hotel across the world. </a:t>
            </a:r>
          </a:p>
        </p:txBody>
      </p:sp>
      <p:sp>
        <p:nvSpPr>
          <p:cNvPr id="4" name="Slide Number Placeholder 3"/>
          <p:cNvSpPr>
            <a:spLocks noGrp="1"/>
          </p:cNvSpPr>
          <p:nvPr>
            <p:ph type="sldNum" sz="quarter" idx="12"/>
          </p:nvPr>
        </p:nvSpPr>
        <p:spPr/>
        <p:txBody>
          <a:bodyPr/>
          <a:lstStyle/>
          <a:p>
            <a:fld id="{FCC29ECA-2A22-48FE-AEDF-DA0DA5288F01}" type="slidenum">
              <a:rPr lang="en-US" smtClean="0"/>
              <a:t>11</a:t>
            </a:fld>
            <a:endParaRPr lang="en-US"/>
          </a:p>
        </p:txBody>
      </p:sp>
    </p:spTree>
    <p:extLst>
      <p:ext uri="{BB962C8B-B14F-4D97-AF65-F5344CB8AC3E}">
        <p14:creationId xmlns:p14="http://schemas.microsoft.com/office/powerpoint/2010/main" val="2240310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396241"/>
            <a:ext cx="10018713" cy="944880"/>
          </a:xfrm>
        </p:spPr>
        <p:txBody>
          <a:bodyPr>
            <a:normAutofit/>
          </a:bodyPr>
          <a:lstStyle/>
          <a:p>
            <a:r>
              <a:rPr lang="en-US" sz="320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1484310" y="1341121"/>
            <a:ext cx="10018713" cy="5303519"/>
          </a:xfrm>
        </p:spPr>
        <p:txBody>
          <a:bodyPr>
            <a:normAutofit fontScale="25000" lnSpcReduction="20000"/>
          </a:bodyPr>
          <a:lstStyle/>
          <a:p>
            <a:pPr>
              <a:lnSpc>
                <a:spcPct val="170000"/>
              </a:lnSpc>
            </a:pPr>
            <a:r>
              <a:rPr lang="en-US" sz="4800">
                <a:latin typeface="Times New Roman" panose="02020603050405020304" pitchFamily="18" charset="0"/>
                <a:cs typeface="Times New Roman" panose="02020603050405020304" pitchFamily="18" charset="0"/>
              </a:rPr>
              <a:t>Allchin, J. (2014, October 17). </a:t>
            </a:r>
            <a:r>
              <a:rPr lang="en-US" sz="4800" i="1">
                <a:latin typeface="Times New Roman" panose="02020603050405020304" pitchFamily="18" charset="0"/>
                <a:cs typeface="Times New Roman" panose="02020603050405020304" pitchFamily="18" charset="0"/>
              </a:rPr>
              <a:t>Case study: InterContinental hotels group</a:t>
            </a:r>
            <a:r>
              <a:rPr lang="en-US" sz="4800">
                <a:latin typeface="Times New Roman" panose="02020603050405020304" pitchFamily="18" charset="0"/>
                <a:cs typeface="Times New Roman" panose="02020603050405020304" pitchFamily="18" charset="0"/>
              </a:rPr>
              <a:t>. Marketing Week. </a:t>
            </a:r>
            <a:r>
              <a:rPr lang="en-US" sz="4800">
                <a:latin typeface="Times New Roman" panose="02020603050405020304" pitchFamily="18" charset="0"/>
                <a:cs typeface="Times New Roman" panose="02020603050405020304" pitchFamily="18" charset="0"/>
                <a:hlinkClick r:id="rId2"/>
              </a:rPr>
              <a:t>https://www.marketingweek.com/case-study-intercontinental-hotels-group/</a:t>
            </a:r>
            <a:endParaRPr lang="en-US" sz="4800">
              <a:latin typeface="Times New Roman" panose="02020603050405020304" pitchFamily="18" charset="0"/>
              <a:cs typeface="Times New Roman" panose="02020603050405020304" pitchFamily="18" charset="0"/>
            </a:endParaRPr>
          </a:p>
          <a:p>
            <a:pPr>
              <a:lnSpc>
                <a:spcPct val="170000"/>
              </a:lnSpc>
            </a:pPr>
            <a:r>
              <a:rPr lang="en-US" sz="4800">
                <a:latin typeface="Times New Roman" panose="02020603050405020304" pitchFamily="18" charset="0"/>
                <a:cs typeface="Times New Roman" panose="02020603050405020304" pitchFamily="18" charset="0"/>
              </a:rPr>
              <a:t>Brophy, M. </a:t>
            </a:r>
            <a:r>
              <a:rPr lang="en-US" sz="4800" i="1">
                <a:latin typeface="Times New Roman" panose="02020603050405020304" pitchFamily="18" charset="0"/>
                <a:cs typeface="Times New Roman" panose="02020603050405020304" pitchFamily="18" charset="0"/>
              </a:rPr>
              <a:t>Brand Power: InterContinental Hotels Group.</a:t>
            </a:r>
            <a:r>
              <a:rPr lang="en-US" sz="4800">
                <a:latin typeface="Times New Roman" panose="02020603050405020304" pitchFamily="18" charset="0"/>
                <a:cs typeface="Times New Roman" panose="02020603050405020304" pitchFamily="18" charset="0"/>
              </a:rPr>
              <a:t> Brand Power Intercontinental, 2009. Web.</a:t>
            </a:r>
          </a:p>
          <a:p>
            <a:pPr>
              <a:lnSpc>
                <a:spcPct val="170000"/>
              </a:lnSpc>
            </a:pPr>
            <a:r>
              <a:rPr lang="en-US" sz="4800" err="1">
                <a:latin typeface="Times New Roman" panose="02020603050405020304" pitchFamily="18" charset="0"/>
                <a:cs typeface="Times New Roman" panose="02020603050405020304" pitchFamily="18" charset="0"/>
              </a:rPr>
              <a:t>InterContinetal</a:t>
            </a:r>
            <a:r>
              <a:rPr lang="en-US" sz="4800">
                <a:latin typeface="Times New Roman" panose="02020603050405020304" pitchFamily="18" charset="0"/>
                <a:cs typeface="Times New Roman" panose="02020603050405020304" pitchFamily="18" charset="0"/>
              </a:rPr>
              <a:t> Hotel Group (IHG). (2023). </a:t>
            </a:r>
            <a:r>
              <a:rPr lang="en-US" sz="4800" i="1" err="1">
                <a:latin typeface="Times New Roman" panose="02020603050405020304" pitchFamily="18" charset="0"/>
                <a:cs typeface="Times New Roman" panose="02020603050405020304" pitchFamily="18" charset="0"/>
              </a:rPr>
              <a:t>InterContinetal</a:t>
            </a:r>
            <a:r>
              <a:rPr lang="en-US" sz="4800" i="1">
                <a:latin typeface="Times New Roman" panose="02020603050405020304" pitchFamily="18" charset="0"/>
                <a:cs typeface="Times New Roman" panose="02020603050405020304" pitchFamily="18" charset="0"/>
              </a:rPr>
              <a:t> Hotel Group</a:t>
            </a:r>
            <a:r>
              <a:rPr lang="en-US" sz="4800">
                <a:latin typeface="Times New Roman" panose="02020603050405020304" pitchFamily="18" charset="0"/>
                <a:cs typeface="Times New Roman" panose="02020603050405020304" pitchFamily="18" charset="0"/>
              </a:rPr>
              <a:t>. </a:t>
            </a:r>
            <a:r>
              <a:rPr lang="en-US" sz="4800">
                <a:latin typeface="Times New Roman" panose="02020603050405020304" pitchFamily="18" charset="0"/>
                <a:cs typeface="Times New Roman" panose="02020603050405020304" pitchFamily="18" charset="0"/>
                <a:hlinkClick r:id="rId3"/>
              </a:rPr>
              <a:t>https://www.ihg.com/content/us/en/about/brands</a:t>
            </a:r>
            <a:endParaRPr lang="en-US" sz="4800">
              <a:latin typeface="Times New Roman" panose="02020603050405020304" pitchFamily="18" charset="0"/>
              <a:cs typeface="Times New Roman" panose="02020603050405020304" pitchFamily="18" charset="0"/>
            </a:endParaRPr>
          </a:p>
          <a:p>
            <a:pPr>
              <a:lnSpc>
                <a:spcPct val="170000"/>
              </a:lnSpc>
            </a:pPr>
            <a:r>
              <a:rPr lang="en-US" sz="4800" err="1">
                <a:latin typeface="Times New Roman" panose="02020603050405020304" pitchFamily="18" charset="0"/>
                <a:cs typeface="Times New Roman" panose="02020603050405020304" pitchFamily="18" charset="0"/>
              </a:rPr>
              <a:t>InterContinetal</a:t>
            </a:r>
            <a:r>
              <a:rPr lang="en-US" sz="4800">
                <a:latin typeface="Times New Roman" panose="02020603050405020304" pitchFamily="18" charset="0"/>
                <a:cs typeface="Times New Roman" panose="02020603050405020304" pitchFamily="18" charset="0"/>
              </a:rPr>
              <a:t> Hotel Group. (2019, June 30). </a:t>
            </a:r>
            <a:r>
              <a:rPr lang="en-US" sz="4800" i="1">
                <a:latin typeface="Times New Roman" panose="02020603050405020304" pitchFamily="18" charset="0"/>
                <a:cs typeface="Times New Roman" panose="02020603050405020304" pitchFamily="18" charset="0"/>
              </a:rPr>
              <a:t>Introducing IHG</a:t>
            </a:r>
            <a:r>
              <a:rPr lang="en-US" sz="4800">
                <a:latin typeface="Times New Roman" panose="02020603050405020304" pitchFamily="18" charset="0"/>
                <a:cs typeface="Times New Roman" panose="02020603050405020304" pitchFamily="18" charset="0"/>
              </a:rPr>
              <a:t>. Hospitality ON | </a:t>
            </a:r>
            <a:r>
              <a:rPr lang="en-US" sz="4800" err="1">
                <a:latin typeface="Times New Roman" panose="02020603050405020304" pitchFamily="18" charset="0"/>
                <a:cs typeface="Times New Roman" panose="02020603050405020304" pitchFamily="18" charset="0"/>
              </a:rPr>
              <a:t>Actualité</a:t>
            </a:r>
            <a:r>
              <a:rPr lang="en-US" sz="4800">
                <a:latin typeface="Times New Roman" panose="02020603050405020304" pitchFamily="18" charset="0"/>
                <a:cs typeface="Times New Roman" panose="02020603050405020304" pitchFamily="18" charset="0"/>
              </a:rPr>
              <a:t> </a:t>
            </a:r>
            <a:r>
              <a:rPr lang="en-US" sz="4800" err="1">
                <a:latin typeface="Times New Roman" panose="02020603050405020304" pitchFamily="18" charset="0"/>
                <a:cs typeface="Times New Roman" panose="02020603050405020304" pitchFamily="18" charset="0"/>
              </a:rPr>
              <a:t>Hôtelière</a:t>
            </a:r>
            <a:r>
              <a:rPr lang="en-US" sz="4800">
                <a:latin typeface="Times New Roman" panose="02020603050405020304" pitchFamily="18" charset="0"/>
                <a:cs typeface="Times New Roman" panose="02020603050405020304" pitchFamily="18" charset="0"/>
              </a:rPr>
              <a:t> </a:t>
            </a:r>
            <a:r>
              <a:rPr lang="en-US" sz="4800" err="1">
                <a:latin typeface="Times New Roman" panose="02020603050405020304" pitchFamily="18" charset="0"/>
                <a:cs typeface="Times New Roman" panose="02020603050405020304" pitchFamily="18" charset="0"/>
              </a:rPr>
              <a:t>internationale</a:t>
            </a:r>
            <a:r>
              <a:rPr lang="en-US" sz="4800">
                <a:latin typeface="Times New Roman" panose="02020603050405020304" pitchFamily="18" charset="0"/>
                <a:cs typeface="Times New Roman" panose="02020603050405020304" pitchFamily="18" charset="0"/>
              </a:rPr>
              <a:t>. </a:t>
            </a:r>
            <a:r>
              <a:rPr lang="en-US" sz="4800">
                <a:latin typeface="Times New Roman" panose="02020603050405020304" pitchFamily="18" charset="0"/>
                <a:cs typeface="Times New Roman" panose="02020603050405020304" pitchFamily="18" charset="0"/>
                <a:hlinkClick r:id="rId4"/>
              </a:rPr>
              <a:t>https://hospitality-on.com/sites/default/files/2019-10/introducing-ihg.pdf</a:t>
            </a:r>
            <a:endParaRPr lang="en-US" sz="4800">
              <a:latin typeface="Times New Roman" panose="02020603050405020304" pitchFamily="18" charset="0"/>
              <a:cs typeface="Times New Roman" panose="02020603050405020304" pitchFamily="18" charset="0"/>
            </a:endParaRPr>
          </a:p>
          <a:p>
            <a:pPr>
              <a:lnSpc>
                <a:spcPct val="170000"/>
              </a:lnSpc>
            </a:pPr>
            <a:r>
              <a:rPr lang="en-US" sz="4800">
                <a:latin typeface="Times New Roman" panose="02020603050405020304" pitchFamily="18" charset="0"/>
                <a:cs typeface="Times New Roman" panose="02020603050405020304" pitchFamily="18" charset="0"/>
              </a:rPr>
              <a:t>IHG Hotel and Resorts. (2021). </a:t>
            </a:r>
            <a:r>
              <a:rPr lang="en-US" sz="4800" i="1">
                <a:latin typeface="Times New Roman" panose="02020603050405020304" pitchFamily="18" charset="0"/>
                <a:cs typeface="Times New Roman" panose="02020603050405020304" pitchFamily="18" charset="0"/>
              </a:rPr>
              <a:t>Responsible Business Report 2021</a:t>
            </a:r>
            <a:r>
              <a:rPr lang="en-US" sz="4800">
                <a:latin typeface="Times New Roman" panose="02020603050405020304" pitchFamily="18" charset="0"/>
                <a:cs typeface="Times New Roman" panose="02020603050405020304" pitchFamily="18" charset="0"/>
              </a:rPr>
              <a:t>. IHG Development. </a:t>
            </a:r>
            <a:r>
              <a:rPr lang="en-US" sz="4800">
                <a:latin typeface="Times New Roman" panose="02020603050405020304" pitchFamily="18" charset="0"/>
                <a:cs typeface="Times New Roman" panose="02020603050405020304" pitchFamily="18" charset="0"/>
                <a:hlinkClick r:id="rId5"/>
              </a:rPr>
              <a:t>https://development.ihg.com/sites/ihgplc/files/IHG/A%20sustainable%20business/I-H-G-R-B-R-Interactive-280222.pdf</a:t>
            </a:r>
            <a:endParaRPr lang="en-US" sz="4800">
              <a:latin typeface="Times New Roman" panose="02020603050405020304" pitchFamily="18" charset="0"/>
              <a:cs typeface="Times New Roman" panose="02020603050405020304" pitchFamily="18" charset="0"/>
            </a:endParaRPr>
          </a:p>
          <a:p>
            <a:pPr>
              <a:lnSpc>
                <a:spcPct val="170000"/>
              </a:lnSpc>
            </a:pPr>
            <a:r>
              <a:rPr lang="en-US" sz="4800">
                <a:latin typeface="Times New Roman" panose="02020603050405020304" pitchFamily="18" charset="0"/>
                <a:cs typeface="Times New Roman" panose="02020603050405020304" pitchFamily="18" charset="0"/>
              </a:rPr>
              <a:t>Pavia, N., &amp; </a:t>
            </a:r>
            <a:r>
              <a:rPr lang="en-US" sz="4800" err="1">
                <a:latin typeface="Times New Roman" panose="02020603050405020304" pitchFamily="18" charset="0"/>
                <a:cs typeface="Times New Roman" panose="02020603050405020304" pitchFamily="18" charset="0"/>
              </a:rPr>
              <a:t>Floričić</a:t>
            </a:r>
            <a:r>
              <a:rPr lang="en-US" sz="4800">
                <a:latin typeface="Times New Roman" panose="02020603050405020304" pitchFamily="18" charset="0"/>
                <a:cs typeface="Times New Roman" panose="02020603050405020304" pitchFamily="18" charset="0"/>
              </a:rPr>
              <a:t>, T. (2015). Importance of modern hospitality business in destinations of cultural tourism. </a:t>
            </a:r>
            <a:r>
              <a:rPr lang="en-US" sz="4800" i="1">
                <a:latin typeface="Times New Roman" panose="02020603050405020304" pitchFamily="18" charset="0"/>
                <a:cs typeface="Times New Roman" panose="02020603050405020304" pitchFamily="18" charset="0"/>
              </a:rPr>
              <a:t>Cultural tourism and destination impacts</a:t>
            </a:r>
            <a:r>
              <a:rPr lang="en-US" sz="4800">
                <a:latin typeface="Times New Roman" panose="02020603050405020304" pitchFamily="18" charset="0"/>
                <a:cs typeface="Times New Roman" panose="02020603050405020304" pitchFamily="18" charset="0"/>
              </a:rPr>
              <a:t>.</a:t>
            </a:r>
          </a:p>
          <a:p>
            <a:pPr>
              <a:lnSpc>
                <a:spcPct val="170000"/>
              </a:lnSpc>
            </a:pPr>
            <a:r>
              <a:rPr lang="en-US" sz="4800" err="1">
                <a:latin typeface="Times New Roman" panose="02020603050405020304" pitchFamily="18" charset="0"/>
                <a:cs typeface="Times New Roman" panose="02020603050405020304" pitchFamily="18" charset="0"/>
              </a:rPr>
              <a:t>Voegeli</a:t>
            </a:r>
            <a:r>
              <a:rPr lang="en-US" sz="4800">
                <a:latin typeface="Times New Roman" panose="02020603050405020304" pitchFamily="18" charset="0"/>
                <a:cs typeface="Times New Roman" panose="02020603050405020304" pitchFamily="18" charset="0"/>
              </a:rPr>
              <a:t>, C. (2021). A Case Study of Knowledge Management Practices at the Intercontinental Hotels’ Group. </a:t>
            </a:r>
            <a:r>
              <a:rPr lang="en-US" sz="4800" i="1">
                <a:latin typeface="Times New Roman" panose="02020603050405020304" pitchFamily="18" charset="0"/>
                <a:cs typeface="Times New Roman" panose="02020603050405020304" pitchFamily="18" charset="0"/>
              </a:rPr>
              <a:t>Available at SSRN 3819409</a:t>
            </a:r>
            <a:r>
              <a:rPr lang="en-US" sz="4800">
                <a:latin typeface="Times New Roman" panose="02020603050405020304" pitchFamily="18" charset="0"/>
                <a:cs typeface="Times New Roman" panose="02020603050405020304" pitchFamily="18" charset="0"/>
              </a:rPr>
              <a:t>.</a:t>
            </a:r>
          </a:p>
          <a:p>
            <a:pPr>
              <a:lnSpc>
                <a:spcPct val="170000"/>
              </a:lnSpc>
            </a:pPr>
            <a:r>
              <a:rPr lang="en-US" sz="4800">
                <a:latin typeface="Times New Roman" panose="02020603050405020304" pitchFamily="18" charset="0"/>
                <a:cs typeface="Times New Roman" panose="02020603050405020304" pitchFamily="18" charset="0"/>
              </a:rPr>
              <a:t>Al </a:t>
            </a:r>
            <a:r>
              <a:rPr lang="en-US" sz="4800" err="1">
                <a:latin typeface="Times New Roman" panose="02020603050405020304" pitchFamily="18" charset="0"/>
                <a:cs typeface="Times New Roman" panose="02020603050405020304" pitchFamily="18" charset="0"/>
              </a:rPr>
              <a:t>Ameri</a:t>
            </a:r>
            <a:r>
              <a:rPr lang="en-US" sz="4800">
                <a:latin typeface="Times New Roman" panose="02020603050405020304" pitchFamily="18" charset="0"/>
                <a:cs typeface="Times New Roman" panose="02020603050405020304" pitchFamily="18" charset="0"/>
              </a:rPr>
              <a:t>, M., Al </a:t>
            </a:r>
            <a:r>
              <a:rPr lang="en-US" sz="4800" err="1">
                <a:latin typeface="Times New Roman" panose="02020603050405020304" pitchFamily="18" charset="0"/>
                <a:cs typeface="Times New Roman" panose="02020603050405020304" pitchFamily="18" charset="0"/>
              </a:rPr>
              <a:t>Katheeri</a:t>
            </a:r>
            <a:r>
              <a:rPr lang="en-US" sz="4800">
                <a:latin typeface="Times New Roman" panose="02020603050405020304" pitchFamily="18" charset="0"/>
                <a:cs typeface="Times New Roman" panose="02020603050405020304" pitchFamily="18" charset="0"/>
              </a:rPr>
              <a:t>, W., Al Ali, A., </a:t>
            </a:r>
            <a:r>
              <a:rPr lang="en-US" sz="4800" err="1">
                <a:latin typeface="Times New Roman" panose="02020603050405020304" pitchFamily="18" charset="0"/>
                <a:cs typeface="Times New Roman" panose="02020603050405020304" pitchFamily="18" charset="0"/>
              </a:rPr>
              <a:t>Alameemi</a:t>
            </a:r>
            <a:r>
              <a:rPr lang="en-US" sz="4800">
                <a:latin typeface="Times New Roman" panose="02020603050405020304" pitchFamily="18" charset="0"/>
                <a:cs typeface="Times New Roman" panose="02020603050405020304" pitchFamily="18" charset="0"/>
              </a:rPr>
              <a:t>, M., </a:t>
            </a:r>
            <a:r>
              <a:rPr lang="en-US" sz="4800" err="1">
                <a:latin typeface="Times New Roman" panose="02020603050405020304" pitchFamily="18" charset="0"/>
                <a:cs typeface="Times New Roman" panose="02020603050405020304" pitchFamily="18" charset="0"/>
              </a:rPr>
              <a:t>Alderei</a:t>
            </a:r>
            <a:r>
              <a:rPr lang="en-US" sz="4800">
                <a:latin typeface="Times New Roman" panose="02020603050405020304" pitchFamily="18" charset="0"/>
                <a:cs typeface="Times New Roman" panose="02020603050405020304" pitchFamily="18" charset="0"/>
              </a:rPr>
              <a:t>, B., &amp; </a:t>
            </a:r>
            <a:r>
              <a:rPr lang="en-US" sz="4800" err="1">
                <a:latin typeface="Times New Roman" panose="02020603050405020304" pitchFamily="18" charset="0"/>
                <a:cs typeface="Times New Roman" panose="02020603050405020304" pitchFamily="18" charset="0"/>
              </a:rPr>
              <a:t>Alzaabi</a:t>
            </a:r>
            <a:r>
              <a:rPr lang="en-US" sz="4800">
                <a:latin typeface="Times New Roman" panose="02020603050405020304" pitchFamily="18" charset="0"/>
                <a:cs typeface="Times New Roman" panose="02020603050405020304" pitchFamily="18" charset="0"/>
              </a:rPr>
              <a:t>, F, 2021. Financial Analysis of InterContinental Hotels Group.</a:t>
            </a:r>
          </a:p>
          <a:p>
            <a:pPr>
              <a:lnSpc>
                <a:spcPct val="170000"/>
              </a:lnSpc>
            </a:pPr>
            <a:r>
              <a:rPr lang="en-US" sz="4800" err="1">
                <a:latin typeface="Times New Roman" panose="02020603050405020304" pitchFamily="18" charset="0"/>
                <a:cs typeface="Times New Roman" panose="02020603050405020304" pitchFamily="18" charset="0"/>
              </a:rPr>
              <a:t>Sturman</a:t>
            </a:r>
            <a:r>
              <a:rPr lang="en-US" sz="4800">
                <a:latin typeface="Times New Roman" panose="02020603050405020304" pitchFamily="18" charset="0"/>
                <a:cs typeface="Times New Roman" panose="02020603050405020304" pitchFamily="18" charset="0"/>
              </a:rPr>
              <a:t>, M.C., </a:t>
            </a:r>
            <a:r>
              <a:rPr lang="en-US" sz="4800" err="1">
                <a:latin typeface="Times New Roman" panose="02020603050405020304" pitchFamily="18" charset="0"/>
                <a:cs typeface="Times New Roman" panose="02020603050405020304" pitchFamily="18" charset="0"/>
              </a:rPr>
              <a:t>Corgel</a:t>
            </a:r>
            <a:r>
              <a:rPr lang="en-US" sz="4800">
                <a:latin typeface="Times New Roman" panose="02020603050405020304" pitchFamily="18" charset="0"/>
                <a:cs typeface="Times New Roman" panose="02020603050405020304" pitchFamily="18" charset="0"/>
              </a:rPr>
              <a:t>, J.B. and </a:t>
            </a:r>
            <a:r>
              <a:rPr lang="en-US" sz="4800" err="1">
                <a:latin typeface="Times New Roman" panose="02020603050405020304" pitchFamily="18" charset="0"/>
                <a:cs typeface="Times New Roman" panose="02020603050405020304" pitchFamily="18" charset="0"/>
              </a:rPr>
              <a:t>Verma</a:t>
            </a:r>
            <a:r>
              <a:rPr lang="en-US" sz="4800">
                <a:latin typeface="Times New Roman" panose="02020603050405020304" pitchFamily="18" charset="0"/>
                <a:cs typeface="Times New Roman" panose="02020603050405020304" pitchFamily="18" charset="0"/>
              </a:rPr>
              <a:t>, R., 2012. Four paths to success in the hospitality industry. </a:t>
            </a:r>
            <a:r>
              <a:rPr lang="en-US" sz="4800" i="1">
                <a:latin typeface="Times New Roman" panose="02020603050405020304" pitchFamily="18" charset="0"/>
                <a:cs typeface="Times New Roman" panose="02020603050405020304" pitchFamily="18" charset="0"/>
              </a:rPr>
              <a:t>The Cornell School of Hotel Administration on Hospitality: Cutting Edge Thinking and Practice</a:t>
            </a:r>
            <a:r>
              <a:rPr lang="en-US" sz="4800">
                <a:latin typeface="Times New Roman" panose="02020603050405020304" pitchFamily="18" charset="0"/>
                <a:cs typeface="Times New Roman" panose="02020603050405020304" pitchFamily="18" charset="0"/>
              </a:rPr>
              <a:t>, pp.1-4.</a:t>
            </a:r>
          </a:p>
          <a:p>
            <a:pPr>
              <a:lnSpc>
                <a:spcPct val="170000"/>
              </a:lnSpc>
            </a:pPr>
            <a:r>
              <a:rPr lang="en-US" sz="4800" err="1">
                <a:latin typeface="Times New Roman" panose="02020603050405020304" pitchFamily="18" charset="0"/>
                <a:cs typeface="Times New Roman" panose="02020603050405020304" pitchFamily="18" charset="0"/>
              </a:rPr>
              <a:t>Vasadze</a:t>
            </a:r>
            <a:r>
              <a:rPr lang="en-US" sz="4800">
                <a:latin typeface="Times New Roman" panose="02020603050405020304" pitchFamily="18" charset="0"/>
                <a:cs typeface="Times New Roman" panose="02020603050405020304" pitchFamily="18" charset="0"/>
              </a:rPr>
              <a:t>, M., </a:t>
            </a:r>
            <a:r>
              <a:rPr lang="en-US" sz="4800" err="1">
                <a:latin typeface="Times New Roman" panose="02020603050405020304" pitchFamily="18" charset="0"/>
                <a:cs typeface="Times New Roman" panose="02020603050405020304" pitchFamily="18" charset="0"/>
              </a:rPr>
              <a:t>Mosashvili</a:t>
            </a:r>
            <a:r>
              <a:rPr lang="en-US" sz="4800">
                <a:latin typeface="Times New Roman" panose="02020603050405020304" pitchFamily="18" charset="0"/>
                <a:cs typeface="Times New Roman" panose="02020603050405020304" pitchFamily="18" charset="0"/>
              </a:rPr>
              <a:t>, I., &amp; </a:t>
            </a:r>
            <a:r>
              <a:rPr lang="en-US" sz="4800" err="1">
                <a:latin typeface="Times New Roman" panose="02020603050405020304" pitchFamily="18" charset="0"/>
                <a:cs typeface="Times New Roman" panose="02020603050405020304" pitchFamily="18" charset="0"/>
              </a:rPr>
              <a:t>Duruli</a:t>
            </a:r>
            <a:r>
              <a:rPr lang="en-US" sz="4800">
                <a:latin typeface="Times New Roman" panose="02020603050405020304" pitchFamily="18" charset="0"/>
                <a:cs typeface="Times New Roman" panose="02020603050405020304" pitchFamily="18" charset="0"/>
              </a:rPr>
              <a:t>, T. (2018). Hotel Guest Service Technology. </a:t>
            </a:r>
            <a:r>
              <a:rPr lang="en-US" sz="4800" i="1">
                <a:latin typeface="Times New Roman" panose="02020603050405020304" pitchFamily="18" charset="0"/>
                <a:cs typeface="Times New Roman" panose="02020603050405020304" pitchFamily="18" charset="0"/>
              </a:rPr>
              <a:t>Economics</a:t>
            </a:r>
            <a:r>
              <a:rPr lang="en-US" sz="4800">
                <a:latin typeface="Times New Roman" panose="02020603050405020304" pitchFamily="18" charset="0"/>
                <a:cs typeface="Times New Roman" panose="02020603050405020304" pitchFamily="18" charset="0"/>
              </a:rPr>
              <a:t>, </a:t>
            </a:r>
            <a:r>
              <a:rPr lang="en-US" sz="4800" i="1">
                <a:latin typeface="Times New Roman" panose="02020603050405020304" pitchFamily="18" charset="0"/>
                <a:cs typeface="Times New Roman" panose="02020603050405020304" pitchFamily="18" charset="0"/>
              </a:rPr>
              <a:t>6</a:t>
            </a:r>
            <a:r>
              <a:rPr lang="en-US" sz="4800">
                <a:latin typeface="Times New Roman" panose="02020603050405020304" pitchFamily="18" charset="0"/>
                <a:cs typeface="Times New Roman" panose="02020603050405020304" pitchFamily="18" charset="0"/>
              </a:rPr>
              <a:t>(3), 185-190.</a:t>
            </a:r>
          </a:p>
          <a:p>
            <a:pPr>
              <a:lnSpc>
                <a:spcPct val="220000"/>
              </a:lnSpc>
            </a:pPr>
            <a:endParaRPr lang="en-US">
              <a:latin typeface="Times New Roman" panose="02020603050405020304" pitchFamily="18" charset="0"/>
              <a:cs typeface="Times New Roman" panose="02020603050405020304" pitchFamily="18" charset="0"/>
            </a:endParaRPr>
          </a:p>
          <a:p>
            <a:endParaRPr lang="en-US"/>
          </a:p>
          <a:p>
            <a:endParaRPr lang="en-US"/>
          </a:p>
        </p:txBody>
      </p:sp>
      <p:sp>
        <p:nvSpPr>
          <p:cNvPr id="4" name="Slide Number Placeholder 3"/>
          <p:cNvSpPr>
            <a:spLocks noGrp="1"/>
          </p:cNvSpPr>
          <p:nvPr>
            <p:ph type="sldNum" sz="quarter" idx="12"/>
          </p:nvPr>
        </p:nvSpPr>
        <p:spPr/>
        <p:txBody>
          <a:bodyPr/>
          <a:lstStyle/>
          <a:p>
            <a:fld id="{FCC29ECA-2A22-48FE-AEDF-DA0DA5288F01}" type="slidenum">
              <a:rPr lang="en-US" smtClean="0"/>
              <a:t>12</a:t>
            </a:fld>
            <a:endParaRPr lang="en-US"/>
          </a:p>
        </p:txBody>
      </p:sp>
    </p:spTree>
    <p:extLst>
      <p:ext uri="{BB962C8B-B14F-4D97-AF65-F5344CB8AC3E}">
        <p14:creationId xmlns:p14="http://schemas.microsoft.com/office/powerpoint/2010/main" val="8202115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_SLIDE_TYPE" val="6"/>
</p:tagLst>
</file>

<file path=ppt/tags/tag2.xml><?xml version="1.0" encoding="utf-8"?>
<p:tagLst xmlns:a="http://schemas.openxmlformats.org/drawingml/2006/main" xmlns:r="http://schemas.openxmlformats.org/officeDocument/2006/relationships" xmlns:p="http://schemas.openxmlformats.org/presentationml/2006/main">
  <p:tag name="MM_SLIDE_TYPE" val="6"/>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Parallax</vt:lpstr>
      <vt:lpstr>InterContinental Hotels Group</vt:lpstr>
      <vt:lpstr>Table of Contents </vt:lpstr>
      <vt:lpstr>Introduction </vt:lpstr>
      <vt:lpstr>IHG Brands </vt:lpstr>
      <vt:lpstr>Main Consumers </vt:lpstr>
      <vt:lpstr>Target Market </vt:lpstr>
      <vt:lpstr>Services for the Target Market </vt:lpstr>
      <vt:lpstr>Exclusive Services across different Brands </vt:lpstr>
      <vt:lpstr>Importance of Guest Services </vt:lpstr>
      <vt:lpstr>Importance of Hospitality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InterContinental Hotels Group</dc:title>
  <dc:creator>Nelly</dc:creator>
  <cp:revision>1</cp:revision>
  <dcterms:created xsi:type="dcterms:W3CDTF">2023-05-11T09:08:20Z</dcterms:created>
  <dcterms:modified xsi:type="dcterms:W3CDTF">2023-05-24T15:36:37Z</dcterms:modified>
</cp:coreProperties>
</file>