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8" r:id="rId1"/>
  </p:sldMasterIdLst>
  <p:notesMasterIdLst>
    <p:notesMasterId r:id="rId27"/>
  </p:notesMasterIdLst>
  <p:sldIdLst>
    <p:sldId id="256" r:id="rId2"/>
    <p:sldId id="268" r:id="rId3"/>
    <p:sldId id="257" r:id="rId4"/>
    <p:sldId id="272" r:id="rId5"/>
    <p:sldId id="258" r:id="rId6"/>
    <p:sldId id="260" r:id="rId7"/>
    <p:sldId id="259" r:id="rId8"/>
    <p:sldId id="271" r:id="rId9"/>
    <p:sldId id="270" r:id="rId10"/>
    <p:sldId id="262" r:id="rId11"/>
    <p:sldId id="269" r:id="rId12"/>
    <p:sldId id="263" r:id="rId13"/>
    <p:sldId id="265" r:id="rId14"/>
    <p:sldId id="280" r:id="rId15"/>
    <p:sldId id="266" r:id="rId16"/>
    <p:sldId id="274" r:id="rId17"/>
    <p:sldId id="282" r:id="rId18"/>
    <p:sldId id="275" r:id="rId19"/>
    <p:sldId id="279" r:id="rId20"/>
    <p:sldId id="276" r:id="rId21"/>
    <p:sldId id="284" r:id="rId22"/>
    <p:sldId id="267" r:id="rId23"/>
    <p:sldId id="273" r:id="rId24"/>
    <p:sldId id="277" r:id="rId25"/>
    <p:sldId id="28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643"/>
  </p:normalViewPr>
  <p:slideViewPr>
    <p:cSldViewPr snapToGrid="0" snapToObjects="1">
      <p:cViewPr varScale="1">
        <p:scale>
          <a:sx n="105" d="100"/>
          <a:sy n="105" d="100"/>
        </p:scale>
        <p:origin x="14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B66D3C-47AA-344B-8E1C-48AC11C52FB5}" type="datetimeFigureOut">
              <a:rPr lang="en-US" smtClean="0"/>
              <a:t>11/17/23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12F43E-3119-7E47-91A9-BDF560CED2C2}" type="slidenum">
              <a:rPr lang="en-US" smtClean="0"/>
              <a:t>‹#›</a:t>
            </a:fld>
            <a:endParaRPr lang="en-US"/>
          </a:p>
        </p:txBody>
      </p:sp>
    </p:spTree>
    <p:extLst>
      <p:ext uri="{BB962C8B-B14F-4D97-AF65-F5344CB8AC3E}">
        <p14:creationId xmlns:p14="http://schemas.microsoft.com/office/powerpoint/2010/main" val="3079130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12F43E-3119-7E47-91A9-BDF560CED2C2}" type="slidenum">
              <a:rPr lang="en-US" smtClean="0"/>
              <a:t>4</a:t>
            </a:fld>
            <a:endParaRPr lang="en-US"/>
          </a:p>
        </p:txBody>
      </p:sp>
    </p:spTree>
    <p:extLst>
      <p:ext uri="{BB962C8B-B14F-4D97-AF65-F5344CB8AC3E}">
        <p14:creationId xmlns:p14="http://schemas.microsoft.com/office/powerpoint/2010/main" val="333478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12F43E-3119-7E47-91A9-BDF560CED2C2}" type="slidenum">
              <a:rPr lang="en-US" smtClean="0"/>
              <a:t>18</a:t>
            </a:fld>
            <a:endParaRPr lang="en-US"/>
          </a:p>
        </p:txBody>
      </p:sp>
    </p:spTree>
    <p:extLst>
      <p:ext uri="{BB962C8B-B14F-4D97-AF65-F5344CB8AC3E}">
        <p14:creationId xmlns:p14="http://schemas.microsoft.com/office/powerpoint/2010/main" val="3336251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66546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28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061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11/17/23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3074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11/17/23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3157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11/17/23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28974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11/17/23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4144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82886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5" name="Date Placeholder 4"/>
          <p:cNvSpPr>
            <a:spLocks noGrp="1"/>
          </p:cNvSpPr>
          <p:nvPr>
            <p:ph type="dt" sz="half" idx="10"/>
          </p:nvPr>
        </p:nvSpPr>
        <p:spPr/>
        <p:txBody>
          <a:bodyPr/>
          <a:lstStyle/>
          <a:p>
            <a:fld id="{4907D986-8816-4272-A432-0437A28A9828}" type="datetime1">
              <a:rPr lang="en-US" smtClean="0"/>
              <a:t>11/17/23</a:t>
            </a:fld>
            <a:endParaRPr lang="en-US" dirty="0"/>
          </a:p>
        </p:txBody>
      </p:sp>
    </p:spTree>
    <p:extLst>
      <p:ext uri="{BB962C8B-B14F-4D97-AF65-F5344CB8AC3E}">
        <p14:creationId xmlns:p14="http://schemas.microsoft.com/office/powerpoint/2010/main" val="2035466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633334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5964577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4333147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9794813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062794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95109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11/17/23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8810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t>11/17/23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08792069"/>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6EE14E3-495D-B24C-A990-38B988E44ADC}"/>
              </a:ext>
            </a:extLst>
          </p:cNvPr>
          <p:cNvSpPr txBox="1"/>
          <p:nvPr/>
        </p:nvSpPr>
        <p:spPr>
          <a:xfrm>
            <a:off x="9574010" y="5949784"/>
            <a:ext cx="2151209" cy="461665"/>
          </a:xfrm>
          <a:prstGeom prst="rect">
            <a:avLst/>
          </a:prstGeom>
          <a:noFill/>
        </p:spPr>
        <p:txBody>
          <a:bodyPr wrap="square" rtlCol="0">
            <a:spAutoFit/>
          </a:bodyPr>
          <a:lstStyle/>
          <a:p>
            <a:pPr defTabSz="223845">
              <a:spcAft>
                <a:spcPts val="576"/>
              </a:spcAft>
            </a:pPr>
            <a:r>
              <a:rPr lang="en-US" sz="2400" u="sng" kern="1200" dirty="0" err="1">
                <a:solidFill>
                  <a:schemeClr val="tx1"/>
                </a:solidFill>
                <a:latin typeface="+mn-lt"/>
                <a:ea typeface="+mn-ea"/>
                <a:cs typeface="+mn-cs"/>
              </a:rPr>
              <a:t>Seren</a:t>
            </a:r>
            <a:r>
              <a:rPr lang="en-US" sz="2400" u="sng" kern="1200" dirty="0">
                <a:solidFill>
                  <a:schemeClr val="tx1"/>
                </a:solidFill>
                <a:latin typeface="+mn-lt"/>
                <a:ea typeface="+mn-ea"/>
                <a:cs typeface="+mn-cs"/>
              </a:rPr>
              <a:t> Jones</a:t>
            </a:r>
            <a:endParaRPr lang="en-US" sz="6000" u="sng" dirty="0"/>
          </a:p>
        </p:txBody>
      </p:sp>
      <p:sp>
        <p:nvSpPr>
          <p:cNvPr id="7" name="TextBox 6">
            <a:extLst>
              <a:ext uri="{FF2B5EF4-FFF2-40B4-BE49-F238E27FC236}">
                <a16:creationId xmlns:a16="http://schemas.microsoft.com/office/drawing/2014/main" id="{299C3EDF-F7AD-584B-A764-64C142CE8BEC}"/>
              </a:ext>
            </a:extLst>
          </p:cNvPr>
          <p:cNvSpPr txBox="1"/>
          <p:nvPr/>
        </p:nvSpPr>
        <p:spPr>
          <a:xfrm>
            <a:off x="1655237" y="2166202"/>
            <a:ext cx="7918773" cy="1938992"/>
          </a:xfrm>
          <a:prstGeom prst="rect">
            <a:avLst/>
          </a:prstGeom>
          <a:noFill/>
        </p:spPr>
        <p:txBody>
          <a:bodyPr wrap="square" rtlCol="0">
            <a:spAutoFit/>
          </a:bodyPr>
          <a:lstStyle/>
          <a:p>
            <a:pPr algn="ctr"/>
            <a:r>
              <a:rPr lang="en-US" sz="6000" u="sng" dirty="0"/>
              <a:t>Digital Tools and Communities</a:t>
            </a:r>
          </a:p>
        </p:txBody>
      </p:sp>
    </p:spTree>
    <p:extLst>
      <p:ext uri="{BB962C8B-B14F-4D97-AF65-F5344CB8AC3E}">
        <p14:creationId xmlns:p14="http://schemas.microsoft.com/office/powerpoint/2010/main" val="20826821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C0B89-3201-1E41-8AA7-E66640AFFCF5}"/>
              </a:ext>
            </a:extLst>
          </p:cNvPr>
          <p:cNvSpPr>
            <a:spLocks noGrp="1"/>
          </p:cNvSpPr>
          <p:nvPr>
            <p:ph type="title"/>
          </p:nvPr>
        </p:nvSpPr>
        <p:spPr>
          <a:xfrm>
            <a:off x="677334" y="609600"/>
            <a:ext cx="6505519" cy="834189"/>
          </a:xfrm>
        </p:spPr>
        <p:txBody>
          <a:bodyPr>
            <a:normAutofit/>
          </a:bodyPr>
          <a:lstStyle/>
          <a:p>
            <a:r>
              <a:rPr lang="en-US" sz="4000" u="sng" dirty="0">
                <a:solidFill>
                  <a:schemeClr val="tx1"/>
                </a:solidFill>
              </a:rPr>
              <a:t>What is a Community?</a:t>
            </a:r>
            <a:endParaRPr lang="en-US" sz="4000" dirty="0"/>
          </a:p>
        </p:txBody>
      </p:sp>
      <p:sp>
        <p:nvSpPr>
          <p:cNvPr id="5" name="TextBox 4">
            <a:extLst>
              <a:ext uri="{FF2B5EF4-FFF2-40B4-BE49-F238E27FC236}">
                <a16:creationId xmlns:a16="http://schemas.microsoft.com/office/drawing/2014/main" id="{A8F6FF4A-354E-5D49-9CF8-D22E6A86435C}"/>
              </a:ext>
            </a:extLst>
          </p:cNvPr>
          <p:cNvSpPr txBox="1"/>
          <p:nvPr/>
        </p:nvSpPr>
        <p:spPr>
          <a:xfrm>
            <a:off x="441535" y="6248400"/>
            <a:ext cx="2582081" cy="523220"/>
          </a:xfrm>
          <a:prstGeom prst="rect">
            <a:avLst/>
          </a:prstGeom>
          <a:noFill/>
        </p:spPr>
        <p:txBody>
          <a:bodyPr wrap="square" rtlCol="0">
            <a:spAutoFit/>
          </a:bodyPr>
          <a:lstStyle/>
          <a:p>
            <a:r>
              <a:rPr lang="en-US" sz="1400" dirty="0"/>
              <a:t>(Mac Queen et al 2001)</a:t>
            </a:r>
          </a:p>
          <a:p>
            <a:r>
              <a:rPr lang="en-US" sz="1400" dirty="0"/>
              <a:t>(Nagle 2017)</a:t>
            </a:r>
          </a:p>
        </p:txBody>
      </p:sp>
      <p:sp>
        <p:nvSpPr>
          <p:cNvPr id="3" name="TextBox 2">
            <a:extLst>
              <a:ext uri="{FF2B5EF4-FFF2-40B4-BE49-F238E27FC236}">
                <a16:creationId xmlns:a16="http://schemas.microsoft.com/office/drawing/2014/main" id="{3F96221C-5FA2-1B45-9E7E-C8781A19269E}"/>
              </a:ext>
            </a:extLst>
          </p:cNvPr>
          <p:cNvSpPr txBox="1"/>
          <p:nvPr/>
        </p:nvSpPr>
        <p:spPr>
          <a:xfrm>
            <a:off x="677334" y="1905506"/>
            <a:ext cx="7269237" cy="3046988"/>
          </a:xfrm>
          <a:prstGeom prst="rect">
            <a:avLst/>
          </a:prstGeom>
          <a:noFill/>
        </p:spPr>
        <p:txBody>
          <a:bodyPr wrap="square" rtlCol="0">
            <a:spAutoFit/>
          </a:bodyPr>
          <a:lstStyle/>
          <a:p>
            <a:pPr marL="285750" indent="-285750">
              <a:buFontTx/>
              <a:buChar char="-"/>
            </a:pPr>
            <a:r>
              <a:rPr lang="en-US" sz="3200" dirty="0"/>
              <a:t>Social groups</a:t>
            </a:r>
          </a:p>
          <a:p>
            <a:pPr marL="285750" indent="-285750">
              <a:buFontTx/>
              <a:buChar char="-"/>
            </a:pPr>
            <a:r>
              <a:rPr lang="en-US" sz="3200" dirty="0"/>
              <a:t>Common Interests</a:t>
            </a:r>
          </a:p>
          <a:p>
            <a:pPr marL="285750" indent="-285750">
              <a:buFontTx/>
              <a:buChar char="-"/>
            </a:pPr>
            <a:r>
              <a:rPr lang="en-US" sz="3200" dirty="0"/>
              <a:t>Geographical Areas</a:t>
            </a:r>
          </a:p>
          <a:p>
            <a:pPr marL="285750" indent="-285750">
              <a:buFontTx/>
              <a:buChar char="-"/>
            </a:pPr>
            <a:r>
              <a:rPr lang="en-US" sz="3200" dirty="0"/>
              <a:t>Activities</a:t>
            </a:r>
          </a:p>
          <a:p>
            <a:pPr marL="285750" indent="-285750">
              <a:buFontTx/>
              <a:buChar char="-"/>
            </a:pPr>
            <a:r>
              <a:rPr lang="en-US" sz="3200" dirty="0"/>
              <a:t>Unique</a:t>
            </a:r>
          </a:p>
          <a:p>
            <a:pPr marL="285750" indent="-285750">
              <a:buFontTx/>
              <a:buChar char="-"/>
            </a:pPr>
            <a:r>
              <a:rPr lang="en-US" sz="3200" dirty="0"/>
              <a:t>Small or large</a:t>
            </a:r>
          </a:p>
        </p:txBody>
      </p:sp>
    </p:spTree>
    <p:extLst>
      <p:ext uri="{BB962C8B-B14F-4D97-AF65-F5344CB8AC3E}">
        <p14:creationId xmlns:p14="http://schemas.microsoft.com/office/powerpoint/2010/main" val="3538040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604E950-302F-9046-8D1D-5F0569B4A65A}"/>
              </a:ext>
            </a:extLst>
          </p:cNvPr>
          <p:cNvSpPr txBox="1"/>
          <p:nvPr/>
        </p:nvSpPr>
        <p:spPr>
          <a:xfrm>
            <a:off x="341642" y="609692"/>
            <a:ext cx="7208873" cy="707886"/>
          </a:xfrm>
          <a:prstGeom prst="rect">
            <a:avLst/>
          </a:prstGeom>
          <a:noFill/>
        </p:spPr>
        <p:txBody>
          <a:bodyPr wrap="square" rtlCol="0">
            <a:spAutoFit/>
          </a:bodyPr>
          <a:lstStyle/>
          <a:p>
            <a:r>
              <a:rPr lang="en-US" sz="4000" u="sng" dirty="0"/>
              <a:t>What Are Digital Tools?</a:t>
            </a:r>
          </a:p>
        </p:txBody>
      </p:sp>
      <p:sp>
        <p:nvSpPr>
          <p:cNvPr id="2" name="TextBox 1">
            <a:extLst>
              <a:ext uri="{FF2B5EF4-FFF2-40B4-BE49-F238E27FC236}">
                <a16:creationId xmlns:a16="http://schemas.microsoft.com/office/drawing/2014/main" id="{C5497D7C-9586-9940-A4CB-C33C744D1572}"/>
              </a:ext>
            </a:extLst>
          </p:cNvPr>
          <p:cNvSpPr txBox="1"/>
          <p:nvPr/>
        </p:nvSpPr>
        <p:spPr>
          <a:xfrm>
            <a:off x="341642" y="1855750"/>
            <a:ext cx="9444384" cy="1938992"/>
          </a:xfrm>
          <a:prstGeom prst="rect">
            <a:avLst/>
          </a:prstGeom>
          <a:noFill/>
        </p:spPr>
        <p:txBody>
          <a:bodyPr wrap="square" rtlCol="0">
            <a:spAutoFit/>
          </a:bodyPr>
          <a:lstStyle/>
          <a:p>
            <a:pPr marL="342900" indent="-342900">
              <a:buFontTx/>
              <a:buChar char="-"/>
            </a:pPr>
            <a:r>
              <a:rPr lang="en-US" sz="3200" dirty="0"/>
              <a:t>Used every day</a:t>
            </a:r>
          </a:p>
          <a:p>
            <a:pPr marL="342900" indent="-342900">
              <a:buFontTx/>
              <a:buChar char="-"/>
            </a:pPr>
            <a:r>
              <a:rPr lang="en-US" sz="3200" dirty="0"/>
              <a:t>Very helpful</a:t>
            </a:r>
          </a:p>
          <a:p>
            <a:pPr marL="342900" indent="-342900">
              <a:buFontTx/>
              <a:buChar char="-"/>
            </a:pPr>
            <a:r>
              <a:rPr lang="en-US" sz="3200" dirty="0"/>
              <a:t>Can be used by anyone</a:t>
            </a:r>
          </a:p>
          <a:p>
            <a:endParaRPr lang="en-US" sz="2400" dirty="0"/>
          </a:p>
        </p:txBody>
      </p:sp>
      <p:sp>
        <p:nvSpPr>
          <p:cNvPr id="3" name="TextBox 2">
            <a:extLst>
              <a:ext uri="{FF2B5EF4-FFF2-40B4-BE49-F238E27FC236}">
                <a16:creationId xmlns:a16="http://schemas.microsoft.com/office/drawing/2014/main" id="{7F693766-FCFC-424A-BEB7-D1230C85A781}"/>
              </a:ext>
            </a:extLst>
          </p:cNvPr>
          <p:cNvSpPr txBox="1"/>
          <p:nvPr/>
        </p:nvSpPr>
        <p:spPr>
          <a:xfrm>
            <a:off x="341642" y="6248308"/>
            <a:ext cx="11355421" cy="338554"/>
          </a:xfrm>
          <a:prstGeom prst="rect">
            <a:avLst/>
          </a:prstGeom>
          <a:noFill/>
        </p:spPr>
        <p:txBody>
          <a:bodyPr wrap="square" rtlCol="0">
            <a:spAutoFit/>
          </a:bodyPr>
          <a:lstStyle/>
          <a:p>
            <a:r>
              <a:rPr lang="en-US" sz="1600" dirty="0" err="1"/>
              <a:t>Walkme</a:t>
            </a:r>
            <a:r>
              <a:rPr lang="en-US" sz="1600" dirty="0"/>
              <a:t> (2023)</a:t>
            </a:r>
          </a:p>
        </p:txBody>
      </p:sp>
    </p:spTree>
    <p:extLst>
      <p:ext uri="{BB962C8B-B14F-4D97-AF65-F5344CB8AC3E}">
        <p14:creationId xmlns:p14="http://schemas.microsoft.com/office/powerpoint/2010/main" val="1200327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5CCAC3D9-439E-254E-B7F2-3920958E97C2}"/>
              </a:ext>
            </a:extLst>
          </p:cNvPr>
          <p:cNvSpPr/>
          <p:nvPr/>
        </p:nvSpPr>
        <p:spPr>
          <a:xfrm>
            <a:off x="4332504" y="2509401"/>
            <a:ext cx="2341214" cy="1647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u="sng" dirty="0">
                <a:solidFill>
                  <a:schemeClr val="tx1"/>
                </a:solidFill>
              </a:rPr>
              <a:t>Examples of Digital Tools</a:t>
            </a:r>
            <a:endParaRPr lang="en-US" sz="2400" dirty="0"/>
          </a:p>
        </p:txBody>
      </p:sp>
      <p:cxnSp>
        <p:nvCxnSpPr>
          <p:cNvPr id="9" name="Straight Arrow Connector 8">
            <a:extLst>
              <a:ext uri="{FF2B5EF4-FFF2-40B4-BE49-F238E27FC236}">
                <a16:creationId xmlns:a16="http://schemas.microsoft.com/office/drawing/2014/main" id="{76925763-4193-044E-8A87-48B1994FBF5E}"/>
              </a:ext>
            </a:extLst>
          </p:cNvPr>
          <p:cNvCxnSpPr>
            <a:cxnSpLocks/>
          </p:cNvCxnSpPr>
          <p:nvPr/>
        </p:nvCxnSpPr>
        <p:spPr>
          <a:xfrm flipH="1" flipV="1">
            <a:off x="5386422" y="1545746"/>
            <a:ext cx="116689" cy="7387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B6FE2A4-1597-114F-8385-E691EB925FF8}"/>
              </a:ext>
            </a:extLst>
          </p:cNvPr>
          <p:cNvCxnSpPr>
            <a:cxnSpLocks/>
          </p:cNvCxnSpPr>
          <p:nvPr/>
        </p:nvCxnSpPr>
        <p:spPr>
          <a:xfrm flipH="1" flipV="1">
            <a:off x="2909476" y="3343284"/>
            <a:ext cx="1284052"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72F0DB0-E549-B540-81B6-BA00B59F8DF7}"/>
              </a:ext>
            </a:extLst>
          </p:cNvPr>
          <p:cNvCxnSpPr>
            <a:cxnSpLocks/>
            <a:endCxn id="27" idx="0"/>
          </p:cNvCxnSpPr>
          <p:nvPr/>
        </p:nvCxnSpPr>
        <p:spPr>
          <a:xfrm flipH="1">
            <a:off x="5009551" y="4295973"/>
            <a:ext cx="346880" cy="10162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106DD7A-28B0-814C-8B20-B6111125505E}"/>
              </a:ext>
            </a:extLst>
          </p:cNvPr>
          <p:cNvCxnSpPr>
            <a:cxnSpLocks/>
          </p:cNvCxnSpPr>
          <p:nvPr/>
        </p:nvCxnSpPr>
        <p:spPr>
          <a:xfrm flipV="1">
            <a:off x="6542303" y="1986085"/>
            <a:ext cx="719847" cy="596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B74AD7B-BA6D-0D4A-8003-3C1ABE233473}"/>
              </a:ext>
            </a:extLst>
          </p:cNvPr>
          <p:cNvCxnSpPr>
            <a:cxnSpLocks/>
          </p:cNvCxnSpPr>
          <p:nvPr/>
        </p:nvCxnSpPr>
        <p:spPr>
          <a:xfrm>
            <a:off x="6380356" y="4062759"/>
            <a:ext cx="707733" cy="5738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8F677952-BF1D-9C4E-9918-E7951815099C}"/>
              </a:ext>
            </a:extLst>
          </p:cNvPr>
          <p:cNvSpPr txBox="1"/>
          <p:nvPr/>
        </p:nvSpPr>
        <p:spPr>
          <a:xfrm>
            <a:off x="4281523" y="1015305"/>
            <a:ext cx="2300865" cy="461665"/>
          </a:xfrm>
          <a:prstGeom prst="rect">
            <a:avLst/>
          </a:prstGeom>
          <a:noFill/>
        </p:spPr>
        <p:txBody>
          <a:bodyPr wrap="square" rtlCol="0">
            <a:spAutoFit/>
          </a:bodyPr>
          <a:lstStyle/>
          <a:p>
            <a:r>
              <a:rPr lang="en-US" sz="2400" dirty="0"/>
              <a:t>Search Engines</a:t>
            </a:r>
          </a:p>
        </p:txBody>
      </p:sp>
      <p:sp>
        <p:nvSpPr>
          <p:cNvPr id="25" name="TextBox 24">
            <a:extLst>
              <a:ext uri="{FF2B5EF4-FFF2-40B4-BE49-F238E27FC236}">
                <a16:creationId xmlns:a16="http://schemas.microsoft.com/office/drawing/2014/main" id="{32486950-00D0-F74F-8157-503A40D4C1E1}"/>
              </a:ext>
            </a:extLst>
          </p:cNvPr>
          <p:cNvSpPr txBox="1"/>
          <p:nvPr/>
        </p:nvSpPr>
        <p:spPr>
          <a:xfrm>
            <a:off x="1245141" y="3105834"/>
            <a:ext cx="1694414" cy="461665"/>
          </a:xfrm>
          <a:prstGeom prst="rect">
            <a:avLst/>
          </a:prstGeom>
          <a:noFill/>
        </p:spPr>
        <p:txBody>
          <a:bodyPr wrap="square" rtlCol="0">
            <a:spAutoFit/>
          </a:bodyPr>
          <a:lstStyle/>
          <a:p>
            <a:r>
              <a:rPr lang="en-US" sz="2400" dirty="0"/>
              <a:t>Calendars</a:t>
            </a:r>
            <a:endParaRPr lang="en-US" dirty="0"/>
          </a:p>
        </p:txBody>
      </p:sp>
      <p:sp>
        <p:nvSpPr>
          <p:cNvPr id="27" name="TextBox 26">
            <a:extLst>
              <a:ext uri="{FF2B5EF4-FFF2-40B4-BE49-F238E27FC236}">
                <a16:creationId xmlns:a16="http://schemas.microsoft.com/office/drawing/2014/main" id="{87539A57-09BE-1044-9A62-BB0260395DD0}"/>
              </a:ext>
            </a:extLst>
          </p:cNvPr>
          <p:cNvSpPr txBox="1"/>
          <p:nvPr/>
        </p:nvSpPr>
        <p:spPr>
          <a:xfrm>
            <a:off x="3993213" y="5312254"/>
            <a:ext cx="2032676" cy="461665"/>
          </a:xfrm>
          <a:prstGeom prst="rect">
            <a:avLst/>
          </a:prstGeom>
          <a:noFill/>
        </p:spPr>
        <p:txBody>
          <a:bodyPr wrap="square" rtlCol="0">
            <a:spAutoFit/>
          </a:bodyPr>
          <a:lstStyle/>
          <a:p>
            <a:r>
              <a:rPr lang="en-US" sz="2400" dirty="0"/>
              <a:t>Google Docs</a:t>
            </a:r>
          </a:p>
        </p:txBody>
      </p:sp>
      <p:sp>
        <p:nvSpPr>
          <p:cNvPr id="28" name="TextBox 27">
            <a:extLst>
              <a:ext uri="{FF2B5EF4-FFF2-40B4-BE49-F238E27FC236}">
                <a16:creationId xmlns:a16="http://schemas.microsoft.com/office/drawing/2014/main" id="{2BACEB61-9A1E-BE42-A85D-ADB3AE4809E6}"/>
              </a:ext>
            </a:extLst>
          </p:cNvPr>
          <p:cNvSpPr txBox="1"/>
          <p:nvPr/>
        </p:nvSpPr>
        <p:spPr>
          <a:xfrm>
            <a:off x="6760729" y="4723560"/>
            <a:ext cx="1572279" cy="461665"/>
          </a:xfrm>
          <a:prstGeom prst="rect">
            <a:avLst/>
          </a:prstGeom>
          <a:noFill/>
        </p:spPr>
        <p:txBody>
          <a:bodyPr wrap="square" rtlCol="0">
            <a:spAutoFit/>
          </a:bodyPr>
          <a:lstStyle/>
          <a:p>
            <a:r>
              <a:rPr lang="en-US" sz="2400" dirty="0"/>
              <a:t>WhatsApp</a:t>
            </a:r>
            <a:endParaRPr lang="en-US" sz="2000" dirty="0"/>
          </a:p>
        </p:txBody>
      </p:sp>
      <p:sp>
        <p:nvSpPr>
          <p:cNvPr id="29" name="TextBox 28">
            <a:extLst>
              <a:ext uri="{FF2B5EF4-FFF2-40B4-BE49-F238E27FC236}">
                <a16:creationId xmlns:a16="http://schemas.microsoft.com/office/drawing/2014/main" id="{417CD7EF-3D55-C646-BBD3-553B6BCFABD3}"/>
              </a:ext>
            </a:extLst>
          </p:cNvPr>
          <p:cNvSpPr txBox="1"/>
          <p:nvPr/>
        </p:nvSpPr>
        <p:spPr>
          <a:xfrm>
            <a:off x="7262150" y="1629148"/>
            <a:ext cx="1572278" cy="461665"/>
          </a:xfrm>
          <a:prstGeom prst="rect">
            <a:avLst/>
          </a:prstGeom>
          <a:noFill/>
        </p:spPr>
        <p:txBody>
          <a:bodyPr wrap="square" rtlCol="0">
            <a:spAutoFit/>
          </a:bodyPr>
          <a:lstStyle/>
          <a:p>
            <a:r>
              <a:rPr lang="en-US" sz="2400" dirty="0"/>
              <a:t>Kahoot!</a:t>
            </a:r>
          </a:p>
        </p:txBody>
      </p:sp>
      <p:cxnSp>
        <p:nvCxnSpPr>
          <p:cNvPr id="31" name="Straight Arrow Connector 30">
            <a:extLst>
              <a:ext uri="{FF2B5EF4-FFF2-40B4-BE49-F238E27FC236}">
                <a16:creationId xmlns:a16="http://schemas.microsoft.com/office/drawing/2014/main" id="{AD8F878A-7B21-2545-B848-2906DDEA30E4}"/>
              </a:ext>
            </a:extLst>
          </p:cNvPr>
          <p:cNvCxnSpPr/>
          <p:nvPr/>
        </p:nvCxnSpPr>
        <p:spPr>
          <a:xfrm>
            <a:off x="6877187" y="3323819"/>
            <a:ext cx="112787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49CCEB7F-851A-8F4C-BB46-AA0BA92029E3}"/>
              </a:ext>
            </a:extLst>
          </p:cNvPr>
          <p:cNvSpPr txBox="1"/>
          <p:nvPr/>
        </p:nvSpPr>
        <p:spPr>
          <a:xfrm>
            <a:off x="8127823" y="2890390"/>
            <a:ext cx="1572279" cy="830997"/>
          </a:xfrm>
          <a:prstGeom prst="rect">
            <a:avLst/>
          </a:prstGeom>
          <a:noFill/>
        </p:spPr>
        <p:txBody>
          <a:bodyPr wrap="square" rtlCol="0">
            <a:spAutoFit/>
          </a:bodyPr>
          <a:lstStyle/>
          <a:p>
            <a:r>
              <a:rPr lang="en-US" sz="2400" dirty="0"/>
              <a:t>Google Classroom</a:t>
            </a:r>
          </a:p>
        </p:txBody>
      </p:sp>
      <p:sp>
        <p:nvSpPr>
          <p:cNvPr id="33" name="TextBox 32">
            <a:extLst>
              <a:ext uri="{FF2B5EF4-FFF2-40B4-BE49-F238E27FC236}">
                <a16:creationId xmlns:a16="http://schemas.microsoft.com/office/drawing/2014/main" id="{A8686397-6AE0-FC45-88FD-F6317085FFB8}"/>
              </a:ext>
            </a:extLst>
          </p:cNvPr>
          <p:cNvSpPr txBox="1"/>
          <p:nvPr/>
        </p:nvSpPr>
        <p:spPr>
          <a:xfrm>
            <a:off x="1984401" y="1563325"/>
            <a:ext cx="1527014" cy="461665"/>
          </a:xfrm>
          <a:prstGeom prst="rect">
            <a:avLst/>
          </a:prstGeom>
          <a:noFill/>
        </p:spPr>
        <p:txBody>
          <a:bodyPr wrap="square" rtlCol="0">
            <a:spAutoFit/>
          </a:bodyPr>
          <a:lstStyle/>
          <a:p>
            <a:r>
              <a:rPr lang="en-US" sz="2400" dirty="0"/>
              <a:t>ClassDojo</a:t>
            </a:r>
            <a:endParaRPr lang="en-US" dirty="0"/>
          </a:p>
        </p:txBody>
      </p:sp>
      <p:cxnSp>
        <p:nvCxnSpPr>
          <p:cNvPr id="35" name="Straight Arrow Connector 34">
            <a:extLst>
              <a:ext uri="{FF2B5EF4-FFF2-40B4-BE49-F238E27FC236}">
                <a16:creationId xmlns:a16="http://schemas.microsoft.com/office/drawing/2014/main" id="{F94951F6-612F-7F45-A275-05AED46F4A2F}"/>
              </a:ext>
            </a:extLst>
          </p:cNvPr>
          <p:cNvCxnSpPr>
            <a:cxnSpLocks/>
          </p:cNvCxnSpPr>
          <p:nvPr/>
        </p:nvCxnSpPr>
        <p:spPr>
          <a:xfrm flipH="1" flipV="1">
            <a:off x="3470435" y="2012993"/>
            <a:ext cx="907557" cy="6875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EEC4E021-FF1E-7247-B3CE-2C79759653D6}"/>
              </a:ext>
            </a:extLst>
          </p:cNvPr>
          <p:cNvCxnSpPr/>
          <p:nvPr/>
        </p:nvCxnSpPr>
        <p:spPr>
          <a:xfrm flipH="1">
            <a:off x="3493296" y="3993959"/>
            <a:ext cx="984658" cy="5975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3758F51D-2251-A34E-BE19-F7DEB033D034}"/>
              </a:ext>
            </a:extLst>
          </p:cNvPr>
          <p:cNvSpPr txBox="1"/>
          <p:nvPr/>
        </p:nvSpPr>
        <p:spPr>
          <a:xfrm>
            <a:off x="1447801" y="4636655"/>
            <a:ext cx="2439303" cy="461665"/>
          </a:xfrm>
          <a:prstGeom prst="rect">
            <a:avLst/>
          </a:prstGeom>
          <a:noFill/>
        </p:spPr>
        <p:txBody>
          <a:bodyPr wrap="square" rtlCol="0">
            <a:spAutoFit/>
          </a:bodyPr>
          <a:lstStyle/>
          <a:p>
            <a:r>
              <a:rPr lang="en-US" sz="2400" dirty="0"/>
              <a:t>Microsoft Teams</a:t>
            </a:r>
          </a:p>
        </p:txBody>
      </p:sp>
    </p:spTree>
    <p:extLst>
      <p:ext uri="{BB962C8B-B14F-4D97-AF65-F5344CB8AC3E}">
        <p14:creationId xmlns:p14="http://schemas.microsoft.com/office/powerpoint/2010/main" val="1525682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08FE0-2B62-5D4F-B196-4BC7EFDC3428}"/>
              </a:ext>
            </a:extLst>
          </p:cNvPr>
          <p:cNvSpPr>
            <a:spLocks noGrp="1"/>
          </p:cNvSpPr>
          <p:nvPr>
            <p:ph type="title"/>
          </p:nvPr>
        </p:nvSpPr>
        <p:spPr>
          <a:xfrm>
            <a:off x="507213" y="886046"/>
            <a:ext cx="8596668" cy="1320800"/>
          </a:xfrm>
        </p:spPr>
        <p:txBody>
          <a:bodyPr>
            <a:normAutofit/>
          </a:bodyPr>
          <a:lstStyle/>
          <a:p>
            <a:r>
              <a:rPr lang="en-US" sz="4000" u="sng" dirty="0">
                <a:solidFill>
                  <a:schemeClr val="tx1"/>
                </a:solidFill>
              </a:rPr>
              <a:t>Why were Digital Tools so Important in the Covid-19 Pandemic?</a:t>
            </a:r>
          </a:p>
        </p:txBody>
      </p:sp>
      <p:sp>
        <p:nvSpPr>
          <p:cNvPr id="4" name="TextBox 3">
            <a:extLst>
              <a:ext uri="{FF2B5EF4-FFF2-40B4-BE49-F238E27FC236}">
                <a16:creationId xmlns:a16="http://schemas.microsoft.com/office/drawing/2014/main" id="{8F70AB47-2F7D-6840-AE52-2868D4B062B5}"/>
              </a:ext>
            </a:extLst>
          </p:cNvPr>
          <p:cNvSpPr txBox="1"/>
          <p:nvPr/>
        </p:nvSpPr>
        <p:spPr>
          <a:xfrm>
            <a:off x="507213" y="2519385"/>
            <a:ext cx="5954232" cy="2339102"/>
          </a:xfrm>
          <a:prstGeom prst="rect">
            <a:avLst/>
          </a:prstGeom>
          <a:noFill/>
        </p:spPr>
        <p:txBody>
          <a:bodyPr wrap="square" rtlCol="0">
            <a:spAutoFit/>
          </a:bodyPr>
          <a:lstStyle/>
          <a:p>
            <a:pPr marL="285750" indent="-285750">
              <a:buFontTx/>
              <a:buChar char="-"/>
            </a:pPr>
            <a:r>
              <a:rPr lang="en-US" sz="3200" dirty="0"/>
              <a:t>Brought people together</a:t>
            </a:r>
          </a:p>
          <a:p>
            <a:pPr marL="285750" indent="-285750">
              <a:buFontTx/>
              <a:buChar char="-"/>
            </a:pPr>
            <a:r>
              <a:rPr lang="en-US" sz="3200" dirty="0"/>
              <a:t>Communication</a:t>
            </a:r>
          </a:p>
          <a:p>
            <a:pPr marL="285750" indent="-285750">
              <a:buFontTx/>
              <a:buChar char="-"/>
            </a:pPr>
            <a:r>
              <a:rPr lang="en-US" sz="3200" dirty="0"/>
              <a:t>Education</a:t>
            </a:r>
          </a:p>
          <a:p>
            <a:pPr marL="285750" indent="-285750">
              <a:buFontTx/>
              <a:buChar char="-"/>
            </a:pPr>
            <a:r>
              <a:rPr lang="en-US" sz="3200" dirty="0"/>
              <a:t>Work</a:t>
            </a:r>
          </a:p>
          <a:p>
            <a:pPr marL="285750" indent="-285750">
              <a:buFontTx/>
              <a:buChar char="-"/>
            </a:pPr>
            <a:endParaRPr lang="en-US" dirty="0"/>
          </a:p>
        </p:txBody>
      </p:sp>
      <p:sp>
        <p:nvSpPr>
          <p:cNvPr id="3" name="TextBox 2">
            <a:extLst>
              <a:ext uri="{FF2B5EF4-FFF2-40B4-BE49-F238E27FC236}">
                <a16:creationId xmlns:a16="http://schemas.microsoft.com/office/drawing/2014/main" id="{901E8C42-4674-B940-86B3-C3ADE172B6F3}"/>
              </a:ext>
            </a:extLst>
          </p:cNvPr>
          <p:cNvSpPr txBox="1"/>
          <p:nvPr/>
        </p:nvSpPr>
        <p:spPr>
          <a:xfrm>
            <a:off x="586740" y="6168764"/>
            <a:ext cx="11018520" cy="369332"/>
          </a:xfrm>
          <a:prstGeom prst="rect">
            <a:avLst/>
          </a:prstGeom>
          <a:noFill/>
        </p:spPr>
        <p:txBody>
          <a:bodyPr wrap="square" rtlCol="0">
            <a:spAutoFit/>
          </a:bodyPr>
          <a:lstStyle/>
          <a:p>
            <a:r>
              <a:rPr lang="en-US" dirty="0"/>
              <a:t>(</a:t>
            </a:r>
            <a:r>
              <a:rPr lang="en-US" dirty="0" err="1"/>
              <a:t>Shufford</a:t>
            </a:r>
            <a:r>
              <a:rPr lang="en-US" dirty="0"/>
              <a:t> et al 2021)</a:t>
            </a:r>
          </a:p>
        </p:txBody>
      </p:sp>
    </p:spTree>
    <p:extLst>
      <p:ext uri="{BB962C8B-B14F-4D97-AF65-F5344CB8AC3E}">
        <p14:creationId xmlns:p14="http://schemas.microsoft.com/office/powerpoint/2010/main" val="2639725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D5ACB-8BC2-1043-8743-6D86BA99443A}"/>
              </a:ext>
            </a:extLst>
          </p:cNvPr>
          <p:cNvSpPr>
            <a:spLocks noGrp="1"/>
          </p:cNvSpPr>
          <p:nvPr>
            <p:ph type="title"/>
          </p:nvPr>
        </p:nvSpPr>
        <p:spPr>
          <a:xfrm>
            <a:off x="398355" y="416695"/>
            <a:ext cx="9019559" cy="1586277"/>
          </a:xfrm>
        </p:spPr>
        <p:txBody>
          <a:bodyPr>
            <a:normAutofit fontScale="90000"/>
          </a:bodyPr>
          <a:lstStyle/>
          <a:p>
            <a:r>
              <a:rPr lang="en-US" sz="4000" u="sng" dirty="0">
                <a:solidFill>
                  <a:schemeClr val="tx1"/>
                </a:solidFill>
              </a:rPr>
              <a:t>Examples of Digital Tools Used during the Pandemic</a:t>
            </a:r>
            <a:br>
              <a:rPr lang="en-US" dirty="0">
                <a:solidFill>
                  <a:schemeClr val="tx1"/>
                </a:solidFill>
              </a:rPr>
            </a:br>
            <a:br>
              <a:rPr lang="en-US" dirty="0">
                <a:solidFill>
                  <a:schemeClr val="tx1"/>
                </a:solidFill>
              </a:rPr>
            </a:br>
            <a:br>
              <a:rPr lang="en-US" dirty="0">
                <a:solidFill>
                  <a:schemeClr val="tx1"/>
                </a:solidFill>
              </a:rPr>
            </a:br>
            <a:br>
              <a:rPr lang="en-US" dirty="0">
                <a:solidFill>
                  <a:schemeClr val="tx1"/>
                </a:solidFill>
              </a:rPr>
            </a:br>
            <a:br>
              <a:rPr lang="en-US" dirty="0">
                <a:solidFill>
                  <a:schemeClr val="tx1"/>
                </a:solidFill>
              </a:rPr>
            </a:br>
            <a:endParaRPr lang="en-US" dirty="0">
              <a:solidFill>
                <a:schemeClr val="tx1"/>
              </a:solidFill>
            </a:endParaRPr>
          </a:p>
        </p:txBody>
      </p:sp>
      <p:sp>
        <p:nvSpPr>
          <p:cNvPr id="3" name="TextBox 2">
            <a:extLst>
              <a:ext uri="{FF2B5EF4-FFF2-40B4-BE49-F238E27FC236}">
                <a16:creationId xmlns:a16="http://schemas.microsoft.com/office/drawing/2014/main" id="{B3D2D4AA-141E-8542-A23D-AD8726FA8947}"/>
              </a:ext>
            </a:extLst>
          </p:cNvPr>
          <p:cNvSpPr txBox="1"/>
          <p:nvPr/>
        </p:nvSpPr>
        <p:spPr>
          <a:xfrm>
            <a:off x="740229" y="1916990"/>
            <a:ext cx="5791200" cy="4524315"/>
          </a:xfrm>
          <a:prstGeom prst="rect">
            <a:avLst/>
          </a:prstGeom>
          <a:noFill/>
        </p:spPr>
        <p:txBody>
          <a:bodyPr wrap="square" rtlCol="0">
            <a:spAutoFit/>
          </a:bodyPr>
          <a:lstStyle/>
          <a:p>
            <a:r>
              <a:rPr lang="en-US" sz="3200" dirty="0">
                <a:solidFill>
                  <a:schemeClr val="tx1"/>
                </a:solidFill>
              </a:rPr>
              <a:t>- Google Classroom</a:t>
            </a:r>
            <a:br>
              <a:rPr lang="en-US" sz="3200" dirty="0">
                <a:solidFill>
                  <a:schemeClr val="tx1"/>
                </a:solidFill>
              </a:rPr>
            </a:br>
            <a:br>
              <a:rPr lang="en-US" sz="3200" dirty="0">
                <a:solidFill>
                  <a:schemeClr val="tx1"/>
                </a:solidFill>
              </a:rPr>
            </a:br>
            <a:r>
              <a:rPr lang="en-US" sz="3200" dirty="0">
                <a:solidFill>
                  <a:schemeClr val="tx1"/>
                </a:solidFill>
              </a:rPr>
              <a:t>- Zoom, Teams</a:t>
            </a:r>
            <a:br>
              <a:rPr lang="en-US" sz="3200" dirty="0">
                <a:solidFill>
                  <a:schemeClr val="tx1"/>
                </a:solidFill>
              </a:rPr>
            </a:br>
            <a:br>
              <a:rPr lang="en-US" sz="3200" dirty="0">
                <a:solidFill>
                  <a:schemeClr val="tx1"/>
                </a:solidFill>
              </a:rPr>
            </a:br>
            <a:r>
              <a:rPr lang="en-US" sz="3200" dirty="0">
                <a:solidFill>
                  <a:schemeClr val="tx1"/>
                </a:solidFill>
              </a:rPr>
              <a:t>- FaceTime</a:t>
            </a:r>
            <a:br>
              <a:rPr lang="en-US" sz="3200" dirty="0">
                <a:solidFill>
                  <a:schemeClr val="tx1"/>
                </a:solidFill>
              </a:rPr>
            </a:br>
            <a:br>
              <a:rPr lang="en-US" sz="3200" dirty="0">
                <a:solidFill>
                  <a:schemeClr val="tx1"/>
                </a:solidFill>
              </a:rPr>
            </a:br>
            <a:r>
              <a:rPr lang="en-US" sz="3200" dirty="0">
                <a:solidFill>
                  <a:schemeClr val="tx1"/>
                </a:solidFill>
              </a:rPr>
              <a:t>- Streaming Services</a:t>
            </a:r>
            <a:br>
              <a:rPr lang="en-US" sz="3200" dirty="0">
                <a:solidFill>
                  <a:schemeClr val="tx1"/>
                </a:solidFill>
              </a:rPr>
            </a:br>
            <a:br>
              <a:rPr lang="en-US" sz="3200" dirty="0">
                <a:solidFill>
                  <a:schemeClr val="tx1"/>
                </a:solidFill>
              </a:rPr>
            </a:br>
            <a:r>
              <a:rPr lang="en-US" sz="3200" dirty="0">
                <a:solidFill>
                  <a:schemeClr val="tx1"/>
                </a:solidFill>
              </a:rPr>
              <a:t>- Online Shopping services</a:t>
            </a:r>
            <a:endParaRPr lang="en-US" sz="3200" dirty="0"/>
          </a:p>
        </p:txBody>
      </p:sp>
    </p:spTree>
    <p:extLst>
      <p:ext uri="{BB962C8B-B14F-4D97-AF65-F5344CB8AC3E}">
        <p14:creationId xmlns:p14="http://schemas.microsoft.com/office/powerpoint/2010/main" val="3767724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C5CC9-F7D3-7945-9DF1-8B746FE37B0B}"/>
              </a:ext>
            </a:extLst>
          </p:cNvPr>
          <p:cNvSpPr>
            <a:spLocks noGrp="1"/>
          </p:cNvSpPr>
          <p:nvPr>
            <p:ph type="title"/>
          </p:nvPr>
        </p:nvSpPr>
        <p:spPr>
          <a:xfrm>
            <a:off x="677334" y="609599"/>
            <a:ext cx="8596668" cy="1099931"/>
          </a:xfrm>
        </p:spPr>
        <p:txBody>
          <a:bodyPr>
            <a:normAutofit fontScale="90000"/>
          </a:bodyPr>
          <a:lstStyle/>
          <a:p>
            <a:r>
              <a:rPr lang="en-US" u="sng" dirty="0">
                <a:solidFill>
                  <a:schemeClr val="tx1"/>
                </a:solidFill>
              </a:rPr>
              <a:t>Why did Communities Rely on Digital Tools During the Pandemic?</a:t>
            </a:r>
            <a:br>
              <a:rPr lang="en-US" u="sng" dirty="0">
                <a:solidFill>
                  <a:schemeClr val="tx1"/>
                </a:solidFill>
              </a:rPr>
            </a:br>
            <a:br>
              <a:rPr lang="en-US" u="sng" dirty="0">
                <a:solidFill>
                  <a:schemeClr val="tx1"/>
                </a:solidFill>
              </a:rPr>
            </a:br>
            <a:br>
              <a:rPr lang="en-US" u="sng" dirty="0">
                <a:solidFill>
                  <a:schemeClr val="tx1"/>
                </a:solidFill>
              </a:rPr>
            </a:br>
            <a:br>
              <a:rPr lang="en-US" u="sng" dirty="0">
                <a:solidFill>
                  <a:schemeClr val="tx1"/>
                </a:solidFill>
              </a:rPr>
            </a:br>
            <a:br>
              <a:rPr lang="en-US" u="sng" dirty="0">
                <a:solidFill>
                  <a:schemeClr val="tx1"/>
                </a:solidFill>
              </a:rPr>
            </a:br>
            <a:endParaRPr lang="en-US" u="sng" dirty="0">
              <a:solidFill>
                <a:schemeClr val="tx1"/>
              </a:solidFill>
            </a:endParaRPr>
          </a:p>
        </p:txBody>
      </p:sp>
      <p:sp>
        <p:nvSpPr>
          <p:cNvPr id="3" name="TextBox 2">
            <a:extLst>
              <a:ext uri="{FF2B5EF4-FFF2-40B4-BE49-F238E27FC236}">
                <a16:creationId xmlns:a16="http://schemas.microsoft.com/office/drawing/2014/main" id="{C9A9D9C2-EBA9-4E4B-874B-A3E6FF7A0FC4}"/>
              </a:ext>
            </a:extLst>
          </p:cNvPr>
          <p:cNvSpPr txBox="1"/>
          <p:nvPr/>
        </p:nvSpPr>
        <p:spPr>
          <a:xfrm>
            <a:off x="677334" y="2002590"/>
            <a:ext cx="6281531" cy="2554545"/>
          </a:xfrm>
          <a:prstGeom prst="rect">
            <a:avLst/>
          </a:prstGeom>
          <a:noFill/>
        </p:spPr>
        <p:txBody>
          <a:bodyPr wrap="square" rtlCol="0">
            <a:spAutoFit/>
          </a:bodyPr>
          <a:lstStyle/>
          <a:p>
            <a:pPr marL="285750" indent="-285750">
              <a:buFontTx/>
              <a:buChar char="-"/>
            </a:pPr>
            <a:r>
              <a:rPr lang="en-US" sz="3200" dirty="0"/>
              <a:t>Interaction</a:t>
            </a:r>
          </a:p>
          <a:p>
            <a:pPr marL="285750" indent="-285750">
              <a:buFontTx/>
              <a:buChar char="-"/>
            </a:pPr>
            <a:r>
              <a:rPr lang="en-US" sz="3200" dirty="0"/>
              <a:t>Wellbeing</a:t>
            </a:r>
          </a:p>
          <a:p>
            <a:pPr marL="285750" indent="-285750">
              <a:buFontTx/>
              <a:buChar char="-"/>
            </a:pPr>
            <a:r>
              <a:rPr lang="en-US" sz="3200" dirty="0"/>
              <a:t>Maintaining the workplace</a:t>
            </a:r>
          </a:p>
          <a:p>
            <a:pPr marL="285750" indent="-285750">
              <a:buFontTx/>
              <a:buChar char="-"/>
            </a:pPr>
            <a:r>
              <a:rPr lang="en-US" sz="3200" dirty="0"/>
              <a:t>Education</a:t>
            </a:r>
          </a:p>
          <a:p>
            <a:pPr marL="285750" indent="-285750">
              <a:buFontTx/>
              <a:buChar char="-"/>
            </a:pPr>
            <a:r>
              <a:rPr lang="en-US" sz="3200" dirty="0"/>
              <a:t>Health</a:t>
            </a:r>
          </a:p>
        </p:txBody>
      </p:sp>
      <p:sp>
        <p:nvSpPr>
          <p:cNvPr id="4" name="TextBox 3">
            <a:extLst>
              <a:ext uri="{FF2B5EF4-FFF2-40B4-BE49-F238E27FC236}">
                <a16:creationId xmlns:a16="http://schemas.microsoft.com/office/drawing/2014/main" id="{8CD3ECB5-0065-3F4E-BCF5-1111956C9002}"/>
              </a:ext>
            </a:extLst>
          </p:cNvPr>
          <p:cNvSpPr txBox="1"/>
          <p:nvPr/>
        </p:nvSpPr>
        <p:spPr>
          <a:xfrm>
            <a:off x="499872" y="5755958"/>
            <a:ext cx="3121152" cy="954107"/>
          </a:xfrm>
          <a:prstGeom prst="rect">
            <a:avLst/>
          </a:prstGeom>
          <a:noFill/>
        </p:spPr>
        <p:txBody>
          <a:bodyPr wrap="square" rtlCol="0">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(De</a:t>
            </a:r>
            <a:r>
              <a:rPr lang="en-GB" sz="1400" dirty="0">
                <a:latin typeface="Calibri" panose="020F0502020204030204" pitchFamily="34" charset="0"/>
                <a:ea typeface="Calibri" panose="020F0502020204030204" pitchFamily="34" charset="0"/>
                <a:cs typeface="Times New Roman" panose="02020603050405020304" pitchFamily="18" charset="0"/>
              </a:rPr>
              <a:t> et al</a:t>
            </a:r>
            <a:r>
              <a:rPr lang="en-GB" sz="1400" dirty="0">
                <a:effectLst/>
                <a:latin typeface="Calibri" panose="020F0502020204030204" pitchFamily="34" charset="0"/>
                <a:ea typeface="Calibri" panose="020F0502020204030204" pitchFamily="34" charset="0"/>
                <a:cs typeface="Times New Roman" panose="02020603050405020304" pitchFamily="18" charset="0"/>
              </a:rPr>
              <a:t>. 2020)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Reupert</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latin typeface="Calibri" panose="020F0502020204030204" pitchFamily="34" charset="0"/>
                <a:ea typeface="Calibri" panose="020F0502020204030204" pitchFamily="34" charset="0"/>
                <a:cs typeface="Times New Roman" panose="02020603050405020304" pitchFamily="18" charset="0"/>
              </a:rPr>
              <a:t> et al </a:t>
            </a:r>
            <a:r>
              <a:rPr lang="en-GB" sz="1400" dirty="0">
                <a:effectLst/>
                <a:latin typeface="Calibri" panose="020F0502020204030204" pitchFamily="34" charset="0"/>
                <a:ea typeface="Calibri" panose="020F0502020204030204" pitchFamily="34" charset="0"/>
                <a:cs typeface="Times New Roman" panose="02020603050405020304" pitchFamily="18" charset="0"/>
              </a:rPr>
              <a:t>2022)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(Goudeau </a:t>
            </a:r>
            <a:r>
              <a:rPr lang="en-GB" sz="1400" dirty="0">
                <a:latin typeface="Calibri" panose="020F0502020204030204" pitchFamily="34" charset="0"/>
                <a:ea typeface="Calibri" panose="020F0502020204030204" pitchFamily="34" charset="0"/>
                <a:cs typeface="Times New Roman" panose="02020603050405020304" pitchFamily="18" charset="0"/>
              </a:rPr>
              <a:t> et al </a:t>
            </a:r>
            <a:r>
              <a:rPr lang="en-GB" sz="1400" dirty="0">
                <a:effectLst/>
                <a:latin typeface="Calibri" panose="020F0502020204030204" pitchFamily="34" charset="0"/>
                <a:ea typeface="Calibri" panose="020F0502020204030204" pitchFamily="34" charset="0"/>
                <a:cs typeface="Times New Roman" panose="02020603050405020304" pitchFamily="18" charset="0"/>
              </a:rPr>
              <a:t>2021)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Grix</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latin typeface="Calibri" panose="020F0502020204030204" pitchFamily="34" charset="0"/>
                <a:ea typeface="Calibri" panose="020F0502020204030204" pitchFamily="34" charset="0"/>
                <a:cs typeface="Times New Roman" panose="02020603050405020304" pitchFamily="18" charset="0"/>
              </a:rPr>
              <a:t> et al </a:t>
            </a:r>
            <a:r>
              <a:rPr lang="en-GB" sz="1400" dirty="0">
                <a:effectLst/>
                <a:latin typeface="Calibri" panose="020F0502020204030204" pitchFamily="34" charset="0"/>
                <a:ea typeface="Calibri" panose="020F0502020204030204" pitchFamily="34" charset="0"/>
                <a:cs typeface="Times New Roman" panose="02020603050405020304" pitchFamily="18" charset="0"/>
              </a:rPr>
              <a:t>2020)</a:t>
            </a:r>
          </a:p>
        </p:txBody>
      </p:sp>
    </p:spTree>
    <p:extLst>
      <p:ext uri="{BB962C8B-B14F-4D97-AF65-F5344CB8AC3E}">
        <p14:creationId xmlns:p14="http://schemas.microsoft.com/office/powerpoint/2010/main" val="3009682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0B278C9-BA5B-4646-A62B-FC1E3A6CF5D7}"/>
              </a:ext>
            </a:extLst>
          </p:cNvPr>
          <p:cNvGraphicFramePr>
            <a:graphicFrameLocks noGrp="1"/>
          </p:cNvGraphicFramePr>
          <p:nvPr>
            <p:extLst>
              <p:ext uri="{D42A27DB-BD31-4B8C-83A1-F6EECF244321}">
                <p14:modId xmlns:p14="http://schemas.microsoft.com/office/powerpoint/2010/main" val="3654563068"/>
              </p:ext>
            </p:extLst>
          </p:nvPr>
        </p:nvGraphicFramePr>
        <p:xfrm>
          <a:off x="876969" y="500380"/>
          <a:ext cx="10649284" cy="5582920"/>
        </p:xfrm>
        <a:graphic>
          <a:graphicData uri="http://schemas.openxmlformats.org/drawingml/2006/table">
            <a:tbl>
              <a:tblPr firstRow="1" bandRow="1">
                <a:tableStyleId>{5C22544A-7EE6-4342-B048-85BDC9FD1C3A}</a:tableStyleId>
              </a:tblPr>
              <a:tblGrid>
                <a:gridCol w="3035093">
                  <a:extLst>
                    <a:ext uri="{9D8B030D-6E8A-4147-A177-3AD203B41FA5}">
                      <a16:colId xmlns:a16="http://schemas.microsoft.com/office/drawing/2014/main" val="3350877750"/>
                    </a:ext>
                  </a:extLst>
                </a:gridCol>
                <a:gridCol w="3035093">
                  <a:extLst>
                    <a:ext uri="{9D8B030D-6E8A-4147-A177-3AD203B41FA5}">
                      <a16:colId xmlns:a16="http://schemas.microsoft.com/office/drawing/2014/main" val="1025729669"/>
                    </a:ext>
                  </a:extLst>
                </a:gridCol>
                <a:gridCol w="4579098">
                  <a:extLst>
                    <a:ext uri="{9D8B030D-6E8A-4147-A177-3AD203B41FA5}">
                      <a16:colId xmlns:a16="http://schemas.microsoft.com/office/drawing/2014/main" val="1133601613"/>
                    </a:ext>
                  </a:extLst>
                </a:gridCol>
              </a:tblGrid>
              <a:tr h="370840">
                <a:tc>
                  <a:txBody>
                    <a:bodyPr/>
                    <a:lstStyle/>
                    <a:p>
                      <a:r>
                        <a:rPr lang="en-US" u="sng" dirty="0">
                          <a:solidFill>
                            <a:schemeClr val="tx1"/>
                          </a:solidFill>
                        </a:rPr>
                        <a:t>Digital Tool</a:t>
                      </a:r>
                    </a:p>
                  </a:txBody>
                  <a:tcPr/>
                </a:tc>
                <a:tc>
                  <a:txBody>
                    <a:bodyPr/>
                    <a:lstStyle/>
                    <a:p>
                      <a:r>
                        <a:rPr lang="en-US" u="sng" dirty="0">
                          <a:solidFill>
                            <a:schemeClr val="tx1"/>
                          </a:solidFill>
                        </a:rPr>
                        <a:t>Advantages</a:t>
                      </a:r>
                    </a:p>
                  </a:txBody>
                  <a:tcPr/>
                </a:tc>
                <a:tc>
                  <a:txBody>
                    <a:bodyPr/>
                    <a:lstStyle/>
                    <a:p>
                      <a:r>
                        <a:rPr lang="en-US" u="sng" dirty="0">
                          <a:solidFill>
                            <a:schemeClr val="tx1"/>
                          </a:solidFill>
                        </a:rPr>
                        <a:t>Disadvantages</a:t>
                      </a:r>
                    </a:p>
                  </a:txBody>
                  <a:tcPr/>
                </a:tc>
                <a:extLst>
                  <a:ext uri="{0D108BD9-81ED-4DB2-BD59-A6C34878D82A}">
                    <a16:rowId xmlns:a16="http://schemas.microsoft.com/office/drawing/2014/main" val="1749069651"/>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Google Classroom</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Children could continue with education and stay connected with teachers.</a:t>
                      </a:r>
                    </a:p>
                    <a:p>
                      <a:endParaRPr lang="en-US" dirty="0">
                        <a:solidFill>
                          <a:schemeClr val="tx1"/>
                        </a:solidFill>
                      </a:endParaRPr>
                    </a:p>
                  </a:txBody>
                  <a:tcPr/>
                </a:tc>
                <a:tc>
                  <a:txBody>
                    <a:bodyPr/>
                    <a:lstStyle/>
                    <a:p>
                      <a:r>
                        <a:rPr lang="en-US" sz="1800" dirty="0">
                          <a:solidFill>
                            <a:schemeClr val="tx1"/>
                          </a:solidFill>
                        </a:rPr>
                        <a:t>No real repercussions if work was not completed</a:t>
                      </a:r>
                    </a:p>
                    <a:p>
                      <a:r>
                        <a:rPr lang="en-US" sz="1800" dirty="0">
                          <a:solidFill>
                            <a:schemeClr val="tx1"/>
                          </a:solidFill>
                        </a:rPr>
                        <a:t>Not every child had the computer or laptop to do the work set.</a:t>
                      </a:r>
                    </a:p>
                    <a:p>
                      <a:endParaRPr lang="en-US" dirty="0">
                        <a:solidFill>
                          <a:schemeClr val="tx1"/>
                        </a:solidFill>
                      </a:endParaRPr>
                    </a:p>
                  </a:txBody>
                  <a:tcPr/>
                </a:tc>
                <a:extLst>
                  <a:ext uri="{0D108BD9-81ED-4DB2-BD59-A6C34878D82A}">
                    <a16:rowId xmlns:a16="http://schemas.microsoft.com/office/drawing/2014/main" val="1931855999"/>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Teams/Zoom</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People were able to continue working their jobs and socialize with friends and continue sports clubs.</a:t>
                      </a:r>
                    </a:p>
                    <a:p>
                      <a:endParaRPr lang="en-US" dirty="0">
                        <a:solidFill>
                          <a:schemeClr val="tx1"/>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Poor internet connection would affect the quality of audio and visuals, turning screen off meant some people would not participate.</a:t>
                      </a:r>
                    </a:p>
                    <a:p>
                      <a:endParaRPr lang="en-US" dirty="0">
                        <a:solidFill>
                          <a:schemeClr val="tx1"/>
                        </a:solidFill>
                      </a:endParaRPr>
                    </a:p>
                  </a:txBody>
                  <a:tcPr/>
                </a:tc>
                <a:extLst>
                  <a:ext uri="{0D108BD9-81ED-4DB2-BD59-A6C34878D82A}">
                    <a16:rowId xmlns:a16="http://schemas.microsoft.com/office/drawing/2014/main" val="65065617"/>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FaceTime</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Family and friends could stay connected from around in the world, quiz nights and birthdays for example could be celebrated together virtually.</a:t>
                      </a:r>
                    </a:p>
                    <a:p>
                      <a:endParaRPr lang="en-US" dirty="0">
                        <a:solidFill>
                          <a:schemeClr val="tx1"/>
                        </a:solidFill>
                      </a:endParaRPr>
                    </a:p>
                  </a:txBody>
                  <a:tcPr/>
                </a:tc>
                <a:tc>
                  <a:txBody>
                    <a:bodyPr/>
                    <a:lstStyle/>
                    <a:p>
                      <a:r>
                        <a:rPr lang="en-US" sz="1800" dirty="0">
                          <a:solidFill>
                            <a:schemeClr val="tx1"/>
                          </a:solidFill>
                        </a:rPr>
                        <a:t>Poor internet connection = Poor video and sound quality.</a:t>
                      </a:r>
                    </a:p>
                    <a:p>
                      <a:r>
                        <a:rPr lang="en-US" sz="1800" dirty="0">
                          <a:solidFill>
                            <a:schemeClr val="tx1"/>
                          </a:solidFill>
                        </a:rPr>
                        <a:t>Older people may not be able to work Facetime. People may not have Apple devices.</a:t>
                      </a:r>
                    </a:p>
                    <a:p>
                      <a:endParaRPr lang="en-US" dirty="0">
                        <a:solidFill>
                          <a:schemeClr val="tx1"/>
                        </a:solidFill>
                      </a:endParaRPr>
                    </a:p>
                  </a:txBody>
                  <a:tcPr/>
                </a:tc>
                <a:extLst>
                  <a:ext uri="{0D108BD9-81ED-4DB2-BD59-A6C34878D82A}">
                    <a16:rowId xmlns:a16="http://schemas.microsoft.com/office/drawing/2014/main" val="365573168"/>
                  </a:ext>
                </a:extLst>
              </a:tr>
            </a:tbl>
          </a:graphicData>
        </a:graphic>
      </p:graphicFrame>
    </p:spTree>
    <p:extLst>
      <p:ext uri="{BB962C8B-B14F-4D97-AF65-F5344CB8AC3E}">
        <p14:creationId xmlns:p14="http://schemas.microsoft.com/office/powerpoint/2010/main" val="4294912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CF112CC6-9A4C-B14C-816E-07E628ABDCDA}"/>
              </a:ext>
            </a:extLst>
          </p:cNvPr>
          <p:cNvGraphicFramePr>
            <a:graphicFrameLocks noGrp="1"/>
          </p:cNvGraphicFramePr>
          <p:nvPr>
            <p:extLst>
              <p:ext uri="{D42A27DB-BD31-4B8C-83A1-F6EECF244321}">
                <p14:modId xmlns:p14="http://schemas.microsoft.com/office/powerpoint/2010/main" val="1402285933"/>
              </p:ext>
            </p:extLst>
          </p:nvPr>
        </p:nvGraphicFramePr>
        <p:xfrm>
          <a:off x="529389" y="1405466"/>
          <a:ext cx="10455441" cy="3571240"/>
        </p:xfrm>
        <a:graphic>
          <a:graphicData uri="http://schemas.openxmlformats.org/drawingml/2006/table">
            <a:tbl>
              <a:tblPr firstRow="1" bandRow="1">
                <a:tableStyleId>{5C22544A-7EE6-4342-B048-85BDC9FD1C3A}</a:tableStyleId>
              </a:tblPr>
              <a:tblGrid>
                <a:gridCol w="3485147">
                  <a:extLst>
                    <a:ext uri="{9D8B030D-6E8A-4147-A177-3AD203B41FA5}">
                      <a16:colId xmlns:a16="http://schemas.microsoft.com/office/drawing/2014/main" val="1164886935"/>
                    </a:ext>
                  </a:extLst>
                </a:gridCol>
                <a:gridCol w="3485147">
                  <a:extLst>
                    <a:ext uri="{9D8B030D-6E8A-4147-A177-3AD203B41FA5}">
                      <a16:colId xmlns:a16="http://schemas.microsoft.com/office/drawing/2014/main" val="1875026588"/>
                    </a:ext>
                  </a:extLst>
                </a:gridCol>
                <a:gridCol w="3485147">
                  <a:extLst>
                    <a:ext uri="{9D8B030D-6E8A-4147-A177-3AD203B41FA5}">
                      <a16:colId xmlns:a16="http://schemas.microsoft.com/office/drawing/2014/main" val="1580322624"/>
                    </a:ext>
                  </a:extLst>
                </a:gridCol>
              </a:tblGrid>
              <a:tr h="370840">
                <a:tc>
                  <a:txBody>
                    <a:bodyPr/>
                    <a:lstStyle/>
                    <a:p>
                      <a:r>
                        <a:rPr lang="en-US" u="sng" dirty="0">
                          <a:solidFill>
                            <a:schemeClr val="tx1"/>
                          </a:solidFill>
                        </a:rPr>
                        <a:t>Digital Tool</a:t>
                      </a:r>
                    </a:p>
                  </a:txBody>
                  <a:tcPr/>
                </a:tc>
                <a:tc>
                  <a:txBody>
                    <a:bodyPr/>
                    <a:lstStyle/>
                    <a:p>
                      <a:r>
                        <a:rPr lang="en-US" u="sng" dirty="0">
                          <a:solidFill>
                            <a:schemeClr val="tx1"/>
                          </a:solidFill>
                        </a:rPr>
                        <a:t>Advantages</a:t>
                      </a:r>
                    </a:p>
                  </a:txBody>
                  <a:tcPr/>
                </a:tc>
                <a:tc>
                  <a:txBody>
                    <a:bodyPr/>
                    <a:lstStyle/>
                    <a:p>
                      <a:r>
                        <a:rPr lang="en-US" u="sng" dirty="0">
                          <a:solidFill>
                            <a:schemeClr val="tx1"/>
                          </a:solidFill>
                        </a:rPr>
                        <a:t>Disadvantages</a:t>
                      </a:r>
                    </a:p>
                  </a:txBody>
                  <a:tcPr/>
                </a:tc>
                <a:extLst>
                  <a:ext uri="{0D108BD9-81ED-4DB2-BD59-A6C34878D82A}">
                    <a16:rowId xmlns:a16="http://schemas.microsoft.com/office/drawing/2014/main" val="1886699255"/>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Online Shopping Services (Tesco, ASOS, Amazon)</a:t>
                      </a:r>
                    </a:p>
                    <a:p>
                      <a:endParaRPr lang="en-US" dirty="0">
                        <a:solidFill>
                          <a:schemeClr val="tx1"/>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People were able to shop and help business stay afloat from their own home, people who were isolating could order food to their front door without the need for contact with others.</a:t>
                      </a:r>
                    </a:p>
                    <a:p>
                      <a:endParaRPr lang="en-US" dirty="0">
                        <a:solidFill>
                          <a:schemeClr val="tx1"/>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Rural areas may not be able to have items delivered to their address. </a:t>
                      </a:r>
                    </a:p>
                    <a:p>
                      <a:endParaRPr lang="en-US" dirty="0">
                        <a:solidFill>
                          <a:schemeClr val="tx1"/>
                        </a:solidFill>
                      </a:endParaRPr>
                    </a:p>
                  </a:txBody>
                  <a:tcPr/>
                </a:tc>
                <a:extLst>
                  <a:ext uri="{0D108BD9-81ED-4DB2-BD59-A6C34878D82A}">
                    <a16:rowId xmlns:a16="http://schemas.microsoft.com/office/drawing/2014/main" val="3910877377"/>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TV Services (Netflix, Amazon Video, Disney+)</a:t>
                      </a:r>
                    </a:p>
                    <a:p>
                      <a:endParaRPr lang="en-US" dirty="0">
                        <a:solidFill>
                          <a:schemeClr val="tx1"/>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People could be entertained; they could indulge in a series and feel a part of something</a:t>
                      </a:r>
                    </a:p>
                    <a:p>
                      <a:endParaRPr lang="en-US" dirty="0">
                        <a:solidFill>
                          <a:schemeClr val="tx1"/>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rPr>
                        <a:t>Not everyone has the funds to pay for streaming services.</a:t>
                      </a:r>
                    </a:p>
                    <a:p>
                      <a:endParaRPr lang="en-US" dirty="0">
                        <a:solidFill>
                          <a:schemeClr val="tx1"/>
                        </a:solidFill>
                      </a:endParaRPr>
                    </a:p>
                  </a:txBody>
                  <a:tcPr/>
                </a:tc>
                <a:extLst>
                  <a:ext uri="{0D108BD9-81ED-4DB2-BD59-A6C34878D82A}">
                    <a16:rowId xmlns:a16="http://schemas.microsoft.com/office/drawing/2014/main" val="179549768"/>
                  </a:ext>
                </a:extLst>
              </a:tr>
            </a:tbl>
          </a:graphicData>
        </a:graphic>
      </p:graphicFrame>
    </p:spTree>
    <p:extLst>
      <p:ext uri="{BB962C8B-B14F-4D97-AF65-F5344CB8AC3E}">
        <p14:creationId xmlns:p14="http://schemas.microsoft.com/office/powerpoint/2010/main" val="3838971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462B9-0D86-BE4E-BD3E-BD3CD4B52472}"/>
              </a:ext>
            </a:extLst>
          </p:cNvPr>
          <p:cNvSpPr>
            <a:spLocks noGrp="1"/>
          </p:cNvSpPr>
          <p:nvPr>
            <p:ph type="title"/>
          </p:nvPr>
        </p:nvSpPr>
        <p:spPr>
          <a:xfrm>
            <a:off x="538403" y="678375"/>
            <a:ext cx="8998294" cy="1238348"/>
          </a:xfrm>
        </p:spPr>
        <p:txBody>
          <a:bodyPr>
            <a:normAutofit fontScale="90000"/>
          </a:bodyPr>
          <a:lstStyle/>
          <a:p>
            <a:r>
              <a:rPr lang="en-US" sz="4000" u="sng" dirty="0">
                <a:solidFill>
                  <a:schemeClr val="tx1"/>
                </a:solidFill>
              </a:rPr>
              <a:t>How are these Digital Tools Important Now?</a:t>
            </a:r>
            <a:br>
              <a:rPr lang="en-US" sz="4000" dirty="0">
                <a:solidFill>
                  <a:schemeClr val="tx1"/>
                </a:solidFill>
              </a:rPr>
            </a:br>
            <a:br>
              <a:rPr lang="en-US" sz="4000" u="sng" dirty="0">
                <a:solidFill>
                  <a:schemeClr val="tx1"/>
                </a:solidFill>
              </a:rPr>
            </a:br>
            <a:br>
              <a:rPr lang="en-US" sz="4000" u="sng" dirty="0">
                <a:solidFill>
                  <a:schemeClr val="tx1"/>
                </a:solidFill>
              </a:rPr>
            </a:br>
            <a:br>
              <a:rPr lang="en-US" sz="4000" u="sng" dirty="0">
                <a:solidFill>
                  <a:schemeClr val="tx1"/>
                </a:solidFill>
              </a:rPr>
            </a:br>
            <a:br>
              <a:rPr lang="en-US" sz="4000" u="sng" dirty="0">
                <a:solidFill>
                  <a:schemeClr val="tx1"/>
                </a:solidFill>
              </a:rPr>
            </a:br>
            <a:endParaRPr lang="en-US" sz="4000" u="sng" dirty="0">
              <a:solidFill>
                <a:schemeClr val="tx1"/>
              </a:solidFill>
            </a:endParaRPr>
          </a:p>
        </p:txBody>
      </p:sp>
      <p:sp>
        <p:nvSpPr>
          <p:cNvPr id="3" name="TextBox 2">
            <a:extLst>
              <a:ext uri="{FF2B5EF4-FFF2-40B4-BE49-F238E27FC236}">
                <a16:creationId xmlns:a16="http://schemas.microsoft.com/office/drawing/2014/main" id="{03FA99AB-5A47-704D-8DC3-0AE02DC2446E}"/>
              </a:ext>
            </a:extLst>
          </p:cNvPr>
          <p:cNvSpPr txBox="1"/>
          <p:nvPr/>
        </p:nvSpPr>
        <p:spPr>
          <a:xfrm>
            <a:off x="538403" y="5828421"/>
            <a:ext cx="3314270" cy="584775"/>
          </a:xfrm>
          <a:prstGeom prst="rect">
            <a:avLst/>
          </a:prstGeom>
          <a:noFill/>
        </p:spPr>
        <p:txBody>
          <a:bodyPr wrap="square" rtlCol="0">
            <a:sp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rPr>
              <a:t>(</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Felden</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latin typeface="Calibri" panose="020F0502020204030204" pitchFamily="34" charset="0"/>
                <a:ea typeface="Calibri" panose="020F0502020204030204" pitchFamily="34" charset="0"/>
                <a:cs typeface="Times New Roman" panose="02020603050405020304" pitchFamily="18" charset="0"/>
              </a:rPr>
              <a:t> et al </a:t>
            </a:r>
            <a:r>
              <a:rPr lang="en-GB" sz="1600" dirty="0">
                <a:effectLst/>
                <a:latin typeface="Calibri" panose="020F0502020204030204" pitchFamily="34" charset="0"/>
                <a:ea typeface="Calibri" panose="020F0502020204030204" pitchFamily="34" charset="0"/>
                <a:cs typeface="Times New Roman" panose="02020603050405020304" pitchFamily="18" charset="0"/>
              </a:rPr>
              <a:t>2021)</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Turan</a:t>
            </a:r>
            <a:r>
              <a:rPr lang="en-GB" sz="16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Meral</a:t>
            </a:r>
            <a:r>
              <a:rPr lang="en-GB" sz="1600" dirty="0">
                <a:effectLst/>
                <a:latin typeface="Calibri" panose="020F0502020204030204" pitchFamily="34" charset="0"/>
                <a:ea typeface="Calibri" panose="020F0502020204030204" pitchFamily="34" charset="0"/>
                <a:cs typeface="Times New Roman" panose="02020603050405020304" pitchFamily="18" charset="0"/>
              </a:rPr>
              <a:t> 2017) </a:t>
            </a:r>
          </a:p>
        </p:txBody>
      </p:sp>
      <p:pic>
        <p:nvPicPr>
          <p:cNvPr id="4" name="Picture 3">
            <a:extLst>
              <a:ext uri="{FF2B5EF4-FFF2-40B4-BE49-F238E27FC236}">
                <a16:creationId xmlns:a16="http://schemas.microsoft.com/office/drawing/2014/main" id="{6633975F-9760-1C4E-A31E-65B50BA08B19}"/>
              </a:ext>
            </a:extLst>
          </p:cNvPr>
          <p:cNvPicPr>
            <a:picLocks noChangeAspect="1"/>
          </p:cNvPicPr>
          <p:nvPr/>
        </p:nvPicPr>
        <p:blipFill>
          <a:blip r:embed="rId2"/>
          <a:stretch>
            <a:fillRect/>
          </a:stretch>
        </p:blipFill>
        <p:spPr>
          <a:xfrm>
            <a:off x="2568275" y="1916723"/>
            <a:ext cx="5145510" cy="3429000"/>
          </a:xfrm>
          <a:prstGeom prst="rect">
            <a:avLst/>
          </a:prstGeom>
        </p:spPr>
      </p:pic>
      <p:sp>
        <p:nvSpPr>
          <p:cNvPr id="6" name="TextBox 5">
            <a:extLst>
              <a:ext uri="{FF2B5EF4-FFF2-40B4-BE49-F238E27FC236}">
                <a16:creationId xmlns:a16="http://schemas.microsoft.com/office/drawing/2014/main" id="{2C7B4112-497B-004F-9134-A0341857AF89}"/>
              </a:ext>
            </a:extLst>
          </p:cNvPr>
          <p:cNvSpPr txBox="1"/>
          <p:nvPr/>
        </p:nvSpPr>
        <p:spPr>
          <a:xfrm>
            <a:off x="5149363" y="5345723"/>
            <a:ext cx="2564422" cy="338554"/>
          </a:xfrm>
          <a:prstGeom prst="rect">
            <a:avLst/>
          </a:prstGeom>
          <a:noFill/>
        </p:spPr>
        <p:txBody>
          <a:bodyPr wrap="square">
            <a:spAutoFit/>
          </a:bodyPr>
          <a:lstStyle/>
          <a:p>
            <a:r>
              <a:rPr lang="en-US" sz="1600" dirty="0" err="1"/>
              <a:t>Researcher.Life</a:t>
            </a:r>
            <a:r>
              <a:rPr lang="en-US" sz="1600" dirty="0"/>
              <a:t> (2023) </a:t>
            </a:r>
          </a:p>
        </p:txBody>
      </p:sp>
    </p:spTree>
    <p:extLst>
      <p:ext uri="{BB962C8B-B14F-4D97-AF65-F5344CB8AC3E}">
        <p14:creationId xmlns:p14="http://schemas.microsoft.com/office/powerpoint/2010/main" val="4036574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5B7CF-375D-6541-BE2D-741577F289A2}"/>
              </a:ext>
            </a:extLst>
          </p:cNvPr>
          <p:cNvSpPr>
            <a:spLocks noGrp="1"/>
          </p:cNvSpPr>
          <p:nvPr>
            <p:ph type="title"/>
          </p:nvPr>
        </p:nvSpPr>
        <p:spPr/>
        <p:txBody>
          <a:bodyPr/>
          <a:lstStyle/>
          <a:p>
            <a:r>
              <a:rPr lang="en-US" sz="3600" u="sng" dirty="0">
                <a:solidFill>
                  <a:schemeClr val="tx1"/>
                </a:solidFill>
              </a:rPr>
              <a:t>What Impact will They Have in the Future?</a:t>
            </a:r>
            <a:endParaRPr lang="en-US" dirty="0"/>
          </a:p>
        </p:txBody>
      </p:sp>
      <p:sp>
        <p:nvSpPr>
          <p:cNvPr id="3" name="TextBox 2">
            <a:extLst>
              <a:ext uri="{FF2B5EF4-FFF2-40B4-BE49-F238E27FC236}">
                <a16:creationId xmlns:a16="http://schemas.microsoft.com/office/drawing/2014/main" id="{57BABFB4-F791-4844-892D-99DD78671CB1}"/>
              </a:ext>
            </a:extLst>
          </p:cNvPr>
          <p:cNvSpPr txBox="1"/>
          <p:nvPr/>
        </p:nvSpPr>
        <p:spPr>
          <a:xfrm>
            <a:off x="447089" y="5809273"/>
            <a:ext cx="3093519" cy="738664"/>
          </a:xfrm>
          <a:prstGeom prst="rect">
            <a:avLst/>
          </a:prstGeom>
          <a:noFill/>
        </p:spPr>
        <p:txBody>
          <a:bodyPr wrap="square" rtlCol="0">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Rasa and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Laherto</a:t>
            </a:r>
            <a:r>
              <a:rPr lang="en-GB" sz="1400" dirty="0">
                <a:effectLst/>
                <a:latin typeface="Calibri" panose="020F0502020204030204" pitchFamily="34" charset="0"/>
                <a:ea typeface="Calibri" panose="020F0502020204030204" pitchFamily="34" charset="0"/>
                <a:cs typeface="Times New Roman" panose="02020603050405020304" pitchFamily="18" charset="0"/>
              </a:rPr>
              <a:t>  (2017) </a:t>
            </a:r>
          </a:p>
          <a:p>
            <a:r>
              <a:rPr lang="en-GB" sz="1400" dirty="0" err="1">
                <a:effectLst/>
                <a:latin typeface="Calibri" panose="020F0502020204030204" pitchFamily="34" charset="0"/>
                <a:ea typeface="Calibri" panose="020F0502020204030204" pitchFamily="34" charset="0"/>
                <a:cs typeface="Times New Roman" panose="02020603050405020304" pitchFamily="18" charset="0"/>
              </a:rPr>
              <a:t>Gaggiolo</a:t>
            </a:r>
            <a:r>
              <a:rPr lang="en-GB" sz="1400" dirty="0">
                <a:latin typeface="Calibri" panose="020F0502020204030204" pitchFamily="34" charset="0"/>
                <a:ea typeface="Calibri" panose="020F0502020204030204" pitchFamily="34" charset="0"/>
                <a:cs typeface="Times New Roman" panose="02020603050405020304" pitchFamily="18" charset="0"/>
              </a:rPr>
              <a:t> et al </a:t>
            </a:r>
            <a:r>
              <a:rPr lang="en-GB" sz="1400" dirty="0">
                <a:effectLst/>
                <a:latin typeface="Calibri" panose="020F0502020204030204" pitchFamily="34" charset="0"/>
                <a:ea typeface="Calibri" panose="020F0502020204030204" pitchFamily="34" charset="0"/>
                <a:cs typeface="Times New Roman" panose="02020603050405020304" pitchFamily="18" charset="0"/>
              </a:rPr>
              <a:t>(2017)</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r>
              <a:rPr lang="en-GB" sz="1400" dirty="0">
                <a:effectLst/>
                <a:latin typeface="Calibri" panose="020F0502020204030204" pitchFamily="34" charset="0"/>
                <a:ea typeface="Calibri" panose="020F0502020204030204" pitchFamily="34" charset="0"/>
                <a:cs typeface="Times New Roman" panose="02020603050405020304" pitchFamily="18" charset="0"/>
              </a:rPr>
              <a:t>BBC Science Focus (2023)</a:t>
            </a:r>
          </a:p>
        </p:txBody>
      </p:sp>
      <p:pic>
        <p:nvPicPr>
          <p:cNvPr id="5" name="Picture 4">
            <a:extLst>
              <a:ext uri="{FF2B5EF4-FFF2-40B4-BE49-F238E27FC236}">
                <a16:creationId xmlns:a16="http://schemas.microsoft.com/office/drawing/2014/main" id="{9CA80A9C-1266-164B-9A22-57478ECBA41F}"/>
              </a:ext>
            </a:extLst>
          </p:cNvPr>
          <p:cNvPicPr>
            <a:picLocks noChangeAspect="1"/>
          </p:cNvPicPr>
          <p:nvPr/>
        </p:nvPicPr>
        <p:blipFill>
          <a:blip r:embed="rId2"/>
          <a:stretch>
            <a:fillRect/>
          </a:stretch>
        </p:blipFill>
        <p:spPr>
          <a:xfrm>
            <a:off x="2493190" y="1930400"/>
            <a:ext cx="5617467" cy="3166894"/>
          </a:xfrm>
          <a:prstGeom prst="rect">
            <a:avLst/>
          </a:prstGeom>
        </p:spPr>
      </p:pic>
      <p:sp>
        <p:nvSpPr>
          <p:cNvPr id="7" name="TextBox 6">
            <a:extLst>
              <a:ext uri="{FF2B5EF4-FFF2-40B4-BE49-F238E27FC236}">
                <a16:creationId xmlns:a16="http://schemas.microsoft.com/office/drawing/2014/main" id="{E8F50483-B782-9F4E-9B78-A68A32AD61BE}"/>
              </a:ext>
            </a:extLst>
          </p:cNvPr>
          <p:cNvSpPr txBox="1"/>
          <p:nvPr/>
        </p:nvSpPr>
        <p:spPr>
          <a:xfrm>
            <a:off x="6265945" y="5097294"/>
            <a:ext cx="1844712" cy="369332"/>
          </a:xfrm>
          <a:prstGeom prst="rect">
            <a:avLst/>
          </a:prstGeom>
          <a:noFill/>
        </p:spPr>
        <p:txBody>
          <a:bodyPr wrap="square">
            <a:spAutoFit/>
          </a:bodyPr>
          <a:lstStyle/>
          <a:p>
            <a:r>
              <a:rPr lang="en-US" dirty="0"/>
              <a:t>Medium (2017) </a:t>
            </a:r>
          </a:p>
        </p:txBody>
      </p:sp>
    </p:spTree>
    <p:extLst>
      <p:ext uri="{BB962C8B-B14F-4D97-AF65-F5344CB8AC3E}">
        <p14:creationId xmlns:p14="http://schemas.microsoft.com/office/powerpoint/2010/main" val="1942010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14E4F-FF9D-0E45-AEF0-61BD3AF0C339}"/>
              </a:ext>
            </a:extLst>
          </p:cNvPr>
          <p:cNvSpPr>
            <a:spLocks noGrp="1"/>
          </p:cNvSpPr>
          <p:nvPr>
            <p:ph type="title"/>
          </p:nvPr>
        </p:nvSpPr>
        <p:spPr>
          <a:xfrm>
            <a:off x="337093" y="673395"/>
            <a:ext cx="8596668" cy="1320800"/>
          </a:xfrm>
        </p:spPr>
        <p:txBody>
          <a:bodyPr/>
          <a:lstStyle/>
          <a:p>
            <a:r>
              <a:rPr lang="en-US" u="sng" dirty="0">
                <a:solidFill>
                  <a:schemeClr val="tx1"/>
                </a:solidFill>
              </a:rPr>
              <a:t>Where have these Tools made an Impact in Building up Communities?</a:t>
            </a:r>
          </a:p>
        </p:txBody>
      </p:sp>
      <p:sp>
        <p:nvSpPr>
          <p:cNvPr id="3" name="TextBox 2">
            <a:extLst>
              <a:ext uri="{FF2B5EF4-FFF2-40B4-BE49-F238E27FC236}">
                <a16:creationId xmlns:a16="http://schemas.microsoft.com/office/drawing/2014/main" id="{454D4454-5531-6646-9B4E-FAC10C79456A}"/>
              </a:ext>
            </a:extLst>
          </p:cNvPr>
          <p:cNvSpPr txBox="1"/>
          <p:nvPr/>
        </p:nvSpPr>
        <p:spPr>
          <a:xfrm>
            <a:off x="524257" y="5753718"/>
            <a:ext cx="3108960" cy="861774"/>
          </a:xfrm>
          <a:prstGeom prst="rect">
            <a:avLst/>
          </a:prstGeom>
          <a:noFill/>
        </p:spPr>
        <p:txBody>
          <a:bodyPr wrap="square" rtlCol="0">
            <a:sp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rPr>
              <a:t>(Science Daily 2021)</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(Taylor et al 2021)</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Jailobaev</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latin typeface="Calibri" panose="020F0502020204030204" pitchFamily="34" charset="0"/>
                <a:ea typeface="Calibri" panose="020F0502020204030204" pitchFamily="34" charset="0"/>
                <a:cs typeface="Times New Roman" panose="02020603050405020304" pitchFamily="18" charset="0"/>
              </a:rPr>
              <a:t>et al </a:t>
            </a:r>
            <a:r>
              <a:rPr lang="en-GB" sz="1600" dirty="0">
                <a:effectLst/>
                <a:latin typeface="Calibri" panose="020F0502020204030204" pitchFamily="34" charset="0"/>
                <a:ea typeface="Calibri" panose="020F0502020204030204" pitchFamily="34" charset="0"/>
                <a:cs typeface="Times New Roman" panose="02020603050405020304" pitchFamily="18" charset="0"/>
              </a:rPr>
              <a:t>2021)</a:t>
            </a:r>
          </a:p>
        </p:txBody>
      </p:sp>
      <p:pic>
        <p:nvPicPr>
          <p:cNvPr id="4" name="Picture 3">
            <a:extLst>
              <a:ext uri="{FF2B5EF4-FFF2-40B4-BE49-F238E27FC236}">
                <a16:creationId xmlns:a16="http://schemas.microsoft.com/office/drawing/2014/main" id="{35CB6260-3B4A-914A-8534-2B5233461036}"/>
              </a:ext>
            </a:extLst>
          </p:cNvPr>
          <p:cNvPicPr>
            <a:picLocks noChangeAspect="1"/>
          </p:cNvPicPr>
          <p:nvPr/>
        </p:nvPicPr>
        <p:blipFill>
          <a:blip r:embed="rId2"/>
          <a:stretch>
            <a:fillRect/>
          </a:stretch>
        </p:blipFill>
        <p:spPr>
          <a:xfrm>
            <a:off x="2607013" y="1994195"/>
            <a:ext cx="5694732" cy="3189050"/>
          </a:xfrm>
          <a:prstGeom prst="rect">
            <a:avLst/>
          </a:prstGeom>
        </p:spPr>
      </p:pic>
      <p:sp>
        <p:nvSpPr>
          <p:cNvPr id="6" name="TextBox 5">
            <a:extLst>
              <a:ext uri="{FF2B5EF4-FFF2-40B4-BE49-F238E27FC236}">
                <a16:creationId xmlns:a16="http://schemas.microsoft.com/office/drawing/2014/main" id="{93CA80BC-06B2-4943-AA87-F75FE7681007}"/>
              </a:ext>
            </a:extLst>
          </p:cNvPr>
          <p:cNvSpPr txBox="1"/>
          <p:nvPr/>
        </p:nvSpPr>
        <p:spPr>
          <a:xfrm>
            <a:off x="6526447" y="5265043"/>
            <a:ext cx="1775298" cy="369332"/>
          </a:xfrm>
          <a:prstGeom prst="rect">
            <a:avLst/>
          </a:prstGeom>
          <a:noFill/>
        </p:spPr>
        <p:txBody>
          <a:bodyPr wrap="square">
            <a:spAutoFit/>
          </a:bodyPr>
          <a:lstStyle/>
          <a:p>
            <a:r>
              <a:rPr lang="en-US" dirty="0"/>
              <a:t>Science (2018) </a:t>
            </a:r>
          </a:p>
        </p:txBody>
      </p:sp>
    </p:spTree>
    <p:extLst>
      <p:ext uri="{BB962C8B-B14F-4D97-AF65-F5344CB8AC3E}">
        <p14:creationId xmlns:p14="http://schemas.microsoft.com/office/powerpoint/2010/main" val="4098464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247295-1F61-6640-96D6-D3184FBF59B6}"/>
              </a:ext>
            </a:extLst>
          </p:cNvPr>
          <p:cNvSpPr txBox="1"/>
          <p:nvPr/>
        </p:nvSpPr>
        <p:spPr>
          <a:xfrm>
            <a:off x="354392" y="430510"/>
            <a:ext cx="6301946" cy="1754326"/>
          </a:xfrm>
          <a:prstGeom prst="rect">
            <a:avLst/>
          </a:prstGeom>
          <a:noFill/>
        </p:spPr>
        <p:txBody>
          <a:bodyPr wrap="square" rtlCol="0">
            <a:spAutoFit/>
          </a:bodyPr>
          <a:lstStyle/>
          <a:p>
            <a:r>
              <a:rPr lang="en-US" sz="5400" u="sng" dirty="0"/>
              <a:t>What is a sports community?</a:t>
            </a:r>
          </a:p>
        </p:txBody>
      </p:sp>
      <p:pic>
        <p:nvPicPr>
          <p:cNvPr id="2" name="Picture 1">
            <a:extLst>
              <a:ext uri="{FF2B5EF4-FFF2-40B4-BE49-F238E27FC236}">
                <a16:creationId xmlns:a16="http://schemas.microsoft.com/office/drawing/2014/main" id="{7E5014DA-42EF-DA4F-8E52-B92DCAACCD77}"/>
              </a:ext>
            </a:extLst>
          </p:cNvPr>
          <p:cNvPicPr>
            <a:picLocks noChangeAspect="1"/>
          </p:cNvPicPr>
          <p:nvPr/>
        </p:nvPicPr>
        <p:blipFill>
          <a:blip r:embed="rId2"/>
          <a:stretch>
            <a:fillRect/>
          </a:stretch>
        </p:blipFill>
        <p:spPr>
          <a:xfrm>
            <a:off x="2952380" y="2358727"/>
            <a:ext cx="5848328" cy="3214644"/>
          </a:xfrm>
          <a:prstGeom prst="rect">
            <a:avLst/>
          </a:prstGeom>
        </p:spPr>
      </p:pic>
      <p:sp>
        <p:nvSpPr>
          <p:cNvPr id="3" name="TextBox 2">
            <a:extLst>
              <a:ext uri="{FF2B5EF4-FFF2-40B4-BE49-F238E27FC236}">
                <a16:creationId xmlns:a16="http://schemas.microsoft.com/office/drawing/2014/main" id="{34096497-2E56-CC4A-AC63-A9406C798038}"/>
              </a:ext>
            </a:extLst>
          </p:cNvPr>
          <p:cNvSpPr txBox="1"/>
          <p:nvPr/>
        </p:nvSpPr>
        <p:spPr>
          <a:xfrm>
            <a:off x="5563732" y="5573371"/>
            <a:ext cx="3419856" cy="369332"/>
          </a:xfrm>
          <a:prstGeom prst="rect">
            <a:avLst/>
          </a:prstGeom>
          <a:noFill/>
        </p:spPr>
        <p:txBody>
          <a:bodyPr wrap="square" rtlCol="0">
            <a:spAutoFit/>
          </a:bodyPr>
          <a:lstStyle/>
          <a:p>
            <a:r>
              <a:rPr lang="en-US" dirty="0"/>
              <a:t>(</a:t>
            </a:r>
            <a:r>
              <a:rPr lang="en-US" dirty="0" err="1"/>
              <a:t>TimesHigherEducation</a:t>
            </a:r>
            <a:r>
              <a:rPr lang="en-US" dirty="0"/>
              <a:t> 2019)</a:t>
            </a:r>
          </a:p>
        </p:txBody>
      </p:sp>
    </p:spTree>
    <p:extLst>
      <p:ext uri="{BB962C8B-B14F-4D97-AF65-F5344CB8AC3E}">
        <p14:creationId xmlns:p14="http://schemas.microsoft.com/office/powerpoint/2010/main" val="3001839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65DBA-6780-5D47-A799-7C5CA856DCE3}"/>
              </a:ext>
            </a:extLst>
          </p:cNvPr>
          <p:cNvSpPr>
            <a:spLocks noGrp="1"/>
          </p:cNvSpPr>
          <p:nvPr>
            <p:ph type="title"/>
          </p:nvPr>
        </p:nvSpPr>
        <p:spPr>
          <a:xfrm>
            <a:off x="363473" y="362652"/>
            <a:ext cx="8596668" cy="1320800"/>
          </a:xfrm>
        </p:spPr>
        <p:txBody>
          <a:bodyPr>
            <a:noAutofit/>
          </a:bodyPr>
          <a:lstStyle/>
          <a:p>
            <a:r>
              <a:rPr lang="en-US" sz="4000" u="sng" dirty="0">
                <a:solidFill>
                  <a:schemeClr val="tx1"/>
                </a:solidFill>
              </a:rPr>
              <a:t>Why are people involved in sports communities?</a:t>
            </a:r>
            <a:br>
              <a:rPr lang="en-US" sz="4000" u="sng" dirty="0">
                <a:solidFill>
                  <a:schemeClr val="tx1"/>
                </a:solidFill>
              </a:rPr>
            </a:br>
            <a:br>
              <a:rPr lang="en-US" sz="4000" u="sng" dirty="0">
                <a:solidFill>
                  <a:schemeClr val="tx1"/>
                </a:solidFill>
              </a:rPr>
            </a:br>
            <a:endParaRPr lang="en-US" sz="4000" u="sng" dirty="0">
              <a:solidFill>
                <a:schemeClr val="tx1"/>
              </a:solidFill>
            </a:endParaRPr>
          </a:p>
        </p:txBody>
      </p:sp>
      <p:sp>
        <p:nvSpPr>
          <p:cNvPr id="4" name="TextBox 3">
            <a:extLst>
              <a:ext uri="{FF2B5EF4-FFF2-40B4-BE49-F238E27FC236}">
                <a16:creationId xmlns:a16="http://schemas.microsoft.com/office/drawing/2014/main" id="{A757F974-C612-7A41-BE21-30805388FECA}"/>
              </a:ext>
            </a:extLst>
          </p:cNvPr>
          <p:cNvSpPr txBox="1"/>
          <p:nvPr/>
        </p:nvSpPr>
        <p:spPr>
          <a:xfrm>
            <a:off x="573611" y="5756684"/>
            <a:ext cx="4278806" cy="738664"/>
          </a:xfrm>
          <a:prstGeom prst="rect">
            <a:avLst/>
          </a:prstGeom>
          <a:noFill/>
        </p:spPr>
        <p:txBody>
          <a:bodyPr wrap="square" rtlCol="0">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(Michalski A C</a:t>
            </a:r>
            <a:r>
              <a:rPr lang="en-GB" sz="1400" dirty="0">
                <a:latin typeface="Calibri" panose="020F0502020204030204" pitchFamily="34" charset="0"/>
                <a:ea typeface="Calibri" panose="020F0502020204030204" pitchFamily="34" charset="0"/>
                <a:cs typeface="Times New Roman" panose="02020603050405020304" pitchFamily="18" charset="0"/>
              </a:rPr>
              <a:t> et al </a:t>
            </a:r>
            <a:r>
              <a:rPr lang="en-GB" sz="1400" dirty="0">
                <a:effectLst/>
                <a:latin typeface="Calibri" panose="020F0502020204030204" pitchFamily="34" charset="0"/>
                <a:ea typeface="Calibri" panose="020F0502020204030204" pitchFamily="34" charset="0"/>
                <a:cs typeface="Times New Roman" panose="02020603050405020304" pitchFamily="18" charset="0"/>
              </a:rPr>
              <a:t>2020)</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Malm</a:t>
            </a:r>
            <a:r>
              <a:rPr lang="en-GB" sz="1400" dirty="0">
                <a:effectLst/>
                <a:latin typeface="Calibri" panose="020F0502020204030204" pitchFamily="34" charset="0"/>
                <a:ea typeface="Calibri" panose="020F0502020204030204" pitchFamily="34" charset="0"/>
                <a:cs typeface="Times New Roman" panose="02020603050405020304" pitchFamily="18" charset="0"/>
              </a:rPr>
              <a:t> C</a:t>
            </a:r>
            <a:r>
              <a:rPr lang="en-GB" sz="1400" dirty="0">
                <a:latin typeface="Calibri" panose="020F0502020204030204" pitchFamily="34" charset="0"/>
                <a:ea typeface="Calibri" panose="020F0502020204030204" pitchFamily="34" charset="0"/>
                <a:cs typeface="Times New Roman" panose="02020603050405020304" pitchFamily="18" charset="0"/>
              </a:rPr>
              <a:t> et al </a:t>
            </a:r>
            <a:r>
              <a:rPr lang="en-GB" sz="1400" dirty="0">
                <a:effectLst/>
                <a:latin typeface="Calibri" panose="020F0502020204030204" pitchFamily="34" charset="0"/>
                <a:ea typeface="Calibri" panose="020F0502020204030204" pitchFamily="34" charset="0"/>
                <a:cs typeface="Times New Roman" panose="02020603050405020304" pitchFamily="18" charset="0"/>
              </a:rPr>
              <a:t>2019)</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r>
              <a:rPr lang="en-GB" sz="1400" dirty="0">
                <a:effectLst/>
                <a:latin typeface="Calibri" panose="020F0502020204030204" pitchFamily="34" charset="0"/>
                <a:ea typeface="Calibri" panose="020F0502020204030204" pitchFamily="34" charset="0"/>
                <a:cs typeface="Times New Roman" panose="02020603050405020304" pitchFamily="18" charset="0"/>
              </a:rPr>
              <a:t>(Kanamori S</a:t>
            </a:r>
            <a:r>
              <a:rPr lang="en-GB" sz="1400" dirty="0">
                <a:latin typeface="Calibri" panose="020F0502020204030204" pitchFamily="34" charset="0"/>
                <a:ea typeface="Calibri" panose="020F0502020204030204" pitchFamily="34" charset="0"/>
                <a:cs typeface="Times New Roman" panose="02020603050405020304" pitchFamily="18" charset="0"/>
              </a:rPr>
              <a:t> et al </a:t>
            </a:r>
            <a:r>
              <a:rPr lang="en-GB" sz="1400" dirty="0">
                <a:effectLst/>
                <a:latin typeface="Calibri" panose="020F0502020204030204" pitchFamily="34" charset="0"/>
                <a:ea typeface="Calibri" panose="020F0502020204030204" pitchFamily="34" charset="0"/>
                <a:cs typeface="Times New Roman" panose="02020603050405020304" pitchFamily="18" charset="0"/>
              </a:rPr>
              <a:t>2016)</a:t>
            </a:r>
          </a:p>
        </p:txBody>
      </p:sp>
      <p:pic>
        <p:nvPicPr>
          <p:cNvPr id="3" name="Picture 2">
            <a:extLst>
              <a:ext uri="{FF2B5EF4-FFF2-40B4-BE49-F238E27FC236}">
                <a16:creationId xmlns:a16="http://schemas.microsoft.com/office/drawing/2014/main" id="{D1EACA05-2F4B-F64C-B72B-8F76F6644A5A}"/>
              </a:ext>
            </a:extLst>
          </p:cNvPr>
          <p:cNvPicPr>
            <a:picLocks noChangeAspect="1"/>
          </p:cNvPicPr>
          <p:nvPr/>
        </p:nvPicPr>
        <p:blipFill>
          <a:blip r:embed="rId2"/>
          <a:stretch>
            <a:fillRect/>
          </a:stretch>
        </p:blipFill>
        <p:spPr>
          <a:xfrm>
            <a:off x="3026229" y="1842445"/>
            <a:ext cx="5181600" cy="3441793"/>
          </a:xfrm>
          <a:prstGeom prst="rect">
            <a:avLst/>
          </a:prstGeom>
        </p:spPr>
      </p:pic>
      <p:sp>
        <p:nvSpPr>
          <p:cNvPr id="5" name="TextBox 4">
            <a:extLst>
              <a:ext uri="{FF2B5EF4-FFF2-40B4-BE49-F238E27FC236}">
                <a16:creationId xmlns:a16="http://schemas.microsoft.com/office/drawing/2014/main" id="{12287F35-4A3B-D346-98E9-49EA94F6E371}"/>
              </a:ext>
            </a:extLst>
          </p:cNvPr>
          <p:cNvSpPr txBox="1"/>
          <p:nvPr/>
        </p:nvSpPr>
        <p:spPr>
          <a:xfrm>
            <a:off x="6096000" y="5284238"/>
            <a:ext cx="2111829" cy="369332"/>
          </a:xfrm>
          <a:prstGeom prst="rect">
            <a:avLst/>
          </a:prstGeom>
          <a:noFill/>
        </p:spPr>
        <p:txBody>
          <a:bodyPr wrap="square" rtlCol="0">
            <a:spAutoFit/>
          </a:bodyPr>
          <a:lstStyle/>
          <a:p>
            <a:r>
              <a:rPr lang="en-US" dirty="0"/>
              <a:t>(</a:t>
            </a:r>
            <a:r>
              <a:rPr lang="en-US" dirty="0" err="1"/>
              <a:t>teamSnap</a:t>
            </a:r>
            <a:r>
              <a:rPr lang="en-US" dirty="0"/>
              <a:t> 2020)</a:t>
            </a:r>
          </a:p>
        </p:txBody>
      </p:sp>
    </p:spTree>
    <p:extLst>
      <p:ext uri="{BB962C8B-B14F-4D97-AF65-F5344CB8AC3E}">
        <p14:creationId xmlns:p14="http://schemas.microsoft.com/office/powerpoint/2010/main" val="4141242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E1937-46D1-834B-97F7-06001BA7D3D2}"/>
              </a:ext>
            </a:extLst>
          </p:cNvPr>
          <p:cNvSpPr>
            <a:spLocks noGrp="1"/>
          </p:cNvSpPr>
          <p:nvPr>
            <p:ph type="title"/>
          </p:nvPr>
        </p:nvSpPr>
        <p:spPr>
          <a:xfrm>
            <a:off x="360356" y="427967"/>
            <a:ext cx="8596668" cy="1320800"/>
          </a:xfrm>
        </p:spPr>
        <p:txBody>
          <a:bodyPr>
            <a:normAutofit/>
          </a:bodyPr>
          <a:lstStyle/>
          <a:p>
            <a:r>
              <a:rPr lang="en-US" sz="4000" u="sng" dirty="0">
                <a:solidFill>
                  <a:schemeClr val="tx1"/>
                </a:solidFill>
              </a:rPr>
              <a:t>How were sports communities affected during Covid-19?</a:t>
            </a:r>
          </a:p>
        </p:txBody>
      </p:sp>
      <p:sp>
        <p:nvSpPr>
          <p:cNvPr id="4" name="TextBox 3">
            <a:extLst>
              <a:ext uri="{FF2B5EF4-FFF2-40B4-BE49-F238E27FC236}">
                <a16:creationId xmlns:a16="http://schemas.microsoft.com/office/drawing/2014/main" id="{DD8A3609-226C-9241-810A-24609ED4B47D}"/>
              </a:ext>
            </a:extLst>
          </p:cNvPr>
          <p:cNvSpPr txBox="1"/>
          <p:nvPr/>
        </p:nvSpPr>
        <p:spPr>
          <a:xfrm>
            <a:off x="360356" y="5599036"/>
            <a:ext cx="2427636" cy="830997"/>
          </a:xfrm>
          <a:prstGeom prst="rect">
            <a:avLst/>
          </a:prstGeom>
          <a:noFill/>
        </p:spPr>
        <p:txBody>
          <a:bodyPr wrap="square" rtlCol="0">
            <a:spAutoFit/>
          </a:bodyPr>
          <a:lstStyle/>
          <a:p>
            <a:r>
              <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Murray A</a:t>
            </a:r>
            <a:r>
              <a:rPr lang="en-GB" sz="16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et al </a:t>
            </a:r>
            <a:r>
              <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(2022) </a:t>
            </a:r>
            <a:endParaRPr lang="en-GB" sz="16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r>
              <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Weinstein A A</a:t>
            </a:r>
            <a:r>
              <a:rPr lang="en-GB" sz="16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et al </a:t>
            </a:r>
            <a:r>
              <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(2017)</a:t>
            </a:r>
          </a:p>
          <a:p>
            <a:r>
              <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Tremblay S M et al (2011)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a:extLst>
              <a:ext uri="{FF2B5EF4-FFF2-40B4-BE49-F238E27FC236}">
                <a16:creationId xmlns:a16="http://schemas.microsoft.com/office/drawing/2014/main" id="{4DA407A8-293A-DB43-99F6-B3EAA4377C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36992" y="1862021"/>
            <a:ext cx="5747657" cy="387966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0D209B1-A319-3540-BACC-EBFD9131AF23}"/>
              </a:ext>
            </a:extLst>
          </p:cNvPr>
          <p:cNvSpPr txBox="1"/>
          <p:nvPr/>
        </p:nvSpPr>
        <p:spPr>
          <a:xfrm>
            <a:off x="5910821" y="5854944"/>
            <a:ext cx="2939143" cy="369332"/>
          </a:xfrm>
          <a:prstGeom prst="rect">
            <a:avLst/>
          </a:prstGeom>
          <a:noFill/>
        </p:spPr>
        <p:txBody>
          <a:bodyPr wrap="square" rtlCol="0">
            <a:spAutoFit/>
          </a:bodyPr>
          <a:lstStyle/>
          <a:p>
            <a:r>
              <a:rPr lang="en-US" dirty="0"/>
              <a:t>(Sports Pro Media 2020)</a:t>
            </a:r>
          </a:p>
        </p:txBody>
      </p:sp>
    </p:spTree>
    <p:extLst>
      <p:ext uri="{BB962C8B-B14F-4D97-AF65-F5344CB8AC3E}">
        <p14:creationId xmlns:p14="http://schemas.microsoft.com/office/powerpoint/2010/main" val="2874138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1E7B-922A-7144-8258-91B67C1679EF}"/>
              </a:ext>
            </a:extLst>
          </p:cNvPr>
          <p:cNvSpPr>
            <a:spLocks noGrp="1"/>
          </p:cNvSpPr>
          <p:nvPr>
            <p:ph type="title"/>
          </p:nvPr>
        </p:nvSpPr>
        <p:spPr/>
        <p:txBody>
          <a:bodyPr>
            <a:normAutofit/>
          </a:bodyPr>
          <a:lstStyle/>
          <a:p>
            <a:r>
              <a:rPr lang="en-US" sz="4000" u="sng" dirty="0">
                <a:solidFill>
                  <a:schemeClr val="tx1"/>
                </a:solidFill>
              </a:rPr>
              <a:t>What digital tools did sports communities use during Covid-19</a:t>
            </a:r>
          </a:p>
        </p:txBody>
      </p:sp>
      <p:sp>
        <p:nvSpPr>
          <p:cNvPr id="3" name="TextBox 2">
            <a:extLst>
              <a:ext uri="{FF2B5EF4-FFF2-40B4-BE49-F238E27FC236}">
                <a16:creationId xmlns:a16="http://schemas.microsoft.com/office/drawing/2014/main" id="{7EB03C63-8B7A-6348-B6CB-2174D5BE4B49}"/>
              </a:ext>
            </a:extLst>
          </p:cNvPr>
          <p:cNvSpPr txBox="1"/>
          <p:nvPr/>
        </p:nvSpPr>
        <p:spPr>
          <a:xfrm>
            <a:off x="677334" y="2266122"/>
            <a:ext cx="6896283" cy="3693319"/>
          </a:xfrm>
          <a:prstGeom prst="rect">
            <a:avLst/>
          </a:prstGeom>
          <a:noFill/>
        </p:spPr>
        <p:txBody>
          <a:bodyPr wrap="square" rtlCol="0">
            <a:spAutoFit/>
          </a:bodyPr>
          <a:lstStyle/>
          <a:p>
            <a:pPr marL="285750" indent="-285750">
              <a:buFontTx/>
              <a:buChar char="-"/>
            </a:pPr>
            <a:r>
              <a:rPr lang="en-US" sz="3600" dirty="0"/>
              <a:t>Zoom</a:t>
            </a:r>
          </a:p>
          <a:p>
            <a:pPr marL="285750" indent="-285750">
              <a:buFontTx/>
              <a:buChar char="-"/>
            </a:pPr>
            <a:r>
              <a:rPr lang="en-US" sz="3600" dirty="0"/>
              <a:t>WhatsApp</a:t>
            </a:r>
          </a:p>
          <a:p>
            <a:pPr marL="285750" indent="-285750">
              <a:buFontTx/>
              <a:buChar char="-"/>
            </a:pPr>
            <a:r>
              <a:rPr lang="en-US" sz="3600" dirty="0"/>
              <a:t>YouTube</a:t>
            </a:r>
          </a:p>
          <a:p>
            <a:pPr marL="285750" indent="-285750">
              <a:buFontTx/>
              <a:buChar char="-"/>
            </a:pPr>
            <a:r>
              <a:rPr lang="en-US" sz="3600" dirty="0"/>
              <a:t>Couch to 5k/10k</a:t>
            </a:r>
          </a:p>
          <a:p>
            <a:pPr marL="285750" indent="-285750">
              <a:buFontTx/>
              <a:buChar char="-"/>
            </a:pPr>
            <a:r>
              <a:rPr lang="en-US" sz="3600" dirty="0" err="1"/>
              <a:t>Peleton</a:t>
            </a:r>
            <a:endParaRPr lang="en-US" sz="3600" dirty="0"/>
          </a:p>
          <a:p>
            <a:pPr marL="285750" indent="-285750">
              <a:buFontTx/>
              <a:buChar char="-"/>
            </a:pPr>
            <a:r>
              <a:rPr lang="en-US" sz="3600" dirty="0"/>
              <a:t>Strava</a:t>
            </a:r>
          </a:p>
          <a:p>
            <a:pPr marL="285750" indent="-285750">
              <a:buFontTx/>
              <a:buChar char="-"/>
            </a:pPr>
            <a:endParaRPr lang="en-US" dirty="0"/>
          </a:p>
        </p:txBody>
      </p:sp>
    </p:spTree>
    <p:extLst>
      <p:ext uri="{BB962C8B-B14F-4D97-AF65-F5344CB8AC3E}">
        <p14:creationId xmlns:p14="http://schemas.microsoft.com/office/powerpoint/2010/main" val="2974680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9EAAA-FCBE-7B40-9396-CD97388A87A9}"/>
              </a:ext>
            </a:extLst>
          </p:cNvPr>
          <p:cNvSpPr>
            <a:spLocks noGrp="1"/>
          </p:cNvSpPr>
          <p:nvPr>
            <p:ph type="title"/>
          </p:nvPr>
        </p:nvSpPr>
        <p:spPr>
          <a:xfrm>
            <a:off x="677333" y="698390"/>
            <a:ext cx="5962006" cy="1428584"/>
          </a:xfrm>
        </p:spPr>
        <p:txBody>
          <a:bodyPr>
            <a:noAutofit/>
          </a:bodyPr>
          <a:lstStyle/>
          <a:p>
            <a:r>
              <a:rPr lang="en-US" sz="4000" u="sng" dirty="0">
                <a:solidFill>
                  <a:schemeClr val="tx1"/>
                </a:solidFill>
              </a:rPr>
              <a:t>At home Sport Initiatives</a:t>
            </a:r>
            <a:br>
              <a:rPr lang="en-US" sz="3200" dirty="0">
                <a:solidFill>
                  <a:schemeClr val="tx1"/>
                </a:solidFill>
              </a:rPr>
            </a:br>
            <a:br>
              <a:rPr lang="en-US" sz="3200" dirty="0">
                <a:solidFill>
                  <a:schemeClr val="tx1"/>
                </a:solidFill>
              </a:rPr>
            </a:br>
            <a:endParaRPr lang="en-US" sz="3200" dirty="0">
              <a:solidFill>
                <a:schemeClr val="tx1"/>
              </a:solidFill>
            </a:endParaRPr>
          </a:p>
        </p:txBody>
      </p:sp>
      <p:pic>
        <p:nvPicPr>
          <p:cNvPr id="6" name="Picture 5" descr="Aerial view of housing community">
            <a:extLst>
              <a:ext uri="{FF2B5EF4-FFF2-40B4-BE49-F238E27FC236}">
                <a16:creationId xmlns:a16="http://schemas.microsoft.com/office/drawing/2014/main" id="{6A98FED6-3655-8248-ADB1-D92E2041BD8B}"/>
              </a:ext>
            </a:extLst>
          </p:cNvPr>
          <p:cNvPicPr>
            <a:picLocks noChangeAspect="1"/>
          </p:cNvPicPr>
          <p:nvPr/>
        </p:nvPicPr>
        <p:blipFill>
          <a:blip r:embed="rId2"/>
          <a:stretch>
            <a:fillRect/>
          </a:stretch>
        </p:blipFill>
        <p:spPr>
          <a:xfrm>
            <a:off x="2443525" y="1756055"/>
            <a:ext cx="6104799" cy="4068276"/>
          </a:xfrm>
          <a:prstGeom prst="rect">
            <a:avLst/>
          </a:prstGeom>
        </p:spPr>
      </p:pic>
      <p:sp>
        <p:nvSpPr>
          <p:cNvPr id="7" name="TextBox 6">
            <a:extLst>
              <a:ext uri="{FF2B5EF4-FFF2-40B4-BE49-F238E27FC236}">
                <a16:creationId xmlns:a16="http://schemas.microsoft.com/office/drawing/2014/main" id="{77D799F0-45BB-4847-9FAB-BD9A036CA28C}"/>
              </a:ext>
            </a:extLst>
          </p:cNvPr>
          <p:cNvSpPr txBox="1"/>
          <p:nvPr/>
        </p:nvSpPr>
        <p:spPr>
          <a:xfrm>
            <a:off x="536713" y="6321287"/>
            <a:ext cx="3458817" cy="369332"/>
          </a:xfrm>
          <a:prstGeom prst="rect">
            <a:avLst/>
          </a:prstGeom>
          <a:noFill/>
        </p:spPr>
        <p:txBody>
          <a:bodyPr wrap="square" rtlCol="0">
            <a:spAutoFit/>
          </a:bodyPr>
          <a:lstStyle/>
          <a:p>
            <a:r>
              <a:rPr lang="en-US" dirty="0" err="1"/>
              <a:t>RikaSystemz</a:t>
            </a:r>
            <a:r>
              <a:rPr lang="en-US" dirty="0"/>
              <a:t> (2020)</a:t>
            </a:r>
          </a:p>
        </p:txBody>
      </p:sp>
    </p:spTree>
    <p:extLst>
      <p:ext uri="{BB962C8B-B14F-4D97-AF65-F5344CB8AC3E}">
        <p14:creationId xmlns:p14="http://schemas.microsoft.com/office/powerpoint/2010/main" val="405518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E4E6B-11B4-4D48-8CFB-82DE0981364C}"/>
              </a:ext>
            </a:extLst>
          </p:cNvPr>
          <p:cNvSpPr>
            <a:spLocks noGrp="1"/>
          </p:cNvSpPr>
          <p:nvPr>
            <p:ph type="title"/>
          </p:nvPr>
        </p:nvSpPr>
        <p:spPr>
          <a:xfrm>
            <a:off x="304379" y="647462"/>
            <a:ext cx="9558079" cy="2034209"/>
          </a:xfrm>
        </p:spPr>
        <p:txBody>
          <a:bodyPr>
            <a:normAutofit/>
          </a:bodyPr>
          <a:lstStyle/>
          <a:p>
            <a:r>
              <a:rPr lang="en-US" u="sng" dirty="0">
                <a:solidFill>
                  <a:schemeClr val="tx1"/>
                </a:solidFill>
              </a:rPr>
              <a:t>Advantages of using Digital Tools throughout COVID-19 on sports communities</a:t>
            </a:r>
          </a:p>
        </p:txBody>
      </p:sp>
      <p:sp>
        <p:nvSpPr>
          <p:cNvPr id="3" name="TextBox 2">
            <a:extLst>
              <a:ext uri="{FF2B5EF4-FFF2-40B4-BE49-F238E27FC236}">
                <a16:creationId xmlns:a16="http://schemas.microsoft.com/office/drawing/2014/main" id="{D52FEDF1-FD20-FE45-A473-4EBE6078409B}"/>
              </a:ext>
            </a:extLst>
          </p:cNvPr>
          <p:cNvSpPr txBox="1"/>
          <p:nvPr/>
        </p:nvSpPr>
        <p:spPr>
          <a:xfrm>
            <a:off x="502297" y="2347981"/>
            <a:ext cx="9162241" cy="2369880"/>
          </a:xfrm>
          <a:prstGeom prst="rect">
            <a:avLst/>
          </a:prstGeom>
          <a:noFill/>
        </p:spPr>
        <p:txBody>
          <a:bodyPr wrap="square" rtlCol="0">
            <a:spAutoFit/>
          </a:bodyPr>
          <a:lstStyle/>
          <a:p>
            <a:pPr marL="285750" indent="-285750">
              <a:buFontTx/>
              <a:buChar char="-"/>
            </a:pPr>
            <a:r>
              <a:rPr lang="en-US" sz="2800" dirty="0"/>
              <a:t>Less intimidating</a:t>
            </a:r>
          </a:p>
          <a:p>
            <a:pPr marL="285750" indent="-285750">
              <a:buFontTx/>
              <a:buChar char="-"/>
            </a:pPr>
            <a:r>
              <a:rPr lang="en-US" sz="2800" dirty="0"/>
              <a:t>The comfort of your own home</a:t>
            </a:r>
          </a:p>
          <a:p>
            <a:pPr marL="285750" indent="-285750">
              <a:buFontTx/>
              <a:buChar char="-"/>
            </a:pPr>
            <a:r>
              <a:rPr lang="en-US" sz="2800" dirty="0"/>
              <a:t>Can go at your own pace</a:t>
            </a:r>
          </a:p>
          <a:p>
            <a:pPr marL="285750" indent="-285750">
              <a:buFontTx/>
              <a:buChar char="-"/>
            </a:pPr>
            <a:r>
              <a:rPr lang="en-US" sz="2800" dirty="0"/>
              <a:t>Managers of teams can keep track of progress</a:t>
            </a:r>
          </a:p>
          <a:p>
            <a:pPr marL="285750" indent="-285750">
              <a:buFontTx/>
              <a:buChar char="-"/>
            </a:pPr>
            <a:endParaRPr lang="en-US" dirty="0"/>
          </a:p>
          <a:p>
            <a:pPr marL="285750" indent="-285750">
              <a:buFontTx/>
              <a:buChar char="-"/>
            </a:pPr>
            <a:endParaRPr lang="en-US" dirty="0"/>
          </a:p>
        </p:txBody>
      </p:sp>
      <p:sp>
        <p:nvSpPr>
          <p:cNvPr id="4" name="TextBox 3">
            <a:extLst>
              <a:ext uri="{FF2B5EF4-FFF2-40B4-BE49-F238E27FC236}">
                <a16:creationId xmlns:a16="http://schemas.microsoft.com/office/drawing/2014/main" id="{C9DE1739-9F81-684D-BF7F-0AAA11F09457}"/>
              </a:ext>
            </a:extLst>
          </p:cNvPr>
          <p:cNvSpPr txBox="1"/>
          <p:nvPr/>
        </p:nvSpPr>
        <p:spPr>
          <a:xfrm>
            <a:off x="661323" y="6086506"/>
            <a:ext cx="2360173" cy="369332"/>
          </a:xfrm>
          <a:prstGeom prst="rect">
            <a:avLst/>
          </a:prstGeom>
          <a:noFill/>
        </p:spPr>
        <p:txBody>
          <a:bodyPr wrap="square" rtlCol="0">
            <a:spAutoFit/>
          </a:bodyPr>
          <a:lstStyle/>
          <a:p>
            <a:r>
              <a:rPr lang="en-US" dirty="0"/>
              <a:t>Mutz et al (2021)</a:t>
            </a:r>
          </a:p>
        </p:txBody>
      </p:sp>
    </p:spTree>
    <p:extLst>
      <p:ext uri="{BB962C8B-B14F-4D97-AF65-F5344CB8AC3E}">
        <p14:creationId xmlns:p14="http://schemas.microsoft.com/office/powerpoint/2010/main" val="3904134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C5D32-0F62-434D-8F6E-DC6B8ECEE6A0}"/>
              </a:ext>
            </a:extLst>
          </p:cNvPr>
          <p:cNvSpPr>
            <a:spLocks noGrp="1"/>
          </p:cNvSpPr>
          <p:nvPr>
            <p:ph type="title"/>
          </p:nvPr>
        </p:nvSpPr>
        <p:spPr>
          <a:xfrm>
            <a:off x="418915" y="589720"/>
            <a:ext cx="8864231" cy="2153479"/>
          </a:xfrm>
        </p:spPr>
        <p:txBody>
          <a:bodyPr>
            <a:normAutofit/>
          </a:bodyPr>
          <a:lstStyle/>
          <a:p>
            <a:r>
              <a:rPr lang="en-US" u="sng" dirty="0">
                <a:solidFill>
                  <a:schemeClr val="tx1"/>
                </a:solidFill>
              </a:rPr>
              <a:t>Disadvantages of using Digital Tools throughout COVID-19 on sports communities</a:t>
            </a:r>
            <a:endParaRPr lang="en-US" dirty="0"/>
          </a:p>
        </p:txBody>
      </p:sp>
      <p:sp>
        <p:nvSpPr>
          <p:cNvPr id="3" name="TextBox 2">
            <a:extLst>
              <a:ext uri="{FF2B5EF4-FFF2-40B4-BE49-F238E27FC236}">
                <a16:creationId xmlns:a16="http://schemas.microsoft.com/office/drawing/2014/main" id="{D14A3E57-B0FA-8B4B-84BB-3E9F1413A98F}"/>
              </a:ext>
            </a:extLst>
          </p:cNvPr>
          <p:cNvSpPr txBox="1"/>
          <p:nvPr/>
        </p:nvSpPr>
        <p:spPr>
          <a:xfrm>
            <a:off x="510355" y="2743199"/>
            <a:ext cx="5585645" cy="1815882"/>
          </a:xfrm>
          <a:prstGeom prst="rect">
            <a:avLst/>
          </a:prstGeom>
          <a:noFill/>
        </p:spPr>
        <p:txBody>
          <a:bodyPr wrap="square" rtlCol="0">
            <a:spAutoFit/>
          </a:bodyPr>
          <a:lstStyle/>
          <a:p>
            <a:pPr marL="285750" indent="-285750">
              <a:buFontTx/>
              <a:buChar char="-"/>
            </a:pPr>
            <a:r>
              <a:rPr lang="en-US" sz="2800" dirty="0"/>
              <a:t>No socialization </a:t>
            </a:r>
          </a:p>
          <a:p>
            <a:pPr marL="285750" indent="-285750">
              <a:buFontTx/>
              <a:buChar char="-"/>
            </a:pPr>
            <a:r>
              <a:rPr lang="en-US" sz="2800" dirty="0"/>
              <a:t>No motivation from others</a:t>
            </a:r>
          </a:p>
          <a:p>
            <a:pPr marL="285750" indent="-285750">
              <a:buFontTx/>
              <a:buChar char="-"/>
            </a:pPr>
            <a:r>
              <a:rPr lang="en-US" sz="2800" dirty="0"/>
              <a:t>Team games were not possible</a:t>
            </a:r>
          </a:p>
          <a:p>
            <a:pPr marL="285750" indent="-285750">
              <a:buFontTx/>
              <a:buChar char="-"/>
            </a:pPr>
            <a:r>
              <a:rPr lang="en-US" sz="2800" dirty="0"/>
              <a:t>No specialist sport</a:t>
            </a:r>
          </a:p>
        </p:txBody>
      </p:sp>
      <p:sp>
        <p:nvSpPr>
          <p:cNvPr id="4" name="TextBox 3">
            <a:extLst>
              <a:ext uri="{FF2B5EF4-FFF2-40B4-BE49-F238E27FC236}">
                <a16:creationId xmlns:a16="http://schemas.microsoft.com/office/drawing/2014/main" id="{66657C75-A9FF-944C-AAF3-0A2379931222}"/>
              </a:ext>
            </a:extLst>
          </p:cNvPr>
          <p:cNvSpPr txBox="1"/>
          <p:nvPr/>
        </p:nvSpPr>
        <p:spPr>
          <a:xfrm>
            <a:off x="510355" y="6268280"/>
            <a:ext cx="3260035" cy="369332"/>
          </a:xfrm>
          <a:prstGeom prst="rect">
            <a:avLst/>
          </a:prstGeom>
          <a:noFill/>
        </p:spPr>
        <p:txBody>
          <a:bodyPr wrap="square" rtlCol="0">
            <a:spAutoFit/>
          </a:bodyPr>
          <a:lstStyle/>
          <a:p>
            <a:r>
              <a:rPr lang="en-US" dirty="0"/>
              <a:t>Conde et al (2021)</a:t>
            </a:r>
          </a:p>
        </p:txBody>
      </p:sp>
    </p:spTree>
    <p:extLst>
      <p:ext uri="{BB962C8B-B14F-4D97-AF65-F5344CB8AC3E}">
        <p14:creationId xmlns:p14="http://schemas.microsoft.com/office/powerpoint/2010/main" val="28040082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57784-D3A8-9244-9E10-EBD96AABEA24}"/>
              </a:ext>
            </a:extLst>
          </p:cNvPr>
          <p:cNvSpPr>
            <a:spLocks noGrp="1"/>
          </p:cNvSpPr>
          <p:nvPr>
            <p:ph type="title"/>
          </p:nvPr>
        </p:nvSpPr>
        <p:spPr>
          <a:xfrm>
            <a:off x="677334" y="609599"/>
            <a:ext cx="8596668" cy="3888259"/>
          </a:xfrm>
        </p:spPr>
        <p:txBody>
          <a:bodyPr>
            <a:noAutofit/>
          </a:bodyPr>
          <a:lstStyle/>
          <a:p>
            <a:r>
              <a:rPr lang="en-US" u="sng" dirty="0">
                <a:solidFill>
                  <a:schemeClr val="tx1"/>
                </a:solidFill>
              </a:rPr>
              <a:t>The impact of sports communities being able to continue during the pandemic</a:t>
            </a:r>
            <a:br>
              <a:rPr lang="en-US" u="sng" dirty="0">
                <a:solidFill>
                  <a:schemeClr val="tx1"/>
                </a:solidFill>
              </a:rPr>
            </a:br>
            <a:br>
              <a:rPr lang="en-US" u="sng" dirty="0">
                <a:solidFill>
                  <a:schemeClr val="tx1"/>
                </a:solidFill>
              </a:rPr>
            </a:br>
            <a:r>
              <a:rPr lang="en-US" dirty="0">
                <a:solidFill>
                  <a:schemeClr val="tx1"/>
                </a:solidFill>
              </a:rPr>
              <a:t>- Mental health</a:t>
            </a:r>
            <a:br>
              <a:rPr lang="en-US" dirty="0">
                <a:solidFill>
                  <a:schemeClr val="tx1"/>
                </a:solidFill>
              </a:rPr>
            </a:br>
            <a:r>
              <a:rPr lang="en-US" dirty="0">
                <a:solidFill>
                  <a:schemeClr val="tx1"/>
                </a:solidFill>
              </a:rPr>
              <a:t>- Physical health</a:t>
            </a:r>
            <a:br>
              <a:rPr lang="en-US" dirty="0">
                <a:solidFill>
                  <a:schemeClr val="tx1"/>
                </a:solidFill>
              </a:rPr>
            </a:br>
            <a:r>
              <a:rPr lang="en-US" dirty="0">
                <a:solidFill>
                  <a:schemeClr val="tx1"/>
                </a:solidFill>
              </a:rPr>
              <a:t>- Being a part of something</a:t>
            </a:r>
            <a:br>
              <a:rPr lang="en-US" dirty="0"/>
            </a:br>
            <a:endParaRPr lang="en-US" dirty="0"/>
          </a:p>
        </p:txBody>
      </p:sp>
      <p:sp>
        <p:nvSpPr>
          <p:cNvPr id="4" name="TextBox 3">
            <a:extLst>
              <a:ext uri="{FF2B5EF4-FFF2-40B4-BE49-F238E27FC236}">
                <a16:creationId xmlns:a16="http://schemas.microsoft.com/office/drawing/2014/main" id="{A9A623BE-11A9-DB48-AE3B-C67FB4026789}"/>
              </a:ext>
            </a:extLst>
          </p:cNvPr>
          <p:cNvSpPr txBox="1"/>
          <p:nvPr/>
        </p:nvSpPr>
        <p:spPr>
          <a:xfrm>
            <a:off x="506506" y="5925235"/>
            <a:ext cx="2290482" cy="646331"/>
          </a:xfrm>
          <a:prstGeom prst="rect">
            <a:avLst/>
          </a:prstGeom>
          <a:noFill/>
        </p:spPr>
        <p:txBody>
          <a:bodyPr wrap="square">
            <a:spAutoFit/>
          </a:bodyPr>
          <a:lstStyle/>
          <a:p>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Paludo</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(2022) </a:t>
            </a: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Wilke et al (2022) </a:t>
            </a:r>
            <a:endParaRPr lang="en-US" dirty="0"/>
          </a:p>
        </p:txBody>
      </p:sp>
    </p:spTree>
    <p:extLst>
      <p:ext uri="{BB962C8B-B14F-4D97-AF65-F5344CB8AC3E}">
        <p14:creationId xmlns:p14="http://schemas.microsoft.com/office/powerpoint/2010/main" val="22946749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A3FF4-0E35-A84F-98E0-7C8B5C6AD3D4}"/>
              </a:ext>
            </a:extLst>
          </p:cNvPr>
          <p:cNvSpPr>
            <a:spLocks noGrp="1"/>
          </p:cNvSpPr>
          <p:nvPr>
            <p:ph type="title"/>
          </p:nvPr>
        </p:nvSpPr>
        <p:spPr>
          <a:xfrm>
            <a:off x="518837" y="707136"/>
            <a:ext cx="6716849" cy="804672"/>
          </a:xfrm>
        </p:spPr>
        <p:txBody>
          <a:bodyPr>
            <a:noAutofit/>
          </a:bodyPr>
          <a:lstStyle/>
          <a:p>
            <a:r>
              <a:rPr lang="en-US" u="sng" dirty="0">
                <a:solidFill>
                  <a:schemeClr val="tx1"/>
                </a:solidFill>
              </a:rPr>
              <a:t>Suggestions for Future Practice </a:t>
            </a:r>
            <a:br>
              <a:rPr lang="en-US" dirty="0">
                <a:solidFill>
                  <a:schemeClr val="tx1"/>
                </a:solidFill>
              </a:rPr>
            </a:br>
            <a:br>
              <a:rPr lang="en-US" dirty="0">
                <a:solidFill>
                  <a:schemeClr val="tx1"/>
                </a:solidFill>
              </a:rPr>
            </a:br>
            <a:br>
              <a:rPr lang="en-US" dirty="0">
                <a:solidFill>
                  <a:schemeClr val="tx1"/>
                </a:solidFill>
              </a:rPr>
            </a:br>
            <a:br>
              <a:rPr lang="en-US" dirty="0">
                <a:solidFill>
                  <a:schemeClr val="tx1"/>
                </a:solidFill>
              </a:rPr>
            </a:br>
            <a:endParaRPr lang="en-US" dirty="0"/>
          </a:p>
        </p:txBody>
      </p:sp>
      <p:sp>
        <p:nvSpPr>
          <p:cNvPr id="4" name="TextBox 3">
            <a:extLst>
              <a:ext uri="{FF2B5EF4-FFF2-40B4-BE49-F238E27FC236}">
                <a16:creationId xmlns:a16="http://schemas.microsoft.com/office/drawing/2014/main" id="{8C635BB3-AD75-0440-983F-E41B05C67066}"/>
              </a:ext>
            </a:extLst>
          </p:cNvPr>
          <p:cNvSpPr txBox="1"/>
          <p:nvPr/>
        </p:nvSpPr>
        <p:spPr>
          <a:xfrm>
            <a:off x="518838" y="1658112"/>
            <a:ext cx="8046720" cy="4247317"/>
          </a:xfrm>
          <a:prstGeom prst="rect">
            <a:avLst/>
          </a:prstGeom>
          <a:noFill/>
        </p:spPr>
        <p:txBody>
          <a:bodyPr wrap="square" rtlCol="0">
            <a:spAutoFit/>
          </a:bodyPr>
          <a:lstStyle/>
          <a:p>
            <a:endParaRPr lang="en-US" dirty="0"/>
          </a:p>
          <a:p>
            <a:pPr marL="285750" indent="-285750">
              <a:buFontTx/>
              <a:buChar char="-"/>
            </a:pPr>
            <a:r>
              <a:rPr lang="en-US" sz="2400" dirty="0"/>
              <a:t>Better internet connection for all</a:t>
            </a:r>
          </a:p>
          <a:p>
            <a:pPr marL="285750" indent="-285750">
              <a:buFontTx/>
              <a:buChar char="-"/>
            </a:pPr>
            <a:endParaRPr lang="en-US" sz="2400" dirty="0"/>
          </a:p>
          <a:p>
            <a:pPr marL="285750" indent="-285750">
              <a:buFontTx/>
              <a:buChar char="-"/>
            </a:pPr>
            <a:r>
              <a:rPr lang="en-US" sz="2400" dirty="0"/>
              <a:t>Community grants to allow vulnerable and elderly devices to be able to communicate</a:t>
            </a:r>
          </a:p>
          <a:p>
            <a:pPr marL="285750" indent="-285750">
              <a:buFontTx/>
              <a:buChar char="-"/>
            </a:pPr>
            <a:endParaRPr lang="en-US" sz="2400" dirty="0"/>
          </a:p>
          <a:p>
            <a:pPr marL="285750" indent="-285750">
              <a:buFontTx/>
              <a:buChar char="-"/>
            </a:pPr>
            <a:r>
              <a:rPr lang="en-US" sz="2400" dirty="0"/>
              <a:t>Courses on basic digital tools</a:t>
            </a:r>
          </a:p>
          <a:p>
            <a:pPr marL="285750" indent="-285750">
              <a:buFontTx/>
              <a:buChar char="-"/>
            </a:pPr>
            <a:endParaRPr lang="en-US" sz="2400" dirty="0"/>
          </a:p>
          <a:p>
            <a:pPr marL="285750" indent="-285750">
              <a:buFontTx/>
              <a:buChar char="-"/>
            </a:pPr>
            <a:r>
              <a:rPr lang="en-US" sz="2400" dirty="0"/>
              <a:t>More software available to help all types of communities </a:t>
            </a:r>
          </a:p>
          <a:p>
            <a:pPr marL="285750" indent="-285750">
              <a:buFontTx/>
              <a:buChar char="-"/>
            </a:pPr>
            <a:endParaRPr lang="en-US" dirty="0"/>
          </a:p>
          <a:p>
            <a:pPr marL="285750" indent="-285750">
              <a:buFontTx/>
              <a:buChar char="-"/>
            </a:pPr>
            <a:endParaRPr lang="en-US" dirty="0"/>
          </a:p>
        </p:txBody>
      </p:sp>
    </p:spTree>
    <p:extLst>
      <p:ext uri="{BB962C8B-B14F-4D97-AF65-F5344CB8AC3E}">
        <p14:creationId xmlns:p14="http://schemas.microsoft.com/office/powerpoint/2010/main" val="24412776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C2EAF-E37D-2D4E-AA6F-6BF9044E6FBE}"/>
              </a:ext>
            </a:extLst>
          </p:cNvPr>
          <p:cNvSpPr>
            <a:spLocks noGrp="1"/>
          </p:cNvSpPr>
          <p:nvPr>
            <p:ph type="title"/>
          </p:nvPr>
        </p:nvSpPr>
        <p:spPr>
          <a:xfrm>
            <a:off x="0" y="66989"/>
            <a:ext cx="2713391" cy="220957"/>
          </a:xfrm>
        </p:spPr>
        <p:txBody>
          <a:bodyPr>
            <a:noAutofit/>
          </a:bodyPr>
          <a:lstStyle/>
          <a:p>
            <a:r>
              <a:rPr lang="en-US" sz="2000" u="sng" dirty="0">
                <a:solidFill>
                  <a:schemeClr val="tx1"/>
                </a:solidFill>
              </a:rPr>
              <a:t>References</a:t>
            </a:r>
          </a:p>
        </p:txBody>
      </p:sp>
      <p:sp>
        <p:nvSpPr>
          <p:cNvPr id="3" name="TextBox 2">
            <a:extLst>
              <a:ext uri="{FF2B5EF4-FFF2-40B4-BE49-F238E27FC236}">
                <a16:creationId xmlns:a16="http://schemas.microsoft.com/office/drawing/2014/main" id="{FAB6234A-68BE-B747-8FF4-BBDD6A1F710E}"/>
              </a:ext>
            </a:extLst>
          </p:cNvPr>
          <p:cNvSpPr txBox="1"/>
          <p:nvPr/>
        </p:nvSpPr>
        <p:spPr>
          <a:xfrm>
            <a:off x="0" y="494223"/>
            <a:ext cx="12192000" cy="6186309"/>
          </a:xfrm>
          <a:prstGeom prst="rect">
            <a:avLst/>
          </a:prstGeom>
          <a:noFill/>
        </p:spPr>
        <p:txBody>
          <a:bodyPr wrap="square" rtlCol="0">
            <a:sp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rPr>
              <a:t>BBC Science Focus (2023)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Future technology: 22 ideas about to change our world. </a:t>
            </a:r>
            <a:r>
              <a:rPr lang="en-GB" sz="1600" dirty="0">
                <a:effectLst/>
                <a:latin typeface="Calibri" panose="020F0502020204030204" pitchFamily="34" charset="0"/>
                <a:ea typeface="Calibri" panose="020F0502020204030204" pitchFamily="34" charset="0"/>
                <a:cs typeface="Times New Roman" panose="02020603050405020304" pitchFamily="18" charset="0"/>
              </a:rPr>
              <a:t>Available at: https://</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www.sciencefocus.com</a:t>
            </a:r>
            <a:r>
              <a:rPr lang="en-GB" sz="1600" dirty="0">
                <a:effectLst/>
                <a:latin typeface="Calibri" panose="020F0502020204030204" pitchFamily="34" charset="0"/>
                <a:ea typeface="Calibri" panose="020F0502020204030204" pitchFamily="34" charset="0"/>
                <a:cs typeface="Times New Roman" panose="02020603050405020304" pitchFamily="18" charset="0"/>
              </a:rPr>
              <a:t>/future-technology/future-technology-22-ideas-about-to-change-our-world (Accessed 10th November 2023).</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Conde E, Aranda M M L, Sanz G,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Subijana</a:t>
            </a:r>
            <a:r>
              <a:rPr lang="en-GB" sz="1600" dirty="0">
                <a:effectLst/>
                <a:latin typeface="Calibri" panose="020F0502020204030204" pitchFamily="34" charset="0"/>
                <a:ea typeface="Calibri" panose="020F0502020204030204" pitchFamily="34" charset="0"/>
                <a:cs typeface="Times New Roman" panose="02020603050405020304" pitchFamily="18" charset="0"/>
              </a:rPr>
              <a:t> D L C,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Pato</a:t>
            </a:r>
            <a:r>
              <a:rPr lang="en-GB" sz="1600" dirty="0">
                <a:effectLst/>
                <a:latin typeface="Calibri" panose="020F0502020204030204" pitchFamily="34" charset="0"/>
                <a:ea typeface="Calibri" panose="020F0502020204030204" pitchFamily="34" charset="0"/>
                <a:cs typeface="Times New Roman" panose="02020603050405020304" pitchFamily="18" charset="0"/>
              </a:rPr>
              <a:t> S A,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Aroca</a:t>
            </a:r>
            <a:r>
              <a:rPr lang="en-GB" sz="1600" dirty="0">
                <a:effectLst/>
                <a:latin typeface="Calibri" panose="020F0502020204030204" pitchFamily="34" charset="0"/>
                <a:ea typeface="Calibri" panose="020F0502020204030204" pitchFamily="34" charset="0"/>
                <a:cs typeface="Times New Roman" panose="02020603050405020304" pitchFamily="18" charset="0"/>
              </a:rPr>
              <a:t> D A,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Arcas</a:t>
            </a:r>
            <a:r>
              <a:rPr lang="en-GB" sz="1600" dirty="0">
                <a:effectLst/>
                <a:latin typeface="Calibri" panose="020F0502020204030204" pitchFamily="34" charset="0"/>
                <a:ea typeface="Calibri" panose="020F0502020204030204" pitchFamily="34" charset="0"/>
                <a:cs typeface="Times New Roman" panose="02020603050405020304" pitchFamily="18" charset="0"/>
              </a:rPr>
              <a:t> L A, Roca G A J,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Ramis</a:t>
            </a:r>
            <a:r>
              <a:rPr lang="en-GB" sz="1600" dirty="0">
                <a:effectLst/>
                <a:latin typeface="Calibri" panose="020F0502020204030204" pitchFamily="34" charset="0"/>
                <a:ea typeface="Calibri" panose="020F0502020204030204" pitchFamily="34" charset="0"/>
                <a:cs typeface="Times New Roman" panose="02020603050405020304" pitchFamily="18" charset="0"/>
              </a:rPr>
              <a:t> Y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Torregrossa</a:t>
            </a:r>
            <a:r>
              <a:rPr lang="en-GB" sz="1600" dirty="0">
                <a:effectLst/>
                <a:latin typeface="Calibri" panose="020F0502020204030204" pitchFamily="34" charset="0"/>
                <a:ea typeface="Calibri" panose="020F0502020204030204" pitchFamily="34" charset="0"/>
                <a:cs typeface="Times New Roman" panose="02020603050405020304" pitchFamily="18" charset="0"/>
              </a:rPr>
              <a:t>. (2021) ‘Effects of the COVID-19 Health Crisis on Sports Practice, Life Quality and Emotional Status in Spanish High-Performance Athletes’,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Frontiers in Psychology, </a:t>
            </a:r>
            <a:r>
              <a:rPr lang="en-GB" sz="1600" dirty="0">
                <a:effectLst/>
                <a:latin typeface="Calibri" panose="020F0502020204030204" pitchFamily="34" charset="0"/>
                <a:ea typeface="Calibri" panose="020F0502020204030204" pitchFamily="34" charset="0"/>
                <a:cs typeface="Times New Roman" panose="02020603050405020304" pitchFamily="18" charset="0"/>
              </a:rPr>
              <a:t>12(1), pp. 1-30.</a:t>
            </a: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De R, Pandey N and Pal A. (2020) ‘Impact of digital surge during Covid-19 pandemic: A viewpoint on research and practice’,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International Journal of Information and Management, </a:t>
            </a:r>
            <a:r>
              <a:rPr lang="en-GB" sz="1600" dirty="0">
                <a:effectLst/>
                <a:latin typeface="Calibri" panose="020F0502020204030204" pitchFamily="34" charset="0"/>
                <a:ea typeface="Calibri" panose="020F0502020204030204" pitchFamily="34" charset="0"/>
                <a:cs typeface="Times New Roman" panose="02020603050405020304" pitchFamily="18" charset="0"/>
              </a:rPr>
              <a:t>55(1), pp. 1-3.</a:t>
            </a:r>
            <a:r>
              <a:rPr lang="en-GB" sz="16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600" dirty="0" err="1">
                <a:effectLst/>
                <a:latin typeface="Calibri" panose="020F0502020204030204" pitchFamily="34" charset="0"/>
                <a:ea typeface="Calibri" panose="020F0502020204030204" pitchFamily="34" charset="0"/>
                <a:cs typeface="Times New Roman" panose="02020603050405020304" pitchFamily="18" charset="0"/>
              </a:rPr>
              <a:t>Felden</a:t>
            </a:r>
            <a:r>
              <a:rPr lang="en-GB" sz="1600" dirty="0">
                <a:effectLst/>
                <a:latin typeface="Calibri" panose="020F0502020204030204" pitchFamily="34" charset="0"/>
                <a:ea typeface="Calibri" panose="020F0502020204030204" pitchFamily="34" charset="0"/>
                <a:cs typeface="Times New Roman" panose="02020603050405020304" pitchFamily="18" charset="0"/>
              </a:rPr>
              <a:t> C,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Koschital</a:t>
            </a:r>
            <a:r>
              <a:rPr lang="en-GB" sz="1600" dirty="0">
                <a:effectLst/>
                <a:latin typeface="Calibri" panose="020F0502020204030204" pitchFamily="34" charset="0"/>
                <a:ea typeface="Calibri" panose="020F0502020204030204" pitchFamily="34" charset="0"/>
                <a:cs typeface="Times New Roman" panose="02020603050405020304" pitchFamily="18" charset="0"/>
              </a:rPr>
              <a:t> C and Kohler T. (2021)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E-Science Open, Social and Virtual Technology for Research Collaboration. </a:t>
            </a:r>
            <a:r>
              <a:rPr lang="en-GB" sz="1600" dirty="0">
                <a:effectLst/>
                <a:latin typeface="Calibri" panose="020F0502020204030204" pitchFamily="34" charset="0"/>
                <a:ea typeface="Calibri" panose="020F0502020204030204" pitchFamily="34" charset="0"/>
                <a:cs typeface="Times New Roman" panose="02020603050405020304" pitchFamily="18" charset="0"/>
              </a:rPr>
              <a:t>Freiberg: Springer International Publishing.</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600" dirty="0" err="1">
                <a:effectLst/>
                <a:latin typeface="Calibri" panose="020F0502020204030204" pitchFamily="34" charset="0"/>
                <a:ea typeface="Calibri" panose="020F0502020204030204" pitchFamily="34" charset="0"/>
                <a:cs typeface="Times New Roman" panose="02020603050405020304" pitchFamily="18" charset="0"/>
              </a:rPr>
              <a:t>Gaggiolo</a:t>
            </a:r>
            <a:r>
              <a:rPr lang="en-GB" sz="1600" dirty="0">
                <a:effectLst/>
                <a:latin typeface="Calibri" panose="020F0502020204030204" pitchFamily="34" charset="0"/>
                <a:ea typeface="Calibri" panose="020F0502020204030204" pitchFamily="34" charset="0"/>
                <a:cs typeface="Times New Roman" panose="02020603050405020304" pitchFamily="18" charset="0"/>
              </a:rPr>
              <a:t> A, Riva G, Peters D and Calvo A R. (2017)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Emotions and Affect in Human Factors and Human-Computer Interaction</a:t>
            </a:r>
            <a:r>
              <a:rPr lang="en-GB" sz="1600" dirty="0">
                <a:effectLst/>
                <a:latin typeface="Calibri" panose="020F0502020204030204" pitchFamily="34" charset="0"/>
                <a:ea typeface="Calibri" panose="020F0502020204030204" pitchFamily="34" charset="0"/>
                <a:cs typeface="Times New Roman" panose="02020603050405020304" pitchFamily="18" charset="0"/>
              </a:rPr>
              <a:t>. Netherlands: Elsevier Science.</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Goudeau S,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Sanrey</a:t>
            </a:r>
            <a:r>
              <a:rPr lang="en-GB" sz="1600" dirty="0">
                <a:effectLst/>
                <a:latin typeface="Calibri" panose="020F0502020204030204" pitchFamily="34" charset="0"/>
                <a:ea typeface="Calibri" panose="020F0502020204030204" pitchFamily="34" charset="0"/>
                <a:cs typeface="Times New Roman" panose="02020603050405020304" pitchFamily="18" charset="0"/>
              </a:rPr>
              <a:t> C, Stanczak A,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Manstead</a:t>
            </a:r>
            <a:r>
              <a:rPr lang="en-GB" sz="1600" dirty="0">
                <a:effectLst/>
                <a:latin typeface="Calibri" panose="020F0502020204030204" pitchFamily="34" charset="0"/>
                <a:ea typeface="Calibri" panose="020F0502020204030204" pitchFamily="34" charset="0"/>
                <a:cs typeface="Times New Roman" panose="02020603050405020304" pitchFamily="18" charset="0"/>
              </a:rPr>
              <a:t> A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Darnon</a:t>
            </a:r>
            <a:r>
              <a:rPr lang="en-GB" sz="1600" dirty="0">
                <a:effectLst/>
                <a:latin typeface="Calibri" panose="020F0502020204030204" pitchFamily="34" charset="0"/>
                <a:ea typeface="Calibri" panose="020F0502020204030204" pitchFamily="34" charset="0"/>
                <a:cs typeface="Times New Roman" panose="02020603050405020304" pitchFamily="18" charset="0"/>
              </a:rPr>
              <a:t> C. (2021) ‘Why lockdown and distance learning during the COVID-19 pandemic are likely to increase the social class achievement gap’,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Nature Human Behaviour, </a:t>
            </a:r>
            <a:r>
              <a:rPr lang="en-GB" sz="1600" dirty="0">
                <a:effectLst/>
                <a:latin typeface="Calibri" panose="020F0502020204030204" pitchFamily="34" charset="0"/>
                <a:ea typeface="Calibri" panose="020F0502020204030204" pitchFamily="34" charset="0"/>
                <a:cs typeface="Times New Roman" panose="02020603050405020304" pitchFamily="18" charset="0"/>
              </a:rPr>
              <a:t>5(1), pp. 1273-1281.</a:t>
            </a:r>
          </a:p>
          <a:p>
            <a:endParaRPr lang="en-GB" sz="1600" dirty="0">
              <a:latin typeface="Calibri" panose="020F0502020204030204" pitchFamily="34" charset="0"/>
              <a:ea typeface="Calibri" panose="020F0502020204030204" pitchFamily="34" charset="0"/>
              <a:cs typeface="Times New Roman" panose="02020603050405020304" pitchFamily="18" charset="0"/>
            </a:endParaRPr>
          </a:p>
          <a:p>
            <a:r>
              <a:rPr lang="en-GB" sz="1600" dirty="0" err="1">
                <a:effectLst/>
                <a:latin typeface="Calibri" panose="020F0502020204030204" pitchFamily="34" charset="0"/>
                <a:ea typeface="Calibri" panose="020F0502020204030204" pitchFamily="34" charset="0"/>
                <a:cs typeface="Times New Roman" panose="02020603050405020304" pitchFamily="18" charset="0"/>
              </a:rPr>
              <a:t>Grix</a:t>
            </a:r>
            <a:r>
              <a:rPr lang="en-GB" sz="1600" dirty="0">
                <a:effectLst/>
                <a:latin typeface="Calibri" panose="020F0502020204030204" pitchFamily="34" charset="0"/>
                <a:ea typeface="Calibri" panose="020F0502020204030204" pitchFamily="34" charset="0"/>
                <a:cs typeface="Times New Roman" panose="02020603050405020304" pitchFamily="18" charset="0"/>
              </a:rPr>
              <a:t> J,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Brannagain</a:t>
            </a:r>
            <a:r>
              <a:rPr lang="en-GB" sz="1600" dirty="0">
                <a:effectLst/>
                <a:latin typeface="Calibri" panose="020F0502020204030204" pitchFamily="34" charset="0"/>
                <a:ea typeface="Calibri" panose="020F0502020204030204" pitchFamily="34" charset="0"/>
                <a:cs typeface="Times New Roman" panose="02020603050405020304" pitchFamily="18" charset="0"/>
              </a:rPr>
              <a:t> M P, Grimes H and Neville R. (2020) ‘The impact of Covid-19 on sport’,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International Journal of Sport Policy and Politics, </a:t>
            </a:r>
            <a:r>
              <a:rPr lang="en-GB" sz="1600" dirty="0">
                <a:effectLst/>
                <a:latin typeface="Calibri" panose="020F0502020204030204" pitchFamily="34" charset="0"/>
                <a:ea typeface="Calibri" panose="020F0502020204030204" pitchFamily="34" charset="0"/>
                <a:cs typeface="Times New Roman" panose="02020603050405020304" pitchFamily="18" charset="0"/>
              </a:rPr>
              <a:t>13(1), pp. 1-12.</a:t>
            </a: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err="1">
                <a:effectLst/>
                <a:latin typeface="Calibri" panose="020F0502020204030204" pitchFamily="34" charset="0"/>
                <a:ea typeface="Calibri" panose="020F0502020204030204" pitchFamily="34" charset="0"/>
                <a:cs typeface="Times New Roman" panose="02020603050405020304" pitchFamily="18" charset="0"/>
              </a:rPr>
              <a:t>Jailobaev</a:t>
            </a:r>
            <a:r>
              <a:rPr lang="en-GB" sz="1600" dirty="0">
                <a:effectLst/>
                <a:latin typeface="Calibri" panose="020F0502020204030204" pitchFamily="34" charset="0"/>
                <a:ea typeface="Calibri" panose="020F0502020204030204" pitchFamily="34" charset="0"/>
                <a:cs typeface="Times New Roman" panose="02020603050405020304" pitchFamily="18" charset="0"/>
              </a:rPr>
              <a:t> T,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Jailobaeva</a:t>
            </a:r>
            <a:r>
              <a:rPr lang="en-GB" sz="1600" dirty="0">
                <a:effectLst/>
                <a:latin typeface="Calibri" panose="020F0502020204030204" pitchFamily="34" charset="0"/>
                <a:ea typeface="Calibri" panose="020F0502020204030204" pitchFamily="34" charset="0"/>
                <a:cs typeface="Times New Roman" panose="02020603050405020304" pitchFamily="18" charset="0"/>
              </a:rPr>
              <a:t> K,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Asilbekova</a:t>
            </a:r>
            <a:r>
              <a:rPr lang="en-GB" sz="1600" dirty="0">
                <a:effectLst/>
                <a:latin typeface="Calibri" panose="020F0502020204030204" pitchFamily="34" charset="0"/>
                <a:ea typeface="Calibri" panose="020F0502020204030204" pitchFamily="34" charset="0"/>
                <a:cs typeface="Times New Roman" panose="02020603050405020304" pitchFamily="18" charset="0"/>
              </a:rPr>
              <a:t> G,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Baialieva</a:t>
            </a:r>
            <a:r>
              <a:rPr lang="en-GB" sz="1600" dirty="0">
                <a:effectLst/>
                <a:latin typeface="Calibri" panose="020F0502020204030204" pitchFamily="34" charset="0"/>
                <a:ea typeface="Calibri" panose="020F0502020204030204" pitchFamily="34" charset="0"/>
                <a:cs typeface="Times New Roman" panose="02020603050405020304" pitchFamily="18" charset="0"/>
              </a:rPr>
              <a:t> M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Baialieva</a:t>
            </a:r>
            <a:r>
              <a:rPr lang="en-GB" sz="1600" dirty="0">
                <a:effectLst/>
                <a:latin typeface="Calibri" panose="020F0502020204030204" pitchFamily="34" charset="0"/>
                <a:ea typeface="Calibri" panose="020F0502020204030204" pitchFamily="34" charset="0"/>
                <a:cs typeface="Times New Roman" panose="02020603050405020304" pitchFamily="18" charset="0"/>
              </a:rPr>
              <a:t> G. (2021) ‘WhatsApp Groups in Social Research: New Opportunities for Fieldwork Communication and Management’,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Bulletin of Sociological Methodology, </a:t>
            </a:r>
            <a:r>
              <a:rPr lang="en-GB" sz="1600" dirty="0">
                <a:effectLst/>
                <a:latin typeface="Calibri" panose="020F0502020204030204" pitchFamily="34" charset="0"/>
                <a:ea typeface="Calibri" panose="020F0502020204030204" pitchFamily="34" charset="0"/>
                <a:cs typeface="Times New Roman" panose="02020603050405020304" pitchFamily="18" charset="0"/>
              </a:rPr>
              <a:t>149(1), pp. 1-4.</a:t>
            </a:r>
          </a:p>
        </p:txBody>
      </p:sp>
    </p:spTree>
    <p:extLst>
      <p:ext uri="{BB962C8B-B14F-4D97-AF65-F5344CB8AC3E}">
        <p14:creationId xmlns:p14="http://schemas.microsoft.com/office/powerpoint/2010/main" val="11596064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BCA8A6-0379-BD4B-916E-467D51344D2D}"/>
              </a:ext>
            </a:extLst>
          </p:cNvPr>
          <p:cNvSpPr txBox="1"/>
          <p:nvPr/>
        </p:nvSpPr>
        <p:spPr>
          <a:xfrm>
            <a:off x="0" y="487025"/>
            <a:ext cx="12039600" cy="6370975"/>
          </a:xfrm>
          <a:prstGeom prst="rect">
            <a:avLst/>
          </a:prstGeom>
          <a:noFill/>
        </p:spPr>
        <p:txBody>
          <a:bodyPr wrap="square" rtlCol="0">
            <a:sp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rPr>
              <a:t>Kanamori S,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Takamiya</a:t>
            </a:r>
            <a:r>
              <a:rPr lang="en-GB" sz="1600" dirty="0">
                <a:effectLst/>
                <a:latin typeface="Calibri" panose="020F0502020204030204" pitchFamily="34" charset="0"/>
                <a:ea typeface="Calibri" panose="020F0502020204030204" pitchFamily="34" charset="0"/>
                <a:cs typeface="Times New Roman" panose="02020603050405020304" pitchFamily="18" charset="0"/>
              </a:rPr>
              <a:t> T, Inoue S, Kai Y,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Kawachi</a:t>
            </a:r>
            <a:r>
              <a:rPr lang="en-GB" sz="1600" dirty="0">
                <a:effectLst/>
                <a:latin typeface="Calibri" panose="020F0502020204030204" pitchFamily="34" charset="0"/>
                <a:ea typeface="Calibri" panose="020F0502020204030204" pitchFamily="34" charset="0"/>
                <a:cs typeface="Times New Roman" panose="02020603050405020304" pitchFamily="18" charset="0"/>
              </a:rPr>
              <a:t> I and Kondo K. (2016) ‘Exercising alone versus with others and associations with subjective health status in older Japanese: The JAGES Cohort Study’,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Scientific Reports, </a:t>
            </a:r>
            <a:r>
              <a:rPr lang="en-GB" sz="1600" dirty="0">
                <a:effectLst/>
                <a:latin typeface="Calibri" panose="020F0502020204030204" pitchFamily="34" charset="0"/>
                <a:ea typeface="Calibri" panose="020F0502020204030204" pitchFamily="34" charset="0"/>
                <a:cs typeface="Times New Roman" panose="02020603050405020304" pitchFamily="18" charset="0"/>
              </a:rPr>
              <a:t>6(3), pp. 1-20.</a:t>
            </a:r>
          </a:p>
          <a:p>
            <a:r>
              <a:rPr lang="en-US" sz="16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600" dirty="0">
                <a:effectLst/>
                <a:latin typeface="Calibri" panose="020F0502020204030204" pitchFamily="34" charset="0"/>
                <a:ea typeface="Calibri" panose="020F0502020204030204" pitchFamily="34" charset="0"/>
                <a:cs typeface="Times New Roman" panose="02020603050405020304" pitchFamily="18" charset="0"/>
              </a:rPr>
              <a:t>Mac Queen M K, McLellan E, Metzger S D, </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Kegeles</a:t>
            </a:r>
            <a:r>
              <a:rPr lang="en-US" sz="1600" dirty="0">
                <a:effectLst/>
                <a:latin typeface="Calibri" panose="020F0502020204030204" pitchFamily="34" charset="0"/>
                <a:ea typeface="Calibri" panose="020F0502020204030204" pitchFamily="34" charset="0"/>
                <a:cs typeface="Times New Roman" panose="02020603050405020304" pitchFamily="18" charset="0"/>
              </a:rPr>
              <a:t> S, Strauss P R, Scotti R, Blanchard L and Trotter T R. (2001) ‘What Is Community? An Evidence-Based Definition for Participatory Public Health’,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American Journal of Public Health, </a:t>
            </a:r>
            <a:r>
              <a:rPr lang="en-US" sz="1600" dirty="0">
                <a:effectLst/>
                <a:latin typeface="Calibri" panose="020F0502020204030204" pitchFamily="34" charset="0"/>
                <a:ea typeface="Calibri" panose="020F0502020204030204" pitchFamily="34" charset="0"/>
                <a:cs typeface="Times New Roman" panose="02020603050405020304" pitchFamily="18" charset="0"/>
              </a:rPr>
              <a:t>91(12), pp. 1929-1938.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600" dirty="0" err="1">
                <a:effectLst/>
                <a:latin typeface="Calibri" panose="020F0502020204030204" pitchFamily="34" charset="0"/>
                <a:ea typeface="Calibri" panose="020F0502020204030204" pitchFamily="34" charset="0"/>
                <a:cs typeface="Times New Roman" panose="02020603050405020304" pitchFamily="18" charset="0"/>
              </a:rPr>
              <a:t>Malm</a:t>
            </a:r>
            <a:r>
              <a:rPr lang="en-GB" sz="1600" dirty="0">
                <a:effectLst/>
                <a:latin typeface="Calibri" panose="020F0502020204030204" pitchFamily="34" charset="0"/>
                <a:ea typeface="Calibri" panose="020F0502020204030204" pitchFamily="34" charset="0"/>
                <a:cs typeface="Times New Roman" panose="02020603050405020304" pitchFamily="18" charset="0"/>
              </a:rPr>
              <a:t> C, Jakobsson J and Isaksson A. (2019) ‘Physical Activity and Sports- Real Health Benefits: A Review with Insight into the Public Health of Sweden’,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Sports, </a:t>
            </a:r>
            <a:r>
              <a:rPr lang="en-GB" sz="1600" dirty="0">
                <a:effectLst/>
                <a:latin typeface="Calibri" panose="020F0502020204030204" pitchFamily="34" charset="0"/>
                <a:ea typeface="Calibri" panose="020F0502020204030204" pitchFamily="34" charset="0"/>
                <a:cs typeface="Times New Roman" panose="02020603050405020304" pitchFamily="18" charset="0"/>
              </a:rPr>
              <a:t>7(5), pp. 1-10.</a:t>
            </a:r>
          </a:p>
          <a:p>
            <a:r>
              <a:rPr lang="en-US" sz="16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600" dirty="0">
                <a:effectLst/>
                <a:latin typeface="Calibri" panose="020F0502020204030204" pitchFamily="34" charset="0"/>
                <a:ea typeface="Calibri" panose="020F0502020204030204" pitchFamily="34" charset="0"/>
                <a:cs typeface="Times New Roman" panose="02020603050405020304" pitchFamily="18" charset="0"/>
              </a:rPr>
              <a:t>Medium (2017)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Everyday life in the future. </a:t>
            </a: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https://</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hpmegatrends.com</a:t>
            </a:r>
            <a:r>
              <a:rPr lang="en-US" sz="1600" dirty="0">
                <a:effectLst/>
                <a:latin typeface="Calibri" panose="020F0502020204030204" pitchFamily="34" charset="0"/>
                <a:ea typeface="Calibri" panose="020F0502020204030204" pitchFamily="34" charset="0"/>
                <a:cs typeface="Times New Roman" panose="02020603050405020304" pitchFamily="18" charset="0"/>
              </a:rPr>
              <a:t>/everyday-life-in-the-future-385347c26ceb (Accessed 14th November 2023) (IMAGE).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tabLst>
                <a:tab pos="1537335" algn="l"/>
              </a:tabLst>
            </a:pPr>
            <a:r>
              <a:rPr lang="en-GB" sz="1600" dirty="0">
                <a:solidFill>
                  <a:srgbClr val="000000"/>
                </a:solidFill>
                <a:latin typeface="Calibri" panose="020F0502020204030204" pitchFamily="34" charset="0"/>
                <a:ea typeface="Calibri" panose="020F0502020204030204" pitchFamily="34" charset="0"/>
                <a:cs typeface="Times New Roman" panose="02020603050405020304" pitchFamily="18" charset="0"/>
              </a:rPr>
              <a:t>Mutz M, Muller J and Reimers K A. (2021) ‘Use of digital Media for Home-Based Sports </a:t>
            </a:r>
            <a:r>
              <a:rPr lang="en-GB" sz="1600" dirty="0" err="1">
                <a:solidFill>
                  <a:srgbClr val="000000"/>
                </a:solidFill>
                <a:latin typeface="Calibri" panose="020F0502020204030204" pitchFamily="34" charset="0"/>
                <a:ea typeface="Calibri" panose="020F0502020204030204" pitchFamily="34" charset="0"/>
                <a:cs typeface="Times New Roman" panose="02020603050405020304" pitchFamily="18" charset="0"/>
              </a:rPr>
              <a:t>Activites</a:t>
            </a:r>
            <a:r>
              <a:rPr lang="en-GB" sz="16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during the COVID-19 Pandemic: Results from the German SPOVID Survey’, </a:t>
            </a:r>
            <a:r>
              <a:rPr lang="en-GB" sz="16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International Journal of Environmental Research and Public Health, </a:t>
            </a:r>
            <a:r>
              <a:rPr lang="en-GB" sz="1600" dirty="0">
                <a:solidFill>
                  <a:srgbClr val="000000"/>
                </a:solidFill>
                <a:latin typeface="Calibri" panose="020F0502020204030204" pitchFamily="34" charset="0"/>
                <a:ea typeface="Calibri" panose="020F0502020204030204" pitchFamily="34" charset="0"/>
                <a:cs typeface="Times New Roman" panose="02020603050405020304" pitchFamily="18" charset="0"/>
              </a:rPr>
              <a:t>18(9), pp. 1-13.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600" dirty="0">
                <a:effectLst/>
                <a:latin typeface="Calibri" panose="020F0502020204030204" pitchFamily="34" charset="0"/>
                <a:ea typeface="Calibri" panose="020F0502020204030204" pitchFamily="34" charset="0"/>
                <a:cs typeface="Times New Roman" panose="02020603050405020304" pitchFamily="18" charset="0"/>
              </a:rPr>
              <a:t>Times Higher Education (2019)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Three benefits to joining a sports team or society at university. </a:t>
            </a: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https://</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www.timeshighereducation.com</a:t>
            </a:r>
            <a:r>
              <a:rPr lang="en-US" sz="1600" dirty="0">
                <a:effectLst/>
                <a:latin typeface="Calibri" panose="020F0502020204030204" pitchFamily="34" charset="0"/>
                <a:ea typeface="Calibri" panose="020F0502020204030204" pitchFamily="34" charset="0"/>
                <a:cs typeface="Times New Roman" panose="02020603050405020304" pitchFamily="18" charset="0"/>
              </a:rPr>
              <a:t>/student/blogs/three-benefits-joining-sports-team-or-society-university (Accessed 15th November 2023) (IMAGE).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Michalski A C,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Diemert</a:t>
            </a:r>
            <a:r>
              <a:rPr lang="en-GB" sz="1600" dirty="0">
                <a:effectLst/>
                <a:latin typeface="Calibri" panose="020F0502020204030204" pitchFamily="34" charset="0"/>
                <a:ea typeface="Calibri" panose="020F0502020204030204" pitchFamily="34" charset="0"/>
                <a:cs typeface="Times New Roman" panose="02020603050405020304" pitchFamily="18" charset="0"/>
              </a:rPr>
              <a:t> M L, Helliwell F J, Goel V and Rosella C L. (2020) ‘Relationship between sense of community belonging and self-rated health across life stages’,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SSM Population Health, </a:t>
            </a:r>
            <a:r>
              <a:rPr lang="en-GB" sz="1600" dirty="0">
                <a:effectLst/>
                <a:latin typeface="Calibri" panose="020F0502020204030204" pitchFamily="34" charset="0"/>
                <a:ea typeface="Calibri" panose="020F0502020204030204" pitchFamily="34" charset="0"/>
                <a:cs typeface="Times New Roman" panose="02020603050405020304" pitchFamily="18" charset="0"/>
              </a:rPr>
              <a:t>12(1), pp. 2-6.</a:t>
            </a:r>
          </a:p>
          <a:p>
            <a:endParaRPr lang="en-US" sz="1600" dirty="0"/>
          </a:p>
          <a:p>
            <a:r>
              <a:rPr lang="en-US" sz="1600" dirty="0">
                <a:effectLst/>
                <a:latin typeface="Calibri" panose="020F0502020204030204" pitchFamily="34" charset="0"/>
                <a:ea typeface="Calibri" panose="020F0502020204030204" pitchFamily="34" charset="0"/>
                <a:cs typeface="Times New Roman" panose="02020603050405020304" pitchFamily="18" charset="0"/>
              </a:rPr>
              <a:t>Nagle, J. (2017)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What Is a Community? </a:t>
            </a:r>
            <a:r>
              <a:rPr lang="en-US" sz="1600" dirty="0">
                <a:effectLst/>
                <a:latin typeface="Calibri" panose="020F0502020204030204" pitchFamily="34" charset="0"/>
                <a:ea typeface="Calibri" panose="020F0502020204030204" pitchFamily="34" charset="0"/>
                <a:cs typeface="Times New Roman" panose="02020603050405020304" pitchFamily="18" charset="0"/>
              </a:rPr>
              <a:t>1</a:t>
            </a:r>
            <a:r>
              <a:rPr lang="en-US" sz="16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edn</a:t>
            </a:r>
            <a:r>
              <a:rPr lang="en-US" sz="1600" dirty="0">
                <a:effectLst/>
                <a:latin typeface="Calibri" panose="020F0502020204030204" pitchFamily="34" charset="0"/>
                <a:ea typeface="Calibri" panose="020F0502020204030204" pitchFamily="34" charset="0"/>
                <a:cs typeface="Times New Roman" panose="02020603050405020304" pitchFamily="18" charset="0"/>
              </a:rPr>
              <a:t>. Britannica Educational Publishing: New York.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9047812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E3302D-7902-484A-B97F-D53D5D5CB983}"/>
              </a:ext>
            </a:extLst>
          </p:cNvPr>
          <p:cNvSpPr txBox="1"/>
          <p:nvPr/>
        </p:nvSpPr>
        <p:spPr>
          <a:xfrm>
            <a:off x="0" y="351234"/>
            <a:ext cx="12191999" cy="6155531"/>
          </a:xfrm>
          <a:prstGeom prst="rect">
            <a:avLst/>
          </a:prstGeom>
          <a:noFill/>
        </p:spPr>
        <p:txBody>
          <a:bodyPr wrap="square" rtlCol="0">
            <a:spAutoFit/>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err="1">
                <a:effectLst/>
                <a:latin typeface="Calibri" panose="020F0502020204030204" pitchFamily="34" charset="0"/>
                <a:ea typeface="Calibri" panose="020F0502020204030204" pitchFamily="34" charset="0"/>
                <a:cs typeface="Times New Roman" panose="02020603050405020304" pitchFamily="18" charset="0"/>
              </a:rPr>
              <a:t>Paludo</a:t>
            </a:r>
            <a:r>
              <a:rPr lang="en-GB" sz="1600" dirty="0">
                <a:effectLst/>
                <a:latin typeface="Calibri" panose="020F0502020204030204" pitchFamily="34" charset="0"/>
                <a:ea typeface="Calibri" panose="020F0502020204030204" pitchFamily="34" charset="0"/>
                <a:cs typeface="Times New Roman" panose="02020603050405020304" pitchFamily="18" charset="0"/>
              </a:rPr>
              <a:t> C A, Karpinski K, Silva F E S,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Kumstat</a:t>
            </a:r>
            <a:r>
              <a:rPr lang="en-GB" sz="1600" dirty="0">
                <a:effectLst/>
                <a:latin typeface="Calibri" panose="020F0502020204030204" pitchFamily="34" charset="0"/>
                <a:ea typeface="Calibri" panose="020F0502020204030204" pitchFamily="34" charset="0"/>
                <a:cs typeface="Times New Roman" panose="02020603050405020304" pitchFamily="18" charset="0"/>
              </a:rPr>
              <a:t> M,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Sajdlova</a:t>
            </a:r>
            <a:r>
              <a:rPr lang="en-GB" sz="1600" dirty="0">
                <a:effectLst/>
                <a:latin typeface="Calibri" panose="020F0502020204030204" pitchFamily="34" charset="0"/>
                <a:ea typeface="Calibri" panose="020F0502020204030204" pitchFamily="34" charset="0"/>
                <a:cs typeface="Times New Roman" panose="02020603050405020304" pitchFamily="18" charset="0"/>
              </a:rPr>
              <a:t> Z and Milanovic Z. (2022) ‘Effect of home training during the COVID-19 lockdown on physical performance and perceptual responses of team-sport athletes: a mini review’, Biology</a:t>
            </a:r>
            <a:r>
              <a:rPr lang="en-GB" sz="1600" i="1" dirty="0">
                <a:effectLst/>
                <a:latin typeface="Calibri" panose="020F0502020204030204" pitchFamily="34" charset="0"/>
                <a:ea typeface="Calibri" panose="020F0502020204030204" pitchFamily="34" charset="0"/>
                <a:cs typeface="Times New Roman" panose="02020603050405020304" pitchFamily="18" charset="0"/>
              </a:rPr>
              <a:t> of sport, </a:t>
            </a:r>
            <a:r>
              <a:rPr lang="en-GB" sz="1600" dirty="0">
                <a:effectLst/>
                <a:latin typeface="Calibri" panose="020F0502020204030204" pitchFamily="34" charset="0"/>
                <a:ea typeface="Calibri" panose="020F0502020204030204" pitchFamily="34" charset="0"/>
                <a:cs typeface="Times New Roman" panose="02020603050405020304" pitchFamily="18" charset="0"/>
              </a:rPr>
              <a:t>39(4), pp. 1095-1102.</a:t>
            </a:r>
          </a:p>
          <a:p>
            <a:endParaRPr lang="en-GB" sz="1600" dirty="0">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Rasa T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Laherto</a:t>
            </a:r>
            <a:r>
              <a:rPr lang="en-GB" sz="1600" dirty="0">
                <a:effectLst/>
                <a:latin typeface="Calibri" panose="020F0502020204030204" pitchFamily="34" charset="0"/>
                <a:ea typeface="Calibri" panose="020F0502020204030204" pitchFamily="34" charset="0"/>
                <a:cs typeface="Times New Roman" panose="02020603050405020304" pitchFamily="18" charset="0"/>
              </a:rPr>
              <a:t> A. (2017) ‘Young people’s technological images of the future: implications for science and technology education’,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European Journal of Futures Research, </a:t>
            </a:r>
            <a:r>
              <a:rPr lang="en-GB" sz="1600" dirty="0">
                <a:effectLst/>
                <a:latin typeface="Calibri" panose="020F0502020204030204" pitchFamily="34" charset="0"/>
                <a:ea typeface="Calibri" panose="020F0502020204030204" pitchFamily="34" charset="0"/>
                <a:cs typeface="Times New Roman" panose="02020603050405020304" pitchFamily="18" charset="0"/>
              </a:rPr>
              <a:t>10(4), pp. 1-3.</a:t>
            </a:r>
          </a:p>
          <a:p>
            <a:r>
              <a:rPr lang="en-US" sz="16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600" dirty="0" err="1">
                <a:effectLst/>
                <a:latin typeface="Calibri" panose="020F0502020204030204" pitchFamily="34" charset="0"/>
                <a:ea typeface="Calibri" panose="020F0502020204030204" pitchFamily="34" charset="0"/>
                <a:cs typeface="Times New Roman" panose="02020603050405020304" pitchFamily="18" charset="0"/>
              </a:rPr>
              <a:t>Researcher.Life</a:t>
            </a:r>
            <a:r>
              <a:rPr lang="en-US" sz="1600" dirty="0">
                <a:effectLst/>
                <a:latin typeface="Calibri" panose="020F0502020204030204" pitchFamily="34" charset="0"/>
                <a:ea typeface="Calibri" panose="020F0502020204030204" pitchFamily="34" charset="0"/>
                <a:cs typeface="Times New Roman" panose="02020603050405020304" pitchFamily="18" charset="0"/>
              </a:rPr>
              <a:t> (2023)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Top 16 Digital Tools That Every Research Should know About.</a:t>
            </a:r>
            <a:r>
              <a:rPr lang="en-US" sz="1600" dirty="0">
                <a:effectLst/>
                <a:latin typeface="Calibri" panose="020F0502020204030204" pitchFamily="34" charset="0"/>
                <a:ea typeface="Calibri" panose="020F0502020204030204" pitchFamily="34" charset="0"/>
                <a:cs typeface="Times New Roman" panose="02020603050405020304" pitchFamily="18" charset="0"/>
              </a:rPr>
              <a:t> Available at: https://</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researcher.life</a:t>
            </a:r>
            <a:r>
              <a:rPr lang="en-US" sz="1600" dirty="0">
                <a:effectLst/>
                <a:latin typeface="Calibri" panose="020F0502020204030204" pitchFamily="34" charset="0"/>
                <a:ea typeface="Calibri" panose="020F0502020204030204" pitchFamily="34" charset="0"/>
                <a:cs typeface="Times New Roman" panose="02020603050405020304" pitchFamily="18" charset="0"/>
              </a:rPr>
              <a:t>/blog/article/top-digital-tools-for-researchers/ (Accessed 14</a:t>
            </a:r>
            <a:r>
              <a:rPr lang="en-US"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600" dirty="0">
                <a:effectLst/>
                <a:latin typeface="Calibri" panose="020F0502020204030204" pitchFamily="34" charset="0"/>
                <a:ea typeface="Calibri" panose="020F0502020204030204" pitchFamily="34" charset="0"/>
                <a:cs typeface="Times New Roman" panose="02020603050405020304" pitchFamily="18" charset="0"/>
              </a:rPr>
              <a:t> November 2023) (IMAGE).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600" dirty="0" err="1">
                <a:effectLst/>
                <a:latin typeface="Calibri" panose="020F0502020204030204" pitchFamily="34" charset="0"/>
                <a:ea typeface="Calibri" panose="020F0502020204030204" pitchFamily="34" charset="0"/>
                <a:cs typeface="Times New Roman" panose="02020603050405020304" pitchFamily="18" charset="0"/>
              </a:rPr>
              <a:t>Reupert</a:t>
            </a:r>
            <a:r>
              <a:rPr lang="en-GB" sz="1600" dirty="0">
                <a:effectLst/>
                <a:latin typeface="Calibri" panose="020F0502020204030204" pitchFamily="34" charset="0"/>
                <a:ea typeface="Calibri" panose="020F0502020204030204" pitchFamily="34" charset="0"/>
                <a:cs typeface="Times New Roman" panose="02020603050405020304" pitchFamily="18" charset="0"/>
              </a:rPr>
              <a:t> A,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Straussner</a:t>
            </a:r>
            <a:r>
              <a:rPr lang="en-GB" sz="1600" dirty="0">
                <a:effectLst/>
                <a:latin typeface="Calibri" panose="020F0502020204030204" pitchFamily="34" charset="0"/>
                <a:ea typeface="Calibri" panose="020F0502020204030204" pitchFamily="34" charset="0"/>
                <a:cs typeface="Times New Roman" panose="02020603050405020304" pitchFamily="18" charset="0"/>
              </a:rPr>
              <a:t> L S,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Weimand</a:t>
            </a:r>
            <a:r>
              <a:rPr lang="en-GB" sz="1600" dirty="0">
                <a:effectLst/>
                <a:latin typeface="Calibri" panose="020F0502020204030204" pitchFamily="34" charset="0"/>
                <a:ea typeface="Calibri" panose="020F0502020204030204" pitchFamily="34" charset="0"/>
                <a:cs typeface="Times New Roman" panose="02020603050405020304" pitchFamily="18" charset="0"/>
              </a:rPr>
              <a:t> B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Maybery</a:t>
            </a:r>
            <a:r>
              <a:rPr lang="en-GB" sz="1600" dirty="0">
                <a:effectLst/>
                <a:latin typeface="Calibri" panose="020F0502020204030204" pitchFamily="34" charset="0"/>
                <a:ea typeface="Calibri" panose="020F0502020204030204" pitchFamily="34" charset="0"/>
                <a:cs typeface="Times New Roman" panose="02020603050405020304" pitchFamily="18" charset="0"/>
              </a:rPr>
              <a:t> D. (2022) ‘It Takes a Village to Raise a Child: Understanding and Expanding the Concept of the “Village”’,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Frontiers in Public Health, </a:t>
            </a:r>
            <a:r>
              <a:rPr lang="en-GB" sz="1600" dirty="0">
                <a:effectLst/>
                <a:latin typeface="Calibri" panose="020F0502020204030204" pitchFamily="34" charset="0"/>
                <a:ea typeface="Calibri" panose="020F0502020204030204" pitchFamily="34" charset="0"/>
                <a:cs typeface="Times New Roman" panose="02020603050405020304" pitchFamily="18" charset="0"/>
              </a:rPr>
              <a:t>10(7), pp. 1-34.</a:t>
            </a:r>
          </a:p>
          <a:p>
            <a:endParaRPr lang="en-US" sz="16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r>
              <a:rPr lang="en-GB" sz="16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Rikasystemz</a:t>
            </a:r>
            <a:r>
              <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(2020) </a:t>
            </a:r>
            <a:r>
              <a:rPr lang="en-GB" sz="16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Terms of use. </a:t>
            </a:r>
            <a:r>
              <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Available at: https://</a:t>
            </a:r>
            <a:r>
              <a:rPr lang="en-GB" sz="16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www.rikasystemz.com</a:t>
            </a:r>
            <a:r>
              <a:rPr lang="en-GB" sz="1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/pages/terms (Accessed 15th November 2023).</a:t>
            </a: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600" dirty="0">
                <a:effectLst/>
                <a:latin typeface="Calibri" panose="020F0502020204030204" pitchFamily="34" charset="0"/>
                <a:ea typeface="Calibri" panose="020F0502020204030204" pitchFamily="34" charset="0"/>
                <a:cs typeface="Times New Roman" panose="02020603050405020304" pitchFamily="18" charset="0"/>
              </a:rPr>
              <a:t>Science (2018)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Building community as a career. </a:t>
            </a: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https://</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www.science.org</a:t>
            </a:r>
            <a:r>
              <a:rPr lang="en-US" sz="1600" dirty="0">
                <a:effectLst/>
                <a:latin typeface="Calibri" panose="020F0502020204030204" pitchFamily="34" charset="0"/>
                <a:ea typeface="Calibri" panose="020F0502020204030204" pitchFamily="34" charset="0"/>
                <a:cs typeface="Times New Roman" panose="02020603050405020304" pitchFamily="18" charset="0"/>
              </a:rPr>
              <a:t>/content/article/building-community-career (14th November 2023) (IMAGE).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Science Daily (2021)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Want to make new friends? Talk about your favourite TV shows online. </a:t>
            </a:r>
            <a:r>
              <a:rPr lang="en-GB" sz="1600" dirty="0">
                <a:effectLst/>
                <a:latin typeface="Calibri" panose="020F0502020204030204" pitchFamily="34" charset="0"/>
                <a:ea typeface="Calibri" panose="020F0502020204030204" pitchFamily="34" charset="0"/>
                <a:cs typeface="Times New Roman" panose="02020603050405020304" pitchFamily="18" charset="0"/>
              </a:rPr>
              <a:t>Available at: https://</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www.sciencedaily.com</a:t>
            </a:r>
            <a:r>
              <a:rPr lang="en-GB" sz="1600" dirty="0">
                <a:effectLst/>
                <a:latin typeface="Calibri" panose="020F0502020204030204" pitchFamily="34" charset="0"/>
                <a:ea typeface="Calibri" panose="020F0502020204030204" pitchFamily="34" charset="0"/>
                <a:cs typeface="Times New Roman" panose="02020603050405020304" pitchFamily="18" charset="0"/>
              </a:rPr>
              <a:t>/releases/2017/08/170816221538.htm (Accessed 10th November 2023).</a:t>
            </a:r>
          </a:p>
          <a:p>
            <a:endParaRPr lang="en-GB" sz="1600" dirty="0">
              <a:latin typeface="Calibri" panose="020F0502020204030204" pitchFamily="34" charset="0"/>
              <a:ea typeface="Calibri" panose="020F0502020204030204" pitchFamily="34" charset="0"/>
              <a:cs typeface="Times New Roman" panose="02020603050405020304" pitchFamily="18" charset="0"/>
            </a:endParaRPr>
          </a:p>
          <a:p>
            <a:r>
              <a:rPr lang="en-US" sz="1600" dirty="0" err="1">
                <a:effectLst/>
                <a:latin typeface="Calibri" panose="020F0502020204030204" pitchFamily="34" charset="0"/>
                <a:ea typeface="Calibri" panose="020F0502020204030204" pitchFamily="34" charset="0"/>
                <a:cs typeface="Times New Roman" panose="02020603050405020304" pitchFamily="18" charset="0"/>
              </a:rPr>
              <a:t>Shufford</a:t>
            </a:r>
            <a:r>
              <a:rPr lang="en-US" sz="1600" dirty="0">
                <a:effectLst/>
                <a:latin typeface="Calibri" panose="020F0502020204030204" pitchFamily="34" charset="0"/>
                <a:ea typeface="Calibri" panose="020F0502020204030204" pitchFamily="34" charset="0"/>
                <a:cs typeface="Times New Roman" panose="02020603050405020304" pitchFamily="18" charset="0"/>
              </a:rPr>
              <a:t> N K, Hall L D, Mickelson D K and Braunstein M B. (2021) ‘Connected while apart: Associations between social distancing computer-mediated communication frequency, and positive affect during the early phases of COVID-19’,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Journal of Social and Personal Relationships’, </a:t>
            </a:r>
            <a:r>
              <a:rPr lang="en-US" sz="1600" dirty="0">
                <a:effectLst/>
                <a:latin typeface="Calibri" panose="020F0502020204030204" pitchFamily="34" charset="0"/>
                <a:ea typeface="Calibri" panose="020F0502020204030204" pitchFamily="34" charset="0"/>
                <a:cs typeface="Times New Roman" panose="02020603050405020304" pitchFamily="18" charset="0"/>
              </a:rPr>
              <a:t>38(10), ppl. 1-2.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351972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3BD5166-7DD5-C748-A18D-098B3D1C6BAF}"/>
              </a:ext>
            </a:extLst>
          </p:cNvPr>
          <p:cNvSpPr txBox="1"/>
          <p:nvPr/>
        </p:nvSpPr>
        <p:spPr>
          <a:xfrm>
            <a:off x="88827" y="-91315"/>
            <a:ext cx="11843657" cy="6986528"/>
          </a:xfrm>
          <a:prstGeom prst="rect">
            <a:avLst/>
          </a:prstGeom>
          <a:noFill/>
        </p:spPr>
        <p:txBody>
          <a:bodyPr wrap="square" rtlCol="0">
            <a:spAutoFit/>
          </a:bodyPr>
          <a:lstStyle/>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600" dirty="0">
                <a:effectLst/>
                <a:latin typeface="Calibri" panose="020F0502020204030204" pitchFamily="34" charset="0"/>
                <a:ea typeface="Calibri" panose="020F0502020204030204" pitchFamily="34" charset="0"/>
                <a:cs typeface="Times New Roman" panose="02020603050405020304" pitchFamily="18" charset="0"/>
              </a:rPr>
              <a:t>Sports Pro Media (2020)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Study: Young males rank live sports as what they miss most during Covid-19 pandemic. </a:t>
            </a: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https://</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www.sportspromedia.com</a:t>
            </a:r>
            <a:r>
              <a:rPr lang="en-US" sz="1600" dirty="0">
                <a:effectLst/>
                <a:latin typeface="Calibri" panose="020F0502020204030204" pitchFamily="34" charset="0"/>
                <a:ea typeface="Calibri" panose="020F0502020204030204" pitchFamily="34" charset="0"/>
                <a:cs typeface="Times New Roman" panose="02020603050405020304" pitchFamily="18" charset="0"/>
              </a:rPr>
              <a:t>/news/gen-z-millennial-digital-live-sport-coronavirus-pandemic-study/?</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zephr_sso_ott</a:t>
            </a:r>
            <a:r>
              <a:rPr lang="en-US" sz="1600" dirty="0">
                <a:effectLst/>
                <a:latin typeface="Calibri" panose="020F0502020204030204" pitchFamily="34" charset="0"/>
                <a:ea typeface="Calibri" panose="020F0502020204030204" pitchFamily="34" charset="0"/>
                <a:cs typeface="Times New Roman" panose="02020603050405020304" pitchFamily="18" charset="0"/>
              </a:rPr>
              <a:t>=Ijb3Jb (Accessed 15</a:t>
            </a:r>
            <a:r>
              <a:rPr lang="en-US" sz="16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600" dirty="0">
                <a:effectLst/>
                <a:latin typeface="Calibri" panose="020F0502020204030204" pitchFamily="34" charset="0"/>
                <a:ea typeface="Calibri" panose="020F0502020204030204" pitchFamily="34" charset="0"/>
                <a:cs typeface="Times New Roman" panose="02020603050405020304" pitchFamily="18" charset="0"/>
              </a:rPr>
              <a:t> November 2023) (IMAGE).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Taylor B L, Howard M L, Jackson K, Johnson S,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Mantovani</a:t>
            </a:r>
            <a:r>
              <a:rPr lang="en-GB" sz="1600" dirty="0">
                <a:effectLst/>
                <a:latin typeface="Calibri" panose="020F0502020204030204" pitchFamily="34" charset="0"/>
                <a:ea typeface="Calibri" panose="020F0502020204030204" pitchFamily="34" charset="0"/>
                <a:cs typeface="Times New Roman" panose="02020603050405020304" pitchFamily="18" charset="0"/>
              </a:rPr>
              <a:t> N, Nath S,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Sokolova</a:t>
            </a:r>
            <a:r>
              <a:rPr lang="en-GB" sz="1600" dirty="0">
                <a:effectLst/>
                <a:latin typeface="Calibri" panose="020F0502020204030204" pitchFamily="34" charset="0"/>
                <a:ea typeface="Calibri" panose="020F0502020204030204" pitchFamily="34" charset="0"/>
                <a:cs typeface="Times New Roman" panose="02020603050405020304" pitchFamily="18" charset="0"/>
              </a:rPr>
              <a:t> Y A and Sweeny A. (2021) ‘Mums Alone: Exploring the Role of Isolation and Loneliness in the Narratives of Women Diagnosed with Perinatal Depression’,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Journal of Clinical Medicine, </a:t>
            </a:r>
            <a:r>
              <a:rPr lang="en-GB" sz="1600" dirty="0">
                <a:effectLst/>
                <a:latin typeface="Calibri" panose="020F0502020204030204" pitchFamily="34" charset="0"/>
                <a:ea typeface="Calibri" panose="020F0502020204030204" pitchFamily="34" charset="0"/>
                <a:cs typeface="Times New Roman" panose="02020603050405020304" pitchFamily="18" charset="0"/>
              </a:rPr>
              <a:t>10(11), pp. 1-13.</a:t>
            </a:r>
          </a:p>
          <a:p>
            <a:r>
              <a:rPr lang="en-US" sz="16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600" dirty="0" err="1">
                <a:latin typeface="Calibri" panose="020F0502020204030204" pitchFamily="34" charset="0"/>
                <a:ea typeface="Calibri" panose="020F0502020204030204" pitchFamily="34" charset="0"/>
                <a:cs typeface="Times New Roman" panose="02020603050405020304" pitchFamily="18" charset="0"/>
              </a:rPr>
              <a:t>T</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eamSNAP</a:t>
            </a:r>
            <a:r>
              <a:rPr lang="en-US" sz="1600" dirty="0">
                <a:effectLst/>
                <a:latin typeface="Calibri" panose="020F0502020204030204" pitchFamily="34" charset="0"/>
                <a:ea typeface="Calibri" panose="020F0502020204030204" pitchFamily="34" charset="0"/>
                <a:cs typeface="Times New Roman" panose="02020603050405020304" pitchFamily="18" charset="0"/>
              </a:rPr>
              <a:t> (2020)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5 Ways to Strengthen Your Sports Organization Community. </a:t>
            </a: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https://</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www.teamsnap.com</a:t>
            </a:r>
            <a:r>
              <a:rPr lang="en-US" sz="1600" dirty="0">
                <a:effectLst/>
                <a:latin typeface="Calibri" panose="020F0502020204030204" pitchFamily="34" charset="0"/>
                <a:ea typeface="Calibri" panose="020F0502020204030204" pitchFamily="34" charset="0"/>
                <a:cs typeface="Times New Roman" panose="02020603050405020304" pitchFamily="18" charset="0"/>
              </a:rPr>
              <a:t>/blog/editorials/5-ways-to-strengthen-your-sports-organization-community (Accessed 15th November 2023) (IMAGE).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Tremblay S M, LeBlanc G A, Kho E M, Saunders J T,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Larouche</a:t>
            </a:r>
            <a:r>
              <a:rPr lang="en-GB" sz="1600" dirty="0">
                <a:effectLst/>
                <a:latin typeface="Calibri" panose="020F0502020204030204" pitchFamily="34" charset="0"/>
                <a:ea typeface="Calibri" panose="020F0502020204030204" pitchFamily="34" charset="0"/>
                <a:cs typeface="Times New Roman" panose="02020603050405020304" pitchFamily="18" charset="0"/>
              </a:rPr>
              <a:t> R, Colley C R, Goldfield G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Gorber</a:t>
            </a:r>
            <a:r>
              <a:rPr lang="en-GB" sz="1600" dirty="0">
                <a:effectLst/>
                <a:latin typeface="Calibri" panose="020F0502020204030204" pitchFamily="34" charset="0"/>
                <a:ea typeface="Calibri" panose="020F0502020204030204" pitchFamily="34" charset="0"/>
                <a:cs typeface="Times New Roman" panose="02020603050405020304" pitchFamily="18" charset="0"/>
              </a:rPr>
              <a:t> C S. (2011) ‘Systematic review of sedentary behaviour and health indicators in school-aged children and youth’,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International Journal of Behavioural Nutrition and Physical Activity, </a:t>
            </a:r>
            <a:r>
              <a:rPr lang="en-GB" sz="1600" dirty="0">
                <a:effectLst/>
                <a:latin typeface="Calibri" panose="020F0502020204030204" pitchFamily="34" charset="0"/>
                <a:ea typeface="Calibri" panose="020F0502020204030204" pitchFamily="34" charset="0"/>
                <a:cs typeface="Times New Roman" panose="02020603050405020304" pitchFamily="18" charset="0"/>
              </a:rPr>
              <a:t>8(98), pp. 1-23.</a:t>
            </a:r>
          </a:p>
          <a:p>
            <a:endParaRPr lang="en-US" sz="1600" dirty="0"/>
          </a:p>
          <a:p>
            <a:r>
              <a:rPr lang="en-GB" sz="1600" dirty="0" err="1">
                <a:effectLst/>
                <a:latin typeface="Calibri" panose="020F0502020204030204" pitchFamily="34" charset="0"/>
                <a:ea typeface="Calibri" panose="020F0502020204030204" pitchFamily="34" charset="0"/>
                <a:cs typeface="Times New Roman" panose="02020603050405020304" pitchFamily="18" charset="0"/>
              </a:rPr>
              <a:t>Turan</a:t>
            </a:r>
            <a:r>
              <a:rPr lang="en-GB" sz="1600" dirty="0">
                <a:effectLst/>
                <a:latin typeface="Calibri" panose="020F0502020204030204" pitchFamily="34" charset="0"/>
                <a:ea typeface="Calibri" panose="020F0502020204030204" pitchFamily="34" charset="0"/>
                <a:cs typeface="Times New Roman" panose="02020603050405020304" pitchFamily="18" charset="0"/>
              </a:rPr>
              <a:t> Z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Meral</a:t>
            </a:r>
            <a:r>
              <a:rPr lang="en-GB" sz="1600" dirty="0">
                <a:effectLst/>
                <a:latin typeface="Calibri" panose="020F0502020204030204" pitchFamily="34" charset="0"/>
                <a:ea typeface="Calibri" panose="020F0502020204030204" pitchFamily="34" charset="0"/>
                <a:cs typeface="Times New Roman" panose="02020603050405020304" pitchFamily="18" charset="0"/>
              </a:rPr>
              <a:t> E. (2017) ‘Game-Based Versus to Non-Game Based: The Impact of Student Response Systems on Students’ Achievements, Engagements and Test Anxieties’,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Informatics in Education, </a:t>
            </a:r>
            <a:r>
              <a:rPr lang="en-GB" sz="1600" dirty="0">
                <a:effectLst/>
                <a:latin typeface="Calibri" panose="020F0502020204030204" pitchFamily="34" charset="0"/>
                <a:ea typeface="Calibri" panose="020F0502020204030204" pitchFamily="34" charset="0"/>
                <a:cs typeface="Times New Roman" panose="02020603050405020304" pitchFamily="18" charset="0"/>
              </a:rPr>
              <a:t>17(1), pp. 105-116.</a:t>
            </a:r>
          </a:p>
          <a:p>
            <a:r>
              <a:rPr lang="en-US" sz="16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600" dirty="0" err="1">
                <a:effectLst/>
                <a:latin typeface="Calibri" panose="020F0502020204030204" pitchFamily="34" charset="0"/>
                <a:ea typeface="Calibri" panose="020F0502020204030204" pitchFamily="34" charset="0"/>
                <a:cs typeface="Times New Roman" panose="02020603050405020304" pitchFamily="18" charset="0"/>
              </a:rPr>
              <a:t>Walkme</a:t>
            </a:r>
            <a:r>
              <a:rPr lang="en-US" sz="1600" dirty="0">
                <a:effectLst/>
                <a:latin typeface="Calibri" panose="020F0502020204030204" pitchFamily="34" charset="0"/>
                <a:ea typeface="Calibri" panose="020F0502020204030204" pitchFamily="34" charset="0"/>
                <a:cs typeface="Times New Roman" panose="02020603050405020304" pitchFamily="18" charset="0"/>
              </a:rPr>
              <a:t> (2023)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Digital Tools. </a:t>
            </a: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https://</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www.walkme.com</a:t>
            </a:r>
            <a:r>
              <a:rPr lang="en-US" sz="1600" dirty="0">
                <a:effectLst/>
                <a:latin typeface="Calibri" panose="020F0502020204030204" pitchFamily="34" charset="0"/>
                <a:ea typeface="Calibri" panose="020F0502020204030204" pitchFamily="34" charset="0"/>
                <a:cs typeface="Times New Roman" panose="02020603050405020304" pitchFamily="18" charset="0"/>
              </a:rPr>
              <a:t>/glossary/digital tools/#:~:text=Digital%20tools%20(DT)%20can%20be,processes%20and%20overall%20digitization%20efforts. (Accessed 31</a:t>
            </a:r>
            <a:r>
              <a:rPr lang="en-US" sz="16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US" sz="1600" dirty="0">
                <a:effectLst/>
                <a:latin typeface="Calibri" panose="020F0502020204030204" pitchFamily="34" charset="0"/>
                <a:ea typeface="Calibri" panose="020F0502020204030204" pitchFamily="34" charset="0"/>
                <a:cs typeface="Times New Roman" panose="02020603050405020304" pitchFamily="18" charset="0"/>
              </a:rPr>
              <a:t> October 2023).</a:t>
            </a:r>
          </a:p>
          <a:p>
            <a:endParaRPr lang="en-US" sz="1600" dirty="0">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Weinstein A A,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Koehmstedt</a:t>
            </a:r>
            <a:r>
              <a:rPr lang="en-GB" sz="1600" dirty="0">
                <a:effectLst/>
                <a:latin typeface="Calibri" panose="020F0502020204030204" pitchFamily="34" charset="0"/>
                <a:ea typeface="Calibri" panose="020F0502020204030204" pitchFamily="34" charset="0"/>
                <a:cs typeface="Times New Roman" panose="02020603050405020304" pitchFamily="18" charset="0"/>
              </a:rPr>
              <a:t> C and Kop J W. (2017) ‘Mental health consequences of exercise withdrawal: A systematic review’,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General Hospital Psychiatry, </a:t>
            </a:r>
            <a:r>
              <a:rPr lang="en-GB" sz="1600" dirty="0">
                <a:effectLst/>
                <a:latin typeface="Calibri" panose="020F0502020204030204" pitchFamily="34" charset="0"/>
                <a:ea typeface="Calibri" panose="020F0502020204030204" pitchFamily="34" charset="0"/>
                <a:cs typeface="Times New Roman" panose="02020603050405020304" pitchFamily="18" charset="0"/>
              </a:rPr>
              <a:t>49(1), pp. 11-18.</a:t>
            </a: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err="1">
                <a:effectLst/>
                <a:latin typeface="Calibri" panose="020F0502020204030204" pitchFamily="34" charset="0"/>
                <a:ea typeface="Calibri" panose="020F0502020204030204" pitchFamily="34" charset="0"/>
                <a:cs typeface="Times New Roman" panose="02020603050405020304" pitchFamily="18" charset="0"/>
              </a:rPr>
              <a:t>Wilkie</a:t>
            </a:r>
            <a:r>
              <a:rPr lang="en-GB" sz="1600" dirty="0">
                <a:effectLst/>
                <a:latin typeface="Calibri" panose="020F0502020204030204" pitchFamily="34" charset="0"/>
                <a:ea typeface="Calibri" panose="020F0502020204030204" pitchFamily="34" charset="0"/>
                <a:cs typeface="Times New Roman" panose="02020603050405020304" pitchFamily="18" charset="0"/>
              </a:rPr>
              <a:t> J, Mohr L, Yuki G,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Bhundoo</a:t>
            </a:r>
            <a:r>
              <a:rPr lang="en-GB" sz="1600" dirty="0">
                <a:effectLst/>
                <a:latin typeface="Calibri" panose="020F0502020204030204" pitchFamily="34" charset="0"/>
                <a:ea typeface="Calibri" panose="020F0502020204030204" pitchFamily="34" charset="0"/>
                <a:cs typeface="Times New Roman" panose="02020603050405020304" pitchFamily="18" charset="0"/>
              </a:rPr>
              <a:t> K A,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Pavon</a:t>
            </a:r>
            <a:r>
              <a:rPr lang="en-GB" sz="1600" dirty="0">
                <a:effectLst/>
                <a:latin typeface="Calibri" panose="020F0502020204030204" pitchFamily="34" charset="0"/>
                <a:ea typeface="Calibri" panose="020F0502020204030204" pitchFamily="34" charset="0"/>
                <a:cs typeface="Times New Roman" panose="02020603050405020304" pitchFamily="18" charset="0"/>
              </a:rPr>
              <a:t> J 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Laino</a:t>
            </a:r>
            <a:r>
              <a:rPr lang="en-GB" sz="1600" dirty="0">
                <a:effectLst/>
                <a:latin typeface="Calibri" panose="020F0502020204030204" pitchFamily="34" charset="0"/>
                <a:ea typeface="Calibri" panose="020F0502020204030204" pitchFamily="34" charset="0"/>
                <a:cs typeface="Times New Roman" panose="02020603050405020304" pitchFamily="18" charset="0"/>
              </a:rPr>
              <a:t> F, Murphy N, Novak B, Nuccio S, Gomez O S, Pillay D J, Richter F, Rum L, Ramirez S C,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Url</a:t>
            </a:r>
            <a:r>
              <a:rPr lang="en-GB" sz="1600" dirty="0">
                <a:effectLst/>
                <a:latin typeface="Calibri" panose="020F0502020204030204" pitchFamily="34" charset="0"/>
                <a:ea typeface="Calibri" panose="020F0502020204030204" pitchFamily="34" charset="0"/>
                <a:cs typeface="Times New Roman" panose="02020603050405020304" pitchFamily="18" charset="0"/>
              </a:rPr>
              <a:t> D, Vogt L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Hespanhol</a:t>
            </a:r>
            <a:r>
              <a:rPr lang="en-GB" sz="1600" dirty="0">
                <a:effectLst/>
                <a:latin typeface="Calibri" panose="020F0502020204030204" pitchFamily="34" charset="0"/>
                <a:ea typeface="Calibri" panose="020F0502020204030204" pitchFamily="34" charset="0"/>
                <a:cs typeface="Times New Roman" panose="02020603050405020304" pitchFamily="18" charset="0"/>
              </a:rPr>
              <a:t> L. (2022) ‘Train at home, but not alone: a randomised controlled multicentre trial assessing the effects of live-streamed tele-exercise during COVID-19-re;ated lockdowns’,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British Journal of Sports Medicine, </a:t>
            </a:r>
            <a:r>
              <a:rPr lang="en-GB" sz="1600" dirty="0">
                <a:effectLst/>
                <a:latin typeface="Calibri" panose="020F0502020204030204" pitchFamily="34" charset="0"/>
                <a:ea typeface="Calibri" panose="020F0502020204030204" pitchFamily="34" charset="0"/>
                <a:cs typeface="Times New Roman" panose="02020603050405020304" pitchFamily="18" charset="0"/>
              </a:rPr>
              <a:t>56(12), pp. 4-2.</a:t>
            </a:r>
          </a:p>
        </p:txBody>
      </p:sp>
    </p:spTree>
    <p:extLst>
      <p:ext uri="{BB962C8B-B14F-4D97-AF65-F5344CB8AC3E}">
        <p14:creationId xmlns:p14="http://schemas.microsoft.com/office/powerpoint/2010/main" val="261273778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{3E760B65-287D-1A41-AA60-89B72EF3C88D}tf10001060_mac</Template>
  <TotalTime>3622</TotalTime>
  <Words>2246</Words>
  <Application>Microsoft Macintosh PowerPoint</Application>
  <PresentationFormat>Widescreen</PresentationFormat>
  <Paragraphs>192</Paragraphs>
  <Slides>25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Trebuchet MS</vt:lpstr>
      <vt:lpstr>Wingdings 3</vt:lpstr>
      <vt:lpstr>Facet</vt:lpstr>
      <vt:lpstr>PowerPoint Presentation</vt:lpstr>
      <vt:lpstr>What is a Community?</vt:lpstr>
      <vt:lpstr>PowerPoint Presentation</vt:lpstr>
      <vt:lpstr>PowerPoint Presentation</vt:lpstr>
      <vt:lpstr>Why were Digital Tools so Important in the Covid-19 Pandemic?</vt:lpstr>
      <vt:lpstr>Examples of Digital Tools Used during the Pandemic     </vt:lpstr>
      <vt:lpstr>Why did Communities Rely on Digital Tools During the Pandemic?     </vt:lpstr>
      <vt:lpstr>PowerPoint Presentation</vt:lpstr>
      <vt:lpstr>PowerPoint Presentation</vt:lpstr>
      <vt:lpstr>How are these Digital Tools Important Now?     </vt:lpstr>
      <vt:lpstr>What Impact will They Have in the Future?</vt:lpstr>
      <vt:lpstr>Where have these Tools made an Impact in Building up Communities?</vt:lpstr>
      <vt:lpstr>PowerPoint Presentation</vt:lpstr>
      <vt:lpstr>Why are people involved in sports communities?  </vt:lpstr>
      <vt:lpstr>How were sports communities affected during Covid-19?</vt:lpstr>
      <vt:lpstr>What digital tools did sports communities use during Covid-19</vt:lpstr>
      <vt:lpstr>At home Sport Initiatives  </vt:lpstr>
      <vt:lpstr>Advantages of using Digital Tools throughout COVID-19 on sports communities</vt:lpstr>
      <vt:lpstr>Disadvantages of using Digital Tools throughout COVID-19 on sports communities</vt:lpstr>
      <vt:lpstr>The impact of sports communities being able to continue during the pandemic  - Mental health - Physical health - Being a part of something </vt:lpstr>
      <vt:lpstr>Suggestions for Future Practice     </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Seren Jones (2103311)</dc:creator>
  <cp:lastModifiedBy>Seren Jones (2103311)</cp:lastModifiedBy>
  <cp:revision>22</cp:revision>
  <dcterms:created xsi:type="dcterms:W3CDTF">2023-10-29T12:13:02Z</dcterms:created>
  <dcterms:modified xsi:type="dcterms:W3CDTF">2023-11-17T17:32:41Z</dcterms:modified>
</cp:coreProperties>
</file>