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20" d="100"/>
          <a:sy n="120" d="100"/>
        </p:scale>
        <p:origin x="-1312"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printerSettings" Target="printerSettings/printerSettings1.bin"/><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E737B0-09EB-034F-B0FF-07FB201F21ED}" type="datetimeFigureOut">
              <a:rPr lang="en-US" smtClean="0"/>
              <a:t>16/02/17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BA5AEE2-5C2E-2E4D-84E7-A4114CFAA87E}" type="slidenum">
              <a:rPr lang="en-US" smtClean="0"/>
              <a:t>‹#›</a:t>
            </a:fld>
            <a:endParaRPr lang="en-US"/>
          </a:p>
        </p:txBody>
      </p:sp>
    </p:spTree>
    <p:extLst>
      <p:ext uri="{BB962C8B-B14F-4D97-AF65-F5344CB8AC3E}">
        <p14:creationId xmlns:p14="http://schemas.microsoft.com/office/powerpoint/2010/main" val="289672705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Wet or dry?</a:t>
            </a:r>
            <a:endParaRPr lang="en-US" dirty="0"/>
          </a:p>
        </p:txBody>
      </p:sp>
      <p:sp>
        <p:nvSpPr>
          <p:cNvPr id="4" name="Slide Number Placeholder 3"/>
          <p:cNvSpPr>
            <a:spLocks noGrp="1"/>
          </p:cNvSpPr>
          <p:nvPr>
            <p:ph type="sldNum" sz="quarter" idx="10"/>
          </p:nvPr>
        </p:nvSpPr>
        <p:spPr/>
        <p:txBody>
          <a:bodyPr/>
          <a:lstStyle/>
          <a:p>
            <a:fld id="{5BA5AEE2-5C2E-2E4D-84E7-A4114CFAA87E}" type="slidenum">
              <a:rPr lang="en-US" smtClean="0"/>
              <a:t>5</a:t>
            </a:fld>
            <a:endParaRPr lang="en-US"/>
          </a:p>
        </p:txBody>
      </p:sp>
    </p:spTree>
    <p:extLst>
      <p:ext uri="{BB962C8B-B14F-4D97-AF65-F5344CB8AC3E}">
        <p14:creationId xmlns:p14="http://schemas.microsoft.com/office/powerpoint/2010/main" val="3661354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16/02/17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16/02/17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t>16/02/17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t>16/02/17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t>16/02/17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t>16/02/17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t>16/02/17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16/02/17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16/02/17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16/02/17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16/02/17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t>16/02/17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Thinking like a Wetland</a:t>
            </a:r>
            <a:endParaRPr lang="en-US" dirty="0"/>
          </a:p>
        </p:txBody>
      </p:sp>
      <p:sp>
        <p:nvSpPr>
          <p:cNvPr id="3" name="Subtitle 2"/>
          <p:cNvSpPr>
            <a:spLocks noGrp="1"/>
          </p:cNvSpPr>
          <p:nvPr>
            <p:ph type="subTitle" idx="1"/>
          </p:nvPr>
        </p:nvSpPr>
        <p:spPr/>
        <p:txBody>
          <a:bodyPr/>
          <a:lstStyle/>
          <a:p>
            <a:r>
              <a:rPr lang="en-US" dirty="0" smtClean="0"/>
              <a:t>Dillon et al 2012</a:t>
            </a:r>
          </a:p>
          <a:p>
            <a:r>
              <a:rPr lang="en-US" dirty="0" smtClean="0"/>
              <a:t>Journal of Arts and Communities</a:t>
            </a:r>
            <a:endParaRPr lang="en-US" dirty="0"/>
          </a:p>
        </p:txBody>
      </p:sp>
    </p:spTree>
    <p:extLst>
      <p:ext uri="{BB962C8B-B14F-4D97-AF65-F5344CB8AC3E}">
        <p14:creationId xmlns:p14="http://schemas.microsoft.com/office/powerpoint/2010/main" val="991419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Aims of the article</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t>To ‘reconsider our assumptions about land, water and the relationship between the wet and the dry’ (p101)</a:t>
            </a:r>
          </a:p>
          <a:p>
            <a:r>
              <a:rPr lang="en-US" dirty="0" smtClean="0"/>
              <a:t>Structured as a multidisciplinary dialogue offering multiple perspectives of a piece of wetland</a:t>
            </a:r>
          </a:p>
          <a:p>
            <a:r>
              <a:rPr lang="en-US" dirty="0" smtClean="0"/>
              <a:t>They as ‘what it means to be part of a wetland’?</a:t>
            </a:r>
          </a:p>
          <a:p>
            <a:r>
              <a:rPr lang="en-US" dirty="0" smtClean="0"/>
              <a:t>Reject the notion of resources in </a:t>
            </a:r>
            <a:r>
              <a:rPr lang="en-US" dirty="0" err="1" smtClean="0"/>
              <a:t>favour</a:t>
            </a:r>
            <a:r>
              <a:rPr lang="en-US" dirty="0" smtClean="0"/>
              <a:t> of site with agency</a:t>
            </a:r>
            <a:endParaRPr lang="en-US" dirty="0"/>
          </a:p>
        </p:txBody>
      </p:sp>
      <p:pic>
        <p:nvPicPr>
          <p:cNvPr id="8" name="Content Placeholder 7"/>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92651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Structure of the piece</a:t>
            </a:r>
            <a:endParaRPr lang="en-US" dirty="0"/>
          </a:p>
        </p:txBody>
      </p:sp>
      <p:sp>
        <p:nvSpPr>
          <p:cNvPr id="3" name="Content Placeholder 2"/>
          <p:cNvSpPr>
            <a:spLocks noGrp="1"/>
          </p:cNvSpPr>
          <p:nvPr>
            <p:ph idx="1"/>
          </p:nvPr>
        </p:nvSpPr>
        <p:spPr/>
        <p:txBody>
          <a:bodyPr/>
          <a:lstStyle/>
          <a:p>
            <a:r>
              <a:rPr lang="en-US" dirty="0" smtClean="0"/>
              <a:t>Mix of prose, poetry, images </a:t>
            </a:r>
          </a:p>
        </p:txBody>
      </p:sp>
      <p:pic>
        <p:nvPicPr>
          <p:cNvPr id="7" name="Picture 6"/>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396933" y="2264305"/>
            <a:ext cx="6561733" cy="4562166"/>
          </a:xfrm>
          <a:prstGeom prst="rect">
            <a:avLst/>
          </a:prstGeom>
        </p:spPr>
      </p:pic>
    </p:spTree>
    <p:extLst>
      <p:ext uri="{BB962C8B-B14F-4D97-AF65-F5344CB8AC3E}">
        <p14:creationId xmlns:p14="http://schemas.microsoft.com/office/powerpoint/2010/main" val="60917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ormAutofit lnSpcReduction="10000"/>
          </a:bodyPr>
          <a:lstStyle/>
          <a:p>
            <a:r>
              <a:rPr lang="en-US" dirty="0" smtClean="0"/>
              <a:t>‘</a:t>
            </a:r>
            <a:r>
              <a:rPr lang="mr-IN" dirty="0" smtClean="0"/>
              <a:t>…</a:t>
            </a:r>
            <a:r>
              <a:rPr lang="en-US" dirty="0" smtClean="0"/>
              <a:t>we must learn to think in terms of ‘non anthropocentric ethics’, which evaluate the outcomes of our actions not simply in terms of their impacts upon humans but in terms of the outcome on a wider living world of which humans are only one small part’ (p104)</a:t>
            </a:r>
          </a:p>
          <a:p>
            <a:r>
              <a:rPr lang="en-US" dirty="0" smtClean="0"/>
              <a:t>This is ‘an exercise in working out how to think beyond anthropocentricism and that we are agents outside of water’ (ibid.) </a:t>
            </a:r>
            <a:endParaRPr lang="en-US" dirty="0"/>
          </a:p>
        </p:txBody>
      </p:sp>
    </p:spTree>
    <p:extLst>
      <p:ext uri="{BB962C8B-B14F-4D97-AF65-F5344CB8AC3E}">
        <p14:creationId xmlns:p14="http://schemas.microsoft.com/office/powerpoint/2010/main" val="1031175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Invitation on a journey to </a:t>
            </a:r>
            <a:r>
              <a:rPr lang="en-US" dirty="0" err="1" smtClean="0"/>
              <a:t>destabilise</a:t>
            </a:r>
            <a:r>
              <a:rPr lang="mr-IN" dirty="0" smtClean="0"/>
              <a:t>…</a:t>
            </a:r>
            <a:endParaRPr lang="en-US" dirty="0"/>
          </a:p>
        </p:txBody>
      </p:sp>
      <p:pic>
        <p:nvPicPr>
          <p:cNvPr id="4" name="Content Placeholder 3" descr="baykeeper_wetland.jpg"/>
          <p:cNvPicPr>
            <a:picLocks noGrp="1" noChangeAspect="1"/>
          </p:cNvPicPr>
          <p:nvPr>
            <p:ph idx="1"/>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473390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Poetry as collaboration</a:t>
            </a:r>
            <a:endParaRPr lang="en-US" dirty="0"/>
          </a:p>
        </p:txBody>
      </p:sp>
      <p:pic>
        <p:nvPicPr>
          <p:cNvPr id="6" name="Picture 5"/>
          <p:cNvPicPr>
            <a:picLocks noChangeAspect="1"/>
          </p:cNvPicPr>
          <p:nvPr/>
        </p:nvPicPr>
        <p:blipFill>
          <a:blip r:embed="rId2"/>
          <a:stretch>
            <a:fillRect/>
          </a:stretch>
        </p:blipFill>
        <p:spPr>
          <a:xfrm>
            <a:off x="0" y="1417638"/>
            <a:ext cx="9144000" cy="6357536"/>
          </a:xfrm>
          <a:prstGeom prst="rect">
            <a:avLst/>
          </a:prstGeom>
        </p:spPr>
      </p:pic>
    </p:spTree>
    <p:extLst>
      <p:ext uri="{BB962C8B-B14F-4D97-AF65-F5344CB8AC3E}">
        <p14:creationId xmlns:p14="http://schemas.microsoft.com/office/powerpoint/2010/main" val="3635590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 manage a [</a:t>
            </a:r>
            <a:r>
              <a:rPr lang="mr-IN" dirty="0" smtClean="0"/>
              <a:t>…</a:t>
            </a:r>
            <a:r>
              <a:rPr lang="en-GB" dirty="0" smtClean="0"/>
              <a:t>]</a:t>
            </a:r>
            <a:r>
              <a:rPr lang="en-US" dirty="0" smtClean="0"/>
              <a:t> you must be a [</a:t>
            </a:r>
            <a:r>
              <a:rPr lang="mr-IN" dirty="0" smtClean="0"/>
              <a:t>…</a:t>
            </a:r>
            <a:r>
              <a:rPr lang="en-GB" dirty="0" smtClean="0"/>
              <a:t>]</a:t>
            </a:r>
            <a:endParaRPr lang="en-US" dirty="0"/>
          </a:p>
        </p:txBody>
      </p:sp>
      <p:sp>
        <p:nvSpPr>
          <p:cNvPr id="3" name="Content Placeholder 2"/>
          <p:cNvSpPr>
            <a:spLocks noGrp="1"/>
          </p:cNvSpPr>
          <p:nvPr>
            <p:ph sz="half" idx="1"/>
          </p:nvPr>
        </p:nvSpPr>
        <p:spPr/>
        <p:txBody>
          <a:bodyPr/>
          <a:lstStyle/>
          <a:p>
            <a:r>
              <a:rPr lang="en-US" dirty="0" smtClean="0"/>
              <a:t>Thinking and behaving like a wetland brings insights</a:t>
            </a:r>
          </a:p>
          <a:p>
            <a:r>
              <a:rPr lang="en-US" dirty="0" smtClean="0"/>
              <a:t>Participant observation of a wetland? To find the culture/character of a wetland</a:t>
            </a:r>
            <a:endParaRPr lang="en-US" dirty="0"/>
          </a:p>
        </p:txBody>
      </p:sp>
      <p:pic>
        <p:nvPicPr>
          <p:cNvPr id="5" name="Content Placeholder 4" descr="Mud 3.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899432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Schematics </a:t>
            </a:r>
            <a:endParaRPr lang="en-US" dirty="0"/>
          </a:p>
        </p:txBody>
      </p:sp>
      <p:sp>
        <p:nvSpPr>
          <p:cNvPr id="3" name="Content Placeholder 2"/>
          <p:cNvSpPr>
            <a:spLocks noGrp="1"/>
          </p:cNvSpPr>
          <p:nvPr>
            <p:ph sz="half" idx="1"/>
          </p:nvPr>
        </p:nvSpPr>
        <p:spPr/>
        <p:txBody>
          <a:bodyPr/>
          <a:lstStyle/>
          <a:p>
            <a:r>
              <a:rPr lang="en-US" dirty="0" smtClean="0"/>
              <a:t>The authors offered a series of schematics to illustrate the intersections between engaging agencies and how they perform.</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766542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Voices of the Wetland</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Those who live </a:t>
            </a:r>
            <a:r>
              <a:rPr lang="mr-IN" dirty="0" smtClean="0"/>
              <a:t>–</a:t>
            </a:r>
            <a:r>
              <a:rPr lang="en-US" dirty="0" smtClean="0"/>
              <a:t> get eels, peat, willow </a:t>
            </a:r>
            <a:r>
              <a:rPr lang="mr-IN" dirty="0" smtClean="0"/>
              <a:t>–</a:t>
            </a:r>
            <a:r>
              <a:rPr lang="en-US" dirty="0" smtClean="0"/>
              <a:t> from the area</a:t>
            </a:r>
          </a:p>
          <a:p>
            <a:r>
              <a:rPr lang="en-US" dirty="0" smtClean="0"/>
              <a:t>Those who try to drain it for agriculture (battle?)</a:t>
            </a:r>
          </a:p>
          <a:p>
            <a:r>
              <a:rPr lang="en-US" dirty="0" err="1" smtClean="0"/>
              <a:t>Tiddy</a:t>
            </a:r>
            <a:r>
              <a:rPr lang="en-US" dirty="0" smtClean="0"/>
              <a:t> </a:t>
            </a:r>
            <a:r>
              <a:rPr lang="en-US" dirty="0" err="1" smtClean="0"/>
              <a:t>Mun</a:t>
            </a:r>
            <a:r>
              <a:rPr lang="en-US" dirty="0" smtClean="0"/>
              <a:t> who ‘dwelt in </a:t>
            </a:r>
            <a:r>
              <a:rPr lang="en-US" dirty="0" err="1" smtClean="0"/>
              <a:t>tha</a:t>
            </a:r>
            <a:r>
              <a:rPr lang="en-US" dirty="0" smtClean="0"/>
              <a:t> </a:t>
            </a:r>
            <a:r>
              <a:rPr lang="en-US" dirty="0" err="1" smtClean="0"/>
              <a:t>watter</a:t>
            </a:r>
            <a:r>
              <a:rPr lang="en-US" dirty="0" smtClean="0"/>
              <a:t>-holes </a:t>
            </a:r>
            <a:r>
              <a:rPr lang="en-US" dirty="0" err="1" smtClean="0"/>
              <a:t>doun</a:t>
            </a:r>
            <a:r>
              <a:rPr lang="en-US" dirty="0" smtClean="0"/>
              <a:t> deep </a:t>
            </a:r>
            <a:r>
              <a:rPr lang="en-US" dirty="0" err="1" smtClean="0"/>
              <a:t>i</a:t>
            </a:r>
            <a:r>
              <a:rPr lang="en-US" dirty="0" smtClean="0"/>
              <a:t>’ </a:t>
            </a:r>
            <a:r>
              <a:rPr lang="en-US" dirty="0" err="1" smtClean="0"/>
              <a:t>tha</a:t>
            </a:r>
            <a:r>
              <a:rPr lang="en-US" dirty="0" smtClean="0"/>
              <a:t> green still water’ (p115)</a:t>
            </a:r>
            <a:endParaRPr lang="en-US" dirty="0"/>
          </a:p>
        </p:txBody>
      </p:sp>
      <p:pic>
        <p:nvPicPr>
          <p:cNvPr id="5" name="Content Placeholder 4" descr="PcKDpSWc2BJt7Ukl017eKTl72eJkfbmt4t8yenImKBVvK0kTmF0xjctABnaLJIm9.jpe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623075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Wetland drained in the 17</a:t>
            </a:r>
            <a:r>
              <a:rPr lang="en-US" baseline="30000" dirty="0" smtClean="0"/>
              <a:t>th</a:t>
            </a:r>
            <a:r>
              <a:rPr lang="en-US" dirty="0" smtClean="0"/>
              <a:t> C</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In a bid to make the area productive the land was drained, which angered the </a:t>
            </a:r>
            <a:r>
              <a:rPr lang="en-US" dirty="0" err="1" smtClean="0"/>
              <a:t>Tiddy</a:t>
            </a:r>
            <a:r>
              <a:rPr lang="en-US" dirty="0" smtClean="0"/>
              <a:t> </a:t>
            </a:r>
            <a:r>
              <a:rPr lang="en-US" dirty="0" err="1" smtClean="0"/>
              <a:t>Mun</a:t>
            </a:r>
            <a:r>
              <a:rPr lang="en-US" dirty="0" smtClean="0"/>
              <a:t>. His fury caused misfortunes until the water was returned. Each person poured a bucket of water back in.</a:t>
            </a:r>
          </a:p>
          <a:p>
            <a:r>
              <a:rPr lang="en-US" smtClean="0"/>
              <a:t>Dillon et al make </a:t>
            </a:r>
            <a:r>
              <a:rPr lang="en-US" dirty="0" smtClean="0"/>
              <a:t>links between animism and material agency</a:t>
            </a:r>
            <a:endParaRPr lang="en-US" dirty="0"/>
          </a:p>
        </p:txBody>
      </p:sp>
      <p:pic>
        <p:nvPicPr>
          <p:cNvPr id="5" name="Content Placeholder 4" descr="tiddy-mun.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595672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Fen inhabitants are hardy</a:t>
            </a:r>
            <a:endParaRPr lang="en-US" dirty="0"/>
          </a:p>
        </p:txBody>
      </p:sp>
      <p:sp>
        <p:nvSpPr>
          <p:cNvPr id="3" name="Content Placeholder 2"/>
          <p:cNvSpPr>
            <a:spLocks noGrp="1"/>
          </p:cNvSpPr>
          <p:nvPr>
            <p:ph sz="half" idx="1"/>
          </p:nvPr>
        </p:nvSpPr>
        <p:spPr/>
        <p:txBody>
          <a:bodyPr/>
          <a:lstStyle/>
          <a:p>
            <a:r>
              <a:rPr lang="en-US" dirty="0" smtClean="0"/>
              <a:t>The article claims that to live here successfully you must think like a  wetland</a:t>
            </a:r>
          </a:p>
          <a:p>
            <a:r>
              <a:rPr lang="en-US" dirty="0" smtClean="0"/>
              <a:t>This means having an awareness of the water and its </a:t>
            </a:r>
            <a:r>
              <a:rPr lang="en-US" dirty="0" err="1" smtClean="0"/>
              <a:t>behaviours</a:t>
            </a:r>
            <a:r>
              <a:rPr lang="en-US" dirty="0" smtClean="0"/>
              <a:t>, and the ability to respond to its changes (key point for flood areas)</a:t>
            </a:r>
            <a:endParaRPr lang="en-US" dirty="0"/>
          </a:p>
        </p:txBody>
      </p:sp>
      <p:pic>
        <p:nvPicPr>
          <p:cNvPr id="5" name="Content Placeholder 4" descr="M-and-L.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323074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Housing and water</a:t>
            </a:r>
            <a:endParaRPr lang="en-US" dirty="0"/>
          </a:p>
        </p:txBody>
      </p:sp>
      <p:sp>
        <p:nvSpPr>
          <p:cNvPr id="3" name="Content Placeholder 2"/>
          <p:cNvSpPr>
            <a:spLocks noGrp="1"/>
          </p:cNvSpPr>
          <p:nvPr>
            <p:ph sz="half" idx="1"/>
          </p:nvPr>
        </p:nvSpPr>
        <p:spPr/>
        <p:txBody>
          <a:bodyPr/>
          <a:lstStyle/>
          <a:p>
            <a:r>
              <a:rPr lang="en-US" dirty="0" smtClean="0"/>
              <a:t>Houses are damp near a river (!)</a:t>
            </a:r>
          </a:p>
          <a:p>
            <a:r>
              <a:rPr lang="en-US" dirty="0" smtClean="0"/>
              <a:t>Detail of housing adaptations offered</a:t>
            </a:r>
          </a:p>
          <a:p>
            <a:pPr lvl="1"/>
            <a:r>
              <a:rPr lang="en-US" dirty="0"/>
              <a:t>B</a:t>
            </a:r>
            <a:r>
              <a:rPr lang="en-US" dirty="0" smtClean="0"/>
              <a:t>locks to raise beds during floods</a:t>
            </a:r>
          </a:p>
          <a:p>
            <a:pPr lvl="1"/>
            <a:r>
              <a:rPr lang="en-US" dirty="0" smtClean="0"/>
              <a:t>Keeping hedgehogs to eat crickets</a:t>
            </a:r>
          </a:p>
          <a:p>
            <a:endParaRPr lang="en-US" dirty="0"/>
          </a:p>
        </p:txBody>
      </p:sp>
      <p:pic>
        <p:nvPicPr>
          <p:cNvPr id="5" name="Content Placeholder 4" descr="Beatrix-potter-the-tale-of-mr-jeremy-fisher-1906-jeremy-reads-paper--2.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034911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Final section: Dwelling </a:t>
            </a:r>
            <a:r>
              <a:rPr lang="mr-IN" dirty="0" smtClean="0"/>
              <a:t>–</a:t>
            </a:r>
            <a:r>
              <a:rPr lang="en-GB" dirty="0"/>
              <a:t> </a:t>
            </a:r>
            <a:r>
              <a:rPr lang="en-GB" dirty="0" smtClean="0"/>
              <a:t>‘</a:t>
            </a:r>
            <a:r>
              <a:rPr lang="en-US" dirty="0" smtClean="0"/>
              <a:t>squelching thoughtfully’ (p.118)</a:t>
            </a:r>
            <a:endParaRPr lang="en-US" dirty="0"/>
          </a:p>
        </p:txBody>
      </p:sp>
      <p:sp>
        <p:nvSpPr>
          <p:cNvPr id="3" name="Content Placeholder 2"/>
          <p:cNvSpPr>
            <a:spLocks noGrp="1"/>
          </p:cNvSpPr>
          <p:nvPr>
            <p:ph idx="1"/>
          </p:nvPr>
        </p:nvSpPr>
        <p:spPr/>
        <p:txBody>
          <a:bodyPr>
            <a:normAutofit/>
          </a:bodyPr>
          <a:lstStyle/>
          <a:p>
            <a:r>
              <a:rPr lang="en-US" dirty="0" smtClean="0"/>
              <a:t>Discusses Heidegger’s notion of ‘dwelling’ - </a:t>
            </a:r>
            <a:r>
              <a:rPr lang="en-US" dirty="0" err="1" smtClean="0"/>
              <a:t>recognises</a:t>
            </a:r>
            <a:r>
              <a:rPr lang="en-US" dirty="0" smtClean="0"/>
              <a:t> that this is synonymous with building and avoiding wet</a:t>
            </a:r>
          </a:p>
        </p:txBody>
      </p:sp>
      <p:pic>
        <p:nvPicPr>
          <p:cNvPr id="6" name="Picture 5" descr="quote-dwelling-is-not-primarily-inhabiting-but-taking-care-of-and-creating-that-space-within-martin-heidegger-54-11-67.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3200524"/>
            <a:ext cx="9144000" cy="4303059"/>
          </a:xfrm>
          <a:prstGeom prst="rect">
            <a:avLst/>
          </a:prstGeom>
        </p:spPr>
      </p:pic>
    </p:spTree>
    <p:extLst>
      <p:ext uri="{BB962C8B-B14F-4D97-AF65-F5344CB8AC3E}">
        <p14:creationId xmlns:p14="http://schemas.microsoft.com/office/powerpoint/2010/main" val="206437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3116"/>
            <a:ext cx="8229600" cy="4525963"/>
          </a:xfrm>
        </p:spPr>
        <p:txBody>
          <a:bodyPr/>
          <a:lstStyle/>
          <a:p>
            <a:pPr marL="0" indent="0">
              <a:buNone/>
            </a:pPr>
            <a:r>
              <a:rPr lang="en-US" dirty="0" smtClean="0"/>
              <a:t>Cites </a:t>
            </a:r>
            <a:r>
              <a:rPr lang="en-US" dirty="0"/>
              <a:t>recent </a:t>
            </a:r>
            <a:r>
              <a:rPr lang="en-US" dirty="0" err="1"/>
              <a:t>govt</a:t>
            </a:r>
            <a:r>
              <a:rPr lang="en-US" dirty="0"/>
              <a:t> paper entitled ‘</a:t>
            </a:r>
            <a:r>
              <a:rPr lang="en-US" i="1" dirty="0"/>
              <a:t>Making Space for Nature</a:t>
            </a:r>
            <a:r>
              <a:rPr lang="en-US" dirty="0"/>
              <a:t>’ (2011) as policy recognition that we must live with water not against it (p.119)</a:t>
            </a:r>
          </a:p>
          <a:p>
            <a:endParaRPr lang="en-US" dirty="0"/>
          </a:p>
        </p:txBody>
      </p:sp>
      <p:pic>
        <p:nvPicPr>
          <p:cNvPr id="9" name="Picture 8" descr="951720-Martin-Heidegger-Quote-Only-if-we-are-capable-of-dwelling-only.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2169583"/>
            <a:ext cx="9144000" cy="5143500"/>
          </a:xfrm>
          <a:prstGeom prst="rect">
            <a:avLst/>
          </a:prstGeom>
        </p:spPr>
      </p:pic>
    </p:spTree>
    <p:extLst>
      <p:ext uri="{BB962C8B-B14F-4D97-AF65-F5344CB8AC3E}">
        <p14:creationId xmlns:p14="http://schemas.microsoft.com/office/powerpoint/2010/main" val="4138760861"/>
      </p:ext>
    </p:extLst>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66</TotalTime>
  <Words>484</Words>
  <Application>Microsoft Macintosh PowerPoint</Application>
  <PresentationFormat>On-screen Show (4:3)</PresentationFormat>
  <Paragraphs>40</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 Black </vt:lpstr>
      <vt:lpstr>Thinking like a Wetland</vt:lpstr>
      <vt:lpstr>Aims of the article</vt:lpstr>
      <vt:lpstr>Structure of the piece</vt:lpstr>
      <vt:lpstr>Introduction</vt:lpstr>
      <vt:lpstr>Invitation on a journey to destabilise…</vt:lpstr>
      <vt:lpstr>Poetry as collaboration</vt:lpstr>
      <vt:lpstr>To manage a […] you must be a […]</vt:lpstr>
      <vt:lpstr>Schematics </vt:lpstr>
      <vt:lpstr>Voices of the Wetland</vt:lpstr>
      <vt:lpstr>Wetland drained in the 17th C</vt:lpstr>
      <vt:lpstr>Fen inhabitants are hardy</vt:lpstr>
      <vt:lpstr>Housing and water</vt:lpstr>
      <vt:lpstr>Final section: Dwelling – ‘squelching thoughtfully’ (p.118)</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Thinking like a Wetland</dc:title>
  <dc:creator>Luci Attala</dc:creator>
  <cp:lastModifiedBy>Luci Attala</cp:lastModifiedBy>
  <cp:revision>8</cp:revision>
  <dcterms:created xsi:type="dcterms:W3CDTF">2017-02-16T20:38:16Z</dcterms:created>
  <dcterms:modified xsi:type="dcterms:W3CDTF">2017-02-16T21:44:33Z</dcterms:modified>
</cp:coreProperties>
</file>