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7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79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96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052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8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49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51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720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838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466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854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14299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913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800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4062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4269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558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CF2E723-33B9-41A8-B7E3-36BC36C3E57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FAAF0-5E93-4281-831B-9A62EF0E0F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70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513" y="1184744"/>
            <a:ext cx="9144000" cy="4112812"/>
          </a:xfrm>
        </p:spPr>
        <p:txBody>
          <a:bodyPr>
            <a:normAutofit fontScale="90000"/>
          </a:bodyPr>
          <a:lstStyle/>
          <a:p>
            <a:r>
              <a:rPr lang="en-GB" sz="49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The analysis and classification of the fighting styles and combat shown within the Homeric epics of The Odyssey and The Iliad in comparison to reality.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294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Intended Purpose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The intended purpose of this dissertation is to analyse the combat and combat scenes that are described within Homers Iliad and Odyssey as well as </a:t>
            </a:r>
            <a:r>
              <a:rPr lang="en-GB" sz="2400" dirty="0" err="1" smtClean="0"/>
              <a:t>Virgils</a:t>
            </a:r>
            <a:r>
              <a:rPr lang="en-GB" sz="2400" dirty="0" smtClean="0"/>
              <a:t>’ Aeneid in order to categorise the analysed scene into three separate categories, Realistic combat, Hyper – Realistic combat, and </a:t>
            </a:r>
            <a:r>
              <a:rPr lang="en-GB" sz="2400" dirty="0"/>
              <a:t>F</a:t>
            </a:r>
            <a:r>
              <a:rPr lang="en-GB" sz="2400" dirty="0" smtClean="0"/>
              <a:t>antastical combat. </a:t>
            </a:r>
          </a:p>
        </p:txBody>
      </p:sp>
    </p:spTree>
    <p:extLst>
      <p:ext uri="{BB962C8B-B14F-4D97-AF65-F5344CB8AC3E}">
        <p14:creationId xmlns:p14="http://schemas.microsoft.com/office/powerpoint/2010/main" val="3045795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5039" y="134666"/>
            <a:ext cx="6343086" cy="1400530"/>
          </a:xfrm>
        </p:spPr>
        <p:txBody>
          <a:bodyPr/>
          <a:lstStyle/>
          <a:p>
            <a:r>
              <a:rPr lang="en-GB" dirty="0" smtClean="0"/>
              <a:t>Categories of Combat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Realistic </a:t>
            </a:r>
            <a:r>
              <a:rPr lang="en-GB" dirty="0" smtClean="0"/>
              <a:t>Combat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combat seen and described within the Epics seems to be accurate in accordance to evidence from ancient sources of Greek combat.</a:t>
            </a:r>
          </a:p>
          <a:p>
            <a:pPr lvl="1"/>
            <a:r>
              <a:rPr lang="en-GB" dirty="0" smtClean="0"/>
              <a:t>Hyper </a:t>
            </a:r>
            <a:r>
              <a:rPr lang="en-GB" dirty="0"/>
              <a:t>– Realistic </a:t>
            </a:r>
            <a:r>
              <a:rPr lang="en-GB" dirty="0" smtClean="0"/>
              <a:t>combat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The </a:t>
            </a:r>
            <a:r>
              <a:rPr lang="en-GB" dirty="0">
                <a:sym typeface="Wingdings" panose="05000000000000000000" pitchFamily="2" charset="2"/>
              </a:rPr>
              <a:t>combat shown and described within the Epics is realistic to a point but is slightly exaggerated for use within the Epics.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Fantastical </a:t>
            </a:r>
            <a:r>
              <a:rPr lang="en-GB" dirty="0" smtClean="0">
                <a:sym typeface="Wingdings" panose="05000000000000000000" pitchFamily="2" charset="2"/>
              </a:rPr>
              <a:t>combat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The </a:t>
            </a:r>
            <a:r>
              <a:rPr lang="en-GB" dirty="0">
                <a:sym typeface="Wingdings" panose="05000000000000000000" pitchFamily="2" charset="2"/>
              </a:rPr>
              <a:t>combat shown within the Epics is completely unrealistic and has no resemblance to realism.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115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Odyssey – Combat scenes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“Odysseus took aim and shot him in the neck” (</a:t>
            </a:r>
            <a:r>
              <a:rPr lang="en-GB" dirty="0" err="1" smtClean="0"/>
              <a:t>Hom</a:t>
            </a:r>
            <a:r>
              <a:rPr lang="en-GB" dirty="0" smtClean="0"/>
              <a:t>. </a:t>
            </a:r>
            <a:r>
              <a:rPr lang="en-GB" i="1" dirty="0" smtClean="0"/>
              <a:t>Ody</a:t>
            </a:r>
            <a:r>
              <a:rPr lang="en-GB" dirty="0" smtClean="0"/>
              <a:t>.22.14-15)</a:t>
            </a:r>
          </a:p>
          <a:p>
            <a:pPr lvl="1"/>
            <a:r>
              <a:rPr lang="en-GB" dirty="0" smtClean="0"/>
              <a:t>Completely different from other examples of heroes fighting.</a:t>
            </a:r>
          </a:p>
          <a:p>
            <a:r>
              <a:rPr lang="en-GB" dirty="0" smtClean="0"/>
              <a:t>“As he spoke, he drew his sharp two-edged sword of bronze, and leapt at Odysseus” (</a:t>
            </a:r>
            <a:r>
              <a:rPr lang="en-GB" dirty="0" err="1" smtClean="0"/>
              <a:t>Hom</a:t>
            </a:r>
            <a:r>
              <a:rPr lang="en-GB" dirty="0" smtClean="0"/>
              <a:t>. </a:t>
            </a:r>
            <a:r>
              <a:rPr lang="en-GB" i="1" dirty="0" err="1" smtClean="0"/>
              <a:t>Ody</a:t>
            </a:r>
            <a:r>
              <a:rPr lang="en-GB" i="1" dirty="0" smtClean="0"/>
              <a:t>. 22.80-81)</a:t>
            </a:r>
          </a:p>
          <a:p>
            <a:pPr lvl="1"/>
            <a:r>
              <a:rPr lang="en-GB" dirty="0" smtClean="0"/>
              <a:t>No organisation </a:t>
            </a:r>
            <a:r>
              <a:rPr lang="en-GB" dirty="0" smtClean="0">
                <a:sym typeface="Wingdings" panose="05000000000000000000" pitchFamily="2" charset="2"/>
              </a:rPr>
              <a:t> still one on one.</a:t>
            </a:r>
            <a:endParaRPr lang="en-GB" dirty="0" smtClean="0"/>
          </a:p>
          <a:p>
            <a:r>
              <a:rPr lang="en-GB" dirty="0" smtClean="0"/>
              <a:t>“As long as he had arrows to fight with, Odysseus kept shooting” (</a:t>
            </a:r>
            <a:r>
              <a:rPr lang="en-GB" dirty="0" err="1" smtClean="0"/>
              <a:t>Hom</a:t>
            </a:r>
            <a:r>
              <a:rPr lang="en-GB" dirty="0" smtClean="0"/>
              <a:t>. </a:t>
            </a:r>
            <a:r>
              <a:rPr lang="en-GB" i="1" dirty="0" err="1" smtClean="0"/>
              <a:t>Ody</a:t>
            </a:r>
            <a:r>
              <a:rPr lang="en-GB" i="1" dirty="0" smtClean="0"/>
              <a:t>. 22.117)</a:t>
            </a:r>
          </a:p>
          <a:p>
            <a:pPr lvl="1"/>
            <a:r>
              <a:rPr lang="en-GB" dirty="0" smtClean="0"/>
              <a:t>Example of how the Trojan war and the journey back home changed the way in which Odysseus fights.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863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Iliad – Combat scenes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Preferring single combat </a:t>
            </a:r>
            <a:r>
              <a:rPr lang="en-GB" dirty="0" smtClean="0">
                <a:sym typeface="Wingdings" panose="05000000000000000000" pitchFamily="2" charset="2"/>
              </a:rPr>
              <a:t> “And they stood at close rang, within the measured space, shaking their spears at each other with fury” (</a:t>
            </a:r>
            <a:r>
              <a:rPr lang="en-GB" dirty="0" err="1" smtClean="0">
                <a:sym typeface="Wingdings" panose="05000000000000000000" pitchFamily="2" charset="2"/>
              </a:rPr>
              <a:t>Hom</a:t>
            </a:r>
            <a:r>
              <a:rPr lang="en-GB" dirty="0" smtClean="0">
                <a:sym typeface="Wingdings" panose="05000000000000000000" pitchFamily="2" charset="2"/>
              </a:rPr>
              <a:t>. </a:t>
            </a:r>
            <a:r>
              <a:rPr lang="en-GB" i="1" dirty="0" smtClean="0">
                <a:sym typeface="Wingdings" panose="05000000000000000000" pitchFamily="2" charset="2"/>
              </a:rPr>
              <a:t>Ill. 3.319-359)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Focus on individuals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Heroes in combat  Equipment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Organised  “First Alexandros let fly his long – shadowed spear”  “So he spoke (</a:t>
            </a:r>
            <a:r>
              <a:rPr lang="en-GB" dirty="0" err="1" smtClean="0">
                <a:sym typeface="Wingdings" panose="05000000000000000000" pitchFamily="2" charset="2"/>
              </a:rPr>
              <a:t>Menelaos</a:t>
            </a:r>
            <a:r>
              <a:rPr lang="en-GB" dirty="0" smtClean="0">
                <a:sym typeface="Wingdings" panose="05000000000000000000" pitchFamily="2" charset="2"/>
              </a:rPr>
              <a:t>), and steady his long – shadowed spear he let it fly”(</a:t>
            </a:r>
            <a:r>
              <a:rPr lang="en-GB" dirty="0" err="1" smtClean="0">
                <a:sym typeface="Wingdings" panose="05000000000000000000" pitchFamily="2" charset="2"/>
              </a:rPr>
              <a:t>Hom</a:t>
            </a:r>
            <a:r>
              <a:rPr lang="en-GB" dirty="0" smtClean="0">
                <a:sym typeface="Wingdings" panose="05000000000000000000" pitchFamily="2" charset="2"/>
              </a:rPr>
              <a:t>. </a:t>
            </a:r>
            <a:r>
              <a:rPr lang="en-GB" i="1" dirty="0" smtClean="0">
                <a:sym typeface="Wingdings" panose="05000000000000000000" pitchFamily="2" charset="2"/>
              </a:rPr>
              <a:t>Ill. 3.319-359)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Turn taking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Example of ‘civil combat’ ?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029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Aeneid – Combat scenes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Opposite view on warfare</a:t>
            </a:r>
          </a:p>
          <a:p>
            <a:pPr lvl="1"/>
            <a:r>
              <a:rPr lang="en-GB" dirty="0" smtClean="0"/>
              <a:t>“Let us change shields with the Greeks” (</a:t>
            </a:r>
            <a:r>
              <a:rPr lang="en-GB" dirty="0" err="1" smtClean="0"/>
              <a:t>Virg</a:t>
            </a:r>
            <a:r>
              <a:rPr lang="en-GB" dirty="0" smtClean="0"/>
              <a:t>. </a:t>
            </a:r>
            <a:r>
              <a:rPr lang="en-GB" i="1" dirty="0" err="1" smtClean="0"/>
              <a:t>Aen</a:t>
            </a:r>
            <a:r>
              <a:rPr lang="en-GB" dirty="0" smtClean="0"/>
              <a:t>. 2.390-391)</a:t>
            </a:r>
          </a:p>
          <a:p>
            <a:pPr lvl="1"/>
            <a:r>
              <a:rPr lang="en-GB" dirty="0" smtClean="0"/>
              <a:t>“Is this treachery or is it courage?” (</a:t>
            </a:r>
            <a:r>
              <a:rPr lang="en-GB" dirty="0" err="1" smtClean="0"/>
              <a:t>Virg</a:t>
            </a:r>
            <a:r>
              <a:rPr lang="en-GB" dirty="0" smtClean="0"/>
              <a:t>. </a:t>
            </a:r>
            <a:r>
              <a:rPr lang="en-GB" i="1" dirty="0" err="1" smtClean="0"/>
              <a:t>Aen</a:t>
            </a:r>
            <a:r>
              <a:rPr lang="en-GB" dirty="0" smtClean="0"/>
              <a:t>. 2.390-391)</a:t>
            </a:r>
          </a:p>
          <a:p>
            <a:pPr lvl="2"/>
            <a:r>
              <a:rPr lang="en-GB" dirty="0" smtClean="0"/>
              <a:t>Heroic trickery</a:t>
            </a:r>
          </a:p>
          <a:p>
            <a:pPr lvl="1"/>
            <a:r>
              <a:rPr lang="en-GB" dirty="0" smtClean="0"/>
              <a:t>“In an instant they overwhelmed us by the sheer weight of their numbers” (</a:t>
            </a:r>
            <a:r>
              <a:rPr lang="en-GB" dirty="0" err="1" smtClean="0"/>
              <a:t>Virg</a:t>
            </a:r>
            <a:r>
              <a:rPr lang="en-GB" dirty="0" smtClean="0"/>
              <a:t>. </a:t>
            </a:r>
            <a:r>
              <a:rPr lang="en-GB" i="1" dirty="0" err="1" smtClean="0"/>
              <a:t>Aen</a:t>
            </a:r>
            <a:r>
              <a:rPr lang="en-GB" dirty="0" smtClean="0"/>
              <a:t>. 2.424-425)</a:t>
            </a:r>
          </a:p>
          <a:p>
            <a:pPr lvl="2"/>
            <a:r>
              <a:rPr lang="en-GB" dirty="0" smtClean="0"/>
              <a:t>Differences in perception of combat depending on which side.</a:t>
            </a:r>
            <a:endParaRPr lang="en-GB" dirty="0"/>
          </a:p>
          <a:p>
            <a:pPr marL="914400" lvl="2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5691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4829" y="365254"/>
            <a:ext cx="3432908" cy="1400530"/>
          </a:xfrm>
        </p:spPr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1"/>
            <a:r>
              <a:rPr lang="en-GB" b="1" u="sng" dirty="0"/>
              <a:t>Ancient Sources</a:t>
            </a:r>
            <a:endParaRPr lang="en-GB" sz="1600" dirty="0"/>
          </a:p>
          <a:p>
            <a:pPr lvl="2"/>
            <a:r>
              <a:rPr lang="en-GB" dirty="0"/>
              <a:t>Homer, </a:t>
            </a:r>
            <a:r>
              <a:rPr lang="en-GB" i="1" dirty="0"/>
              <a:t>The Odyssey</a:t>
            </a:r>
            <a:r>
              <a:rPr lang="en-GB" dirty="0"/>
              <a:t>. </a:t>
            </a:r>
            <a:r>
              <a:rPr lang="en-GB" dirty="0" err="1"/>
              <a:t>D.C.H.Rieu</a:t>
            </a:r>
            <a:r>
              <a:rPr lang="en-GB" dirty="0"/>
              <a:t> (Trans). 1991. London: The Penguin Group</a:t>
            </a:r>
          </a:p>
          <a:p>
            <a:pPr lvl="2"/>
            <a:r>
              <a:rPr lang="en-GB" dirty="0"/>
              <a:t>Homer, </a:t>
            </a:r>
            <a:r>
              <a:rPr lang="en-GB" i="1" dirty="0"/>
              <a:t>The Iliad</a:t>
            </a:r>
            <a:r>
              <a:rPr lang="en-GB" dirty="0"/>
              <a:t>. M. Hammond (Trans). 1987. London: The Penguin Group</a:t>
            </a:r>
          </a:p>
          <a:p>
            <a:pPr lvl="2"/>
            <a:r>
              <a:rPr lang="en-GB" dirty="0"/>
              <a:t>Virgil, </a:t>
            </a:r>
            <a:r>
              <a:rPr lang="en-GB" i="1" dirty="0"/>
              <a:t>The Aeneid</a:t>
            </a:r>
            <a:r>
              <a:rPr lang="en-GB" dirty="0"/>
              <a:t>. </a:t>
            </a:r>
            <a:r>
              <a:rPr lang="en-GB" dirty="0" err="1"/>
              <a:t>D.West</a:t>
            </a:r>
            <a:r>
              <a:rPr lang="en-GB" dirty="0"/>
              <a:t> (Trans). 1991. London: The Penguin Group</a:t>
            </a:r>
          </a:p>
          <a:p>
            <a:pPr lvl="2"/>
            <a:r>
              <a:rPr lang="en-GB" dirty="0"/>
              <a:t>Caesar, </a:t>
            </a:r>
            <a:r>
              <a:rPr lang="en-GB" i="1" dirty="0"/>
              <a:t>The Gallic Wars</a:t>
            </a:r>
            <a:r>
              <a:rPr lang="en-GB" dirty="0"/>
              <a:t>. W. A. </a:t>
            </a:r>
            <a:r>
              <a:rPr lang="en-GB" dirty="0" err="1"/>
              <a:t>McDevitte</a:t>
            </a:r>
            <a:r>
              <a:rPr lang="en-GB" dirty="0"/>
              <a:t>, W.S. Bohn (Trans).1989. New York: Harper’s New Classical Library</a:t>
            </a:r>
          </a:p>
          <a:p>
            <a:pPr lvl="1"/>
            <a:r>
              <a:rPr lang="en-GB" b="1" u="sng" dirty="0"/>
              <a:t>Modern Scholarship</a:t>
            </a:r>
            <a:endParaRPr lang="en-GB" sz="1600" dirty="0"/>
          </a:p>
          <a:p>
            <a:pPr lvl="2"/>
            <a:r>
              <a:rPr lang="en-GB" dirty="0"/>
              <a:t>Adcock, F, E. 1962. </a:t>
            </a:r>
            <a:r>
              <a:rPr lang="en-GB" i="1" dirty="0"/>
              <a:t>The Greek and Macedonian Art of War</a:t>
            </a:r>
            <a:r>
              <a:rPr lang="en-GB" dirty="0"/>
              <a:t>. Berkeley: University of California Press</a:t>
            </a:r>
          </a:p>
          <a:p>
            <a:pPr lvl="2"/>
            <a:r>
              <a:rPr lang="en-GB" dirty="0" err="1"/>
              <a:t>Cartledge</a:t>
            </a:r>
            <a:r>
              <a:rPr lang="en-GB" dirty="0"/>
              <a:t>, p. 2004. </a:t>
            </a:r>
            <a:r>
              <a:rPr lang="en-GB" i="1" dirty="0"/>
              <a:t>The Spartans: The World of the Warrior-Heroes of Ancient Greece. from Utopia to Crisis and Collapse</a:t>
            </a:r>
            <a:r>
              <a:rPr lang="en-GB" dirty="0"/>
              <a:t>, New York: Vintage</a:t>
            </a:r>
          </a:p>
          <a:p>
            <a:pPr lvl="2"/>
            <a:r>
              <a:rPr lang="en-GB" dirty="0"/>
              <a:t>Anderson, J. K. </a:t>
            </a:r>
            <a:r>
              <a:rPr lang="en-GB" i="1" dirty="0"/>
              <a:t>Military Theory and Practice in the Age of Xenophon</a:t>
            </a:r>
            <a:r>
              <a:rPr lang="en-GB" dirty="0"/>
              <a:t>. Berkeley: University of California Press</a:t>
            </a:r>
          </a:p>
          <a:p>
            <a:pPr lvl="2"/>
            <a:r>
              <a:rPr lang="en-GB" dirty="0"/>
              <a:t>Cowan, R. 2007. </a:t>
            </a:r>
            <a:r>
              <a:rPr lang="en-GB" i="1" dirty="0"/>
              <a:t>Roman Battle Tactics, 109 BC - AD 313</a:t>
            </a:r>
            <a:r>
              <a:rPr lang="en-GB" dirty="0"/>
              <a:t>. Osprey: Oxford.</a:t>
            </a:r>
          </a:p>
          <a:p>
            <a:pPr lvl="2"/>
            <a:r>
              <a:rPr lang="en-GB" dirty="0"/>
              <a:t>Wees, H, V. 2004. </a:t>
            </a:r>
            <a:r>
              <a:rPr lang="en-GB" i="1" dirty="0"/>
              <a:t>Greek Warfare: Myths and Realities</a:t>
            </a:r>
            <a:r>
              <a:rPr lang="en-GB" dirty="0"/>
              <a:t>. Oxford: Bloomsbury Publishing Plc.</a:t>
            </a:r>
          </a:p>
          <a:p>
            <a:pPr lvl="2"/>
            <a:r>
              <a:rPr lang="en-GB" dirty="0" err="1"/>
              <a:t>Rabel</a:t>
            </a:r>
            <a:r>
              <a:rPr lang="en-GB" dirty="0"/>
              <a:t>, R. 2005. </a:t>
            </a:r>
            <a:r>
              <a:rPr lang="en-GB" i="1" dirty="0"/>
              <a:t>Approaches to Homer. Swansea</a:t>
            </a:r>
            <a:r>
              <a:rPr lang="en-GB" dirty="0"/>
              <a:t>: The Classical Press of Wales.</a:t>
            </a:r>
          </a:p>
          <a:p>
            <a:pPr lvl="2"/>
            <a:r>
              <a:rPr lang="en-GB" dirty="0"/>
              <a:t>Hanson, V. 2004. </a:t>
            </a:r>
            <a:r>
              <a:rPr lang="en-GB" i="1" dirty="0"/>
              <a:t>Wars of the Ancient Greeks</a:t>
            </a:r>
            <a:r>
              <a:rPr lang="en-GB" dirty="0"/>
              <a:t>. London: Smithsonian Books.</a:t>
            </a:r>
          </a:p>
          <a:p>
            <a:pPr lvl="2"/>
            <a:r>
              <a:rPr lang="en-GB" dirty="0"/>
              <a:t>Wees, H, V. 2007. </a:t>
            </a:r>
            <a:r>
              <a:rPr lang="en-GB" i="1" dirty="0"/>
              <a:t>Greek and Roman Warfare</a:t>
            </a:r>
            <a:r>
              <a:rPr lang="en-GB" dirty="0"/>
              <a:t>. Cambridge: Cambridge University Press.</a:t>
            </a:r>
          </a:p>
          <a:p>
            <a:pPr lvl="2"/>
            <a:r>
              <a:rPr lang="en-GB" dirty="0"/>
              <a:t>Wees, H, V. 2009. </a:t>
            </a:r>
            <a:r>
              <a:rPr lang="en-GB" i="1" dirty="0"/>
              <a:t>War and Violence in Ancient Greece</a:t>
            </a:r>
            <a:r>
              <a:rPr lang="en-GB" dirty="0"/>
              <a:t>. Swansea: The Classical Press of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4639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162</TotalTime>
  <Words>585</Words>
  <Application>Microsoft Office PowerPoint</Application>
  <PresentationFormat>Widescreen</PresentationFormat>
  <Paragraphs>47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 Light</vt:lpstr>
      <vt:lpstr>Century Gothic</vt:lpstr>
      <vt:lpstr>Wingdings</vt:lpstr>
      <vt:lpstr>Wingdings 3</vt:lpstr>
      <vt:lpstr>Ion</vt:lpstr>
      <vt:lpstr>The analysis and classification of the fighting styles and combat shown within the Homeric epics of The Odyssey and The Iliad in comparison to reality.  </vt:lpstr>
      <vt:lpstr>Intended Purpose </vt:lpstr>
      <vt:lpstr>Categories of Combat</vt:lpstr>
      <vt:lpstr>Odyssey – Combat scenes</vt:lpstr>
      <vt:lpstr>Iliad – Combat scenes</vt:lpstr>
      <vt:lpstr>Aeneid – Combat scenes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analysis and classification of the fighting styles and combat shown within the Homeric epics of The Odyssey and The Iliad in comparison to reality.</dc:title>
  <dc:creator>Oliver Simon</dc:creator>
  <cp:lastModifiedBy>Oliver Simon</cp:lastModifiedBy>
  <cp:revision>12</cp:revision>
  <dcterms:created xsi:type="dcterms:W3CDTF">2018-01-22T20:41:37Z</dcterms:created>
  <dcterms:modified xsi:type="dcterms:W3CDTF">2018-01-22T23:23:51Z</dcterms:modified>
</cp:coreProperties>
</file>