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7"/>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76" r:id="rId17"/>
    <p:sldId id="268" r:id="rId18"/>
    <p:sldId id="269" r:id="rId19"/>
    <p:sldId id="270" r:id="rId20"/>
    <p:sldId id="271" r:id="rId21"/>
    <p:sldId id="272" r:id="rId22"/>
    <p:sldId id="273" r:id="rId23"/>
    <p:sldId id="274" r:id="rId24"/>
    <p:sldId id="275" r:id="rId25"/>
    <p:sldId id="277" r:id="rId26"/>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422C16"/>
    <a:srgbClr val="0C788E"/>
    <a:srgbClr val="025198"/>
    <a:srgbClr val="1C1C1C"/>
    <a:srgbClr val="660066"/>
    <a:srgbClr val="000058"/>
    <a:srgbClr val="0085B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575" autoAdjust="0"/>
    <p:restoredTop sz="69651" autoAdjust="0"/>
  </p:normalViewPr>
  <p:slideViewPr>
    <p:cSldViewPr>
      <p:cViewPr varScale="1">
        <p:scale>
          <a:sx n="74" d="100"/>
          <a:sy n="74" d="100"/>
        </p:scale>
        <p:origin x="1032" y="3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7DD76EE-C827-4F76-AEA0-E5F430EB7DF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defRPr sz="1200"/>
            </a:lvl1pPr>
          </a:lstStyle>
          <a:p>
            <a:pPr>
              <a:defRPr/>
            </a:pPr>
            <a:endParaRPr lang="en-GB"/>
          </a:p>
        </p:txBody>
      </p:sp>
      <p:sp>
        <p:nvSpPr>
          <p:cNvPr id="3" name="Date Placeholder 2">
            <a:extLst>
              <a:ext uri="{FF2B5EF4-FFF2-40B4-BE49-F238E27FC236}">
                <a16:creationId xmlns:a16="http://schemas.microsoft.com/office/drawing/2014/main" id="{E245B15E-082A-4F19-9700-03B4894E0CA6}"/>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defRPr sz="1200"/>
            </a:lvl1pPr>
          </a:lstStyle>
          <a:p>
            <a:pPr>
              <a:defRPr/>
            </a:pPr>
            <a:fld id="{CBF47CD5-D213-4032-9DD9-BFA96F3AA3F9}" type="datetimeFigureOut">
              <a:rPr lang="en-GB"/>
              <a:pPr>
                <a:defRPr/>
              </a:pPr>
              <a:t>02/03/2024</a:t>
            </a:fld>
            <a:endParaRPr lang="en-GB"/>
          </a:p>
        </p:txBody>
      </p:sp>
      <p:sp>
        <p:nvSpPr>
          <p:cNvPr id="4" name="Slide Image Placeholder 3">
            <a:extLst>
              <a:ext uri="{FF2B5EF4-FFF2-40B4-BE49-F238E27FC236}">
                <a16:creationId xmlns:a16="http://schemas.microsoft.com/office/drawing/2014/main" id="{F34F3A1B-9DEC-4FFF-9C42-CF205DB3C1F2}"/>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14A5CB5B-3718-451A-A5E8-862DB5E43A98}"/>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290FC4B3-3427-4E9A-9E31-815974F56222}"/>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hangingPunct="1">
              <a:defRPr sz="1200"/>
            </a:lvl1pPr>
          </a:lstStyle>
          <a:p>
            <a:pPr>
              <a:defRPr/>
            </a:pPr>
            <a:endParaRPr lang="en-GB"/>
          </a:p>
        </p:txBody>
      </p:sp>
      <p:sp>
        <p:nvSpPr>
          <p:cNvPr id="7" name="Slide Number Placeholder 6">
            <a:extLst>
              <a:ext uri="{FF2B5EF4-FFF2-40B4-BE49-F238E27FC236}">
                <a16:creationId xmlns:a16="http://schemas.microsoft.com/office/drawing/2014/main" id="{721BFEBB-9437-422D-96BE-D28219269E1D}"/>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hangingPunct="1">
              <a:defRPr sz="1200"/>
            </a:lvl1pPr>
          </a:lstStyle>
          <a:p>
            <a:pPr>
              <a:defRPr/>
            </a:pPr>
            <a:fld id="{7D13B3EF-7788-4284-9977-9FC091AFDD08}"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lvl="1"/>
            <a:r>
              <a:rPr lang="en-GB" altLang="en-US" sz="2000"/>
              <a:t>Intense customer and market focus with internal systems, structures and processes facilitating this</a:t>
            </a:r>
          </a:p>
          <a:p>
            <a:pPr lvl="1"/>
            <a:r>
              <a:rPr lang="en-GB" altLang="en-US" sz="2000"/>
              <a:t>Anticipation of need, risk and opportunity </a:t>
            </a:r>
          </a:p>
          <a:p>
            <a:pPr lvl="1"/>
            <a:r>
              <a:rPr lang="en-GB" altLang="en-US" sz="2000"/>
              <a:t>Speed of decision making and implementation </a:t>
            </a:r>
          </a:p>
          <a:p>
            <a:pPr lvl="1"/>
            <a:r>
              <a:rPr lang="en-GB" altLang="en-US" sz="2000"/>
              <a:t>Flexibility</a:t>
            </a:r>
          </a:p>
          <a:p>
            <a:pPr lvl="1"/>
            <a:r>
              <a:rPr lang="en-GB" altLang="en-US" sz="2000"/>
              <a:t>Climate conducive to experimentation, innovation and shared learning</a:t>
            </a:r>
          </a:p>
          <a:p>
            <a:pPr lvl="1"/>
            <a:r>
              <a:rPr lang="en-GB" altLang="en-US" sz="2000"/>
              <a:t>Empowerment and participation</a:t>
            </a:r>
          </a:p>
          <a:p>
            <a:pPr lvl="1"/>
            <a:r>
              <a:rPr lang="en-GB" altLang="en-US" sz="2000"/>
              <a:t>Team/partnership working across boundaries</a:t>
            </a:r>
          </a:p>
          <a:p>
            <a:pPr lvl="1"/>
            <a:r>
              <a:rPr lang="en-GB" altLang="en-US" sz="2000"/>
              <a:t>Continuous improvement and risk management</a:t>
            </a:r>
          </a:p>
          <a:p>
            <a:pPr lvl="1"/>
            <a:r>
              <a:rPr lang="en-GB" altLang="en-US" sz="2000"/>
              <a:t>Efficiency and effectiveness</a:t>
            </a:r>
          </a:p>
          <a:p>
            <a:endParaRPr lang="en-GB" altLang="en-US"/>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E7D4A94-4F91-43A4-B1E2-548899296592}" type="slidenum">
              <a:rPr lang="en-GB" altLang="en-US" smtClean="0"/>
              <a:pPr/>
              <a:t>20</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Requires managers to regard all areas of the business as potentially subject to change</a:t>
            </a:r>
          </a:p>
          <a:p>
            <a:r>
              <a:rPr lang="en-GB" altLang="en-US"/>
              <a:t>Recognise change as coming from the external world of customer demands, competitor influences, technical advances, legislative changes, macro-economic shifts and so on, and not simply as an internal activity.</a:t>
            </a:r>
          </a:p>
          <a:p>
            <a:r>
              <a:rPr lang="en-GB" altLang="en-US"/>
              <a:t>Use available resources in a timely, flexible, affordable and relevant manner, in order to respond to those changes effectively. </a:t>
            </a:r>
          </a:p>
          <a:p>
            <a:r>
              <a:rPr lang="en-GB" altLang="en-US"/>
              <a:t>Organisations who understand how to manage constant, integrated change are far more effective and profitable / cost-efficient than those who treat change as a series of disconnected projects.</a:t>
            </a:r>
          </a:p>
          <a:p>
            <a:r>
              <a:rPr lang="en-GB" altLang="en-US"/>
              <a:t>Have focused professionals with specific skills that can be drawn on throughout the organisation and they have flatter, decentralised organisational structures with fewer people formally designated as ‘leading’ or ‘directing’. </a:t>
            </a:r>
          </a:p>
          <a:p>
            <a:r>
              <a:rPr lang="en-GB" altLang="en-US"/>
              <a:t>Along with distributed leadership at all levels, the style of top leadership, its alignment to strategy, strength and speed of decision-making, clarity of communication and the degree to which leadership is trusted - is key to agility.</a:t>
            </a:r>
          </a:p>
          <a:p>
            <a:endParaRPr lang="en-GB" altLang="en-US"/>
          </a:p>
        </p:txBody>
      </p:sp>
      <p:sp>
        <p:nvSpPr>
          <p:cNvPr id="25604"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B9DBDF0-A3FA-4764-B207-D438511AD2CE}" type="slidenum">
              <a:rPr lang="en-GB" altLang="en-US" smtClean="0"/>
              <a:pPr/>
              <a:t>21</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Rectangle 4">
            <a:extLst>
              <a:ext uri="{FF2B5EF4-FFF2-40B4-BE49-F238E27FC236}">
                <a16:creationId xmlns:a16="http://schemas.microsoft.com/office/drawing/2014/main" id="{6AF0756A-C25F-44F6-B8CA-06FBB1CE8411}"/>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28F54A8D-A1E3-4484-BC7A-7CC639F1D5BB}"/>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56F45E92-1D72-4732-8EA9-67578D37C077}"/>
              </a:ext>
            </a:extLst>
          </p:cNvPr>
          <p:cNvSpPr>
            <a:spLocks noGrp="1" noChangeArrowheads="1"/>
          </p:cNvSpPr>
          <p:nvPr>
            <p:ph type="sldNum" sz="quarter" idx="12"/>
          </p:nvPr>
        </p:nvSpPr>
        <p:spPr>
          <a:ln/>
        </p:spPr>
        <p:txBody>
          <a:bodyPr/>
          <a:lstStyle>
            <a:lvl1pPr>
              <a:defRPr/>
            </a:lvl1pPr>
          </a:lstStyle>
          <a:p>
            <a:pPr>
              <a:defRPr/>
            </a:pPr>
            <a:fld id="{189402A6-147A-44F2-A4A3-5ECBCCB71580}" type="slidenum">
              <a:rPr lang="es-ES" altLang="en-US"/>
              <a:pPr>
                <a:defRPr/>
              </a:pPr>
              <a:t>‹#›</a:t>
            </a:fld>
            <a:endParaRPr lang="es-ES" altLang="en-US"/>
          </a:p>
        </p:txBody>
      </p:sp>
    </p:spTree>
    <p:extLst>
      <p:ext uri="{BB962C8B-B14F-4D97-AF65-F5344CB8AC3E}">
        <p14:creationId xmlns:p14="http://schemas.microsoft.com/office/powerpoint/2010/main" val="716548249"/>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6AF0756A-C25F-44F6-B8CA-06FBB1CE8411}"/>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28F54A8D-A1E3-4484-BC7A-7CC639F1D5BB}"/>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56F45E92-1D72-4732-8EA9-67578D37C077}"/>
              </a:ext>
            </a:extLst>
          </p:cNvPr>
          <p:cNvSpPr>
            <a:spLocks noGrp="1" noChangeArrowheads="1"/>
          </p:cNvSpPr>
          <p:nvPr>
            <p:ph type="sldNum" sz="quarter" idx="12"/>
          </p:nvPr>
        </p:nvSpPr>
        <p:spPr>
          <a:ln/>
        </p:spPr>
        <p:txBody>
          <a:bodyPr/>
          <a:lstStyle>
            <a:lvl1pPr>
              <a:defRPr/>
            </a:lvl1pPr>
          </a:lstStyle>
          <a:p>
            <a:pPr>
              <a:defRPr/>
            </a:pPr>
            <a:fld id="{98D8AE48-1296-4071-B431-3CAF5BD9142D}" type="slidenum">
              <a:rPr lang="es-ES" altLang="en-US"/>
              <a:pPr>
                <a:defRPr/>
              </a:pPr>
              <a:t>‹#›</a:t>
            </a:fld>
            <a:endParaRPr lang="es-ES" altLang="en-US"/>
          </a:p>
        </p:txBody>
      </p:sp>
    </p:spTree>
    <p:extLst>
      <p:ext uri="{BB962C8B-B14F-4D97-AF65-F5344CB8AC3E}">
        <p14:creationId xmlns:p14="http://schemas.microsoft.com/office/powerpoint/2010/main" val="3481560300"/>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Rectangle 4">
            <a:extLst>
              <a:ext uri="{FF2B5EF4-FFF2-40B4-BE49-F238E27FC236}">
                <a16:creationId xmlns:a16="http://schemas.microsoft.com/office/drawing/2014/main" id="{6AF0756A-C25F-44F6-B8CA-06FBB1CE8411}"/>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28F54A8D-A1E3-4484-BC7A-7CC639F1D5BB}"/>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56F45E92-1D72-4732-8EA9-67578D37C077}"/>
              </a:ext>
            </a:extLst>
          </p:cNvPr>
          <p:cNvSpPr>
            <a:spLocks noGrp="1" noChangeArrowheads="1"/>
          </p:cNvSpPr>
          <p:nvPr>
            <p:ph type="sldNum" sz="quarter" idx="12"/>
          </p:nvPr>
        </p:nvSpPr>
        <p:spPr>
          <a:ln/>
        </p:spPr>
        <p:txBody>
          <a:bodyPr/>
          <a:lstStyle>
            <a:lvl1pPr>
              <a:defRPr/>
            </a:lvl1pPr>
          </a:lstStyle>
          <a:p>
            <a:pPr>
              <a:defRPr/>
            </a:pPr>
            <a:fld id="{2F088968-250C-48CB-B6A3-909CA71EEA04}" type="slidenum">
              <a:rPr lang="es-ES" altLang="en-US"/>
              <a:pPr>
                <a:defRPr/>
              </a:pPr>
              <a:t>‹#›</a:t>
            </a:fld>
            <a:endParaRPr lang="es-ES" altLang="en-US"/>
          </a:p>
        </p:txBody>
      </p:sp>
    </p:spTree>
    <p:extLst>
      <p:ext uri="{BB962C8B-B14F-4D97-AF65-F5344CB8AC3E}">
        <p14:creationId xmlns:p14="http://schemas.microsoft.com/office/powerpoint/2010/main" val="3318831810"/>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6AF0756A-C25F-44F6-B8CA-06FBB1CE8411}"/>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28F54A8D-A1E3-4484-BC7A-7CC639F1D5BB}"/>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56F45E92-1D72-4732-8EA9-67578D37C077}"/>
              </a:ext>
            </a:extLst>
          </p:cNvPr>
          <p:cNvSpPr>
            <a:spLocks noGrp="1" noChangeArrowheads="1"/>
          </p:cNvSpPr>
          <p:nvPr>
            <p:ph type="sldNum" sz="quarter" idx="12"/>
          </p:nvPr>
        </p:nvSpPr>
        <p:spPr>
          <a:ln/>
        </p:spPr>
        <p:txBody>
          <a:bodyPr/>
          <a:lstStyle>
            <a:lvl1pPr>
              <a:defRPr/>
            </a:lvl1pPr>
          </a:lstStyle>
          <a:p>
            <a:pPr>
              <a:defRPr/>
            </a:pPr>
            <a:fld id="{F5CBCBE0-7E99-4DAD-A47F-1F3372DA4307}" type="slidenum">
              <a:rPr lang="es-ES" altLang="en-US"/>
              <a:pPr>
                <a:defRPr/>
              </a:pPr>
              <a:t>‹#›</a:t>
            </a:fld>
            <a:endParaRPr lang="es-ES" altLang="en-US"/>
          </a:p>
        </p:txBody>
      </p:sp>
    </p:spTree>
    <p:extLst>
      <p:ext uri="{BB962C8B-B14F-4D97-AF65-F5344CB8AC3E}">
        <p14:creationId xmlns:p14="http://schemas.microsoft.com/office/powerpoint/2010/main" val="8149660"/>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6AF0756A-C25F-44F6-B8CA-06FBB1CE8411}"/>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8" name="Rectangle 5">
            <a:extLst>
              <a:ext uri="{FF2B5EF4-FFF2-40B4-BE49-F238E27FC236}">
                <a16:creationId xmlns:a16="http://schemas.microsoft.com/office/drawing/2014/main" id="{28F54A8D-A1E3-4484-BC7A-7CC639F1D5BB}"/>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9" name="Rectangle 6">
            <a:extLst>
              <a:ext uri="{FF2B5EF4-FFF2-40B4-BE49-F238E27FC236}">
                <a16:creationId xmlns:a16="http://schemas.microsoft.com/office/drawing/2014/main" id="{56F45E92-1D72-4732-8EA9-67578D37C077}"/>
              </a:ext>
            </a:extLst>
          </p:cNvPr>
          <p:cNvSpPr>
            <a:spLocks noGrp="1" noChangeArrowheads="1"/>
          </p:cNvSpPr>
          <p:nvPr>
            <p:ph type="sldNum" sz="quarter" idx="12"/>
          </p:nvPr>
        </p:nvSpPr>
        <p:spPr>
          <a:ln/>
        </p:spPr>
        <p:txBody>
          <a:bodyPr/>
          <a:lstStyle>
            <a:lvl1pPr>
              <a:defRPr/>
            </a:lvl1pPr>
          </a:lstStyle>
          <a:p>
            <a:pPr>
              <a:defRPr/>
            </a:pPr>
            <a:fld id="{C29B80B3-C7E3-4400-AB33-1B155EB4825B}" type="slidenum">
              <a:rPr lang="es-ES" altLang="en-US"/>
              <a:pPr>
                <a:defRPr/>
              </a:pPr>
              <a:t>‹#›</a:t>
            </a:fld>
            <a:endParaRPr lang="es-ES" altLang="en-US"/>
          </a:p>
        </p:txBody>
      </p:sp>
    </p:spTree>
    <p:extLst>
      <p:ext uri="{BB962C8B-B14F-4D97-AF65-F5344CB8AC3E}">
        <p14:creationId xmlns:p14="http://schemas.microsoft.com/office/powerpoint/2010/main" val="2710385940"/>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6AF0756A-C25F-44F6-B8CA-06FBB1CE8411}"/>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4" name="Rectangle 5">
            <a:extLst>
              <a:ext uri="{FF2B5EF4-FFF2-40B4-BE49-F238E27FC236}">
                <a16:creationId xmlns:a16="http://schemas.microsoft.com/office/drawing/2014/main" id="{28F54A8D-A1E3-4484-BC7A-7CC639F1D5BB}"/>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5" name="Rectangle 6">
            <a:extLst>
              <a:ext uri="{FF2B5EF4-FFF2-40B4-BE49-F238E27FC236}">
                <a16:creationId xmlns:a16="http://schemas.microsoft.com/office/drawing/2014/main" id="{56F45E92-1D72-4732-8EA9-67578D37C077}"/>
              </a:ext>
            </a:extLst>
          </p:cNvPr>
          <p:cNvSpPr>
            <a:spLocks noGrp="1" noChangeArrowheads="1"/>
          </p:cNvSpPr>
          <p:nvPr>
            <p:ph type="sldNum" sz="quarter" idx="12"/>
          </p:nvPr>
        </p:nvSpPr>
        <p:spPr>
          <a:ln/>
        </p:spPr>
        <p:txBody>
          <a:bodyPr/>
          <a:lstStyle>
            <a:lvl1pPr>
              <a:defRPr/>
            </a:lvl1pPr>
          </a:lstStyle>
          <a:p>
            <a:pPr>
              <a:defRPr/>
            </a:pPr>
            <a:fld id="{F2B6CCDF-C677-49FA-9131-26BF1A105DC4}" type="slidenum">
              <a:rPr lang="es-ES" altLang="en-US"/>
              <a:pPr>
                <a:defRPr/>
              </a:pPr>
              <a:t>‹#›</a:t>
            </a:fld>
            <a:endParaRPr lang="es-ES" altLang="en-US"/>
          </a:p>
        </p:txBody>
      </p:sp>
    </p:spTree>
    <p:extLst>
      <p:ext uri="{BB962C8B-B14F-4D97-AF65-F5344CB8AC3E}">
        <p14:creationId xmlns:p14="http://schemas.microsoft.com/office/powerpoint/2010/main" val="1003452484"/>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6AF0756A-C25F-44F6-B8CA-06FBB1CE8411}"/>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3" name="Rectangle 5">
            <a:extLst>
              <a:ext uri="{FF2B5EF4-FFF2-40B4-BE49-F238E27FC236}">
                <a16:creationId xmlns:a16="http://schemas.microsoft.com/office/drawing/2014/main" id="{28F54A8D-A1E3-4484-BC7A-7CC639F1D5BB}"/>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4" name="Rectangle 6">
            <a:extLst>
              <a:ext uri="{FF2B5EF4-FFF2-40B4-BE49-F238E27FC236}">
                <a16:creationId xmlns:a16="http://schemas.microsoft.com/office/drawing/2014/main" id="{56F45E92-1D72-4732-8EA9-67578D37C077}"/>
              </a:ext>
            </a:extLst>
          </p:cNvPr>
          <p:cNvSpPr>
            <a:spLocks noGrp="1" noChangeArrowheads="1"/>
          </p:cNvSpPr>
          <p:nvPr>
            <p:ph type="sldNum" sz="quarter" idx="12"/>
          </p:nvPr>
        </p:nvSpPr>
        <p:spPr>
          <a:ln/>
        </p:spPr>
        <p:txBody>
          <a:bodyPr/>
          <a:lstStyle>
            <a:lvl1pPr>
              <a:defRPr/>
            </a:lvl1pPr>
          </a:lstStyle>
          <a:p>
            <a:pPr>
              <a:defRPr/>
            </a:pPr>
            <a:fld id="{90A6F903-C2E3-4DF6-BE36-CEB9291A0CAC}" type="slidenum">
              <a:rPr lang="es-ES" altLang="en-US"/>
              <a:pPr>
                <a:defRPr/>
              </a:pPr>
              <a:t>‹#›</a:t>
            </a:fld>
            <a:endParaRPr lang="es-ES" altLang="en-US"/>
          </a:p>
        </p:txBody>
      </p:sp>
    </p:spTree>
    <p:extLst>
      <p:ext uri="{BB962C8B-B14F-4D97-AF65-F5344CB8AC3E}">
        <p14:creationId xmlns:p14="http://schemas.microsoft.com/office/powerpoint/2010/main" val="856158579"/>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a:extLst>
              <a:ext uri="{FF2B5EF4-FFF2-40B4-BE49-F238E27FC236}">
                <a16:creationId xmlns:a16="http://schemas.microsoft.com/office/drawing/2014/main" id="{6AF0756A-C25F-44F6-B8CA-06FBB1CE8411}"/>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28F54A8D-A1E3-4484-BC7A-7CC639F1D5BB}"/>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56F45E92-1D72-4732-8EA9-67578D37C077}"/>
              </a:ext>
            </a:extLst>
          </p:cNvPr>
          <p:cNvSpPr>
            <a:spLocks noGrp="1" noChangeArrowheads="1"/>
          </p:cNvSpPr>
          <p:nvPr>
            <p:ph type="sldNum" sz="quarter" idx="12"/>
          </p:nvPr>
        </p:nvSpPr>
        <p:spPr>
          <a:ln/>
        </p:spPr>
        <p:txBody>
          <a:bodyPr/>
          <a:lstStyle>
            <a:lvl1pPr>
              <a:defRPr/>
            </a:lvl1pPr>
          </a:lstStyle>
          <a:p>
            <a:pPr>
              <a:defRPr/>
            </a:pPr>
            <a:fld id="{015FC968-AD49-42D0-BA58-76FFCA5547CA}" type="slidenum">
              <a:rPr lang="es-ES" altLang="en-US"/>
              <a:pPr>
                <a:defRPr/>
              </a:pPr>
              <a:t>‹#›</a:t>
            </a:fld>
            <a:endParaRPr lang="es-ES" altLang="en-US"/>
          </a:p>
        </p:txBody>
      </p:sp>
    </p:spTree>
    <p:extLst>
      <p:ext uri="{BB962C8B-B14F-4D97-AF65-F5344CB8AC3E}">
        <p14:creationId xmlns:p14="http://schemas.microsoft.com/office/powerpoint/2010/main" val="2877899267"/>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a:extLst>
              <a:ext uri="{FF2B5EF4-FFF2-40B4-BE49-F238E27FC236}">
                <a16:creationId xmlns:a16="http://schemas.microsoft.com/office/drawing/2014/main" id="{6AF0756A-C25F-44F6-B8CA-06FBB1CE8411}"/>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28F54A8D-A1E3-4484-BC7A-7CC639F1D5BB}"/>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56F45E92-1D72-4732-8EA9-67578D37C077}"/>
              </a:ext>
            </a:extLst>
          </p:cNvPr>
          <p:cNvSpPr>
            <a:spLocks noGrp="1" noChangeArrowheads="1"/>
          </p:cNvSpPr>
          <p:nvPr>
            <p:ph type="sldNum" sz="quarter" idx="12"/>
          </p:nvPr>
        </p:nvSpPr>
        <p:spPr>
          <a:ln/>
        </p:spPr>
        <p:txBody>
          <a:bodyPr/>
          <a:lstStyle>
            <a:lvl1pPr>
              <a:defRPr/>
            </a:lvl1pPr>
          </a:lstStyle>
          <a:p>
            <a:pPr>
              <a:defRPr/>
            </a:pPr>
            <a:fld id="{748E3E7E-B28F-4896-99FB-2EAC2A6C3847}" type="slidenum">
              <a:rPr lang="es-ES" altLang="en-US"/>
              <a:pPr>
                <a:defRPr/>
              </a:pPr>
              <a:t>‹#›</a:t>
            </a:fld>
            <a:endParaRPr lang="es-ES" altLang="en-US"/>
          </a:p>
        </p:txBody>
      </p:sp>
    </p:spTree>
    <p:extLst>
      <p:ext uri="{BB962C8B-B14F-4D97-AF65-F5344CB8AC3E}">
        <p14:creationId xmlns:p14="http://schemas.microsoft.com/office/powerpoint/2010/main" val="2433405174"/>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6AF0756A-C25F-44F6-B8CA-06FBB1CE8411}"/>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28F54A8D-A1E3-4484-BC7A-7CC639F1D5BB}"/>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56F45E92-1D72-4732-8EA9-67578D37C077}"/>
              </a:ext>
            </a:extLst>
          </p:cNvPr>
          <p:cNvSpPr>
            <a:spLocks noGrp="1" noChangeArrowheads="1"/>
          </p:cNvSpPr>
          <p:nvPr>
            <p:ph type="sldNum" sz="quarter" idx="12"/>
          </p:nvPr>
        </p:nvSpPr>
        <p:spPr>
          <a:ln/>
        </p:spPr>
        <p:txBody>
          <a:bodyPr/>
          <a:lstStyle>
            <a:lvl1pPr>
              <a:defRPr/>
            </a:lvl1pPr>
          </a:lstStyle>
          <a:p>
            <a:pPr>
              <a:defRPr/>
            </a:pPr>
            <a:fld id="{E2AB010B-D8BD-4B4A-87CB-40273CBFC983}" type="slidenum">
              <a:rPr lang="es-ES" altLang="en-US"/>
              <a:pPr>
                <a:defRPr/>
              </a:pPr>
              <a:t>‹#›</a:t>
            </a:fld>
            <a:endParaRPr lang="es-ES" altLang="en-US"/>
          </a:p>
        </p:txBody>
      </p:sp>
    </p:spTree>
    <p:extLst>
      <p:ext uri="{BB962C8B-B14F-4D97-AF65-F5344CB8AC3E}">
        <p14:creationId xmlns:p14="http://schemas.microsoft.com/office/powerpoint/2010/main" val="3612213188"/>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6AF0756A-C25F-44F6-B8CA-06FBB1CE8411}"/>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28F54A8D-A1E3-4484-BC7A-7CC639F1D5BB}"/>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56F45E92-1D72-4732-8EA9-67578D37C077}"/>
              </a:ext>
            </a:extLst>
          </p:cNvPr>
          <p:cNvSpPr>
            <a:spLocks noGrp="1" noChangeArrowheads="1"/>
          </p:cNvSpPr>
          <p:nvPr>
            <p:ph type="sldNum" sz="quarter" idx="12"/>
          </p:nvPr>
        </p:nvSpPr>
        <p:spPr>
          <a:ln/>
        </p:spPr>
        <p:txBody>
          <a:bodyPr/>
          <a:lstStyle>
            <a:lvl1pPr>
              <a:defRPr/>
            </a:lvl1pPr>
          </a:lstStyle>
          <a:p>
            <a:pPr>
              <a:defRPr/>
            </a:pPr>
            <a:fld id="{30234B30-EB04-4019-A1E3-1B15EDA2AE92}" type="slidenum">
              <a:rPr lang="es-ES" altLang="en-US"/>
              <a:pPr>
                <a:defRPr/>
              </a:pPr>
              <a:t>‹#›</a:t>
            </a:fld>
            <a:endParaRPr lang="es-ES" altLang="en-US"/>
          </a:p>
        </p:txBody>
      </p:sp>
    </p:spTree>
    <p:extLst>
      <p:ext uri="{BB962C8B-B14F-4D97-AF65-F5344CB8AC3E}">
        <p14:creationId xmlns:p14="http://schemas.microsoft.com/office/powerpoint/2010/main" val="3638572762"/>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n-US"/>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28" name="Rectangle 4">
            <a:extLst>
              <a:ext uri="{FF2B5EF4-FFF2-40B4-BE49-F238E27FC236}">
                <a16:creationId xmlns:a16="http://schemas.microsoft.com/office/drawing/2014/main" id="{6AF0756A-C25F-44F6-B8CA-06FBB1CE8411}"/>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s-ES" altLang="en-US"/>
          </a:p>
        </p:txBody>
      </p:sp>
      <p:sp>
        <p:nvSpPr>
          <p:cNvPr id="1029" name="Rectangle 5">
            <a:extLst>
              <a:ext uri="{FF2B5EF4-FFF2-40B4-BE49-F238E27FC236}">
                <a16:creationId xmlns:a16="http://schemas.microsoft.com/office/drawing/2014/main" id="{28F54A8D-A1E3-4484-BC7A-7CC639F1D5BB}"/>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es-ES" altLang="en-US"/>
          </a:p>
        </p:txBody>
      </p:sp>
      <p:sp>
        <p:nvSpPr>
          <p:cNvPr id="1030" name="Rectangle 6">
            <a:extLst>
              <a:ext uri="{FF2B5EF4-FFF2-40B4-BE49-F238E27FC236}">
                <a16:creationId xmlns:a16="http://schemas.microsoft.com/office/drawing/2014/main" id="{56F45E92-1D72-4732-8EA9-67578D37C077}"/>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8FCAE210-BBB0-4666-8E19-C6F40784E035}" type="slidenum">
              <a:rPr lang="es-ES" altLang="en-US"/>
              <a:pPr>
                <a:defRPr/>
              </a:pPr>
              <a:t>‹#›</a:t>
            </a:fld>
            <a:endParaRPr lang="es-E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push dir="u"/>
  </p:transition>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110"/>
          <p:cNvSpPr>
            <a:spLocks noGrp="1" noChangeArrowheads="1"/>
          </p:cNvSpPr>
          <p:nvPr>
            <p:ph type="ctrTitle"/>
          </p:nvPr>
        </p:nvSpPr>
        <p:spPr>
          <a:xfrm>
            <a:off x="215900" y="1341438"/>
            <a:ext cx="4427538" cy="544512"/>
          </a:xfrm>
          <a:noFill/>
        </p:spPr>
        <p:txBody>
          <a:bodyPr anchor="ctr"/>
          <a:lstStyle/>
          <a:p>
            <a:pPr eaLnBrk="1" hangingPunct="1"/>
            <a:r>
              <a:rPr lang="en-GB" altLang="en-US" sz="3600" b="1" dirty="0">
                <a:solidFill>
                  <a:schemeClr val="tx1"/>
                </a:solidFill>
              </a:rPr>
              <a:t>Working in an Inclusive World</a:t>
            </a:r>
          </a:p>
        </p:txBody>
      </p:sp>
      <p:sp>
        <p:nvSpPr>
          <p:cNvPr id="3075" name="Rectangle 122"/>
          <p:cNvSpPr>
            <a:spLocks noChangeArrowheads="1"/>
          </p:cNvSpPr>
          <p:nvPr/>
        </p:nvSpPr>
        <p:spPr bwMode="auto">
          <a:xfrm>
            <a:off x="215900" y="3573463"/>
            <a:ext cx="3168650" cy="1511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1800" b="1" dirty="0"/>
              <a:t>Agility &amp; Flexibility </a:t>
            </a:r>
          </a:p>
        </p:txBody>
      </p:sp>
    </p:spTree>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noChangeArrowheads="1"/>
          </p:cNvSpPr>
          <p:nvPr>
            <p:ph type="title"/>
          </p:nvPr>
        </p:nvSpPr>
        <p:spPr/>
        <p:txBody>
          <a:bodyPr/>
          <a:lstStyle/>
          <a:p>
            <a:r>
              <a:rPr lang="en-GB" altLang="en-US" b="1"/>
              <a:t>Session Objectives </a:t>
            </a:r>
          </a:p>
        </p:txBody>
      </p:sp>
      <p:sp>
        <p:nvSpPr>
          <p:cNvPr id="3" name="Content Placeholder 2"/>
          <p:cNvSpPr>
            <a:spLocks noGrp="1" noChangeArrowheads="1"/>
          </p:cNvSpPr>
          <p:nvPr>
            <p:ph idx="1"/>
          </p:nvPr>
        </p:nvSpPr>
        <p:spPr>
          <a:xfrm>
            <a:off x="179513" y="1989138"/>
            <a:ext cx="7992938" cy="4464050"/>
          </a:xfrm>
        </p:spPr>
        <p:txBody>
          <a:bodyPr/>
          <a:lstStyle/>
          <a:p>
            <a:r>
              <a:rPr lang="en-GB" altLang="en-US" sz="2900" b="1" dirty="0"/>
              <a:t>Introduce the concept of Agile and Flexible working</a:t>
            </a:r>
          </a:p>
          <a:p>
            <a:r>
              <a:rPr lang="en-GB" altLang="en-US" sz="2900" b="1" dirty="0"/>
              <a:t>Ascertain what is Agile Working</a:t>
            </a:r>
          </a:p>
          <a:p>
            <a:r>
              <a:rPr lang="en-GB" altLang="en-US" sz="2900" b="1" dirty="0"/>
              <a:t>Define what Flexibility is</a:t>
            </a:r>
          </a:p>
          <a:p>
            <a:r>
              <a:rPr lang="en-GB" altLang="en-US" sz="2900" b="1" dirty="0"/>
              <a:t>Establish what is the flexible firm</a:t>
            </a:r>
          </a:p>
          <a:p>
            <a:r>
              <a:rPr lang="en-GB" altLang="en-US" sz="2900" b="1" dirty="0"/>
              <a:t>Differentiate Between different form of contracts</a:t>
            </a:r>
          </a:p>
          <a:p>
            <a:r>
              <a:rPr lang="en-GB" altLang="en-US" sz="2900" b="1" dirty="0"/>
              <a:t>Determine criticisms of Flexibility &amp; Agility</a:t>
            </a:r>
            <a:r>
              <a:rPr lang="en-GB" altLang="en-US" sz="2900" dirty="0"/>
              <a:t> </a:t>
            </a:r>
          </a:p>
          <a:p>
            <a:endParaRPr lang="en-GB" altLang="en-US" sz="2900" dirty="0"/>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noChangeArrowheads="1"/>
          </p:cNvSpPr>
          <p:nvPr>
            <p:ph type="title"/>
          </p:nvPr>
        </p:nvSpPr>
        <p:spPr/>
        <p:txBody>
          <a:bodyPr/>
          <a:lstStyle/>
          <a:p>
            <a:r>
              <a:rPr lang="en-GB" altLang="en-US" b="1"/>
              <a:t>Discussion Question </a:t>
            </a:r>
          </a:p>
        </p:txBody>
      </p:sp>
      <p:sp>
        <p:nvSpPr>
          <p:cNvPr id="3" name="Content Placeholder 2"/>
          <p:cNvSpPr>
            <a:spLocks noGrp="1"/>
          </p:cNvSpPr>
          <p:nvPr>
            <p:ph idx="1"/>
          </p:nvPr>
        </p:nvSpPr>
        <p:spPr>
          <a:xfrm>
            <a:off x="107950" y="2027238"/>
            <a:ext cx="8135938" cy="4210050"/>
          </a:xfrm>
          <a:ln w="38100">
            <a:solidFill>
              <a:srgbClr val="0070C0"/>
            </a:solidFill>
            <a:miter lim="800000"/>
            <a:headEnd/>
            <a:tailEnd/>
          </a:ln>
        </p:spPr>
        <p:txBody>
          <a:bodyPr/>
          <a:lstStyle/>
          <a:p>
            <a:pPr marL="0" indent="0" algn="ctr">
              <a:buFontTx/>
              <a:buNone/>
            </a:pPr>
            <a:r>
              <a:rPr lang="en-GB" altLang="en-US" b="1"/>
              <a:t>Whilst workers on temporary contracts may offer advantages in terms of cost savings and flexibility, do they add other costs for the employer (in terms of quality, productivity or commitment, for example)? </a:t>
            </a:r>
          </a:p>
          <a:p>
            <a:pPr marL="0" indent="0" algn="ctr">
              <a:buFontTx/>
              <a:buNone/>
            </a:pPr>
            <a:endParaRPr lang="en-GB" altLang="en-US" sz="1000" b="1"/>
          </a:p>
          <a:p>
            <a:pPr marL="0" indent="0" algn="ctr">
              <a:buFontTx/>
              <a:buNone/>
            </a:pPr>
            <a:r>
              <a:rPr lang="en-GB" altLang="en-US" b="1"/>
              <a:t>What do temporary workers gain from this form of employment, if anything?</a:t>
            </a:r>
          </a:p>
          <a:p>
            <a:pPr marL="0" indent="0" algn="ctr">
              <a:buFontTx/>
              <a:buNone/>
            </a:pPr>
            <a:endParaRPr lang="en-GB" altLang="en-US" b="1"/>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Placeholder 5"/>
          <p:cNvSpPr>
            <a:spLocks noGrp="1"/>
          </p:cNvSpPr>
          <p:nvPr>
            <p:ph type="body" idx="1"/>
          </p:nvPr>
        </p:nvSpPr>
        <p:spPr>
          <a:xfrm>
            <a:off x="250825" y="188913"/>
            <a:ext cx="3868738" cy="1327150"/>
          </a:xfrm>
          <a:ln w="28575">
            <a:solidFill>
              <a:srgbClr val="0070C0"/>
            </a:solidFill>
            <a:miter lim="800000"/>
            <a:headEnd/>
            <a:tailEnd/>
          </a:ln>
        </p:spPr>
        <p:txBody>
          <a:bodyPr/>
          <a:lstStyle/>
          <a:p>
            <a:pPr algn="ctr"/>
            <a:r>
              <a:rPr lang="en-GB" altLang="en-US" sz="3000"/>
              <a:t>Flexibility of What?</a:t>
            </a:r>
          </a:p>
          <a:p>
            <a:pPr algn="ctr"/>
            <a:endParaRPr lang="en-GB" altLang="en-US" sz="3000"/>
          </a:p>
        </p:txBody>
      </p:sp>
      <p:sp>
        <p:nvSpPr>
          <p:cNvPr id="7" name="Content Placeholder 6"/>
          <p:cNvSpPr>
            <a:spLocks noGrp="1"/>
          </p:cNvSpPr>
          <p:nvPr>
            <p:ph sz="half" idx="2"/>
          </p:nvPr>
        </p:nvSpPr>
        <p:spPr>
          <a:xfrm>
            <a:off x="284163" y="2060575"/>
            <a:ext cx="3868737" cy="4321175"/>
          </a:xfrm>
          <a:ln w="28575">
            <a:solidFill>
              <a:srgbClr val="0070C0"/>
            </a:solidFill>
            <a:miter lim="800000"/>
            <a:headEnd/>
            <a:tailEnd/>
          </a:ln>
        </p:spPr>
        <p:txBody>
          <a:bodyPr/>
          <a:lstStyle/>
          <a:p>
            <a:pPr>
              <a:lnSpc>
                <a:spcPct val="85000"/>
              </a:lnSpc>
              <a:spcBef>
                <a:spcPct val="15000"/>
              </a:spcBef>
            </a:pPr>
            <a:r>
              <a:rPr lang="en-US" altLang="en-US" sz="2000" b="1" dirty="0" err="1">
                <a:solidFill>
                  <a:srgbClr val="0070C0"/>
                </a:solidFill>
              </a:rPr>
              <a:t>Labour</a:t>
            </a:r>
            <a:r>
              <a:rPr lang="en-US" altLang="en-US" sz="2000" b="1" dirty="0">
                <a:solidFill>
                  <a:srgbClr val="0070C0"/>
                </a:solidFill>
              </a:rPr>
              <a:t>:</a:t>
            </a:r>
          </a:p>
          <a:p>
            <a:pPr lvl="1">
              <a:lnSpc>
                <a:spcPct val="85000"/>
              </a:lnSpc>
              <a:spcBef>
                <a:spcPct val="15000"/>
              </a:spcBef>
            </a:pPr>
            <a:r>
              <a:rPr lang="en-US" altLang="en-US" sz="1800" b="1" dirty="0"/>
              <a:t>Wider range of tasks, jobs or skills;</a:t>
            </a:r>
          </a:p>
          <a:p>
            <a:pPr lvl="1">
              <a:lnSpc>
                <a:spcPct val="85000"/>
              </a:lnSpc>
              <a:spcBef>
                <a:spcPct val="15000"/>
              </a:spcBef>
            </a:pPr>
            <a:r>
              <a:rPr lang="en-US" altLang="en-US" sz="1800" b="1" dirty="0"/>
              <a:t>Variability in the amount of </a:t>
            </a:r>
            <a:r>
              <a:rPr lang="en-US" altLang="en-US" sz="1800" b="1" dirty="0" err="1"/>
              <a:t>labour</a:t>
            </a:r>
            <a:r>
              <a:rPr lang="en-US" altLang="en-US" sz="1800" b="1" dirty="0"/>
              <a:t> force</a:t>
            </a:r>
            <a:r>
              <a:rPr lang="en-US" altLang="en-US" sz="1800" dirty="0"/>
              <a:t>.</a:t>
            </a:r>
            <a:endParaRPr lang="en-US" altLang="en-US" dirty="0"/>
          </a:p>
          <a:p>
            <a:pPr>
              <a:lnSpc>
                <a:spcPct val="85000"/>
              </a:lnSpc>
              <a:spcBef>
                <a:spcPct val="15000"/>
              </a:spcBef>
            </a:pPr>
            <a:r>
              <a:rPr lang="en-US" altLang="en-US" sz="2000" b="1" dirty="0">
                <a:solidFill>
                  <a:srgbClr val="0070C0"/>
                </a:solidFill>
              </a:rPr>
              <a:t>Technology: </a:t>
            </a:r>
          </a:p>
          <a:p>
            <a:pPr lvl="1">
              <a:lnSpc>
                <a:spcPct val="85000"/>
              </a:lnSpc>
              <a:spcBef>
                <a:spcPct val="15000"/>
              </a:spcBef>
            </a:pPr>
            <a:r>
              <a:rPr lang="en-US" altLang="en-US" sz="1800" b="1" dirty="0"/>
              <a:t>access to know-how, new ideas or different types of machinery</a:t>
            </a:r>
            <a:endParaRPr lang="en-US" altLang="en-US" b="1" dirty="0"/>
          </a:p>
          <a:p>
            <a:pPr>
              <a:lnSpc>
                <a:spcPct val="85000"/>
              </a:lnSpc>
              <a:spcBef>
                <a:spcPct val="15000"/>
              </a:spcBef>
            </a:pPr>
            <a:r>
              <a:rPr lang="en-US" altLang="en-US" sz="2000" b="1" dirty="0">
                <a:solidFill>
                  <a:srgbClr val="0070C0"/>
                </a:solidFill>
              </a:rPr>
              <a:t>Organizations: </a:t>
            </a:r>
          </a:p>
          <a:p>
            <a:pPr lvl="1">
              <a:lnSpc>
                <a:spcPct val="85000"/>
              </a:lnSpc>
              <a:spcBef>
                <a:spcPct val="15000"/>
              </a:spcBef>
            </a:pPr>
            <a:r>
              <a:rPr lang="en-US" altLang="en-US" sz="1800" b="1" dirty="0"/>
              <a:t>general ability to adapt</a:t>
            </a:r>
            <a:endParaRPr lang="en-US" altLang="en-US" b="1" dirty="0"/>
          </a:p>
          <a:p>
            <a:pPr>
              <a:lnSpc>
                <a:spcPct val="85000"/>
              </a:lnSpc>
              <a:spcBef>
                <a:spcPct val="15000"/>
              </a:spcBef>
            </a:pPr>
            <a:r>
              <a:rPr lang="en-US" altLang="en-US" sz="2000" b="1" dirty="0">
                <a:solidFill>
                  <a:srgbClr val="0070C0"/>
                </a:solidFill>
              </a:rPr>
              <a:t>Systems and processes: </a:t>
            </a:r>
          </a:p>
          <a:p>
            <a:pPr lvl="1">
              <a:lnSpc>
                <a:spcPct val="85000"/>
              </a:lnSpc>
              <a:spcBef>
                <a:spcPct val="15000"/>
              </a:spcBef>
            </a:pPr>
            <a:r>
              <a:rPr lang="en-US" altLang="en-US" sz="1800" b="1" dirty="0"/>
              <a:t>national economy, regions, industries, global economy</a:t>
            </a:r>
            <a:endParaRPr lang="en-CA" altLang="en-US" sz="1800" b="1" dirty="0"/>
          </a:p>
          <a:p>
            <a:endParaRPr lang="en-GB" altLang="en-US" dirty="0"/>
          </a:p>
        </p:txBody>
      </p:sp>
      <p:sp>
        <p:nvSpPr>
          <p:cNvPr id="7172" name="Text Placeholder 7"/>
          <p:cNvSpPr>
            <a:spLocks noGrp="1"/>
          </p:cNvSpPr>
          <p:nvPr>
            <p:ph type="body" sz="quarter" idx="3"/>
          </p:nvPr>
        </p:nvSpPr>
        <p:spPr>
          <a:xfrm>
            <a:off x="4629150" y="280988"/>
            <a:ext cx="3887788" cy="1235075"/>
          </a:xfrm>
          <a:ln w="38100">
            <a:solidFill>
              <a:srgbClr val="0070C0"/>
            </a:solidFill>
            <a:miter lim="800000"/>
            <a:headEnd/>
            <a:tailEnd/>
          </a:ln>
        </p:spPr>
        <p:txBody>
          <a:bodyPr/>
          <a:lstStyle/>
          <a:p>
            <a:pPr algn="ctr"/>
            <a:r>
              <a:rPr lang="en-GB" altLang="en-US" sz="3000"/>
              <a:t>Flexibility for Whom?</a:t>
            </a:r>
          </a:p>
        </p:txBody>
      </p:sp>
      <p:sp>
        <p:nvSpPr>
          <p:cNvPr id="7173" name="Content Placeholder 8"/>
          <p:cNvSpPr>
            <a:spLocks noGrp="1"/>
          </p:cNvSpPr>
          <p:nvPr>
            <p:ph sz="quarter" idx="4"/>
          </p:nvPr>
        </p:nvSpPr>
        <p:spPr>
          <a:xfrm>
            <a:off x="4629150" y="2060575"/>
            <a:ext cx="3887788" cy="4321175"/>
          </a:xfrm>
          <a:ln w="38100">
            <a:solidFill>
              <a:srgbClr val="0070C0"/>
            </a:solidFill>
            <a:miter lim="800000"/>
            <a:headEnd/>
            <a:tailEnd/>
          </a:ln>
        </p:spPr>
        <p:txBody>
          <a:bodyPr/>
          <a:lstStyle/>
          <a:p>
            <a:r>
              <a:rPr lang="en-US" altLang="en-US" b="1">
                <a:solidFill>
                  <a:srgbClr val="0070C0"/>
                </a:solidFill>
              </a:rPr>
              <a:t>FOR </a:t>
            </a:r>
            <a:r>
              <a:rPr lang="en-US" altLang="en-US"/>
              <a:t>employers – </a:t>
            </a:r>
            <a:r>
              <a:rPr lang="en-US" altLang="en-US" b="1">
                <a:solidFill>
                  <a:srgbClr val="0070C0"/>
                </a:solidFill>
              </a:rPr>
              <a:t>OF</a:t>
            </a:r>
            <a:r>
              <a:rPr lang="en-US" altLang="en-US"/>
              <a:t> employees </a:t>
            </a:r>
          </a:p>
          <a:p>
            <a:endParaRPr lang="en-US" altLang="en-US"/>
          </a:p>
          <a:p>
            <a:r>
              <a:rPr lang="en-US" altLang="en-US" b="1">
                <a:solidFill>
                  <a:srgbClr val="0070C0"/>
                </a:solidFill>
              </a:rPr>
              <a:t>FOR</a:t>
            </a:r>
            <a:r>
              <a:rPr lang="en-US" altLang="en-US">
                <a:solidFill>
                  <a:srgbClr val="0070C0"/>
                </a:solidFill>
              </a:rPr>
              <a:t> </a:t>
            </a:r>
            <a:r>
              <a:rPr lang="en-US" altLang="en-US"/>
              <a:t>employees – in their interest</a:t>
            </a:r>
            <a:endParaRPr lang="en-CA" altLang="en-US"/>
          </a:p>
          <a:p>
            <a:endParaRPr lang="en-GB" altLang="en-US"/>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 calcmode="lin" valueType="num">
                                      <p:cBhvr additive="base">
                                        <p:cTn id="11"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 calcmode="lin" valueType="num">
                                      <p:cBhvr additive="base">
                                        <p:cTn id="15"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7">
                                            <p:txEl>
                                              <p:pRg st="3" end="3"/>
                                            </p:txEl>
                                          </p:spTgt>
                                        </p:tgtEl>
                                        <p:attrNameLst>
                                          <p:attrName>style.visibility</p:attrName>
                                        </p:attrNameLst>
                                      </p:cBhvr>
                                      <p:to>
                                        <p:strVal val="visible"/>
                                      </p:to>
                                    </p:set>
                                    <p:anim calcmode="lin" valueType="num">
                                      <p:cBhvr additive="base">
                                        <p:cTn id="21"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7">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xEl>
                                              <p:pRg st="4" end="4"/>
                                            </p:txEl>
                                          </p:spTgt>
                                        </p:tgtEl>
                                        <p:attrNameLst>
                                          <p:attrName>style.visibility</p:attrName>
                                        </p:attrNameLst>
                                      </p:cBhvr>
                                      <p:to>
                                        <p:strVal val="visible"/>
                                      </p:to>
                                    </p:set>
                                    <p:anim calcmode="lin" valueType="num">
                                      <p:cBhvr additive="base">
                                        <p:cTn id="25"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xEl>
                                              <p:pRg st="5" end="5"/>
                                            </p:txEl>
                                          </p:spTgt>
                                        </p:tgtEl>
                                        <p:attrNameLst>
                                          <p:attrName>style.visibility</p:attrName>
                                        </p:attrNameLst>
                                      </p:cBhvr>
                                      <p:to>
                                        <p:strVal val="visible"/>
                                      </p:to>
                                    </p:set>
                                    <p:anim calcmode="lin" valueType="num">
                                      <p:cBhvr additive="base">
                                        <p:cTn id="31"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
                                            <p:txEl>
                                              <p:pRg st="5" end="5"/>
                                            </p:tx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7">
                                            <p:txEl>
                                              <p:pRg st="6" end="6"/>
                                            </p:txEl>
                                          </p:spTgt>
                                        </p:tgtEl>
                                        <p:attrNameLst>
                                          <p:attrName>style.visibility</p:attrName>
                                        </p:attrNameLst>
                                      </p:cBhvr>
                                      <p:to>
                                        <p:strVal val="visible"/>
                                      </p:to>
                                    </p:set>
                                    <p:anim calcmode="lin" valueType="num">
                                      <p:cBhvr additive="base">
                                        <p:cTn id="35" dur="500" fill="hold"/>
                                        <p:tgtEl>
                                          <p:spTgt spid="7">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7">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7">
                                            <p:txEl>
                                              <p:pRg st="7" end="7"/>
                                            </p:txEl>
                                          </p:spTgt>
                                        </p:tgtEl>
                                        <p:attrNameLst>
                                          <p:attrName>style.visibility</p:attrName>
                                        </p:attrNameLst>
                                      </p:cBhvr>
                                      <p:to>
                                        <p:strVal val="visible"/>
                                      </p:to>
                                    </p:set>
                                    <p:anim calcmode="lin" valueType="num">
                                      <p:cBhvr additive="base">
                                        <p:cTn id="41" dur="500" fill="hold"/>
                                        <p:tgtEl>
                                          <p:spTgt spid="7">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7">
                                            <p:txEl>
                                              <p:pRg st="7" end="7"/>
                                            </p:txEl>
                                          </p:spTgt>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7">
                                            <p:txEl>
                                              <p:pRg st="8" end="8"/>
                                            </p:txEl>
                                          </p:spTgt>
                                        </p:tgtEl>
                                        <p:attrNameLst>
                                          <p:attrName>style.visibility</p:attrName>
                                        </p:attrNameLst>
                                      </p:cBhvr>
                                      <p:to>
                                        <p:strVal val="visible"/>
                                      </p:to>
                                    </p:set>
                                    <p:anim calcmode="lin" valueType="num">
                                      <p:cBhvr additive="base">
                                        <p:cTn id="45" dur="500" fill="hold"/>
                                        <p:tgtEl>
                                          <p:spTgt spid="7">
                                            <p:txEl>
                                              <p:pRg st="8" end="8"/>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7">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noChangeArrowheads="1"/>
          </p:cNvSpPr>
          <p:nvPr>
            <p:ph type="title"/>
          </p:nvPr>
        </p:nvSpPr>
        <p:spPr/>
        <p:txBody>
          <a:bodyPr/>
          <a:lstStyle/>
          <a:p>
            <a:r>
              <a:rPr lang="en-GB" altLang="en-US" b="1"/>
              <a:t>Defining Flexibility </a:t>
            </a:r>
          </a:p>
        </p:txBody>
      </p:sp>
      <p:sp>
        <p:nvSpPr>
          <p:cNvPr id="8195" name="Content Placeholder 3"/>
          <p:cNvSpPr>
            <a:spLocks noGrp="1"/>
          </p:cNvSpPr>
          <p:nvPr>
            <p:ph sz="half" idx="1"/>
          </p:nvPr>
        </p:nvSpPr>
        <p:spPr>
          <a:xfrm>
            <a:off x="107950" y="1989138"/>
            <a:ext cx="4038600" cy="4319587"/>
          </a:xfrm>
          <a:ln w="38100">
            <a:solidFill>
              <a:srgbClr val="0070C0"/>
            </a:solidFill>
            <a:miter lim="800000"/>
            <a:headEnd/>
            <a:tailEnd/>
          </a:ln>
        </p:spPr>
        <p:txBody>
          <a:bodyPr/>
          <a:lstStyle/>
          <a:p>
            <a:r>
              <a:rPr lang="en-GB" altLang="en-US" sz="2500" b="1"/>
              <a:t>Much derives from John Atkinson’s model of the ‘flexible firm’ which suggests a workforce composed of three basic groups: </a:t>
            </a:r>
          </a:p>
          <a:p>
            <a:pPr lvl="1">
              <a:buFontTx/>
              <a:buAutoNum type="arabicPeriod"/>
            </a:pPr>
            <a:r>
              <a:rPr lang="en-GB" altLang="en-US" sz="2500" b="1"/>
              <a:t>core workers</a:t>
            </a:r>
          </a:p>
          <a:p>
            <a:pPr lvl="1">
              <a:buFontTx/>
              <a:buAutoNum type="arabicPeriod"/>
            </a:pPr>
            <a:r>
              <a:rPr lang="en-GB" altLang="en-US" sz="2500" b="1"/>
              <a:t> peripheral workers</a:t>
            </a:r>
          </a:p>
          <a:p>
            <a:pPr lvl="1">
              <a:buFontTx/>
              <a:buAutoNum type="arabicPeriod"/>
            </a:pPr>
            <a:r>
              <a:rPr lang="en-GB" altLang="en-US" sz="2500" b="1"/>
              <a:t>subcontracted workers.</a:t>
            </a:r>
          </a:p>
          <a:p>
            <a:endParaRPr lang="en-GB" altLang="en-US" b="1"/>
          </a:p>
        </p:txBody>
      </p:sp>
      <p:pic>
        <p:nvPicPr>
          <p:cNvPr id="6" name="Picture 2">
            <a:extLst>
              <a:ext uri="{FF2B5EF4-FFF2-40B4-BE49-F238E27FC236}">
                <a16:creationId xmlns:a16="http://schemas.microsoft.com/office/drawing/2014/main" id="{4E0D7A3D-549C-4D65-9859-2DF53FD364F8}"/>
              </a:ext>
            </a:extLst>
          </p:cNvPr>
          <p:cNvPicPr>
            <a:picLocks noChangeAspect="1" noChangeArrowheads="1"/>
          </p:cNvPicPr>
          <p:nvPr/>
        </p:nvPicPr>
        <p:blipFill rotWithShape="1">
          <a:blip r:embed="rId2"/>
          <a:srcRect l="16956" t="5600"/>
          <a:stretch/>
        </p:blipFill>
        <p:spPr bwMode="auto">
          <a:xfrm>
            <a:off x="4572000" y="1990725"/>
            <a:ext cx="4330700" cy="4318000"/>
          </a:xfrm>
          <a:prstGeom prst="rect">
            <a:avLst/>
          </a:prstGeom>
          <a:ln w="38100" cap="sq">
            <a:solidFill>
              <a:srgbClr val="0070C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 calcmode="lin" valueType="num">
                                      <p:cBhvr additive="base">
                                        <p:cTn id="7" dur="500" fill="hold"/>
                                        <p:tgtEl>
                                          <p:spTgt spid="819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9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195">
                                            <p:txEl>
                                              <p:pRg st="1" end="1"/>
                                            </p:txEl>
                                          </p:spTgt>
                                        </p:tgtEl>
                                        <p:attrNameLst>
                                          <p:attrName>style.visibility</p:attrName>
                                        </p:attrNameLst>
                                      </p:cBhvr>
                                      <p:to>
                                        <p:strVal val="visible"/>
                                      </p:to>
                                    </p:set>
                                    <p:anim calcmode="lin" valueType="num">
                                      <p:cBhvr additive="base">
                                        <p:cTn id="13" dur="500" fill="hold"/>
                                        <p:tgtEl>
                                          <p:spTgt spid="819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19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195">
                                            <p:txEl>
                                              <p:pRg st="2" end="2"/>
                                            </p:txEl>
                                          </p:spTgt>
                                        </p:tgtEl>
                                        <p:attrNameLst>
                                          <p:attrName>style.visibility</p:attrName>
                                        </p:attrNameLst>
                                      </p:cBhvr>
                                      <p:to>
                                        <p:strVal val="visible"/>
                                      </p:to>
                                    </p:set>
                                    <p:anim calcmode="lin" valueType="num">
                                      <p:cBhvr additive="base">
                                        <p:cTn id="19" dur="500" fill="hold"/>
                                        <p:tgtEl>
                                          <p:spTgt spid="819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19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195">
                                            <p:txEl>
                                              <p:pRg st="3" end="3"/>
                                            </p:txEl>
                                          </p:spTgt>
                                        </p:tgtEl>
                                        <p:attrNameLst>
                                          <p:attrName>style.visibility</p:attrName>
                                        </p:attrNameLst>
                                      </p:cBhvr>
                                      <p:to>
                                        <p:strVal val="visible"/>
                                      </p:to>
                                    </p:set>
                                    <p:anim calcmode="lin" valueType="num">
                                      <p:cBhvr additive="base">
                                        <p:cTn id="25" dur="500" fill="hold"/>
                                        <p:tgtEl>
                                          <p:spTgt spid="819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19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noChangeArrowheads="1"/>
          </p:cNvSpPr>
          <p:nvPr>
            <p:ph type="title"/>
          </p:nvPr>
        </p:nvSpPr>
        <p:spPr/>
        <p:txBody>
          <a:bodyPr/>
          <a:lstStyle/>
          <a:p>
            <a:r>
              <a:rPr lang="en-GB" altLang="en-US" b="1"/>
              <a:t>Defining Flexibility </a:t>
            </a:r>
          </a:p>
        </p:txBody>
      </p:sp>
      <p:sp>
        <p:nvSpPr>
          <p:cNvPr id="9219" name="Content Placeholder 2"/>
          <p:cNvSpPr>
            <a:spLocks noGrp="1" noChangeArrowheads="1"/>
          </p:cNvSpPr>
          <p:nvPr>
            <p:ph idx="1"/>
          </p:nvPr>
        </p:nvSpPr>
        <p:spPr>
          <a:xfrm>
            <a:off x="457200" y="1989138"/>
            <a:ext cx="8229600" cy="4137025"/>
          </a:xfrm>
        </p:spPr>
        <p:txBody>
          <a:bodyPr/>
          <a:lstStyle/>
          <a:p>
            <a:r>
              <a:rPr lang="en-GB" altLang="en-US" sz="3000" b="1"/>
              <a:t>Central to the model are two types of flexibility: </a:t>
            </a:r>
          </a:p>
          <a:p>
            <a:pPr lvl="1">
              <a:buFontTx/>
              <a:buAutoNum type="arabicPeriod"/>
            </a:pPr>
            <a:r>
              <a:rPr lang="en-GB" altLang="en-US" sz="2500"/>
              <a:t>Functional</a:t>
            </a:r>
          </a:p>
          <a:p>
            <a:pPr lvl="1">
              <a:buFontTx/>
              <a:buAutoNum type="arabicPeriod"/>
            </a:pPr>
            <a:r>
              <a:rPr lang="en-GB" altLang="en-US" sz="2500"/>
              <a:t>Numerical</a:t>
            </a:r>
          </a:p>
          <a:p>
            <a:endParaRPr lang="en-GB" altLang="en-US"/>
          </a:p>
        </p:txBody>
      </p:sp>
      <p:pic>
        <p:nvPicPr>
          <p:cNvPr id="3" name="Picture 2">
            <a:extLst>
              <a:ext uri="{FF2B5EF4-FFF2-40B4-BE49-F238E27FC236}">
                <a16:creationId xmlns:a16="http://schemas.microsoft.com/office/drawing/2014/main" id="{FA9458C7-ACEA-44D9-ACE6-AAE24ECEB8E0}"/>
              </a:ext>
            </a:extLst>
          </p:cNvPr>
          <p:cNvPicPr>
            <a:picLocks noChangeAspect="1"/>
          </p:cNvPicPr>
          <p:nvPr/>
        </p:nvPicPr>
        <p:blipFill rotWithShape="1">
          <a:blip r:embed="rId2">
            <a:extLst>
              <a:ext uri="{28A0092B-C50C-407E-A947-70E740481C1C}">
                <a14:useLocalDpi xmlns:a14="http://schemas.microsoft.com/office/drawing/2010/main" val="0"/>
              </a:ext>
            </a:extLst>
          </a:blip>
          <a:srcRect l="4640" r="3129"/>
          <a:stretch/>
        </p:blipFill>
        <p:spPr>
          <a:xfrm>
            <a:off x="2555776" y="3849601"/>
            <a:ext cx="4176464" cy="2563006"/>
          </a:xfrm>
          <a:prstGeom prst="rect">
            <a:avLst/>
          </a:prstGeom>
          <a:ln>
            <a:noFill/>
          </a:ln>
          <a:effectLst>
            <a:softEdge rad="112500"/>
          </a:effectLst>
        </p:spPr>
      </p:pic>
    </p:spTree>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Placeholder 5"/>
          <p:cNvSpPr>
            <a:spLocks noGrp="1"/>
          </p:cNvSpPr>
          <p:nvPr>
            <p:ph type="body" idx="1"/>
          </p:nvPr>
        </p:nvSpPr>
        <p:spPr>
          <a:xfrm>
            <a:off x="250825" y="260350"/>
            <a:ext cx="3868738" cy="1039813"/>
          </a:xfrm>
          <a:ln w="38100">
            <a:solidFill>
              <a:srgbClr val="0070C0"/>
            </a:solidFill>
            <a:miter lim="800000"/>
            <a:headEnd/>
            <a:tailEnd/>
          </a:ln>
        </p:spPr>
        <p:txBody>
          <a:bodyPr/>
          <a:lstStyle/>
          <a:p>
            <a:pPr algn="ctr"/>
            <a:r>
              <a:rPr lang="en-GB" altLang="en-US" sz="3000"/>
              <a:t>Functional Flexibility </a:t>
            </a:r>
          </a:p>
        </p:txBody>
      </p:sp>
      <p:sp>
        <p:nvSpPr>
          <p:cNvPr id="7" name="Content Placeholder 6">
            <a:extLst>
              <a:ext uri="{FF2B5EF4-FFF2-40B4-BE49-F238E27FC236}">
                <a16:creationId xmlns:a16="http://schemas.microsoft.com/office/drawing/2014/main" id="{6E25AABC-8168-4AF3-95D5-7C258CC81CD8}"/>
              </a:ext>
            </a:extLst>
          </p:cNvPr>
          <p:cNvSpPr>
            <a:spLocks noGrp="1"/>
          </p:cNvSpPr>
          <p:nvPr>
            <p:ph sz="half" idx="2"/>
          </p:nvPr>
        </p:nvSpPr>
        <p:spPr>
          <a:xfrm>
            <a:off x="250825" y="1989138"/>
            <a:ext cx="3868738" cy="4392612"/>
          </a:xfrm>
          <a:ln w="38100">
            <a:solidFill>
              <a:srgbClr val="0070C0"/>
            </a:solidFill>
          </a:ln>
        </p:spPr>
        <p:txBody>
          <a:bodyPr/>
          <a:lstStyle/>
          <a:p>
            <a:pPr marL="0" indent="0" algn="ctr">
              <a:buFontTx/>
              <a:buNone/>
              <a:defRPr/>
            </a:pPr>
            <a:r>
              <a:rPr lang="en-GB" altLang="en-US" sz="2500" b="1" dirty="0">
                <a:solidFill>
                  <a:srgbClr val="0070C0"/>
                </a:solidFill>
                <a:latin typeface="Century Gothic" panose="020B0502020202020204"/>
              </a:rPr>
              <a:t>Functional flexibility </a:t>
            </a:r>
            <a:r>
              <a:rPr lang="en-GB" altLang="en-US" sz="2500" b="1" dirty="0">
                <a:solidFill>
                  <a:prstClr val="black"/>
                </a:solidFill>
                <a:latin typeface="Century Gothic" panose="020B0502020202020204"/>
              </a:rPr>
              <a:t>is applied specifically to the </a:t>
            </a:r>
            <a:r>
              <a:rPr lang="en-GB" altLang="en-US" sz="2500" b="1" dirty="0">
                <a:solidFill>
                  <a:srgbClr val="0070C0"/>
                </a:solidFill>
                <a:latin typeface="Century Gothic" panose="020B0502020202020204"/>
              </a:rPr>
              <a:t>core workers </a:t>
            </a:r>
            <a:r>
              <a:rPr lang="en-GB" altLang="en-US" sz="2500" b="1" dirty="0">
                <a:solidFill>
                  <a:prstClr val="black"/>
                </a:solidFill>
                <a:latin typeface="Century Gothic" panose="020B0502020202020204"/>
              </a:rPr>
              <a:t>(permanent, full-time staff) and means that instead of working to rigid job descriptions, individuals are capable of undertaking a broad range of duties, at different levels.</a:t>
            </a:r>
          </a:p>
          <a:p>
            <a:pPr>
              <a:defRPr/>
            </a:pPr>
            <a:endParaRPr lang="en-GB" sz="2500" b="1" dirty="0"/>
          </a:p>
        </p:txBody>
      </p:sp>
      <p:sp>
        <p:nvSpPr>
          <p:cNvPr id="10244" name="Text Placeholder 7"/>
          <p:cNvSpPr>
            <a:spLocks noGrp="1"/>
          </p:cNvSpPr>
          <p:nvPr>
            <p:ph type="body" sz="quarter" idx="3"/>
          </p:nvPr>
        </p:nvSpPr>
        <p:spPr>
          <a:xfrm>
            <a:off x="4643438" y="260350"/>
            <a:ext cx="3887787" cy="1039813"/>
          </a:xfrm>
          <a:ln w="38100">
            <a:solidFill>
              <a:srgbClr val="0070C0"/>
            </a:solidFill>
            <a:miter lim="800000"/>
            <a:headEnd/>
            <a:tailEnd/>
          </a:ln>
        </p:spPr>
        <p:txBody>
          <a:bodyPr/>
          <a:lstStyle/>
          <a:p>
            <a:pPr algn="ctr"/>
            <a:r>
              <a:rPr lang="en-GB" altLang="en-US" sz="3000"/>
              <a:t>Numerical Flexibility </a:t>
            </a:r>
          </a:p>
        </p:txBody>
      </p:sp>
      <p:sp>
        <p:nvSpPr>
          <p:cNvPr id="9" name="Content Placeholder 8">
            <a:extLst>
              <a:ext uri="{FF2B5EF4-FFF2-40B4-BE49-F238E27FC236}">
                <a16:creationId xmlns:a16="http://schemas.microsoft.com/office/drawing/2014/main" id="{B8B4AF5F-C33E-4AA1-84E1-E719473D5559}"/>
              </a:ext>
            </a:extLst>
          </p:cNvPr>
          <p:cNvSpPr>
            <a:spLocks noGrp="1"/>
          </p:cNvSpPr>
          <p:nvPr>
            <p:ph sz="quarter" idx="4"/>
          </p:nvPr>
        </p:nvSpPr>
        <p:spPr>
          <a:xfrm>
            <a:off x="4629150" y="1989138"/>
            <a:ext cx="3887788" cy="4392612"/>
          </a:xfrm>
          <a:ln w="38100">
            <a:solidFill>
              <a:srgbClr val="0070C0"/>
            </a:solidFill>
          </a:ln>
        </p:spPr>
        <p:txBody>
          <a:bodyPr/>
          <a:lstStyle/>
          <a:p>
            <a:pPr marL="0" indent="0" algn="ctr">
              <a:buFontTx/>
              <a:buNone/>
              <a:defRPr/>
            </a:pPr>
            <a:r>
              <a:rPr lang="en-GB" altLang="en-US" sz="3000" b="1" dirty="0">
                <a:solidFill>
                  <a:srgbClr val="0070C0"/>
                </a:solidFill>
                <a:latin typeface="Century Gothic" panose="020B0502020202020204"/>
              </a:rPr>
              <a:t>Numerical flexibility </a:t>
            </a:r>
            <a:r>
              <a:rPr lang="en-GB" altLang="en-US" sz="3000" b="1" dirty="0">
                <a:solidFill>
                  <a:prstClr val="black"/>
                </a:solidFill>
                <a:latin typeface="Century Gothic" panose="020B0502020202020204"/>
              </a:rPr>
              <a:t>is applied to the </a:t>
            </a:r>
            <a:r>
              <a:rPr lang="en-GB" altLang="en-US" sz="3000" b="1" dirty="0">
                <a:solidFill>
                  <a:srgbClr val="0070C0"/>
                </a:solidFill>
                <a:latin typeface="Century Gothic" panose="020B0502020202020204"/>
              </a:rPr>
              <a:t>peripheral group </a:t>
            </a:r>
            <a:r>
              <a:rPr lang="en-GB" altLang="en-US" sz="3000" b="1" dirty="0">
                <a:solidFill>
                  <a:prstClr val="black"/>
                </a:solidFill>
                <a:latin typeface="Century Gothic" panose="020B0502020202020204"/>
              </a:rPr>
              <a:t>(part-time/temporary staff) and subcontracted staff. </a:t>
            </a:r>
          </a:p>
          <a:p>
            <a:pPr>
              <a:defRPr/>
            </a:pPr>
            <a:endParaRPr lang="en-GB" b="1" dirty="0"/>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 calcmode="lin" valueType="num">
                                      <p:cBhvr additive="base">
                                        <p:cTn id="7" dur="500" fill="hold"/>
                                        <p:tgtEl>
                                          <p:spTgt spid="7">
                                            <p:bg/>
                                          </p:spTgt>
                                        </p:tgtEl>
                                        <p:attrNameLst>
                                          <p:attrName>ppt_x</p:attrName>
                                        </p:attrNameLst>
                                      </p:cBhvr>
                                      <p:tavLst>
                                        <p:tav tm="0">
                                          <p:val>
                                            <p:strVal val="#ppt_x"/>
                                          </p:val>
                                        </p:tav>
                                        <p:tav tm="100000">
                                          <p:val>
                                            <p:strVal val="#ppt_x"/>
                                          </p:val>
                                        </p:tav>
                                      </p:tavLst>
                                    </p:anim>
                                    <p:anim calcmode="lin" valueType="num">
                                      <p:cBhvr additive="base">
                                        <p:cTn id="8" dur="500" fill="hold"/>
                                        <p:tgtEl>
                                          <p:spTgt spid="7">
                                            <p:bg/>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 calcmode="lin" valueType="num">
                                      <p:cBhvr additive="base">
                                        <p:cTn id="13"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bg/>
                                          </p:spTgt>
                                        </p:tgtEl>
                                        <p:attrNameLst>
                                          <p:attrName>style.visibility</p:attrName>
                                        </p:attrNameLst>
                                      </p:cBhvr>
                                      <p:to>
                                        <p:strVal val="visible"/>
                                      </p:to>
                                    </p:set>
                                    <p:anim calcmode="lin" valueType="num">
                                      <p:cBhvr additive="base">
                                        <p:cTn id="19" dur="500" fill="hold"/>
                                        <p:tgtEl>
                                          <p:spTgt spid="9">
                                            <p:bg/>
                                          </p:spTgt>
                                        </p:tgtEl>
                                        <p:attrNameLst>
                                          <p:attrName>ppt_x</p:attrName>
                                        </p:attrNameLst>
                                      </p:cBhvr>
                                      <p:tavLst>
                                        <p:tav tm="0">
                                          <p:val>
                                            <p:strVal val="#ppt_x"/>
                                          </p:val>
                                        </p:tav>
                                        <p:tav tm="100000">
                                          <p:val>
                                            <p:strVal val="#ppt_x"/>
                                          </p:val>
                                        </p:tav>
                                      </p:tavLst>
                                    </p:anim>
                                    <p:anim calcmode="lin" valueType="num">
                                      <p:cBhvr additive="base">
                                        <p:cTn id="20" dur="500" fill="hold"/>
                                        <p:tgtEl>
                                          <p:spTgt spid="9">
                                            <p:bg/>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xEl>
                                              <p:pRg st="0" end="0"/>
                                            </p:txEl>
                                          </p:spTgt>
                                        </p:tgtEl>
                                        <p:attrNameLst>
                                          <p:attrName>style.visibility</p:attrName>
                                        </p:attrNameLst>
                                      </p:cBhvr>
                                      <p:to>
                                        <p:strVal val="visible"/>
                                      </p:to>
                                    </p:set>
                                    <p:anim calcmode="lin" valueType="num">
                                      <p:cBhvr additive="base">
                                        <p:cTn id="25"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bldP spid="9"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noChangeArrowheads="1"/>
          </p:cNvSpPr>
          <p:nvPr>
            <p:ph type="title"/>
          </p:nvPr>
        </p:nvSpPr>
        <p:spPr/>
        <p:txBody>
          <a:bodyPr/>
          <a:lstStyle/>
          <a:p>
            <a:r>
              <a:rPr lang="en-GB" altLang="en-US" b="1"/>
              <a:t>Activity </a:t>
            </a:r>
          </a:p>
        </p:txBody>
      </p:sp>
      <p:sp>
        <p:nvSpPr>
          <p:cNvPr id="11267" name="Content Placeholder 2"/>
          <p:cNvSpPr>
            <a:spLocks noGrp="1" noChangeArrowheads="1"/>
          </p:cNvSpPr>
          <p:nvPr>
            <p:ph idx="1"/>
          </p:nvPr>
        </p:nvSpPr>
        <p:spPr>
          <a:xfrm>
            <a:off x="457200" y="1989138"/>
            <a:ext cx="8229600" cy="4137025"/>
          </a:xfrm>
        </p:spPr>
        <p:txBody>
          <a:bodyPr/>
          <a:lstStyle/>
          <a:p>
            <a:r>
              <a:rPr lang="en-GB" altLang="en-US" b="1"/>
              <a:t>What are the Advantages &amp; Disadvantages:</a:t>
            </a:r>
          </a:p>
          <a:p>
            <a:pPr lvl="1"/>
            <a:r>
              <a:rPr lang="en-GB" altLang="en-US"/>
              <a:t>A) Functional Flexibility</a:t>
            </a:r>
          </a:p>
          <a:p>
            <a:pPr lvl="1"/>
            <a:r>
              <a:rPr lang="en-GB" altLang="en-US"/>
              <a:t>B) Numerical Flexibility </a:t>
            </a:r>
          </a:p>
          <a:p>
            <a:pPr lvl="1"/>
            <a:endParaRPr lang="en-GB" altLang="en-US"/>
          </a:p>
        </p:txBody>
      </p:sp>
    </p:spTree>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noChangeArrowheads="1"/>
          </p:cNvSpPr>
          <p:nvPr>
            <p:ph type="title"/>
          </p:nvPr>
        </p:nvSpPr>
        <p:spPr/>
        <p:txBody>
          <a:bodyPr/>
          <a:lstStyle/>
          <a:p>
            <a:r>
              <a:rPr lang="en-GB" altLang="en-US" b="1"/>
              <a:t>Activity </a:t>
            </a:r>
          </a:p>
        </p:txBody>
      </p:sp>
      <p:sp>
        <p:nvSpPr>
          <p:cNvPr id="12291" name="Content Placeholder 2"/>
          <p:cNvSpPr>
            <a:spLocks noGrp="1" noChangeArrowheads="1"/>
          </p:cNvSpPr>
          <p:nvPr>
            <p:ph idx="1"/>
          </p:nvPr>
        </p:nvSpPr>
        <p:spPr>
          <a:xfrm>
            <a:off x="457200" y="1989138"/>
            <a:ext cx="8229600" cy="4137025"/>
          </a:xfrm>
        </p:spPr>
        <p:txBody>
          <a:bodyPr/>
          <a:lstStyle/>
          <a:p>
            <a:pPr marL="0" indent="0" algn="ctr">
              <a:buFontTx/>
              <a:buNone/>
            </a:pPr>
            <a:r>
              <a:rPr lang="en-GB" altLang="en-US" b="1"/>
              <a:t>Make a list of as many different forms of employment contracts as you can!</a:t>
            </a:r>
          </a:p>
        </p:txBody>
      </p:sp>
      <p:pic>
        <p:nvPicPr>
          <p:cNvPr id="12292" name="Picture 2" descr="Image result for contrac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713" y="3940175"/>
            <a:ext cx="5291137" cy="281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noChangeArrowheads="1"/>
          </p:cNvSpPr>
          <p:nvPr>
            <p:ph type="title"/>
          </p:nvPr>
        </p:nvSpPr>
        <p:spPr/>
        <p:txBody>
          <a:bodyPr/>
          <a:lstStyle/>
          <a:p>
            <a:r>
              <a:rPr lang="en-GB" altLang="en-US" b="1">
                <a:solidFill>
                  <a:schemeClr val="tx1"/>
                </a:solidFill>
              </a:rPr>
              <a:t>Numerical Flexibility</a:t>
            </a:r>
            <a:endParaRPr lang="en-GB" altLang="en-US">
              <a:solidFill>
                <a:schemeClr val="tx1"/>
              </a:solidFill>
            </a:endParaRPr>
          </a:p>
        </p:txBody>
      </p:sp>
      <p:sp>
        <p:nvSpPr>
          <p:cNvPr id="13315" name="Content Placeholder 2"/>
          <p:cNvSpPr>
            <a:spLocks noGrp="1" noChangeArrowheads="1"/>
          </p:cNvSpPr>
          <p:nvPr>
            <p:ph idx="1"/>
          </p:nvPr>
        </p:nvSpPr>
        <p:spPr>
          <a:xfrm>
            <a:off x="457200" y="1916113"/>
            <a:ext cx="8229600" cy="4138612"/>
          </a:xfrm>
        </p:spPr>
        <p:txBody>
          <a:bodyPr/>
          <a:lstStyle/>
          <a:p>
            <a:r>
              <a:rPr lang="en-GB" altLang="en-US" sz="3000" b="1"/>
              <a:t>People are employed on different forms of </a:t>
            </a:r>
            <a:r>
              <a:rPr lang="en-GB" altLang="en-US" sz="3000" b="1">
                <a:solidFill>
                  <a:srgbClr val="0070C0"/>
                </a:solidFill>
              </a:rPr>
              <a:t>‘</a:t>
            </a:r>
            <a:r>
              <a:rPr lang="en-GB" altLang="en-US" sz="3000" b="1" i="1">
                <a:solidFill>
                  <a:srgbClr val="0070C0"/>
                </a:solidFill>
              </a:rPr>
              <a:t>different contracts</a:t>
            </a:r>
            <a:r>
              <a:rPr lang="en-GB" altLang="en-US" sz="3000" b="1">
                <a:solidFill>
                  <a:srgbClr val="0070C0"/>
                </a:solidFill>
              </a:rPr>
              <a:t>’ </a:t>
            </a:r>
            <a:r>
              <a:rPr lang="en-GB" altLang="en-US" sz="3000" b="1"/>
              <a:t>so they can be deployed where they are most needed at the times they are needed.</a:t>
            </a:r>
          </a:p>
          <a:p>
            <a:pPr lvl="1"/>
            <a:r>
              <a:rPr lang="en-GB" altLang="en-US" sz="2500"/>
              <a:t> part-time contracts</a:t>
            </a:r>
          </a:p>
          <a:p>
            <a:pPr lvl="1"/>
            <a:r>
              <a:rPr lang="en-GB" altLang="en-US" sz="2500"/>
              <a:t> temporary contracts </a:t>
            </a:r>
          </a:p>
          <a:p>
            <a:pPr lvl="1"/>
            <a:r>
              <a:rPr lang="en-GB" altLang="en-US" sz="2500"/>
              <a:t>temporal flexibility </a:t>
            </a:r>
          </a:p>
          <a:p>
            <a:pPr lvl="1"/>
            <a:r>
              <a:rPr lang="en-GB" altLang="en-US" sz="2500"/>
              <a:t> subcontractors</a:t>
            </a:r>
          </a:p>
          <a:p>
            <a:pPr lvl="1"/>
            <a:r>
              <a:rPr lang="en-GB" altLang="en-US" sz="2500"/>
              <a:t> homeworking</a:t>
            </a:r>
            <a:endParaRPr lang="en-GB" altLang="en-US"/>
          </a:p>
          <a:p>
            <a:pPr lvl="1"/>
            <a:r>
              <a:rPr lang="en-GB" altLang="en-US" sz="2500"/>
              <a:t>outsourcing </a:t>
            </a:r>
          </a:p>
          <a:p>
            <a:endParaRPr lang="en-GB" altLang="en-US"/>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 calcmode="lin" valueType="num">
                                      <p:cBhvr additive="base">
                                        <p:cTn id="7" dur="500" fill="hold"/>
                                        <p:tgtEl>
                                          <p:spTgt spid="133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31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315">
                                            <p:txEl>
                                              <p:pRg st="1" end="1"/>
                                            </p:txEl>
                                          </p:spTgt>
                                        </p:tgtEl>
                                        <p:attrNameLst>
                                          <p:attrName>style.visibility</p:attrName>
                                        </p:attrNameLst>
                                      </p:cBhvr>
                                      <p:to>
                                        <p:strVal val="visible"/>
                                      </p:to>
                                    </p:set>
                                    <p:anim calcmode="lin" valueType="num">
                                      <p:cBhvr additive="base">
                                        <p:cTn id="11" dur="500" fill="hold"/>
                                        <p:tgtEl>
                                          <p:spTgt spid="1331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3315">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3315">
                                            <p:txEl>
                                              <p:pRg st="2" end="2"/>
                                            </p:txEl>
                                          </p:spTgt>
                                        </p:tgtEl>
                                        <p:attrNameLst>
                                          <p:attrName>style.visibility</p:attrName>
                                        </p:attrNameLst>
                                      </p:cBhvr>
                                      <p:to>
                                        <p:strVal val="visible"/>
                                      </p:to>
                                    </p:set>
                                    <p:anim calcmode="lin" valueType="num">
                                      <p:cBhvr additive="base">
                                        <p:cTn id="15" dur="500" fill="hold"/>
                                        <p:tgtEl>
                                          <p:spTgt spid="13315">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3315">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3315">
                                            <p:txEl>
                                              <p:pRg st="3" end="3"/>
                                            </p:txEl>
                                          </p:spTgt>
                                        </p:tgtEl>
                                        <p:attrNameLst>
                                          <p:attrName>style.visibility</p:attrName>
                                        </p:attrNameLst>
                                      </p:cBhvr>
                                      <p:to>
                                        <p:strVal val="visible"/>
                                      </p:to>
                                    </p:set>
                                    <p:anim calcmode="lin" valueType="num">
                                      <p:cBhvr additive="base">
                                        <p:cTn id="19" dur="500" fill="hold"/>
                                        <p:tgtEl>
                                          <p:spTgt spid="1331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315">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3315">
                                            <p:txEl>
                                              <p:pRg st="4" end="4"/>
                                            </p:txEl>
                                          </p:spTgt>
                                        </p:tgtEl>
                                        <p:attrNameLst>
                                          <p:attrName>style.visibility</p:attrName>
                                        </p:attrNameLst>
                                      </p:cBhvr>
                                      <p:to>
                                        <p:strVal val="visible"/>
                                      </p:to>
                                    </p:set>
                                    <p:anim calcmode="lin" valueType="num">
                                      <p:cBhvr additive="base">
                                        <p:cTn id="23" dur="500" fill="hold"/>
                                        <p:tgtEl>
                                          <p:spTgt spid="13315">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3315">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3315">
                                            <p:txEl>
                                              <p:pRg st="5" end="5"/>
                                            </p:txEl>
                                          </p:spTgt>
                                        </p:tgtEl>
                                        <p:attrNameLst>
                                          <p:attrName>style.visibility</p:attrName>
                                        </p:attrNameLst>
                                      </p:cBhvr>
                                      <p:to>
                                        <p:strVal val="visible"/>
                                      </p:to>
                                    </p:set>
                                    <p:anim calcmode="lin" valueType="num">
                                      <p:cBhvr additive="base">
                                        <p:cTn id="27" dur="500" fill="hold"/>
                                        <p:tgtEl>
                                          <p:spTgt spid="13315">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3315">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3315">
                                            <p:txEl>
                                              <p:pRg st="6" end="6"/>
                                            </p:txEl>
                                          </p:spTgt>
                                        </p:tgtEl>
                                        <p:attrNameLst>
                                          <p:attrName>style.visibility</p:attrName>
                                        </p:attrNameLst>
                                      </p:cBhvr>
                                      <p:to>
                                        <p:strVal val="visible"/>
                                      </p:to>
                                    </p:set>
                                    <p:anim calcmode="lin" valueType="num">
                                      <p:cBhvr additive="base">
                                        <p:cTn id="31" dur="500" fill="hold"/>
                                        <p:tgtEl>
                                          <p:spTgt spid="13315">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31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noChangeArrowheads="1"/>
          </p:cNvSpPr>
          <p:nvPr>
            <p:ph type="title"/>
          </p:nvPr>
        </p:nvSpPr>
        <p:spPr/>
        <p:txBody>
          <a:bodyPr/>
          <a:lstStyle/>
          <a:p>
            <a:r>
              <a:rPr lang="en-GB" altLang="en-US" b="1"/>
              <a:t>Activity </a:t>
            </a:r>
          </a:p>
        </p:txBody>
      </p:sp>
      <p:sp>
        <p:nvSpPr>
          <p:cNvPr id="14339" name="Content Placeholder 2"/>
          <p:cNvSpPr>
            <a:spLocks noGrp="1" noChangeArrowheads="1"/>
          </p:cNvSpPr>
          <p:nvPr>
            <p:ph idx="1"/>
          </p:nvPr>
        </p:nvSpPr>
        <p:spPr>
          <a:xfrm>
            <a:off x="179388" y="2133600"/>
            <a:ext cx="8229600" cy="3992563"/>
          </a:xfrm>
        </p:spPr>
        <p:txBody>
          <a:bodyPr/>
          <a:lstStyle/>
          <a:p>
            <a:r>
              <a:rPr lang="en-GB" altLang="en-US" b="1"/>
              <a:t>Provide a definition of what each type of contract is.</a:t>
            </a:r>
          </a:p>
          <a:p>
            <a:r>
              <a:rPr lang="en-GB" altLang="en-US" b="1"/>
              <a:t>Provide a reason / justification for such a contract.</a:t>
            </a:r>
          </a:p>
          <a:p>
            <a:r>
              <a:rPr lang="en-GB" altLang="en-US" b="1"/>
              <a:t>Outline the ‘Pros’ &amp; ‘Cons’ for each type of contract.</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 calcmode="lin" valueType="num">
                                      <p:cBhvr additive="base">
                                        <p:cTn id="7" dur="500" fill="hold"/>
                                        <p:tgtEl>
                                          <p:spTgt spid="1433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33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339">
                                            <p:txEl>
                                              <p:pRg st="1" end="1"/>
                                            </p:txEl>
                                          </p:spTgt>
                                        </p:tgtEl>
                                        <p:attrNameLst>
                                          <p:attrName>style.visibility</p:attrName>
                                        </p:attrNameLst>
                                      </p:cBhvr>
                                      <p:to>
                                        <p:strVal val="visible"/>
                                      </p:to>
                                    </p:set>
                                    <p:anim calcmode="lin" valueType="num">
                                      <p:cBhvr additive="base">
                                        <p:cTn id="13" dur="500" fill="hold"/>
                                        <p:tgtEl>
                                          <p:spTgt spid="1433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33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339">
                                            <p:txEl>
                                              <p:pRg st="2" end="2"/>
                                            </p:txEl>
                                          </p:spTgt>
                                        </p:tgtEl>
                                        <p:attrNameLst>
                                          <p:attrName>style.visibility</p:attrName>
                                        </p:attrNameLst>
                                      </p:cBhvr>
                                      <p:to>
                                        <p:strVal val="visible"/>
                                      </p:to>
                                    </p:set>
                                    <p:anim calcmode="lin" valueType="num">
                                      <p:cBhvr additive="base">
                                        <p:cTn id="19" dur="500" fill="hold"/>
                                        <p:tgtEl>
                                          <p:spTgt spid="1433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33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noChangeArrowheads="1"/>
          </p:cNvSpPr>
          <p:nvPr>
            <p:ph type="title"/>
          </p:nvPr>
        </p:nvSpPr>
        <p:spPr/>
        <p:txBody>
          <a:bodyPr/>
          <a:lstStyle/>
          <a:p>
            <a:r>
              <a:rPr lang="en-GB" altLang="en-US" b="1"/>
              <a:t>Flexibility Rights </a:t>
            </a:r>
          </a:p>
        </p:txBody>
      </p:sp>
      <p:sp>
        <p:nvSpPr>
          <p:cNvPr id="3" name="Content Placeholder 2"/>
          <p:cNvSpPr>
            <a:spLocks noGrp="1" noChangeArrowheads="1"/>
          </p:cNvSpPr>
          <p:nvPr>
            <p:ph idx="1"/>
          </p:nvPr>
        </p:nvSpPr>
        <p:spPr>
          <a:xfrm>
            <a:off x="0" y="1844675"/>
            <a:ext cx="8686800" cy="3960813"/>
          </a:xfrm>
        </p:spPr>
        <p:txBody>
          <a:bodyPr/>
          <a:lstStyle/>
          <a:p>
            <a:r>
              <a:rPr lang="en-GB" altLang="en-US" sz="2000" b="1"/>
              <a:t>30th June 2014 all employees were given the statutory right to request flexible working conditions</a:t>
            </a:r>
          </a:p>
          <a:p>
            <a:r>
              <a:rPr lang="en-GB" altLang="en-US" sz="2000" b="1"/>
              <a:t>Flexible working hours are increasingly considered a necessity as work becomes more central in our lives, taking up more and more time outside of traditional office hours, particularly since the introduction of mobile technology.</a:t>
            </a:r>
          </a:p>
          <a:p>
            <a:r>
              <a:rPr lang="en-GB" altLang="en-US" sz="2000" b="1"/>
              <a:t>Employers must begin to consider allowing employees the ability to manage their time spent working, as long as they achieve their targets and meet expectations</a:t>
            </a:r>
          </a:p>
          <a:p>
            <a:r>
              <a:rPr lang="en-GB" altLang="en-US" sz="2000" b="1"/>
              <a:t>CIPD surveys reveal 43% would like to change start/finish time &amp; half of employees admitted taking phone calls and responding to emails outside of their contracted hours, which reinforces this notion that the traditional working hours are no longer meeting business needs</a:t>
            </a:r>
          </a:p>
          <a:p>
            <a:endParaRPr lang="en-GB" altLang="en-US" sz="2200"/>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noChangeArrowheads="1"/>
          </p:cNvSpPr>
          <p:nvPr>
            <p:ph type="title"/>
          </p:nvPr>
        </p:nvSpPr>
        <p:spPr/>
        <p:txBody>
          <a:bodyPr/>
          <a:lstStyle/>
          <a:p>
            <a:r>
              <a:rPr lang="en-GB" altLang="en-US" b="1"/>
              <a:t>Criticisms of Flexibility </a:t>
            </a:r>
          </a:p>
        </p:txBody>
      </p:sp>
      <p:sp>
        <p:nvSpPr>
          <p:cNvPr id="3" name="Content Placeholder 2">
            <a:extLst>
              <a:ext uri="{FF2B5EF4-FFF2-40B4-BE49-F238E27FC236}">
                <a16:creationId xmlns:a16="http://schemas.microsoft.com/office/drawing/2014/main" id="{9FB0F11A-6D0D-453E-B7A4-970A8120EB87}"/>
              </a:ext>
            </a:extLst>
          </p:cNvPr>
          <p:cNvSpPr>
            <a:spLocks noGrp="1"/>
          </p:cNvSpPr>
          <p:nvPr>
            <p:ph idx="1"/>
          </p:nvPr>
        </p:nvSpPr>
        <p:spPr>
          <a:xfrm>
            <a:off x="457200" y="2060575"/>
            <a:ext cx="8229600" cy="4065588"/>
          </a:xfrm>
        </p:spPr>
        <p:txBody>
          <a:bodyPr/>
          <a:lstStyle/>
          <a:p>
            <a:pPr>
              <a:defRPr/>
            </a:pPr>
            <a:r>
              <a:rPr lang="en-GB" b="1" dirty="0">
                <a:solidFill>
                  <a:srgbClr val="0070C0"/>
                </a:solidFill>
              </a:rPr>
              <a:t>What are they?</a:t>
            </a:r>
          </a:p>
          <a:p>
            <a:pPr lvl="1">
              <a:defRPr/>
            </a:pPr>
            <a:r>
              <a:rPr lang="en-GB" sz="2100" b="1" dirty="0"/>
              <a:t>The main criticisms are characterised by a tendency to equate the concept of ‘flexibility’ with that of ‘employment insecurity’. There is a supposed incompatibility between the principles of the flexible firm and high-commitment P&amp;D practices.</a:t>
            </a:r>
          </a:p>
          <a:p>
            <a:pPr marL="457200" lvl="1" indent="0">
              <a:buFontTx/>
              <a:buNone/>
              <a:defRPr/>
            </a:pPr>
            <a:endParaRPr lang="en-GB" sz="2100" dirty="0"/>
          </a:p>
          <a:p>
            <a:pPr lvl="1">
              <a:defRPr/>
            </a:pPr>
            <a:r>
              <a:rPr lang="en-GB" sz="2100" b="1" dirty="0"/>
              <a:t>Such employers tend to seek staff who are already trained, rather than developing people themselves. This would ultimately result in chronic skills shortages and thus damage the health of the national economy.</a:t>
            </a:r>
          </a:p>
          <a:p>
            <a:pPr lvl="1">
              <a:defRPr/>
            </a:pPr>
            <a:endParaRPr lang="en-GB" dirty="0"/>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noChangeArrowheads="1"/>
          </p:cNvSpPr>
          <p:nvPr>
            <p:ph type="title"/>
          </p:nvPr>
        </p:nvSpPr>
        <p:spPr/>
        <p:txBody>
          <a:bodyPr/>
          <a:lstStyle/>
          <a:p>
            <a:r>
              <a:rPr lang="en-GB" altLang="en-US" b="1"/>
              <a:t>Criticisms of Flexibility </a:t>
            </a:r>
          </a:p>
        </p:txBody>
      </p:sp>
      <p:sp>
        <p:nvSpPr>
          <p:cNvPr id="3" name="Content Placeholder 2">
            <a:extLst>
              <a:ext uri="{FF2B5EF4-FFF2-40B4-BE49-F238E27FC236}">
                <a16:creationId xmlns:a16="http://schemas.microsoft.com/office/drawing/2014/main" id="{8172611F-3567-4C36-B9BD-4DCE9B6A503B}"/>
              </a:ext>
            </a:extLst>
          </p:cNvPr>
          <p:cNvSpPr>
            <a:spLocks noGrp="1"/>
          </p:cNvSpPr>
          <p:nvPr>
            <p:ph idx="1"/>
          </p:nvPr>
        </p:nvSpPr>
        <p:spPr>
          <a:xfrm>
            <a:off x="457200" y="2060575"/>
            <a:ext cx="8229600" cy="4065588"/>
          </a:xfrm>
        </p:spPr>
        <p:txBody>
          <a:bodyPr/>
          <a:lstStyle/>
          <a:p>
            <a:pPr lvl="1">
              <a:defRPr/>
            </a:pPr>
            <a:r>
              <a:rPr lang="en-GB" b="1" dirty="0">
                <a:solidFill>
                  <a:srgbClr val="0070C0"/>
                </a:solidFill>
              </a:rPr>
              <a:t>Ethical considerations.</a:t>
            </a:r>
          </a:p>
          <a:p>
            <a:pPr lvl="2">
              <a:defRPr/>
            </a:pPr>
            <a:r>
              <a:rPr lang="en-GB" b="1" dirty="0"/>
              <a:t>Developing a peripheral workforce allows employers to exercise a greater degree of power – exploiting these individuals’ desire for greater stability.</a:t>
            </a:r>
          </a:p>
          <a:p>
            <a:pPr marL="914400" lvl="2" indent="0">
              <a:buFontTx/>
              <a:buNone/>
              <a:defRPr/>
            </a:pPr>
            <a:endParaRPr lang="en-GB" b="1" dirty="0"/>
          </a:p>
          <a:p>
            <a:pPr lvl="2">
              <a:defRPr/>
            </a:pPr>
            <a:r>
              <a:rPr lang="en-GB" b="1" dirty="0"/>
              <a:t>Widespread adoption of the flexible firm model would result in an unequal society.</a:t>
            </a:r>
          </a:p>
          <a:p>
            <a:pPr marL="457200" lvl="1" indent="0">
              <a:buFontTx/>
              <a:buNone/>
              <a:defRPr/>
            </a:pPr>
            <a:endParaRPr lang="en-GB" dirty="0"/>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A1B548D-5307-4003-B2EE-B8F5B41E7F16}"/>
              </a:ext>
            </a:extLst>
          </p:cNvPr>
          <p:cNvPicPr>
            <a:picLocks noChangeAspect="1"/>
          </p:cNvPicPr>
          <p:nvPr/>
        </p:nvPicPr>
        <p:blipFill>
          <a:blip r:embed="rId2"/>
          <a:stretch>
            <a:fillRect/>
          </a:stretch>
        </p:blipFill>
        <p:spPr>
          <a:xfrm>
            <a:off x="35495" y="0"/>
            <a:ext cx="9081261" cy="685800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noChangeArrowheads="1"/>
          </p:cNvSpPr>
          <p:nvPr>
            <p:ph type="title"/>
          </p:nvPr>
        </p:nvSpPr>
        <p:spPr/>
        <p:txBody>
          <a:bodyPr/>
          <a:lstStyle/>
          <a:p>
            <a:r>
              <a:rPr lang="en-GB" altLang="en-US" b="1"/>
              <a:t>Agility </a:t>
            </a:r>
          </a:p>
        </p:txBody>
      </p:sp>
      <p:sp>
        <p:nvSpPr>
          <p:cNvPr id="3" name="Content Placeholder 2">
            <a:extLst>
              <a:ext uri="{FF2B5EF4-FFF2-40B4-BE49-F238E27FC236}">
                <a16:creationId xmlns:a16="http://schemas.microsoft.com/office/drawing/2014/main" id="{2C000CD2-E7E6-4192-976F-AA2AC718C932}"/>
              </a:ext>
            </a:extLst>
          </p:cNvPr>
          <p:cNvSpPr>
            <a:spLocks noGrp="1"/>
          </p:cNvSpPr>
          <p:nvPr>
            <p:ph idx="1"/>
          </p:nvPr>
        </p:nvSpPr>
        <p:spPr>
          <a:xfrm>
            <a:off x="179388" y="2060575"/>
            <a:ext cx="8064500" cy="4321175"/>
          </a:xfrm>
        </p:spPr>
        <p:txBody>
          <a:bodyPr/>
          <a:lstStyle/>
          <a:p>
            <a:pPr>
              <a:defRPr/>
            </a:pPr>
            <a:r>
              <a:rPr lang="en-GB" dirty="0">
                <a:latin typeface="Calibri" panose="020F0502020204030204" pitchFamily="34" charset="0"/>
              </a:rPr>
              <a:t>Holbeche (2005) and (2011):</a:t>
            </a:r>
          </a:p>
          <a:p>
            <a:pPr marL="0" indent="0">
              <a:buFontTx/>
              <a:buNone/>
              <a:defRPr/>
            </a:pPr>
            <a:endParaRPr lang="en-GB" dirty="0">
              <a:latin typeface="Calibri" panose="020F0502020204030204" pitchFamily="34" charset="0"/>
            </a:endParaRPr>
          </a:p>
          <a:p>
            <a:pPr marL="0" indent="0" algn="ctr">
              <a:buFontTx/>
              <a:buNone/>
              <a:defRPr/>
            </a:pPr>
            <a:r>
              <a:rPr lang="en-GB" dirty="0">
                <a:latin typeface="Calibri" panose="020F0502020204030204" pitchFamily="34" charset="0"/>
              </a:rPr>
              <a:t>“</a:t>
            </a:r>
            <a:r>
              <a:rPr lang="en-GB" b="1" dirty="0"/>
              <a:t>the ability to manage continuous, rapid and sustainable change, is becoming a key organisational differentiator in a fast-changing complex environment”</a:t>
            </a:r>
          </a:p>
          <a:p>
            <a:pPr marL="0" indent="0">
              <a:buFontTx/>
              <a:buNone/>
              <a:defRPr/>
            </a:pPr>
            <a:endParaRPr lang="en-GB" dirty="0">
              <a:latin typeface="Calibri" panose="020F0502020204030204" pitchFamily="34" charset="0"/>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noChangeArrowheads="1"/>
          </p:cNvSpPr>
          <p:nvPr>
            <p:ph type="title"/>
          </p:nvPr>
        </p:nvSpPr>
        <p:spPr/>
        <p:txBody>
          <a:bodyPr/>
          <a:lstStyle/>
          <a:p>
            <a:r>
              <a:rPr lang="en-GB" altLang="en-US" b="1"/>
              <a:t>Discussion Question</a:t>
            </a:r>
          </a:p>
        </p:txBody>
      </p:sp>
      <p:sp>
        <p:nvSpPr>
          <p:cNvPr id="20483" name="Content Placeholder 2"/>
          <p:cNvSpPr>
            <a:spLocks noGrp="1" noChangeArrowheads="1"/>
          </p:cNvSpPr>
          <p:nvPr>
            <p:ph idx="1"/>
          </p:nvPr>
        </p:nvSpPr>
        <p:spPr>
          <a:xfrm>
            <a:off x="457200" y="2133600"/>
            <a:ext cx="8229600" cy="3992563"/>
          </a:xfrm>
        </p:spPr>
        <p:txBody>
          <a:bodyPr/>
          <a:lstStyle/>
          <a:p>
            <a:pPr marL="0" indent="0" algn="ctr">
              <a:buFontTx/>
              <a:buNone/>
            </a:pPr>
            <a:r>
              <a:rPr lang="en-GB" altLang="en-US" sz="3600" b="1"/>
              <a:t>Is Flexibility the Same as Agility?</a:t>
            </a:r>
          </a:p>
        </p:txBody>
      </p:sp>
      <p:pic>
        <p:nvPicPr>
          <p:cNvPr id="47106" name="Picture 2" descr="Image result for flexibility and agility">
            <a:extLst>
              <a:ext uri="{FF2B5EF4-FFF2-40B4-BE49-F238E27FC236}">
                <a16:creationId xmlns:a16="http://schemas.microsoft.com/office/drawing/2014/main" id="{C591E3DB-AB6C-4042-B56F-12C1F58D0DCC}"/>
              </a:ext>
            </a:extLst>
          </p:cNvPr>
          <p:cNvPicPr>
            <a:picLocks noChangeAspect="1" noChangeArrowheads="1"/>
          </p:cNvPicPr>
          <p:nvPr/>
        </p:nvPicPr>
        <p:blipFill>
          <a:blip r:embed="rId2"/>
          <a:srcRect/>
          <a:stretch>
            <a:fillRect/>
          </a:stretch>
        </p:blipFill>
        <p:spPr bwMode="auto">
          <a:xfrm>
            <a:off x="2700338" y="3644900"/>
            <a:ext cx="3371850" cy="2286000"/>
          </a:xfrm>
          <a:prstGeom prst="rect">
            <a:avLst/>
          </a:prstGeom>
        </p:spPr>
        <p:style>
          <a:lnRef idx="2">
            <a:schemeClr val="dk1"/>
          </a:lnRef>
          <a:fillRef idx="1">
            <a:schemeClr val="lt1"/>
          </a:fillRef>
          <a:effectRef idx="0">
            <a:schemeClr val="dk1"/>
          </a:effectRef>
          <a:fontRef idx="minor">
            <a:schemeClr val="dk1"/>
          </a:fontRef>
        </p:style>
      </p:pic>
    </p:spTree>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noChangeArrowheads="1"/>
          </p:cNvSpPr>
          <p:nvPr>
            <p:ph type="title"/>
          </p:nvPr>
        </p:nvSpPr>
        <p:spPr/>
        <p:txBody>
          <a:bodyPr/>
          <a:lstStyle/>
          <a:p>
            <a:r>
              <a:rPr lang="en-GB" altLang="en-US" b="1"/>
              <a:t>Agility V Flexibility </a:t>
            </a:r>
          </a:p>
        </p:txBody>
      </p:sp>
      <p:sp>
        <p:nvSpPr>
          <p:cNvPr id="20483" name="Content Placeholder 2">
            <a:extLst>
              <a:ext uri="{FF2B5EF4-FFF2-40B4-BE49-F238E27FC236}">
                <a16:creationId xmlns:a16="http://schemas.microsoft.com/office/drawing/2014/main" id="{5B001357-3BC2-4893-BFBD-D785D32EA9A9}"/>
              </a:ext>
            </a:extLst>
          </p:cNvPr>
          <p:cNvSpPr>
            <a:spLocks noGrp="1"/>
          </p:cNvSpPr>
          <p:nvPr>
            <p:ph idx="1"/>
          </p:nvPr>
        </p:nvSpPr>
        <p:spPr>
          <a:xfrm>
            <a:off x="457200" y="2060575"/>
            <a:ext cx="8229600" cy="4065588"/>
          </a:xfrm>
        </p:spPr>
        <p:txBody>
          <a:bodyPr/>
          <a:lstStyle/>
          <a:p>
            <a:pPr marL="0" indent="0" algn="ctr">
              <a:buFontTx/>
              <a:buNone/>
              <a:defRPr/>
            </a:pPr>
            <a:r>
              <a:rPr lang="en-GB" altLang="en-US" b="1" dirty="0"/>
              <a:t>It would appear that these are one and the same, but flexible working has usually been working to the advantage of the employee’s lifestyle, whereas agile working benefits the business needs.</a:t>
            </a:r>
          </a:p>
          <a:p>
            <a:pPr algn="ctr">
              <a:defRPr/>
            </a:pPr>
            <a:endParaRPr lang="en-GB" altLang="en-US" b="1" dirty="0"/>
          </a:p>
        </p:txBody>
      </p:sp>
    </p:spTree>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noChangeArrowheads="1"/>
          </p:cNvSpPr>
          <p:nvPr>
            <p:ph type="title"/>
          </p:nvPr>
        </p:nvSpPr>
        <p:spPr/>
        <p:txBody>
          <a:bodyPr/>
          <a:lstStyle/>
          <a:p>
            <a:r>
              <a:rPr lang="en-GB" altLang="en-US" b="1"/>
              <a:t>Discussion Question </a:t>
            </a:r>
          </a:p>
        </p:txBody>
      </p:sp>
      <p:sp>
        <p:nvSpPr>
          <p:cNvPr id="22531" name="Content Placeholder 2"/>
          <p:cNvSpPr>
            <a:spLocks noGrp="1" noChangeArrowheads="1"/>
          </p:cNvSpPr>
          <p:nvPr>
            <p:ph idx="1"/>
          </p:nvPr>
        </p:nvSpPr>
        <p:spPr>
          <a:xfrm>
            <a:off x="457200" y="2060575"/>
            <a:ext cx="8229600" cy="4065588"/>
          </a:xfrm>
        </p:spPr>
        <p:txBody>
          <a:bodyPr/>
          <a:lstStyle/>
          <a:p>
            <a:pPr marL="0" indent="0" algn="ctr">
              <a:buFontTx/>
              <a:buNone/>
            </a:pPr>
            <a:r>
              <a:rPr lang="en-GB" altLang="en-US" sz="3500" b="1"/>
              <a:t>How can an Agile culture be reflected within an organisation?</a:t>
            </a:r>
          </a:p>
        </p:txBody>
      </p:sp>
      <p:pic>
        <p:nvPicPr>
          <p:cNvPr id="22532" name="Picture 2" descr="Image result for agile cultu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6375" y="3644900"/>
            <a:ext cx="5715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noChangeArrowheads="1"/>
          </p:cNvSpPr>
          <p:nvPr>
            <p:ph type="title"/>
          </p:nvPr>
        </p:nvSpPr>
        <p:spPr/>
        <p:txBody>
          <a:bodyPr/>
          <a:lstStyle/>
          <a:p>
            <a:r>
              <a:rPr lang="en-GB" altLang="en-US" b="1"/>
              <a:t>Discussion Question </a:t>
            </a:r>
          </a:p>
        </p:txBody>
      </p:sp>
      <p:sp>
        <p:nvSpPr>
          <p:cNvPr id="3" name="Content Placeholder 2">
            <a:extLst>
              <a:ext uri="{FF2B5EF4-FFF2-40B4-BE49-F238E27FC236}">
                <a16:creationId xmlns:a16="http://schemas.microsoft.com/office/drawing/2014/main" id="{F18021EF-700A-4930-B154-8359EC4DE3B4}"/>
              </a:ext>
            </a:extLst>
          </p:cNvPr>
          <p:cNvSpPr>
            <a:spLocks noGrp="1"/>
          </p:cNvSpPr>
          <p:nvPr>
            <p:ph idx="1"/>
          </p:nvPr>
        </p:nvSpPr>
        <p:spPr>
          <a:xfrm>
            <a:off x="457200" y="2060575"/>
            <a:ext cx="8229600" cy="4065588"/>
          </a:xfrm>
        </p:spPr>
        <p:txBody>
          <a:bodyPr/>
          <a:lstStyle/>
          <a:p>
            <a:pPr marL="0" indent="0" algn="ctr">
              <a:buFontTx/>
              <a:buNone/>
              <a:defRPr/>
            </a:pPr>
            <a:r>
              <a:rPr lang="en-GB" sz="3500" b="1" dirty="0"/>
              <a:t>How do you implement organisational agility?</a:t>
            </a:r>
          </a:p>
          <a:p>
            <a:pPr>
              <a:defRPr/>
            </a:pPr>
            <a:endParaRPr lang="en-GB" dirty="0"/>
          </a:p>
        </p:txBody>
      </p:sp>
      <p:pic>
        <p:nvPicPr>
          <p:cNvPr id="5" name="Picture 4">
            <a:extLst>
              <a:ext uri="{FF2B5EF4-FFF2-40B4-BE49-F238E27FC236}">
                <a16:creationId xmlns:a16="http://schemas.microsoft.com/office/drawing/2014/main" id="{6DBE529C-286B-4691-AD20-2DEDF8ADE0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68538" y="3429000"/>
            <a:ext cx="4300537" cy="27654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noChangeArrowheads="1"/>
          </p:cNvSpPr>
          <p:nvPr>
            <p:ph type="title"/>
          </p:nvPr>
        </p:nvSpPr>
        <p:spPr/>
        <p:txBody>
          <a:bodyPr/>
          <a:lstStyle/>
          <a:p>
            <a:r>
              <a:rPr lang="en-GB" altLang="en-US" b="1"/>
              <a:t>Discussion Question</a:t>
            </a:r>
          </a:p>
        </p:txBody>
      </p:sp>
      <p:sp>
        <p:nvSpPr>
          <p:cNvPr id="3" name="Content Placeholder 2">
            <a:extLst>
              <a:ext uri="{FF2B5EF4-FFF2-40B4-BE49-F238E27FC236}">
                <a16:creationId xmlns:a16="http://schemas.microsoft.com/office/drawing/2014/main" id="{C251394A-197A-42DA-BEE9-9EAAFC621348}"/>
              </a:ext>
            </a:extLst>
          </p:cNvPr>
          <p:cNvSpPr>
            <a:spLocks noGrp="1"/>
          </p:cNvSpPr>
          <p:nvPr>
            <p:ph idx="1"/>
          </p:nvPr>
        </p:nvSpPr>
        <p:spPr>
          <a:xfrm>
            <a:off x="457200" y="1916113"/>
            <a:ext cx="8229600" cy="4210050"/>
          </a:xfrm>
        </p:spPr>
        <p:txBody>
          <a:bodyPr/>
          <a:lstStyle/>
          <a:p>
            <a:pPr marL="0" indent="0" algn="ctr">
              <a:buFontTx/>
              <a:buNone/>
              <a:defRPr/>
            </a:pPr>
            <a:r>
              <a:rPr lang="en-GB" altLang="en-US" sz="3500" b="1" dirty="0"/>
              <a:t>Why is agility and flexibility important in today’s ‘Inter-Cultural Workplace’?</a:t>
            </a:r>
          </a:p>
          <a:p>
            <a:pPr>
              <a:defRPr/>
            </a:pPr>
            <a:endParaRPr lang="en-GB" dirty="0"/>
          </a:p>
        </p:txBody>
      </p:sp>
      <p:pic>
        <p:nvPicPr>
          <p:cNvPr id="5" name="Picture 4">
            <a:extLst>
              <a:ext uri="{FF2B5EF4-FFF2-40B4-BE49-F238E27FC236}">
                <a16:creationId xmlns:a16="http://schemas.microsoft.com/office/drawing/2014/main" id="{2145EB1A-68A8-4054-A437-0DF477842F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712415"/>
            <a:ext cx="8159552" cy="2857500"/>
          </a:xfrm>
          <a:prstGeom prst="rect">
            <a:avLst/>
          </a:prstGeom>
          <a:ln>
            <a:noFill/>
          </a:ln>
          <a:effectLst>
            <a:softEdge rad="112500"/>
          </a:effectLst>
        </p:spPr>
      </p:pic>
    </p:spTree>
  </p:cSld>
  <p:clrMapOvr>
    <a:masterClrMapping/>
  </p:clrMapOvr>
  <p:transition spd="slow">
    <p:push dir="u"/>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B438F96E705D6469403A46F42FBE3CB" ma:contentTypeVersion="10" ma:contentTypeDescription="Create a new document." ma:contentTypeScope="" ma:versionID="4b5dee9453d474f14d984c62bca5aea0">
  <xsd:schema xmlns:xsd="http://www.w3.org/2001/XMLSchema" xmlns:xs="http://www.w3.org/2001/XMLSchema" xmlns:p="http://schemas.microsoft.com/office/2006/metadata/properties" xmlns:ns3="bf13d2f1-3fb4-4d24-806f-713eb38c1b0e" targetNamespace="http://schemas.microsoft.com/office/2006/metadata/properties" ma:root="true" ma:fieldsID="b614c3faa3ae6c249c67f1320b977d17" ns3:_="">
    <xsd:import namespace="bf13d2f1-3fb4-4d24-806f-713eb38c1b0e"/>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13d2f1-3fb4-4d24-806f-713eb38c1b0e"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DDA5C1B-C5A7-4B03-BD04-3FF61EA376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f13d2f1-3fb4-4d24-806f-713eb38c1b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338C9C4-8434-461C-99B9-0B19F146E3B4}">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bf13d2f1-3fb4-4d24-806f-713eb38c1b0e"/>
    <ds:schemaRef ds:uri="http://purl.org/dc/elements/1.1/"/>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843FA1E5-E90B-44CB-A05B-1120BBAC602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8214</TotalTime>
  <Words>992</Words>
  <Application>Microsoft Office PowerPoint</Application>
  <PresentationFormat>On-screen Show (4:3)</PresentationFormat>
  <Paragraphs>104</Paragraphs>
  <Slides>22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Century Gothic</vt:lpstr>
      <vt:lpstr>Diseño predeterminado</vt:lpstr>
      <vt:lpstr>Working in an Inclusive World</vt:lpstr>
      <vt:lpstr>PowerPoint Presentation</vt:lpstr>
      <vt:lpstr>Session Objectives </vt:lpstr>
      <vt:lpstr>Discussion Question </vt:lpstr>
      <vt:lpstr>PowerPoint Presentation</vt:lpstr>
      <vt:lpstr>Defining Flexibility </vt:lpstr>
      <vt:lpstr>Defining Flexibility </vt:lpstr>
      <vt:lpstr>PowerPoint Presentation</vt:lpstr>
      <vt:lpstr>Activity </vt:lpstr>
      <vt:lpstr>Activity </vt:lpstr>
      <vt:lpstr>Numerical Flexibility</vt:lpstr>
      <vt:lpstr>Activity </vt:lpstr>
      <vt:lpstr>Flexibility Rights </vt:lpstr>
      <vt:lpstr>Criticisms of Flexibility </vt:lpstr>
      <vt:lpstr>Criticisms of Flexibility </vt:lpstr>
      <vt:lpstr>PowerPoint Presentation</vt:lpstr>
      <vt:lpstr>Agility </vt:lpstr>
      <vt:lpstr>Discussion Question</vt:lpstr>
      <vt:lpstr>Agility V Flexibility </vt:lpstr>
      <vt:lpstr>Discussion Question </vt:lpstr>
      <vt:lpstr>Discussion Question </vt:lpstr>
      <vt:lpstr>Discussion Question</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Mariajose</dc:creator>
  <cp:lastModifiedBy>Glenn Behenna</cp:lastModifiedBy>
  <cp:revision>729</cp:revision>
  <dcterms:created xsi:type="dcterms:W3CDTF">2010-05-23T14:28:12Z</dcterms:created>
  <dcterms:modified xsi:type="dcterms:W3CDTF">2024-03-02T12:05:49Z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0x010100AB438F96E705D6469403A46F42FBE3CB</vt:lpwstr>
  </property>
</Properties>
</file>