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424" r:id="rId3"/>
    <p:sldId id="427" r:id="rId4"/>
    <p:sldId id="429" r:id="rId5"/>
    <p:sldId id="430" r:id="rId6"/>
    <p:sldId id="431" r:id="rId7"/>
    <p:sldId id="432" r:id="rId8"/>
    <p:sldId id="433" r:id="rId9"/>
    <p:sldId id="434" r:id="rId10"/>
    <p:sldId id="436" r:id="rId11"/>
    <p:sldId id="437" r:id="rId12"/>
    <p:sldId id="438" r:id="rId13"/>
    <p:sldId id="440" r:id="rId14"/>
    <p:sldId id="443" r:id="rId15"/>
    <p:sldId id="445" r:id="rId16"/>
    <p:sldId id="446" r:id="rId17"/>
    <p:sldId id="447" r:id="rId18"/>
    <p:sldId id="448" r:id="rId19"/>
    <p:sldId id="449" r:id="rId20"/>
    <p:sldId id="451" r:id="rId21"/>
    <p:sldId id="452" r:id="rId22"/>
    <p:sldId id="453" r:id="rId23"/>
    <p:sldId id="454" r:id="rId24"/>
    <p:sldId id="287" r:id="rId2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82" autoAdjust="0"/>
    <p:restoredTop sz="94576" autoAdjust="0"/>
  </p:normalViewPr>
  <p:slideViewPr>
    <p:cSldViewPr>
      <p:cViewPr varScale="1">
        <p:scale>
          <a:sx n="110" d="100"/>
          <a:sy n="110" d="100"/>
        </p:scale>
        <p:origin x="202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357B2D-C2F0-A447-A663-CF76A143EB2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E9E753BE-0AA1-2EB8-BD33-0048D8CCBFD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7D197DA-4F39-B148-BDA7-96BDB7C989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740B7847-77F4-529E-6929-B5F8447DBFEB}"/>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8D5DAA57-2251-F6E4-B74A-3F9B9F1CF27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21507" name="Slide Number Placeholder 3">
            <a:extLst>
              <a:ext uri="{FF2B5EF4-FFF2-40B4-BE49-F238E27FC236}">
                <a16:creationId xmlns:a16="http://schemas.microsoft.com/office/drawing/2014/main" id="{D8622401-0CAC-2EF1-8C77-9E4F6CE5F2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F6AEED5-A0C2-DA4D-91EF-CEA11A8BF9E1}"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862541E-C863-D392-B83E-4F191596434F}"/>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60731A4F-4BD8-2CD6-167C-357C01F0C4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After studying this chapter, you will be able to:</a:t>
            </a:r>
          </a:p>
          <a:p>
            <a:endParaRPr lang="en-US" altLang="en-US" b="1">
              <a:ea typeface="MS PGothic" panose="020B0600070205080204" pitchFamily="34" charset="-128"/>
            </a:endParaRPr>
          </a:p>
          <a:p>
            <a:pPr>
              <a:buFontTx/>
              <a:buChar char="•"/>
            </a:pPr>
            <a:r>
              <a:rPr lang="en-US" altLang="en-US" b="1">
                <a:ea typeface="MS PGothic" panose="020B0600070205080204" pitchFamily="34" charset="-128"/>
              </a:rPr>
              <a:t> </a:t>
            </a:r>
            <a:r>
              <a:rPr lang="en-US" altLang="en-US">
                <a:ea typeface="MS PGothic" panose="020B0600070205080204" pitchFamily="34" charset="-128"/>
              </a:rPr>
              <a:t>Describe what managers need to know about communicating effectively.  </a:t>
            </a:r>
          </a:p>
          <a:p>
            <a:pPr>
              <a:buFontTx/>
              <a:buChar char="•"/>
            </a:pPr>
            <a:r>
              <a:rPr lang="en-US" altLang="en-US">
                <a:ea typeface="MS PGothic" panose="020B0600070205080204" pitchFamily="34" charset="-128"/>
              </a:rPr>
              <a:t> Explain how technology affects managerial communication.</a:t>
            </a:r>
          </a:p>
          <a:p>
            <a:pPr>
              <a:buFontTx/>
              <a:buChar char="•"/>
            </a:pPr>
            <a:r>
              <a:rPr lang="en-US" altLang="en-US">
                <a:ea typeface="MS PGothic" panose="020B0600070205080204" pitchFamily="34" charset="-128"/>
              </a:rPr>
              <a:t> Discuss contemporary issues in communication. </a:t>
            </a:r>
          </a:p>
        </p:txBody>
      </p:sp>
      <p:sp>
        <p:nvSpPr>
          <p:cNvPr id="23555" name="Slide Number Placeholder 3">
            <a:extLst>
              <a:ext uri="{FF2B5EF4-FFF2-40B4-BE49-F238E27FC236}">
                <a16:creationId xmlns:a16="http://schemas.microsoft.com/office/drawing/2014/main" id="{C1B20D8E-E25B-3E12-F659-1A5264B740B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D90239-5BEF-6544-B5D5-E6E1D0336B6B}"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685C8986-FB6E-B3A0-AE95-308FB7944E9C}"/>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D455351A-A1ED-FB2E-A080-17CDB18366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The importance of effective communication for managers cannot be overemphasized—for one specific reason: </a:t>
            </a:r>
            <a:r>
              <a:rPr lang="en-US" altLang="en-US" i="1">
                <a:ea typeface="MS PGothic" panose="020B0600070205080204" pitchFamily="34" charset="-128"/>
              </a:rPr>
              <a:t>Everything</a:t>
            </a:r>
            <a:r>
              <a:rPr lang="en-US" altLang="en-US">
                <a:ea typeface="MS PGothic" panose="020B0600070205080204" pitchFamily="34" charset="-128"/>
              </a:rPr>
              <a:t> a manager does involves communication. </a:t>
            </a:r>
          </a:p>
          <a:p>
            <a:endParaRPr lang="en-US" altLang="en-US" i="1">
              <a:ea typeface="MS PGothic" panose="020B0600070205080204" pitchFamily="34" charset="-128"/>
            </a:endParaRPr>
          </a:p>
          <a:p>
            <a:r>
              <a:rPr lang="en-US" altLang="en-US" b="1">
                <a:ea typeface="MS PGothic" panose="020B0600070205080204" pitchFamily="34" charset="-128"/>
              </a:rPr>
              <a:t>Communication</a:t>
            </a:r>
            <a:r>
              <a:rPr lang="en-US" altLang="en-US">
                <a:ea typeface="MS PGothic" panose="020B0600070205080204" pitchFamily="34" charset="-128"/>
              </a:rPr>
              <a:t> can be thought of as a process or flow that transfers understanding and meaning from one person to another. </a:t>
            </a:r>
          </a:p>
          <a:p>
            <a:endParaRPr lang="en-US" altLang="en-US">
              <a:ea typeface="MS PGothic" panose="020B0600070205080204" pitchFamily="34" charset="-128"/>
            </a:endParaRPr>
          </a:p>
          <a:p>
            <a:r>
              <a:rPr lang="en-US" altLang="en-US">
                <a:ea typeface="MS PGothic" panose="020B0600070205080204" pitchFamily="34" charset="-128"/>
              </a:rPr>
              <a:t>Before communication can take place, a purpose, expressed as a </a:t>
            </a:r>
            <a:r>
              <a:rPr lang="en-US" altLang="en-US" b="1">
                <a:ea typeface="MS PGothic" panose="020B0600070205080204" pitchFamily="34" charset="-128"/>
              </a:rPr>
              <a:t>message</a:t>
            </a:r>
            <a:r>
              <a:rPr lang="en-US" altLang="en-US">
                <a:ea typeface="MS PGothic" panose="020B0600070205080204" pitchFamily="34" charset="-128"/>
              </a:rPr>
              <a:t> to be conveyed, is needed. The message passes between the sender and a receiver. The message is converted to symbolic form—such as a television commercial—and is passed by way of some channel of communication to the receiver, who decodes the message. </a:t>
            </a:r>
          </a:p>
          <a:p>
            <a:endParaRPr lang="en-US" altLang="en-US" i="1">
              <a:ea typeface="MS PGothic" panose="020B0600070205080204" pitchFamily="34" charset="-128"/>
            </a:endParaRPr>
          </a:p>
          <a:p>
            <a:r>
              <a:rPr lang="en-US" altLang="en-US">
                <a:ea typeface="MS PGothic" panose="020B0600070205080204" pitchFamily="34" charset="-128"/>
              </a:rPr>
              <a:t>Let’s take a closer look at how this happens.</a:t>
            </a:r>
          </a:p>
        </p:txBody>
      </p:sp>
      <p:sp>
        <p:nvSpPr>
          <p:cNvPr id="26627" name="Slide Number Placeholder 3">
            <a:extLst>
              <a:ext uri="{FF2B5EF4-FFF2-40B4-BE49-F238E27FC236}">
                <a16:creationId xmlns:a16="http://schemas.microsoft.com/office/drawing/2014/main" id="{0A182BFF-9BE7-E3E3-3975-17EEC4761B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77638E-F277-564F-8EFB-E9EFA14B14C7}"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6199DFA4-D528-7244-9357-BEB8D2C66CE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ABA945A-9826-364F-8F7F-CDF6601D68DB}"/>
              </a:ext>
            </a:extLst>
          </p:cNvPr>
          <p:cNvSpPr>
            <a:spLocks noGrp="1"/>
          </p:cNvSpPr>
          <p:nvPr>
            <p:ph type="body" idx="1"/>
          </p:nvPr>
        </p:nvSpPr>
        <p:spPr/>
        <p:txBody>
          <a:bodyPr>
            <a:normAutofit/>
          </a:bodyPr>
          <a:lstStyle/>
          <a:p>
            <a:pPr>
              <a:defRPr/>
            </a:pPr>
            <a:r>
              <a:rPr lang="en-US" dirty="0"/>
              <a:t>Exhibit 13–1 depicts the seven-part </a:t>
            </a:r>
            <a:r>
              <a:rPr lang="en-US" b="1" dirty="0"/>
              <a:t>communication process </a:t>
            </a:r>
            <a:r>
              <a:rPr lang="en-US" dirty="0"/>
              <a:t>of transferring and understanding meaning: (1) the communication source or sender; (2) encoding; (3) the message; (4) the channel; (5) decoding; (6) the receiver; and (7) feedback.</a:t>
            </a:r>
          </a:p>
          <a:p>
            <a:pPr>
              <a:defRPr/>
            </a:pPr>
            <a:endParaRPr lang="en-US" dirty="0"/>
          </a:p>
          <a:p>
            <a:pPr marL="457200" indent="-234950">
              <a:buFontTx/>
              <a:buChar char="•"/>
              <a:defRPr/>
            </a:pPr>
            <a:r>
              <a:rPr lang="en-US" b="1" dirty="0"/>
              <a:t> </a:t>
            </a:r>
            <a:r>
              <a:rPr lang="en-US" dirty="0"/>
              <a:t>The</a:t>
            </a:r>
            <a:r>
              <a:rPr lang="en-US" b="1" dirty="0"/>
              <a:t> sender </a:t>
            </a:r>
            <a:r>
              <a:rPr lang="en-US" dirty="0"/>
              <a:t>is the source of the communication.</a:t>
            </a:r>
          </a:p>
          <a:p>
            <a:pPr marL="457200" indent="-234950">
              <a:buFontTx/>
              <a:buChar char="•"/>
              <a:defRPr/>
            </a:pPr>
            <a:r>
              <a:rPr lang="en-US" b="1" dirty="0"/>
              <a:t> Encoding </a:t>
            </a:r>
            <a:r>
              <a:rPr lang="en-US" dirty="0"/>
              <a:t>means converting a message into symbolic form.</a:t>
            </a:r>
          </a:p>
          <a:p>
            <a:pPr marL="457200" indent="-234950">
              <a:buFontTx/>
              <a:buChar char="•"/>
              <a:defRPr/>
            </a:pPr>
            <a:r>
              <a:rPr lang="en-US" b="1" dirty="0"/>
              <a:t> </a:t>
            </a:r>
            <a:r>
              <a:rPr lang="en-US" dirty="0"/>
              <a:t>The </a:t>
            </a:r>
            <a:r>
              <a:rPr lang="en-US" b="1" dirty="0"/>
              <a:t>message </a:t>
            </a:r>
            <a:r>
              <a:rPr lang="en-US" dirty="0"/>
              <a:t>is the purpose to be conveyed in the communication.</a:t>
            </a:r>
          </a:p>
          <a:p>
            <a:pPr marL="457200" indent="-234950">
              <a:buFontTx/>
              <a:buChar char="•"/>
              <a:defRPr/>
            </a:pPr>
            <a:r>
              <a:rPr lang="en-US" b="1" dirty="0"/>
              <a:t> </a:t>
            </a:r>
            <a:r>
              <a:rPr lang="en-US" dirty="0"/>
              <a:t>The</a:t>
            </a:r>
            <a:r>
              <a:rPr lang="en-US" b="1" dirty="0"/>
              <a:t> channel </a:t>
            </a:r>
            <a:r>
              <a:rPr lang="en-US" dirty="0"/>
              <a:t>is the medium by which a message travels.</a:t>
            </a:r>
          </a:p>
          <a:p>
            <a:pPr marL="457200" indent="-234950">
              <a:buFontTx/>
              <a:buChar char="•"/>
              <a:defRPr/>
            </a:pPr>
            <a:r>
              <a:rPr lang="en-US" b="1" dirty="0"/>
              <a:t> Decoding </a:t>
            </a:r>
            <a:r>
              <a:rPr lang="en-US" dirty="0"/>
              <a:t>means translating a received message.</a:t>
            </a:r>
          </a:p>
          <a:p>
            <a:pPr marL="457200" indent="-234950">
              <a:buFontTx/>
              <a:buChar char="•"/>
              <a:defRPr/>
            </a:pPr>
            <a:r>
              <a:rPr lang="en-US" dirty="0"/>
              <a:t> The </a:t>
            </a:r>
            <a:r>
              <a:rPr lang="en-US" b="1" dirty="0"/>
              <a:t>receiver </a:t>
            </a:r>
            <a:r>
              <a:rPr lang="en-US" dirty="0"/>
              <a:t>is the recipient of the communication.</a:t>
            </a:r>
          </a:p>
          <a:p>
            <a:pPr marL="457200" indent="-234950">
              <a:buFontTx/>
              <a:buChar char="•"/>
              <a:defRPr/>
            </a:pPr>
            <a:r>
              <a:rPr lang="en-US" b="1" dirty="0"/>
              <a:t> Feedback </a:t>
            </a:r>
            <a:r>
              <a:rPr lang="en-US" dirty="0"/>
              <a:t>is checking to see how successfully a message has been transferred.</a:t>
            </a:r>
          </a:p>
        </p:txBody>
      </p:sp>
      <p:sp>
        <p:nvSpPr>
          <p:cNvPr id="28675" name="Slide Number Placeholder 3">
            <a:extLst>
              <a:ext uri="{FF2B5EF4-FFF2-40B4-BE49-F238E27FC236}">
                <a16:creationId xmlns:a16="http://schemas.microsoft.com/office/drawing/2014/main" id="{A3E13854-2459-4910-AE32-D786CDABB90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B45BE8-B281-3842-B2A9-2CE90A8CE9B4}"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AAADA4A4-B612-89BB-254E-5E08A0DE2477}"/>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B8EA0B79-409B-AE2C-2222-9B7659C53F8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sz="700">
                <a:ea typeface="MS PGothic" panose="020B0600070205080204" pitchFamily="34" charset="-128"/>
              </a:rPr>
              <a:t>T</a:t>
            </a:r>
            <a:r>
              <a:rPr lang="en-US" altLang="en-US" sz="1400">
                <a:ea typeface="MS PGothic" panose="020B0600070205080204" pitchFamily="34" charset="-128"/>
              </a:rPr>
              <a:t>he source initiates a message by </a:t>
            </a:r>
            <a:r>
              <a:rPr lang="en-US" altLang="en-US" sz="1400" b="1">
                <a:ea typeface="MS PGothic" panose="020B0600070205080204" pitchFamily="34" charset="-128"/>
              </a:rPr>
              <a:t>encoding </a:t>
            </a:r>
            <a:r>
              <a:rPr lang="en-US" altLang="en-US" sz="1400">
                <a:ea typeface="MS PGothic" panose="020B0600070205080204" pitchFamily="34" charset="-128"/>
              </a:rPr>
              <a:t>a thought. Four conditions affect the encoded message: skill, attitudes, knowledge, and social cultural system. </a:t>
            </a:r>
          </a:p>
          <a:p>
            <a:pPr>
              <a:lnSpc>
                <a:spcPct val="80000"/>
              </a:lnSpc>
            </a:pPr>
            <a:endParaRPr lang="en-US" altLang="en-US" sz="1400">
              <a:ea typeface="MS PGothic" panose="020B0600070205080204" pitchFamily="34" charset="-128"/>
            </a:endParaRPr>
          </a:p>
          <a:p>
            <a:pPr lvl="1" indent="-222250">
              <a:lnSpc>
                <a:spcPct val="80000"/>
              </a:lnSpc>
              <a:buFontTx/>
              <a:buChar char="•"/>
            </a:pPr>
            <a:r>
              <a:rPr lang="en-US" altLang="en-US" sz="1400" b="1">
                <a:ea typeface="MS PGothic" panose="020B0600070205080204" pitchFamily="34" charset="-128"/>
              </a:rPr>
              <a:t>Skill</a:t>
            </a:r>
            <a:r>
              <a:rPr lang="en-US" altLang="en-US" sz="1400">
                <a:ea typeface="MS PGothic" panose="020B0600070205080204" pitchFamily="34" charset="-128"/>
              </a:rPr>
              <a:t> determines a person’s total communicative success and includes speaking, reading, listening, and reasoning skills. </a:t>
            </a:r>
          </a:p>
          <a:p>
            <a:pPr lvl="1" indent="-222250">
              <a:lnSpc>
                <a:spcPct val="80000"/>
              </a:lnSpc>
              <a:buFontTx/>
              <a:buChar char="•"/>
            </a:pPr>
            <a:r>
              <a:rPr lang="en-US" altLang="en-US" sz="1400" b="1">
                <a:ea typeface="MS PGothic" panose="020B0600070205080204" pitchFamily="34" charset="-128"/>
              </a:rPr>
              <a:t>Attitudes</a:t>
            </a:r>
            <a:r>
              <a:rPr lang="en-US" altLang="en-US" sz="1400">
                <a:ea typeface="MS PGothic" panose="020B0600070205080204" pitchFamily="34" charset="-128"/>
              </a:rPr>
              <a:t> influence our behavior. </a:t>
            </a:r>
          </a:p>
          <a:p>
            <a:pPr lvl="1" indent="-222250">
              <a:lnSpc>
                <a:spcPct val="80000"/>
              </a:lnSpc>
              <a:buFontTx/>
              <a:buChar char="•"/>
            </a:pPr>
            <a:r>
              <a:rPr lang="en-US" altLang="en-US" sz="1400" b="1">
                <a:ea typeface="MS PGothic" panose="020B0600070205080204" pitchFamily="34" charset="-128"/>
              </a:rPr>
              <a:t>Knowledge </a:t>
            </a:r>
            <a:r>
              <a:rPr lang="en-US" altLang="en-US" sz="1400">
                <a:ea typeface="MS PGothic" panose="020B0600070205080204" pitchFamily="34" charset="-128"/>
              </a:rPr>
              <a:t>of the subject matter allows us to communicate more clearly or, if our knowledge is quite extensive, to confuse our receiver with overly complex information.</a:t>
            </a:r>
          </a:p>
          <a:p>
            <a:pPr lvl="1" indent="-222250">
              <a:lnSpc>
                <a:spcPct val="80000"/>
              </a:lnSpc>
              <a:buFontTx/>
              <a:buChar char="•"/>
            </a:pPr>
            <a:r>
              <a:rPr lang="en-US" altLang="en-US" sz="1400">
                <a:ea typeface="MS PGothic" panose="020B0600070205080204" pitchFamily="34" charset="-128"/>
              </a:rPr>
              <a:t>Finally, our position in our </a:t>
            </a:r>
            <a:r>
              <a:rPr lang="en-US" altLang="en-US" sz="1400" b="1">
                <a:ea typeface="MS PGothic" panose="020B0600070205080204" pitchFamily="34" charset="-128"/>
              </a:rPr>
              <a:t>social cultural system</a:t>
            </a:r>
            <a:r>
              <a:rPr lang="en-US" altLang="en-US">
                <a:ea typeface="MS PGothic" panose="020B0600070205080204" pitchFamily="34" charset="-128"/>
              </a:rPr>
              <a:t>—</a:t>
            </a:r>
            <a:r>
              <a:rPr lang="en-US" altLang="en-US" sz="1400">
                <a:ea typeface="MS PGothic" panose="020B0600070205080204" pitchFamily="34" charset="-128"/>
              </a:rPr>
              <a:t>our beliefs and values</a:t>
            </a:r>
            <a:r>
              <a:rPr lang="en-US" altLang="en-US">
                <a:ea typeface="MS PGothic" panose="020B0600070205080204" pitchFamily="34" charset="-128"/>
              </a:rPr>
              <a:t>—</a:t>
            </a:r>
            <a:r>
              <a:rPr lang="en-US" altLang="en-US" sz="1400">
                <a:ea typeface="MS PGothic" panose="020B0600070205080204" pitchFamily="34" charset="-128"/>
              </a:rPr>
              <a:t>influences each of us as a communicative source.</a:t>
            </a:r>
            <a:endParaRPr lang="en-US" altLang="en-US">
              <a:ea typeface="MS PGothic" panose="020B0600070205080204" pitchFamily="34" charset="-128"/>
            </a:endParaRPr>
          </a:p>
        </p:txBody>
      </p:sp>
      <p:sp>
        <p:nvSpPr>
          <p:cNvPr id="30723" name="Slide Number Placeholder 3">
            <a:extLst>
              <a:ext uri="{FF2B5EF4-FFF2-40B4-BE49-F238E27FC236}">
                <a16:creationId xmlns:a16="http://schemas.microsoft.com/office/drawing/2014/main" id="{7BC785DF-0D83-71F5-30D2-805304BA4B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D4D140-FA06-D545-940E-9F2A6A8AF00F}"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754F7305-4FDA-C211-33F3-E11E45E7D3BA}"/>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C525A69A-06AE-9A8C-E814-0CED925F17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source selects either a formal or informal </a:t>
            </a:r>
            <a:r>
              <a:rPr lang="en-US" altLang="en-US" b="1">
                <a:ea typeface="MS PGothic" panose="020B0600070205080204" pitchFamily="34" charset="-128"/>
              </a:rPr>
              <a:t>channel </a:t>
            </a:r>
            <a:r>
              <a:rPr lang="en-US" altLang="en-US">
                <a:ea typeface="MS PGothic" panose="020B0600070205080204" pitchFamily="34" charset="-128"/>
              </a:rPr>
              <a:t>through which the message travels.</a:t>
            </a:r>
          </a:p>
          <a:p>
            <a:pPr>
              <a:lnSpc>
                <a:spcPct val="80000"/>
              </a:lnSpc>
            </a:pPr>
            <a:endParaRPr lang="en-US" altLang="en-US">
              <a:ea typeface="MS PGothic" panose="020B0600070205080204" pitchFamily="34" charset="-128"/>
            </a:endParaRPr>
          </a:p>
          <a:p>
            <a:pPr>
              <a:lnSpc>
                <a:spcPct val="80000"/>
              </a:lnSpc>
            </a:pPr>
            <a:r>
              <a:rPr lang="en-US" altLang="en-US" b="1">
                <a:ea typeface="MS PGothic" panose="020B0600070205080204" pitchFamily="34" charset="-128"/>
              </a:rPr>
              <a:t>Formal channels</a:t>
            </a:r>
            <a:r>
              <a:rPr lang="en-US" altLang="en-US">
                <a:ea typeface="MS PGothic" panose="020B0600070205080204" pitchFamily="34" charset="-128"/>
              </a:rPr>
              <a:t> are established by the organization, transmit job-related messages, and traditionally follow the authority network within the organization. Personal or social messages follow the </a:t>
            </a:r>
            <a:r>
              <a:rPr lang="en-US" altLang="en-US" b="1">
                <a:ea typeface="MS PGothic" panose="020B0600070205080204" pitchFamily="34" charset="-128"/>
              </a:rPr>
              <a:t>informal channels</a:t>
            </a:r>
            <a:r>
              <a:rPr lang="en-US" altLang="en-US">
                <a:ea typeface="MS PGothic" panose="020B0600070205080204" pitchFamily="34" charset="-128"/>
              </a:rPr>
              <a:t> in the organization.</a:t>
            </a:r>
          </a:p>
          <a:p>
            <a:pPr>
              <a:lnSpc>
                <a:spcPct val="80000"/>
              </a:lnSpc>
            </a:pPr>
            <a:endParaRPr lang="en-US" altLang="en-US">
              <a:ea typeface="MS PGothic" panose="020B0600070205080204" pitchFamily="34" charset="-128"/>
            </a:endParaRPr>
          </a:p>
          <a:p>
            <a:r>
              <a:rPr lang="en-US" altLang="en-US">
                <a:ea typeface="MS PGothic" panose="020B0600070205080204" pitchFamily="34" charset="-128"/>
              </a:rPr>
              <a:t>Participating in a meeting at company headquarters, these employees of Alibaba, China’s largest e-commerce firm, illustrate the channel part of the communication</a:t>
            </a:r>
          </a:p>
          <a:p>
            <a:r>
              <a:rPr lang="en-US" altLang="en-US">
                <a:ea typeface="MS PGothic" panose="020B0600070205080204" pitchFamily="34" charset="-128"/>
              </a:rPr>
              <a:t>process. The meeting is a formal channel established by Alibaba during which employees transmit messages that pertain to their job-related activities.</a:t>
            </a:r>
          </a:p>
        </p:txBody>
      </p:sp>
      <p:sp>
        <p:nvSpPr>
          <p:cNvPr id="32771" name="Slide Number Placeholder 3">
            <a:extLst>
              <a:ext uri="{FF2B5EF4-FFF2-40B4-BE49-F238E27FC236}">
                <a16:creationId xmlns:a16="http://schemas.microsoft.com/office/drawing/2014/main" id="{56525F07-F7C8-3A0B-0AD3-2AEF1FA074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59D14B-3752-0146-BD7B-98A452D4B18E}"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621A2893-9336-87F6-D8E8-6FCD8CC31755}"/>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5090B4CD-9B46-0117-7C7E-329F17FD860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Note that just as the skills, attitudes, knowledge, and social culture of the </a:t>
            </a:r>
            <a:r>
              <a:rPr lang="en-US" altLang="en-US" i="1">
                <a:ea typeface="MS PGothic" panose="020B0600070205080204" pitchFamily="34" charset="-128"/>
              </a:rPr>
              <a:t>sender</a:t>
            </a:r>
            <a:r>
              <a:rPr lang="en-US" altLang="en-US">
                <a:ea typeface="MS PGothic" panose="020B0600070205080204" pitchFamily="34" charset="-128"/>
              </a:rPr>
              <a:t> affect the sender’s ability to </a:t>
            </a:r>
            <a:r>
              <a:rPr lang="en-US" altLang="en-US" i="1">
                <a:ea typeface="MS PGothic" panose="020B0600070205080204" pitchFamily="34" charset="-128"/>
              </a:rPr>
              <a:t>encode</a:t>
            </a:r>
            <a:r>
              <a:rPr lang="en-US" altLang="en-US">
                <a:ea typeface="MS PGothic" panose="020B0600070205080204" pitchFamily="34" charset="-128"/>
              </a:rPr>
              <a:t> a message, the skills, attitudes, knowledge, and social culture of the </a:t>
            </a:r>
            <a:r>
              <a:rPr lang="en-US" altLang="en-US" i="1">
                <a:ea typeface="MS PGothic" panose="020B0600070205080204" pitchFamily="34" charset="-128"/>
              </a:rPr>
              <a:t>receiver</a:t>
            </a:r>
            <a:r>
              <a:rPr lang="en-US" altLang="en-US">
                <a:ea typeface="MS PGothic" panose="020B0600070205080204" pitchFamily="34" charset="-128"/>
              </a:rPr>
              <a:t> to whom the message is directed affect his or her ability to </a:t>
            </a:r>
            <a:r>
              <a:rPr lang="en-US" altLang="en-US" b="1">
                <a:ea typeface="MS PGothic" panose="020B0600070205080204" pitchFamily="34" charset="-128"/>
              </a:rPr>
              <a:t>decode</a:t>
            </a:r>
            <a:r>
              <a:rPr lang="en-US" altLang="en-US">
                <a:ea typeface="MS PGothic" panose="020B0600070205080204" pitchFamily="34" charset="-128"/>
              </a:rPr>
              <a:t> the message.</a:t>
            </a:r>
          </a:p>
          <a:p>
            <a:endParaRPr lang="en-US" altLang="en-US">
              <a:ea typeface="MS PGothic" panose="020B0600070205080204" pitchFamily="34" charset="-128"/>
            </a:endParaRPr>
          </a:p>
          <a:p>
            <a:r>
              <a:rPr lang="en-US" altLang="en-US">
                <a:ea typeface="MS PGothic" panose="020B0600070205080204" pitchFamily="34" charset="-128"/>
              </a:rPr>
              <a:t>The final link in the communication process is a </a:t>
            </a:r>
            <a:r>
              <a:rPr lang="en-US" altLang="en-US" b="1">
                <a:ea typeface="MS PGothic" panose="020B0600070205080204" pitchFamily="34" charset="-128"/>
              </a:rPr>
              <a:t>feedback </a:t>
            </a:r>
            <a:r>
              <a:rPr lang="en-US" altLang="en-US">
                <a:ea typeface="MS PGothic" panose="020B0600070205080204" pitchFamily="34" charset="-128"/>
              </a:rPr>
              <a:t>loop, which checks how successfully we’ve transferred our messages and whether we have achieved understanding. Given the cultural diversity of today’s workforce, effective feedback is critical.</a:t>
            </a:r>
          </a:p>
        </p:txBody>
      </p:sp>
      <p:sp>
        <p:nvSpPr>
          <p:cNvPr id="34819" name="Slide Number Placeholder 3">
            <a:extLst>
              <a:ext uri="{FF2B5EF4-FFF2-40B4-BE49-F238E27FC236}">
                <a16:creationId xmlns:a16="http://schemas.microsoft.com/office/drawing/2014/main" id="{A6C8A4C9-1A36-9E03-975C-D1359DD3B2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251700-2DD9-1A45-94BA-40ED01577906}"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2E96C5D2-A587-0CC4-EAA8-047B8D8FFD15}"/>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61D724D6-FA39-C71F-99AB-F2B1C3E7E9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Written communications </a:t>
            </a:r>
            <a:r>
              <a:rPr lang="en-US" altLang="en-US">
                <a:ea typeface="MS PGothic" panose="020B0600070205080204" pitchFamily="34" charset="-128"/>
              </a:rPr>
              <a:t>include memos, letters, email, and other forms of digital communication, organizational periodicals, bulletin boards, or any other device that transmits written words or symbols. </a:t>
            </a:r>
          </a:p>
          <a:p>
            <a:endParaRPr lang="en-US" altLang="en-US">
              <a:ea typeface="MS PGothic" panose="020B0600070205080204" pitchFamily="34" charset="-128"/>
            </a:endParaRPr>
          </a:p>
          <a:p>
            <a:r>
              <a:rPr lang="en-US" altLang="en-US">
                <a:ea typeface="MS PGothic" panose="020B0600070205080204" pitchFamily="34" charset="-128"/>
              </a:rPr>
              <a:t>Some of the pros of choosing written communication are:</a:t>
            </a:r>
          </a:p>
          <a:p>
            <a:pPr lvl="1" indent="-222250">
              <a:buFontTx/>
              <a:buChar char="•"/>
            </a:pPr>
            <a:r>
              <a:rPr lang="en-US" altLang="en-US">
                <a:ea typeface="MS PGothic" panose="020B0600070205080204" pitchFamily="34" charset="-128"/>
              </a:rPr>
              <a:t>It is tangible and verifiable.</a:t>
            </a:r>
          </a:p>
          <a:p>
            <a:pPr lvl="1" indent="-222250">
              <a:buFontTx/>
              <a:buChar char="•"/>
            </a:pPr>
            <a:r>
              <a:rPr lang="en-US" altLang="en-US">
                <a:ea typeface="MS PGothic" panose="020B0600070205080204" pitchFamily="34" charset="-128"/>
              </a:rPr>
              <a:t>It creates a more permanent record for both sender and receiver than a verbal exchange does. </a:t>
            </a:r>
          </a:p>
          <a:p>
            <a:pPr lvl="1" indent="-222250">
              <a:buFontTx/>
              <a:buChar char="•"/>
            </a:pPr>
            <a:r>
              <a:rPr lang="en-US" altLang="en-US">
                <a:ea typeface="MS PGothic" panose="020B0600070205080204" pitchFamily="34" charset="-128"/>
              </a:rPr>
              <a:t>The message can be stored for an indefinite period of time so the content is physically available for later reference, which is particularly important for complex or lengthy communications. </a:t>
            </a:r>
          </a:p>
          <a:p>
            <a:pPr lvl="1" indent="-222250">
              <a:buFontTx/>
              <a:buChar char="•"/>
            </a:pPr>
            <a:r>
              <a:rPr lang="en-US" altLang="en-US">
                <a:ea typeface="MS PGothic" panose="020B0600070205080204" pitchFamily="34" charset="-128"/>
              </a:rPr>
              <a:t>Generally, more care is taken with the written word than with the spoken word so it’s more likely to be well thought out, logical, and clear.</a:t>
            </a:r>
          </a:p>
          <a:p>
            <a:endParaRPr lang="en-US" altLang="en-US">
              <a:ea typeface="MS PGothic" panose="020B0600070205080204" pitchFamily="34" charset="-128"/>
            </a:endParaRPr>
          </a:p>
          <a:p>
            <a:r>
              <a:rPr lang="en-US" altLang="en-US">
                <a:ea typeface="MS PGothic" panose="020B0600070205080204" pitchFamily="34" charset="-128"/>
              </a:rPr>
              <a:t>Two drawbacks to written communication are that it’s time consuming and that it does not lend itself to feedback like oral communication does. Unlike written communication, oral communication allows receivers to respond rapidly to what they thought they heard or to verbally summarize what they understood the sender said.</a:t>
            </a:r>
          </a:p>
        </p:txBody>
      </p:sp>
      <p:sp>
        <p:nvSpPr>
          <p:cNvPr id="36867" name="Slide Number Placeholder 3">
            <a:extLst>
              <a:ext uri="{FF2B5EF4-FFF2-40B4-BE49-F238E27FC236}">
                <a16:creationId xmlns:a16="http://schemas.microsoft.com/office/drawing/2014/main" id="{6AD4170F-FF4B-4FAC-0CF7-0DB70B9FA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EF8122-D3B4-9748-B0B8-2FBBF7761A00}"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EDA6C621-50B9-4428-2658-17913B97B9D8}"/>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2676679D-2163-315F-18C2-E17B3224BE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Some of the most meaningful communications are neither spoken nor written. These nonverbal communications—such as a loud siren, red flashing light, the size of a person’s office and desk, or someone’s clothing—convey messages to others. The best-known areas of nonverbal communication are body language and verbal intonation.</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Body language </a:t>
            </a:r>
            <a:r>
              <a:rPr lang="en-US" altLang="en-US">
                <a:ea typeface="MS PGothic" panose="020B0600070205080204" pitchFamily="34" charset="-128"/>
              </a:rPr>
              <a:t>refers to gestures, facial configurations, and other movements of the body. Hand motions, facial expressions, and other gestures can communicate emotions or temperaments such as aggression, fear, shyness, arrogance, joy, and anger.</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Verbal intonation </a:t>
            </a:r>
            <a:r>
              <a:rPr lang="en-US" altLang="en-US">
                <a:ea typeface="MS PGothic" panose="020B0600070205080204" pitchFamily="34" charset="-128"/>
              </a:rPr>
              <a:t>refers to the emphasis someone gives to words or phrases, and can make a statement sound defensive or friendly. The adage “it’s not what you say but how you say it” is something managers should remember as they communicate.</a:t>
            </a:r>
          </a:p>
          <a:p>
            <a:endParaRPr lang="en-US" altLang="en-US">
              <a:ea typeface="MS PGothic" panose="020B0600070205080204" pitchFamily="34" charset="-128"/>
            </a:endParaRPr>
          </a:p>
          <a:p>
            <a:r>
              <a:rPr lang="en-US" altLang="en-US">
                <a:ea typeface="MS PGothic" panose="020B0600070205080204" pitchFamily="34" charset="-128"/>
              </a:rPr>
              <a:t>In oral communication, the nonverbal component carries the greatest impact. Research indicates that from 65 to 90 percent of the message of every face-to-face conversation is communicated through body language.</a:t>
            </a:r>
          </a:p>
        </p:txBody>
      </p:sp>
      <p:sp>
        <p:nvSpPr>
          <p:cNvPr id="40963" name="Slide Number Placeholder 3">
            <a:extLst>
              <a:ext uri="{FF2B5EF4-FFF2-40B4-BE49-F238E27FC236}">
                <a16:creationId xmlns:a16="http://schemas.microsoft.com/office/drawing/2014/main" id="{16770D44-4967-7A8F-3383-8873561E39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2A1D8-7C4A-F346-81C7-E6495C8B697C}"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E66E8F72-C51A-B1CD-FA79-F20DB7EDF2B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ACE2943-D0A8-B245-B4D7-5A4B21614B59}"/>
              </a:ext>
            </a:extLst>
          </p:cNvPr>
          <p:cNvSpPr>
            <a:spLocks noGrp="1"/>
          </p:cNvSpPr>
          <p:nvPr>
            <p:ph type="body" idx="1"/>
          </p:nvPr>
        </p:nvSpPr>
        <p:spPr/>
        <p:txBody>
          <a:bodyPr>
            <a:normAutofit fontScale="92500" lnSpcReduction="10000"/>
          </a:bodyPr>
          <a:lstStyle/>
          <a:p>
            <a:pPr>
              <a:lnSpc>
                <a:spcPct val="60000"/>
              </a:lnSpc>
              <a:defRPr/>
            </a:pPr>
            <a:r>
              <a:rPr lang="en-US" dirty="0">
                <a:ea typeface="ＭＳ Ｐゴシック" pitchFamily="34" charset="-128"/>
              </a:rPr>
              <a:t>A number of interpersonal and intrapersonal barriers affect why the message decoded by a receiver is often different from what the sender intended. Here, in Exhibit 13–2, we see illustrated some of the more prominent barriers to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Filtering </a:t>
            </a:r>
            <a:r>
              <a:rPr lang="en-US" dirty="0">
                <a:ea typeface="ＭＳ Ｐゴシック" pitchFamily="34" charset="-128"/>
              </a:rPr>
              <a:t>refers to the way that a sender manipulates information so that it will be seen more favorably by the receiver. For example, when a manager tells his boss what he feels the boss wants to hear, he is filtering information.</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In </a:t>
            </a:r>
            <a:r>
              <a:rPr lang="en-US" b="1" dirty="0">
                <a:ea typeface="ＭＳ Ｐゴシック" pitchFamily="34" charset="-128"/>
              </a:rPr>
              <a:t>selective perception, receivers</a:t>
            </a:r>
            <a:r>
              <a:rPr lang="en-US" dirty="0">
                <a:ea typeface="ＭＳ Ｐゴシック" pitchFamily="34" charset="-128"/>
              </a:rPr>
              <a:t> in the communication process selectively see and hear based on their needs, motivations, experience, background, and other personal characteristics. Receivers also project their interests and expectations onto communications as they decode them.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With i</a:t>
            </a:r>
            <a:r>
              <a:rPr lang="en-US" b="1" dirty="0">
                <a:ea typeface="ＭＳ Ｐゴシック" pitchFamily="34" charset="-128"/>
              </a:rPr>
              <a:t>nformation overload, </a:t>
            </a:r>
            <a:r>
              <a:rPr lang="en-US" dirty="0">
                <a:ea typeface="ＭＳ Ｐゴシック" pitchFamily="34" charset="-128"/>
              </a:rPr>
              <a:t>individuals</a:t>
            </a:r>
            <a:r>
              <a:rPr lang="en-US" altLang="en-US" dirty="0">
                <a:ea typeface="ＭＳ Ｐゴシック" pitchFamily="34" charset="-128"/>
              </a:rPr>
              <a:t>’</a:t>
            </a:r>
            <a:r>
              <a:rPr lang="en-US" dirty="0">
                <a:ea typeface="ＭＳ Ｐゴシック" pitchFamily="34" charset="-128"/>
              </a:rPr>
              <a:t> finite capacity for processing data is overwhelmed by the onslaught of modern communication. The result is lost information and less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Words mean different things to different people, </a:t>
            </a:r>
            <a:r>
              <a:rPr lang="en-US" dirty="0">
                <a:ea typeface="ＭＳ Ｐゴシック" pitchFamily="34" charset="-128"/>
              </a:rPr>
              <a:t>age, education, and cultural background are three obvious variables that influence the language a person uses and the definitions he or she applies to words. Additionally, specialists in specific fields of work or departments develop their own </a:t>
            </a:r>
            <a:r>
              <a:rPr lang="en-US" b="1" dirty="0">
                <a:ea typeface="ＭＳ Ｐゴシック" pitchFamily="34" charset="-128"/>
              </a:rPr>
              <a:t>jargon </a:t>
            </a:r>
            <a:r>
              <a:rPr lang="en-US" dirty="0">
                <a:ea typeface="ＭＳ Ｐゴシック" pitchFamily="34" charset="-128"/>
              </a:rPr>
              <a:t>(or technical language) as do employees spread across different geographic locations.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Both </a:t>
            </a:r>
            <a:r>
              <a:rPr lang="en-US" b="1" dirty="0">
                <a:ea typeface="ＭＳ Ｐゴシック" pitchFamily="34" charset="-128"/>
              </a:rPr>
              <a:t>genders </a:t>
            </a:r>
            <a:r>
              <a:rPr lang="en-US" dirty="0">
                <a:ea typeface="ＭＳ Ｐゴシック" pitchFamily="34" charset="-128"/>
              </a:rPr>
              <a:t>have distinct communication styles, so individuals must acknowledge these differences and strive for acceptance, understanding, and a commitment to communicate adaptively with each other.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Finally, communication differences arise from language: the three different languages that individuals use to communicate and the </a:t>
            </a:r>
            <a:r>
              <a:rPr lang="en-US" b="1" dirty="0">
                <a:ea typeface="ＭＳ Ｐゴシック" pitchFamily="34" charset="-128"/>
              </a:rPr>
              <a:t>national culture </a:t>
            </a:r>
            <a:r>
              <a:rPr lang="en-US" dirty="0">
                <a:ea typeface="ＭＳ Ｐゴシック" pitchFamily="34" charset="-128"/>
              </a:rPr>
              <a:t>of which they</a:t>
            </a:r>
            <a:r>
              <a:rPr lang="en-US" altLang="en-US" dirty="0">
                <a:ea typeface="ＭＳ Ｐゴシック" pitchFamily="34" charset="-128"/>
              </a:rPr>
              <a:t>’</a:t>
            </a:r>
            <a:r>
              <a:rPr lang="en-US" dirty="0">
                <a:ea typeface="ＭＳ Ｐゴシック" pitchFamily="34" charset="-128"/>
              </a:rPr>
              <a:t>re a part. The style of communication also differs for countries that are highly individualistic (like the United States) and those that are collectivist (such as Japan). U.S. managers rely heavily on memoranda, announcements, position papers, and other formal forms of communication to state their positions, whereas the Japanese use face-to-face meetings at which discussion is followed by consensus, at which point a formal document is written. </a:t>
            </a:r>
          </a:p>
        </p:txBody>
      </p:sp>
      <p:sp>
        <p:nvSpPr>
          <p:cNvPr id="43011" name="Slide Number Placeholder 3">
            <a:extLst>
              <a:ext uri="{FF2B5EF4-FFF2-40B4-BE49-F238E27FC236}">
                <a16:creationId xmlns:a16="http://schemas.microsoft.com/office/drawing/2014/main" id="{97B73E76-CF1F-2753-EAB9-DAF2718B7D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02A23C-30D4-B44C-B83F-CA3491A34892}"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40F51BA7-3B10-D2C4-F65C-F27848D5CB54}"/>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C82036A0-1C00-0F4B-F637-6AC929DFD3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a:ea typeface="MS PGothic" panose="020B0600070205080204" pitchFamily="34" charset="-128"/>
              </a:rPr>
              <a:t>Here in Exhibit 13–3 we see some suggestions that can help make communication more effective.</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Because many communication problems are directly attributed to misunderstandings and inaccuracies, a manager can </a:t>
            </a:r>
            <a:r>
              <a:rPr lang="en-US" altLang="en-US" b="1">
                <a:ea typeface="MS PGothic" panose="020B0600070205080204" pitchFamily="34" charset="-128"/>
              </a:rPr>
              <a:t>ask questions </a:t>
            </a:r>
            <a:r>
              <a:rPr lang="en-US" altLang="en-US">
                <a:ea typeface="MS PGothic" panose="020B0600070205080204" pitchFamily="34" charset="-128"/>
              </a:rPr>
              <a:t>to determine if the message was understood, can ask the receiver to </a:t>
            </a:r>
            <a:r>
              <a:rPr lang="en-US" altLang="en-US" b="1">
                <a:ea typeface="MS PGothic" panose="020B0600070205080204" pitchFamily="34" charset="-128"/>
              </a:rPr>
              <a:t>restate the message </a:t>
            </a:r>
            <a:r>
              <a:rPr lang="en-US" altLang="en-US">
                <a:ea typeface="MS PGothic" panose="020B0600070205080204" pitchFamily="34" charset="-128"/>
              </a:rPr>
              <a:t>in his or her own words, and can be alert to nonverbal cues.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A manager should also </a:t>
            </a:r>
            <a:r>
              <a:rPr lang="en-US" altLang="en-US" b="1">
                <a:ea typeface="MS PGothic" panose="020B0600070205080204" pitchFamily="34" charset="-128"/>
              </a:rPr>
              <a:t>simplify communication </a:t>
            </a:r>
            <a:r>
              <a:rPr lang="en-US" altLang="en-US">
                <a:ea typeface="MS PGothic" panose="020B0600070205080204" pitchFamily="34" charset="-128"/>
              </a:rPr>
              <a:t>so it’s clear, easily understood, and in language customized to the specific employee or group being addressed.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Managers must also practice </a:t>
            </a:r>
            <a:r>
              <a:rPr lang="en-US" altLang="en-US" b="1">
                <a:ea typeface="MS PGothic" panose="020B0600070205080204" pitchFamily="34" charset="-128"/>
              </a:rPr>
              <a:t>active </a:t>
            </a:r>
            <a:r>
              <a:rPr lang="en-US" altLang="en-US">
                <a:ea typeface="MS PGothic" panose="020B0600070205080204" pitchFamily="34" charset="-128"/>
              </a:rPr>
              <a:t>listening, which is listening for full meaning without making premature judgments or interpretations. Active listening demands total concentration, and is enhanced by developing empathy with the sender. Active listeners use eye contact, affirmative nods, and appropriate facial expressions; appear attentive and ask questions; avoid interrupting the speaker; and make smooth transitions between being a speaker and a listener.</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When they are upset, managers should </a:t>
            </a:r>
            <a:r>
              <a:rPr lang="en-US" altLang="en-US" b="1">
                <a:ea typeface="MS PGothic" panose="020B0600070205080204" pitchFamily="34" charset="-128"/>
              </a:rPr>
              <a:t>control their emotions. Strong emotions make it easier</a:t>
            </a:r>
            <a:r>
              <a:rPr lang="en-US" altLang="en-US">
                <a:ea typeface="MS PGothic" panose="020B0600070205080204" pitchFamily="34" charset="-128"/>
              </a:rPr>
              <a:t> to misconstrue incoming messages and more difficult to communicate outgoing messages clearly and accurately. </a:t>
            </a: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Because actions speak louder than words, it’s important to make sure your actions align with and reinforce the words you use to ensure that your nonverbal cues convey the desired message.</a:t>
            </a:r>
          </a:p>
        </p:txBody>
      </p:sp>
      <p:sp>
        <p:nvSpPr>
          <p:cNvPr id="45059" name="Slide Number Placeholder 3">
            <a:extLst>
              <a:ext uri="{FF2B5EF4-FFF2-40B4-BE49-F238E27FC236}">
                <a16:creationId xmlns:a16="http://schemas.microsoft.com/office/drawing/2014/main" id="{530D4376-0B48-2D46-E4C0-7A866FCBEE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16E11E-658B-BF40-936C-CB126D1B9BC5}"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311C8E9-525E-0461-8498-E4EBED72564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26F77B15-2BE6-F45D-D047-BED9DBD8B5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Information technology </a:t>
            </a:r>
            <a:r>
              <a:rPr lang="en-US" altLang="en-US">
                <a:ea typeface="MS PGothic" panose="020B0600070205080204" pitchFamily="34" charset="-128"/>
              </a:rPr>
              <a:t>has radically changed the way organizational members communicate. It,</a:t>
            </a:r>
          </a:p>
          <a:p>
            <a:pPr lvl="1" indent="-222250">
              <a:buFontTx/>
              <a:buChar char="•"/>
            </a:pPr>
            <a:r>
              <a:rPr lang="en-US" altLang="en-US">
                <a:ea typeface="MS PGothic" panose="020B0600070205080204" pitchFamily="34" charset="-128"/>
              </a:rPr>
              <a:t>Improves managers’ ability to monitor individual and team performance, </a:t>
            </a:r>
          </a:p>
          <a:p>
            <a:pPr lvl="1" indent="-222250">
              <a:buFontTx/>
              <a:buChar char="•"/>
            </a:pPr>
            <a:r>
              <a:rPr lang="en-US" altLang="en-US">
                <a:ea typeface="MS PGothic" panose="020B0600070205080204" pitchFamily="34" charset="-128"/>
              </a:rPr>
              <a:t>Allows employees to have more complete information to make faster decisions, </a:t>
            </a:r>
          </a:p>
          <a:p>
            <a:pPr lvl="1" indent="-222250">
              <a:buFontTx/>
              <a:buChar char="•"/>
            </a:pPr>
            <a:r>
              <a:rPr lang="en-US" altLang="en-US">
                <a:ea typeface="MS PGothic" panose="020B0600070205080204" pitchFamily="34" charset="-128"/>
              </a:rPr>
              <a:t>Provides employees more opportunities to collaborate and share information, and</a:t>
            </a:r>
          </a:p>
          <a:p>
            <a:pPr lvl="1" indent="-222250">
              <a:buFontTx/>
              <a:buChar char="•"/>
            </a:pPr>
            <a:r>
              <a:rPr lang="en-US" altLang="en-US">
                <a:ea typeface="MS PGothic" panose="020B0600070205080204" pitchFamily="34" charset="-128"/>
              </a:rPr>
              <a:t>Allows employees to be fully accessible 24/7. </a:t>
            </a:r>
          </a:p>
          <a:p>
            <a:endParaRPr lang="en-US" altLang="en-US">
              <a:ea typeface="MS PGothic" panose="020B0600070205080204" pitchFamily="34" charset="-128"/>
            </a:endParaRPr>
          </a:p>
          <a:p>
            <a:r>
              <a:rPr lang="en-US" altLang="en-US">
                <a:ea typeface="MS PGothic" panose="020B0600070205080204" pitchFamily="34" charset="-128"/>
              </a:rPr>
              <a:t>Two developments in information technology have had particularly significant effects on current managerial communication: </a:t>
            </a:r>
          </a:p>
          <a:p>
            <a:pPr lvl="1" indent="-222250">
              <a:buFont typeface="Calibri" panose="020F0502020204030204" pitchFamily="34" charset="0"/>
              <a:buAutoNum type="arabicPeriod"/>
            </a:pPr>
            <a:r>
              <a:rPr lang="en-US" altLang="en-US">
                <a:ea typeface="MS PGothic" panose="020B0600070205080204" pitchFamily="34" charset="-128"/>
              </a:rPr>
              <a:t>Networked computer systems </a:t>
            </a:r>
          </a:p>
          <a:p>
            <a:pPr lvl="1" indent="-222250">
              <a:buFont typeface="Calibri" panose="020F0502020204030204" pitchFamily="34" charset="0"/>
              <a:buAutoNum type="arabicPeriod"/>
            </a:pPr>
            <a:r>
              <a:rPr lang="en-US" altLang="en-US">
                <a:ea typeface="MS PGothic" panose="020B0600070205080204" pitchFamily="34" charset="-128"/>
              </a:rPr>
              <a:t>Wireless capabilities</a:t>
            </a:r>
          </a:p>
        </p:txBody>
      </p:sp>
      <p:sp>
        <p:nvSpPr>
          <p:cNvPr id="48131" name="Slide Number Placeholder 3">
            <a:extLst>
              <a:ext uri="{FF2B5EF4-FFF2-40B4-BE49-F238E27FC236}">
                <a16:creationId xmlns:a16="http://schemas.microsoft.com/office/drawing/2014/main" id="{67CA78D8-7A3F-8CEE-B271-FAD273BBE8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70DB95-7CC5-BB4B-A03F-F6DADF700555}"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1ABD7302-BEBC-DC26-D970-AA765C8CA6C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3F948C7-BE2D-FB4A-BC25-F49C6A54F589}"/>
              </a:ext>
            </a:extLst>
          </p:cNvPr>
          <p:cNvSpPr>
            <a:spLocks noGrp="1"/>
          </p:cNvSpPr>
          <p:nvPr>
            <p:ph type="body" idx="1"/>
          </p:nvPr>
        </p:nvSpPr>
        <p:spPr/>
        <p:txBody>
          <a:bodyPr>
            <a:normAutofit fontScale="70000" lnSpcReduction="20000"/>
          </a:bodyPr>
          <a:lstStyle/>
          <a:p>
            <a:pPr>
              <a:lnSpc>
                <a:spcPct val="90000"/>
              </a:lnSpc>
              <a:defRPr/>
            </a:pPr>
            <a:r>
              <a:rPr lang="en-US" dirty="0">
                <a:ea typeface="ＭＳ Ｐゴシック" pitchFamily="34" charset="-128"/>
              </a:rPr>
              <a:t>There are a variety of networked communication applications.</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E-mail </a:t>
            </a:r>
            <a:r>
              <a:rPr lang="en-US" dirty="0">
                <a:ea typeface="ＭＳ Ｐゴシック" pitchFamily="34" charset="-128"/>
              </a:rPr>
              <a:t>is the instantaneous transmission of messages on linked computers. It</a:t>
            </a:r>
            <a:r>
              <a:rPr lang="en-US" altLang="en-US" dirty="0">
                <a:ea typeface="ＭＳ Ｐゴシック" pitchFamily="34" charset="-128"/>
              </a:rPr>
              <a:t>’</a:t>
            </a:r>
            <a:r>
              <a:rPr lang="en-US" dirty="0">
                <a:ea typeface="ＭＳ Ｐゴシック" pitchFamily="34" charset="-128"/>
              </a:rPr>
              <a:t>s fast, cheap, efficient, and convenient. It allows messages to be read at the reader</a:t>
            </a:r>
            <a:r>
              <a:rPr lang="en-US" altLang="en-US" dirty="0">
                <a:ea typeface="ＭＳ Ｐゴシック" pitchFamily="34" charset="-128"/>
              </a:rPr>
              <a:t>’</a:t>
            </a:r>
            <a:r>
              <a:rPr lang="en-US" dirty="0">
                <a:ea typeface="ＭＳ Ｐゴシック" pitchFamily="34" charset="-128"/>
              </a:rPr>
              <a:t>s convenience, and print if needed. On the down side, e-mail is slow and cumbersome.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Some organization members use </a:t>
            </a:r>
            <a:r>
              <a:rPr lang="en-US" b="1" dirty="0">
                <a:ea typeface="ＭＳ Ｐゴシック" pitchFamily="34" charset="-128"/>
              </a:rPr>
              <a:t>instant messaging (IM</a:t>
            </a:r>
            <a:r>
              <a:rPr lang="en-US" dirty="0">
                <a:ea typeface="ＭＳ Ｐゴシック" pitchFamily="34" charset="-128"/>
              </a:rPr>
              <a:t>), interactive, real-time communication among computer users who are logged on to the computer network at the same time. It</a:t>
            </a:r>
            <a:r>
              <a:rPr lang="en-US" altLang="en-US" dirty="0">
                <a:ea typeface="ＭＳ Ｐゴシック" pitchFamily="34" charset="-128"/>
              </a:rPr>
              <a:t>’</a:t>
            </a:r>
            <a:r>
              <a:rPr lang="en-US" dirty="0">
                <a:ea typeface="ＭＳ Ｐゴシック" pitchFamily="34" charset="-128"/>
              </a:rPr>
              <a:t>s instantaneous communication, without having to wait for colleagues to read email. But users must be logged on a the same time and there are potential network and data security breaches.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 </a:t>
            </a:r>
            <a:r>
              <a:rPr lang="en-US" b="1" dirty="0">
                <a:ea typeface="ＭＳ Ｐゴシック" pitchFamily="34" charset="-128"/>
              </a:rPr>
              <a:t>voice mail system </a:t>
            </a:r>
            <a:r>
              <a:rPr lang="en-US" dirty="0">
                <a:ea typeface="ＭＳ Ｐゴシック" pitchFamily="34" charset="-128"/>
              </a:rPr>
              <a:t>digitizes a spoken message, transmits it over the network, and stores the message for the receiver to retrieve later. This capability allows information to be transmitted even though a receiver may not be physically present to take the information. Receivers can save, delete, or route the message to other parties. A downside to voice-mail is no immediate feedback for the caller.</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Fax machines</a:t>
            </a:r>
            <a:r>
              <a:rPr lang="en-US" dirty="0">
                <a:ea typeface="ＭＳ Ｐゴシック" pitchFamily="34" charset="-128"/>
              </a:rPr>
              <a:t> transmit documents containing both text and graphics over ordinary telephone lines. On the plus side they allow organization users to quickly and easily share a printed form of information. On the down side, privacy can be compromised.</a:t>
            </a:r>
          </a:p>
          <a:p>
            <a:pPr>
              <a:lnSpc>
                <a:spcPct val="90000"/>
              </a:lnSpc>
              <a:defRPr/>
            </a:pPr>
            <a:r>
              <a:rPr lang="en-US" b="1" dirty="0">
                <a:ea typeface="ＭＳ Ｐゴシック" pitchFamily="34" charset="-128"/>
              </a:rPr>
              <a:t>Electronic data interchange (EDI) </a:t>
            </a:r>
            <a:r>
              <a:rPr lang="en-US" dirty="0">
                <a:ea typeface="ＭＳ Ｐゴシック" pitchFamily="34" charset="-128"/>
              </a:rPr>
              <a:t>allows organizations to exchange business transaction documents—such as invoices or purchase orders—using direct computer-to-computer networks. This saves time and money by eliminating printing and handling of paper documents.</a:t>
            </a:r>
          </a:p>
          <a:p>
            <a:pPr>
              <a:lnSpc>
                <a:spcPct val="90000"/>
              </a:lnSpc>
              <a:defRPr/>
            </a:pPr>
            <a:endParaRPr lang="en-US" i="1" dirty="0">
              <a:ea typeface="ＭＳ Ｐゴシック" pitchFamily="34" charset="-128"/>
            </a:endParaRPr>
          </a:p>
          <a:p>
            <a:pPr>
              <a:lnSpc>
                <a:spcPct val="90000"/>
              </a:lnSpc>
              <a:defRPr/>
            </a:pPr>
            <a:r>
              <a:rPr lang="en-US" b="1" dirty="0">
                <a:ea typeface="ＭＳ Ｐゴシック" pitchFamily="34" charset="-128"/>
              </a:rPr>
              <a:t>Teleconferencing and videoconferencing meetings </a:t>
            </a:r>
            <a:r>
              <a:rPr lang="en-US" dirty="0">
                <a:ea typeface="ＭＳ Ｐゴシック" pitchFamily="34" charset="-128"/>
              </a:rPr>
              <a:t>allow people to confer simultaneously by telephone, e-mail, or video screens. Participants don</a:t>
            </a:r>
            <a:r>
              <a:rPr lang="en-US" altLang="en-US" dirty="0">
                <a:ea typeface="ＭＳ Ｐゴシック" pitchFamily="34" charset="-128"/>
              </a:rPr>
              <a:t>’</a:t>
            </a:r>
            <a:r>
              <a:rPr lang="en-US" dirty="0">
                <a:ea typeface="ＭＳ Ｐゴシック" pitchFamily="34" charset="-128"/>
              </a:rPr>
              <a:t>t need to be in the same physical location to share information and collaborate. This technology saves travel money.</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An </a:t>
            </a:r>
            <a:r>
              <a:rPr lang="en-US" b="1" dirty="0">
                <a:ea typeface="ＭＳ Ｐゴシック" pitchFamily="34" charset="-128"/>
              </a:rPr>
              <a:t>organizational intranet </a:t>
            </a:r>
            <a:r>
              <a:rPr lang="en-US" dirty="0">
                <a:ea typeface="ＭＳ Ｐゴシック" pitchFamily="34" charset="-128"/>
              </a:rPr>
              <a:t>is an organizational communication network that’s accessible only to organizational employees. It allows employees to share information and collaborate on documents and projects. Employees can access company policy manuals and employee-specific materials, but there are concerns about possible network and security breaches. </a:t>
            </a:r>
          </a:p>
          <a:p>
            <a:pPr>
              <a:lnSpc>
                <a:spcPct val="90000"/>
              </a:lnSpc>
              <a:defRPr/>
            </a:pPr>
            <a:r>
              <a:rPr lang="en-US" dirty="0">
                <a:ea typeface="ＭＳ Ｐゴシック" pitchFamily="34" charset="-128"/>
              </a:rPr>
              <a:t>. </a:t>
            </a:r>
          </a:p>
          <a:p>
            <a:pPr>
              <a:lnSpc>
                <a:spcPct val="90000"/>
              </a:lnSpc>
              <a:defRPr/>
            </a:pPr>
            <a:r>
              <a:rPr lang="en-US" dirty="0">
                <a:ea typeface="ＭＳ Ｐゴシック" pitchFamily="34" charset="-128"/>
              </a:rPr>
              <a:t>An </a:t>
            </a:r>
            <a:r>
              <a:rPr lang="en-US" b="1" dirty="0">
                <a:ea typeface="ＭＳ Ｐゴシック" pitchFamily="34" charset="-128"/>
              </a:rPr>
              <a:t>organizational extranet </a:t>
            </a:r>
            <a:r>
              <a:rPr lang="en-US" dirty="0">
                <a:ea typeface="ＭＳ Ｐゴシック" pitchFamily="34" charset="-128"/>
              </a:rPr>
              <a:t>is an organizational communication network using Internet technology that allows authorized organizational users to communicate with certain outsiders such as customers or vendors. It allows for faster and more convenient communication but there are concerns about network and data security breaches.</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Finally, organizations are using </a:t>
            </a:r>
            <a:r>
              <a:rPr lang="en-US" b="1" dirty="0">
                <a:ea typeface="ＭＳ Ｐゴシック" pitchFamily="34" charset="-128"/>
              </a:rPr>
              <a:t>Internet-based voice/video communication, </a:t>
            </a:r>
            <a:r>
              <a:rPr lang="en-US" dirty="0">
                <a:ea typeface="ＭＳ Ｐゴシック" pitchFamily="34" charset="-128"/>
              </a:rPr>
              <a:t>through services such as Skype, Viber , FaceTime, Vonage, and Yahoo!. It allows for fast and convenient communication, but as with so many of these options, there are concerns about network and data security breaches.</a:t>
            </a:r>
          </a:p>
          <a:p>
            <a:pPr>
              <a:lnSpc>
                <a:spcPct val="90000"/>
              </a:lnSpc>
              <a:defRPr/>
            </a:pPr>
            <a:endParaRPr lang="en-US" b="1" dirty="0">
              <a:ea typeface="ＭＳ Ｐゴシック" pitchFamily="34" charset="-128"/>
            </a:endParaRPr>
          </a:p>
          <a:p>
            <a:pPr>
              <a:lnSpc>
                <a:spcPct val="90000"/>
              </a:lnSpc>
              <a:defRPr/>
            </a:pPr>
            <a:endParaRPr lang="en-US" b="1" dirty="0">
              <a:ea typeface="ＭＳ Ｐゴシック" pitchFamily="34" charset="-128"/>
            </a:endParaRPr>
          </a:p>
        </p:txBody>
      </p:sp>
      <p:sp>
        <p:nvSpPr>
          <p:cNvPr id="54275" name="Slide Number Placeholder 3">
            <a:extLst>
              <a:ext uri="{FF2B5EF4-FFF2-40B4-BE49-F238E27FC236}">
                <a16:creationId xmlns:a16="http://schemas.microsoft.com/office/drawing/2014/main" id="{4AF076E8-9C33-5CE4-90AD-F429BA014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13B59A-23E2-2D4D-9973-A81DABC6BDFA}"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29E5771F-6556-7B28-2E74-01E03A338235}"/>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1ADCFE33-F16A-0E75-71BB-C7606982B0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Being an effective communicator in today’s organizations means being connected to not only employees and customers but also to any of the organization’s stakeholders.</a:t>
            </a:r>
          </a:p>
          <a:p>
            <a:endParaRPr lang="en-US" altLang="en-US">
              <a:ea typeface="MS PGothic" panose="020B0600070205080204" pitchFamily="34" charset="-128"/>
            </a:endParaRPr>
          </a:p>
          <a:p>
            <a:r>
              <a:rPr lang="en-US" altLang="en-US">
                <a:ea typeface="MS PGothic" panose="020B0600070205080204" pitchFamily="34" charset="-128"/>
              </a:rPr>
              <a:t>Let’s take a look at five communication issues that are of particular significance to today’s managers: </a:t>
            </a:r>
          </a:p>
          <a:p>
            <a:pPr lvl="1" indent="-234950">
              <a:buFont typeface="Calibri" panose="020F0502020204030204" pitchFamily="34" charset="0"/>
              <a:buAutoNum type="arabicPeriod"/>
            </a:pPr>
            <a:r>
              <a:rPr lang="en-US" altLang="en-US">
                <a:ea typeface="MS PGothic" panose="020B0600070205080204" pitchFamily="34" charset="-128"/>
              </a:rPr>
              <a:t>Communication management in an Internet world</a:t>
            </a:r>
          </a:p>
          <a:p>
            <a:pPr lvl="1" indent="-234950">
              <a:buFont typeface="Calibri" panose="020F0502020204030204" pitchFamily="34" charset="0"/>
              <a:buAutoNum type="arabicPeriod"/>
            </a:pPr>
            <a:r>
              <a:rPr lang="en-US" altLang="en-US">
                <a:ea typeface="MS PGothic" panose="020B0600070205080204" pitchFamily="34" charset="-128"/>
              </a:rPr>
              <a:t>Managing the organization’s knowledge resources</a:t>
            </a:r>
          </a:p>
          <a:p>
            <a:pPr lvl="1" indent="-234950">
              <a:buFont typeface="Calibri" panose="020F0502020204030204" pitchFamily="34" charset="0"/>
              <a:buAutoNum type="arabicPeriod"/>
            </a:pPr>
            <a:r>
              <a:rPr lang="en-US" altLang="en-US">
                <a:ea typeface="MS PGothic" panose="020B0600070205080204" pitchFamily="34" charset="-128"/>
              </a:rPr>
              <a:t>Communicating with customers</a:t>
            </a:r>
          </a:p>
          <a:p>
            <a:pPr lvl="1" indent="-234950">
              <a:buFont typeface="Calibri" panose="020F0502020204030204" pitchFamily="34" charset="0"/>
              <a:buAutoNum type="arabicPeriod"/>
            </a:pPr>
            <a:r>
              <a:rPr lang="en-US" altLang="en-US">
                <a:ea typeface="MS PGothic" panose="020B0600070205080204" pitchFamily="34" charset="-128"/>
              </a:rPr>
              <a:t>Getting employee input</a:t>
            </a:r>
          </a:p>
          <a:p>
            <a:pPr lvl="1" indent="-234950">
              <a:buFont typeface="Calibri" panose="020F0502020204030204" pitchFamily="34" charset="0"/>
              <a:buAutoNum type="arabicPeriod"/>
            </a:pPr>
            <a:r>
              <a:rPr lang="en-US" altLang="en-US">
                <a:ea typeface="MS PGothic" panose="020B0600070205080204" pitchFamily="34" charset="-128"/>
              </a:rPr>
              <a:t>Communicating ethically</a:t>
            </a:r>
            <a:endParaRPr lang="en-US" altLang="en-US" sz="900">
              <a:ea typeface="MS PGothic" panose="020B0600070205080204" pitchFamily="34" charset="-128"/>
            </a:endParaRPr>
          </a:p>
        </p:txBody>
      </p:sp>
      <p:sp>
        <p:nvSpPr>
          <p:cNvPr id="57347" name="Slide Number Placeholder 3">
            <a:extLst>
              <a:ext uri="{FF2B5EF4-FFF2-40B4-BE49-F238E27FC236}">
                <a16:creationId xmlns:a16="http://schemas.microsoft.com/office/drawing/2014/main" id="{3FFC9C9C-F035-4AEC-BFB1-EB8C54573E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394867-A054-AE48-A8AD-C61806710233}"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2D78C98D-55D0-3C8B-06D2-489F8232A2C5}"/>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2FBA7873-1372-6159-5B81-689A852205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 recent survey found that 20 percent of employees at large companies say they contribute regularly to blogs, social networks, wikis, and other Web services. As a result, managers are learning (and sometimes learning the hard way) that new technology has created two large communication challenges: </a:t>
            </a:r>
          </a:p>
          <a:p>
            <a:endParaRPr lang="en-US" altLang="en-US">
              <a:ea typeface="MS PGothic" panose="020B0600070205080204" pitchFamily="34" charset="-128"/>
            </a:endParaRPr>
          </a:p>
          <a:p>
            <a:pPr>
              <a:buFontTx/>
              <a:buAutoNum type="arabicParenBoth"/>
            </a:pPr>
            <a:r>
              <a:rPr lang="en-US" altLang="en-US">
                <a:ea typeface="MS PGothic" panose="020B0600070205080204" pitchFamily="34" charset="-128"/>
              </a:rPr>
              <a:t> Legal and security issues, and </a:t>
            </a:r>
          </a:p>
          <a:p>
            <a:pPr>
              <a:buFontTx/>
              <a:buAutoNum type="arabicParenBoth"/>
            </a:pPr>
            <a:r>
              <a:rPr lang="en-US" altLang="en-US">
                <a:ea typeface="MS PGothic" panose="020B0600070205080204" pitchFamily="34" charset="-128"/>
              </a:rPr>
              <a:t> Lack of personal interaction.</a:t>
            </a:r>
          </a:p>
        </p:txBody>
      </p:sp>
      <p:sp>
        <p:nvSpPr>
          <p:cNvPr id="59395" name="Slide Number Placeholder 3">
            <a:extLst>
              <a:ext uri="{FF2B5EF4-FFF2-40B4-BE49-F238E27FC236}">
                <a16:creationId xmlns:a16="http://schemas.microsoft.com/office/drawing/2014/main" id="{CE06D076-8A01-6F07-A7DD-474B1AACA5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4219E1-9D06-6140-A8E4-57A11C92FD1D}"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a:extLst>
              <a:ext uri="{FF2B5EF4-FFF2-40B4-BE49-F238E27FC236}">
                <a16:creationId xmlns:a16="http://schemas.microsoft.com/office/drawing/2014/main" id="{D5E47E19-D86F-4D14-0D40-8B39AD47F208}"/>
              </a:ext>
            </a:extLst>
          </p:cNvPr>
          <p:cNvSpPr>
            <a:spLocks noGrp="1" noRot="1" noChangeAspect="1" noChangeArrowheads="1" noTextEdit="1"/>
          </p:cNvSpPr>
          <p:nvPr>
            <p:ph type="sldImg"/>
          </p:nvPr>
        </p:nvSpPr>
        <p:spPr>
          <a:ln/>
        </p:spPr>
      </p:sp>
      <p:sp>
        <p:nvSpPr>
          <p:cNvPr id="61442" name="Notes Placeholder 2">
            <a:extLst>
              <a:ext uri="{FF2B5EF4-FFF2-40B4-BE49-F238E27FC236}">
                <a16:creationId xmlns:a16="http://schemas.microsoft.com/office/drawing/2014/main" id="{0E09052B-C765-4F4C-BE6D-1E8902E32E5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E-mail, blogs, tweets, and other forms of online communication can give rise to potential </a:t>
            </a:r>
            <a:r>
              <a:rPr lang="en-US" altLang="en-US" b="1">
                <a:ea typeface="MS PGothic" panose="020B0600070205080204" pitchFamily="34" charset="-128"/>
              </a:rPr>
              <a:t>legal </a:t>
            </a:r>
            <a:r>
              <a:rPr lang="en-US" altLang="en-US">
                <a:ea typeface="MS PGothic" panose="020B0600070205080204" pitchFamily="34" charset="-128"/>
              </a:rPr>
              <a:t>problems if they are used inappropriately—especially because electronic information is potentially admissible in court. </a:t>
            </a:r>
          </a:p>
          <a:p>
            <a:endParaRPr lang="en-US" altLang="en-US">
              <a:ea typeface="MS PGothic" panose="020B0600070205080204" pitchFamily="34" charset="-128"/>
            </a:endParaRPr>
          </a:p>
          <a:p>
            <a:r>
              <a:rPr lang="en-US" altLang="en-US">
                <a:ea typeface="MS PGothic" panose="020B0600070205080204" pitchFamily="34" charset="-128"/>
              </a:rPr>
              <a:t>But </a:t>
            </a:r>
            <a:r>
              <a:rPr lang="en-US" altLang="en-US" b="1">
                <a:ea typeface="MS PGothic" panose="020B0600070205080204" pitchFamily="34" charset="-128"/>
              </a:rPr>
              <a:t>security</a:t>
            </a:r>
            <a:r>
              <a:rPr lang="en-US" altLang="en-US">
                <a:ea typeface="MS PGothic" panose="020B0600070205080204" pitchFamily="34" charset="-128"/>
              </a:rPr>
              <a:t> is a serious concern as well. A survey addressing outbound e-mail and content security found that 26 percent of the companies surveyed saw their businesses affected by the exposure of sensitive or embarrassing information. </a:t>
            </a:r>
          </a:p>
          <a:p>
            <a:endParaRPr lang="en-US" altLang="en-US">
              <a:ea typeface="MS PGothic" panose="020B0600070205080204" pitchFamily="34" charset="-128"/>
            </a:endParaRPr>
          </a:p>
          <a:p>
            <a:r>
              <a:rPr lang="en-US" altLang="en-US">
                <a:ea typeface="MS PGothic" panose="020B0600070205080204" pitchFamily="34" charset="-128"/>
              </a:rPr>
              <a:t>Managers need to ensure that confidential information is kept confidential. Employee e-mails and blogs should not communicate proprietary information— either inadvertently or purposely. Corporate computer and e-mail systems must also be protected against unauthorized users and spam to fully realize the benefits of communication technology.</a:t>
            </a:r>
          </a:p>
        </p:txBody>
      </p:sp>
      <p:sp>
        <p:nvSpPr>
          <p:cNvPr id="61443" name="Slide Number Placeholder 3">
            <a:extLst>
              <a:ext uri="{FF2B5EF4-FFF2-40B4-BE49-F238E27FC236}">
                <a16:creationId xmlns:a16="http://schemas.microsoft.com/office/drawing/2014/main" id="{F47D3FDD-EAD6-1469-F2D9-7ED6B026B49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C999F1-45D8-2449-BC2C-7959F24A0DA0}"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a:extLst>
              <a:ext uri="{FF2B5EF4-FFF2-40B4-BE49-F238E27FC236}">
                <a16:creationId xmlns:a16="http://schemas.microsoft.com/office/drawing/2014/main" id="{9C143F9C-A675-06D7-D17A-CB96F1591B38}"/>
              </a:ext>
            </a:extLst>
          </p:cNvPr>
          <p:cNvSpPr>
            <a:spLocks noGrp="1" noRot="1" noChangeAspect="1" noChangeArrowheads="1" noTextEdit="1"/>
          </p:cNvSpPr>
          <p:nvPr>
            <p:ph type="sldImg"/>
          </p:nvPr>
        </p:nvSpPr>
        <p:spPr>
          <a:ln/>
        </p:spPr>
      </p:sp>
      <p:sp>
        <p:nvSpPr>
          <p:cNvPr id="63490" name="Notes Placeholder 2">
            <a:extLst>
              <a:ext uri="{FF2B5EF4-FFF2-40B4-BE49-F238E27FC236}">
                <a16:creationId xmlns:a16="http://schemas.microsoft.com/office/drawing/2014/main" id="{75A05CA0-51F2-6EC5-B4C2-E694AEA3CA7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Even though one of the most popular types of technology is called “</a:t>
            </a:r>
            <a:r>
              <a:rPr lang="en-US" altLang="ja-JP" b="1">
                <a:ea typeface="MS PGothic" panose="020B0600070205080204" pitchFamily="34" charset="-128"/>
              </a:rPr>
              <a:t>social</a:t>
            </a:r>
            <a:r>
              <a:rPr lang="en-US" altLang="en-US" b="1">
                <a:ea typeface="MS PGothic" panose="020B0600070205080204" pitchFamily="34" charset="-128"/>
              </a:rPr>
              <a:t>”</a:t>
            </a:r>
            <a:r>
              <a:rPr lang="en-US" altLang="ja-JP" b="1">
                <a:ea typeface="MS PGothic" panose="020B0600070205080204" pitchFamily="34" charset="-128"/>
              </a:rPr>
              <a:t> media</a:t>
            </a:r>
            <a:r>
              <a:rPr lang="en-US" altLang="ja-JP">
                <a:ea typeface="MS PGothic" panose="020B0600070205080204" pitchFamily="34" charset="-128"/>
              </a:rPr>
              <a:t>, one critical communication challenge posed by the Internet age is the lack of personal interaction. Therefore, some companies have banned e-mail on certain days and others have simply encouraged employees to collaborate more in person. </a:t>
            </a:r>
          </a:p>
          <a:p>
            <a:endParaRPr lang="en-US" altLang="en-US">
              <a:ea typeface="MS PGothic" panose="020B0600070205080204" pitchFamily="34" charset="-128"/>
            </a:endParaRPr>
          </a:p>
          <a:p>
            <a:r>
              <a:rPr lang="en-US" altLang="en-US">
                <a:ea typeface="MS PGothic" panose="020B0600070205080204" pitchFamily="34" charset="-128"/>
              </a:rPr>
              <a:t>When you think about how difficult even face-to-face communication can be, it can be even more challenging to achieve understanding and collaboration on work when communication takes place in a virtual environment.</a:t>
            </a:r>
          </a:p>
          <a:p>
            <a:endParaRPr lang="en-US" altLang="en-US">
              <a:ea typeface="MS PGothic" panose="020B0600070205080204" pitchFamily="34" charset="-128"/>
            </a:endParaRPr>
          </a:p>
          <a:p>
            <a:r>
              <a:rPr lang="en-US" altLang="en-US">
                <a:ea typeface="MS PGothic" panose="020B0600070205080204" pitchFamily="34" charset="-128"/>
              </a:rPr>
              <a:t>However in some situations, personal interaction isn’t physically possible. In these situations, real-time collaboration software (such as private workplace wikis, blogs, instant messengers, and other types of groupware) may be a more efficient and effective communication choice than e-mail.</a:t>
            </a:r>
          </a:p>
          <a:p>
            <a:endParaRPr lang="en-US" altLang="en-US">
              <a:ea typeface="MS PGothic" panose="020B0600070205080204" pitchFamily="34" charset="-128"/>
            </a:endParaRPr>
          </a:p>
          <a:p>
            <a:r>
              <a:rPr lang="en-US" altLang="en-US">
                <a:ea typeface="MS PGothic" panose="020B0600070205080204" pitchFamily="34" charset="-128"/>
              </a:rPr>
              <a:t>Some companies have created their own in-house social networks such as Starcom MediaVest Group, whose employees tap into SMG Connected to find colleague profiles. These profiles outline their jobs, list the brands they admire, and describe their values.</a:t>
            </a:r>
          </a:p>
        </p:txBody>
      </p:sp>
      <p:sp>
        <p:nvSpPr>
          <p:cNvPr id="63491" name="Slide Number Placeholder 3">
            <a:extLst>
              <a:ext uri="{FF2B5EF4-FFF2-40B4-BE49-F238E27FC236}">
                <a16:creationId xmlns:a16="http://schemas.microsoft.com/office/drawing/2014/main" id="{951A5E3F-E741-1E5F-957F-657DF14A52F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5482F9-9FB0-0848-AD0C-AA0A9B6E63F4}"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23D8694F-9A58-C9BA-4034-16CFB2552DF0}"/>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E0F583F1-7DE3-E629-6031-110373B773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One way organizations can manage knowledge resources is to build </a:t>
            </a:r>
            <a:r>
              <a:rPr lang="en-US" altLang="en-US" b="1">
                <a:ea typeface="MS PGothic" panose="020B0600070205080204" pitchFamily="34" charset="-128"/>
              </a:rPr>
              <a:t>online information databases</a:t>
            </a:r>
            <a:r>
              <a:rPr lang="en-US" altLang="en-US">
                <a:ea typeface="MS PGothic" panose="020B0600070205080204" pitchFamily="34" charset="-128"/>
              </a:rPr>
              <a:t> so employees can communicate, access research, and learn from other staff how to do their jobs more effectively and efficiently. </a:t>
            </a:r>
          </a:p>
          <a:p>
            <a:endParaRPr lang="en-US" altLang="en-US">
              <a:ea typeface="MS PGothic" panose="020B0600070205080204" pitchFamily="34" charset="-128"/>
            </a:endParaRPr>
          </a:p>
          <a:p>
            <a:r>
              <a:rPr lang="en-US" altLang="en-US">
                <a:ea typeface="MS PGothic" panose="020B0600070205080204" pitchFamily="34" charset="-128"/>
              </a:rPr>
              <a:t>Another tool for managing knowledge is to create </a:t>
            </a:r>
            <a:r>
              <a:rPr lang="en-US" altLang="en-US" b="1">
                <a:ea typeface="MS PGothic" panose="020B0600070205080204" pitchFamily="34" charset="-128"/>
              </a:rPr>
              <a:t>communities of practice</a:t>
            </a:r>
            <a:r>
              <a:rPr lang="en-US" altLang="en-US">
                <a:ea typeface="MS PGothic" panose="020B0600070205080204" pitchFamily="34" charset="-128"/>
              </a:rPr>
              <a:t>, which are groups of people who share a concern, a set of problems, or a passion about a topic, and who deepen their knowledge and expertise in that area by interacting on an ongoing basis. To make these “communities of practice” work, however, it’s important to maintain strong human interactions by using tools such as interactive websites, e-mail, and videoconferencing. </a:t>
            </a:r>
          </a:p>
          <a:p>
            <a:endParaRPr lang="en-US" altLang="en-US">
              <a:ea typeface="MS PGothic" panose="020B0600070205080204" pitchFamily="34" charset="-128"/>
            </a:endParaRPr>
          </a:p>
          <a:p>
            <a:r>
              <a:rPr lang="en-US" altLang="en-US">
                <a:ea typeface="MS PGothic" panose="020B0600070205080204" pitchFamily="34" charset="-128"/>
              </a:rPr>
              <a:t>Of course, these groups face the same communication problems that individuals face—such as filtering, emotions, defensiveness, over-documentation, and so forth—and they can resolve these issues by trying the suggestions discussed earlier.</a:t>
            </a:r>
          </a:p>
        </p:txBody>
      </p:sp>
      <p:sp>
        <p:nvSpPr>
          <p:cNvPr id="65539" name="Slide Number Placeholder 3">
            <a:extLst>
              <a:ext uri="{FF2B5EF4-FFF2-40B4-BE49-F238E27FC236}">
                <a16:creationId xmlns:a16="http://schemas.microsoft.com/office/drawing/2014/main" id="{46ECDA77-0F17-563C-A40A-9C988D703F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DD7E4D-04E7-784A-A670-E83288DB9949}"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6CEC88A4-17CF-5BA9-25B0-4FE3C8C53D0B}"/>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96384094-A2F2-FA88-CFD5-F31F18448A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An organization with a </a:t>
            </a:r>
            <a:r>
              <a:rPr lang="en-US" altLang="en-US" b="1">
                <a:ea typeface="MS PGothic" panose="020B0600070205080204" pitchFamily="34" charset="-128"/>
              </a:rPr>
              <a:t>strong service culture</a:t>
            </a:r>
            <a:r>
              <a:rPr lang="en-US" altLang="en-US">
                <a:ea typeface="MS PGothic" panose="020B0600070205080204" pitchFamily="34" charset="-128"/>
              </a:rPr>
              <a:t> already values taking care of customers—finding out what their needs are, meeting those needs, and following up to make sure that their needs were met satisfactorily. Each of these activities involves communication, whether face-to-face, by phone or e-mail, or through other channels.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Communication is also a part of specific </a:t>
            </a:r>
            <a:r>
              <a:rPr lang="en-US" altLang="en-US" b="1">
                <a:ea typeface="MS PGothic" panose="020B0600070205080204" pitchFamily="34" charset="-128"/>
              </a:rPr>
              <a:t>customer service strategies </a:t>
            </a:r>
            <a:r>
              <a:rPr lang="en-US" altLang="en-US">
                <a:ea typeface="MS PGothic" panose="020B0600070205080204" pitchFamily="34" charset="-128"/>
              </a:rPr>
              <a:t>the organization pursues and the individual service provider who is on the front line. The individual provider is often the first to hear about or notice service failures or breakdowns. In these cases, the individual provider must decide how and what to communicate, must listen actively, and must communicate appropriately so the situation is resolved to the customer’s satisfaction.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The individual service provider must also have the </a:t>
            </a:r>
            <a:r>
              <a:rPr lang="en-US" altLang="en-US" b="1">
                <a:ea typeface="MS PGothic" panose="020B0600070205080204" pitchFamily="34" charset="-128"/>
              </a:rPr>
              <a:t>information necessary</a:t>
            </a:r>
            <a:r>
              <a:rPr lang="en-US" altLang="en-US">
                <a:ea typeface="MS PGothic" panose="020B0600070205080204" pitchFamily="34" charset="-128"/>
              </a:rPr>
              <a:t> to deal with customers efficiently and effectively or be able to access it easily and promptly.</a:t>
            </a:r>
          </a:p>
        </p:txBody>
      </p:sp>
      <p:sp>
        <p:nvSpPr>
          <p:cNvPr id="69635" name="Slide Number Placeholder 3">
            <a:extLst>
              <a:ext uri="{FF2B5EF4-FFF2-40B4-BE49-F238E27FC236}">
                <a16:creationId xmlns:a16="http://schemas.microsoft.com/office/drawing/2014/main" id="{E29326F7-EBE1-E994-F160-98F44F1493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FE8BEB-33D9-7C42-B28A-C4CAA5680724}"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D737B0E2-FE56-0C32-3801-A735DA4E6B58}"/>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3E85A246-9AD2-A180-CB0F-5140C06478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 today’s challenging environment, companies need to get input from their employees, and effective managers mine such potentially valuable information. Here in Exhibit 13–4, we see several suggestions for letting employees know that their opinions matter, such as providing employees with current information—good and bad—and analyzing problems together.</a:t>
            </a:r>
          </a:p>
        </p:txBody>
      </p:sp>
      <p:sp>
        <p:nvSpPr>
          <p:cNvPr id="71683" name="Slide Number Placeholder 3">
            <a:extLst>
              <a:ext uri="{FF2B5EF4-FFF2-40B4-BE49-F238E27FC236}">
                <a16:creationId xmlns:a16="http://schemas.microsoft.com/office/drawing/2014/main" id="{1353B5CA-E518-1615-4416-35F1B3FE31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26B5C2-6D9D-434B-A8A2-14D2CF04654C}"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A4EDBF1D-7EFA-387E-28FE-5CE8CBAB070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B264FB9-5BC8-C34D-9EC7-5F38BD8982DB}"/>
              </a:ext>
            </a:extLst>
          </p:cNvPr>
          <p:cNvSpPr>
            <a:spLocks noGrp="1"/>
          </p:cNvSpPr>
          <p:nvPr>
            <p:ph type="body" idx="1"/>
          </p:nvPr>
        </p:nvSpPr>
        <p:spPr/>
        <p:txBody>
          <a:bodyPr>
            <a:normAutofit/>
          </a:bodyPr>
          <a:lstStyle/>
          <a:p>
            <a:pPr>
              <a:defRPr/>
            </a:pPr>
            <a:r>
              <a:rPr lang="en-US" dirty="0">
                <a:latin typeface="+mn-lt"/>
              </a:rPr>
              <a:t>Another factor that affects organizational communication is workplace design. Despite all the information technology and employee mobility, much of an organization’s communication still happens in the workplace. In fact, some 74 percent of an employee’s average workweek is spent in an office. How that office workspace is designed and configured can affect the communication that occurs as well as influence an organization’s overall performance. In fact, in a survey of American workers, 90 percent believed that better workplace design and layout result in better overall employee performance.</a:t>
            </a:r>
          </a:p>
          <a:p>
            <a:pPr>
              <a:defRPr/>
            </a:pPr>
            <a:endParaRPr lang="en-US" dirty="0">
              <a:latin typeface="+mn-lt"/>
            </a:endParaRPr>
          </a:p>
          <a:p>
            <a:pPr>
              <a:defRPr/>
            </a:pPr>
            <a:r>
              <a:rPr lang="en-US" dirty="0">
                <a:latin typeface="+mn-lt"/>
              </a:rPr>
              <a:t>Research shows that a workplace design should successfully support four types of employee work: focused work, collaborative work, learning work, and socializing work.</a:t>
            </a:r>
          </a:p>
          <a:p>
            <a:pPr>
              <a:defRPr/>
            </a:pPr>
            <a:r>
              <a:rPr lang="en-US" i="1" dirty="0">
                <a:latin typeface="+mn-lt"/>
              </a:rPr>
              <a:t>Focused work </a:t>
            </a:r>
            <a:r>
              <a:rPr lang="en-US" dirty="0">
                <a:latin typeface="+mn-lt"/>
              </a:rPr>
              <a:t>is when an employee needs to concentrate on completing a task. </a:t>
            </a:r>
          </a:p>
          <a:p>
            <a:pPr>
              <a:defRPr/>
            </a:pPr>
            <a:r>
              <a:rPr lang="en-US" i="1" dirty="0">
                <a:latin typeface="+mn-lt"/>
              </a:rPr>
              <a:t>Collaborative work </a:t>
            </a:r>
            <a:r>
              <a:rPr lang="en-US" dirty="0">
                <a:latin typeface="+mn-lt"/>
              </a:rPr>
              <a:t>is when employees need to work together to complete a task. </a:t>
            </a:r>
          </a:p>
          <a:p>
            <a:pPr>
              <a:defRPr/>
            </a:pPr>
            <a:r>
              <a:rPr lang="en-US" i="1" dirty="0">
                <a:latin typeface="+mn-lt"/>
              </a:rPr>
              <a:t>Learning work </a:t>
            </a:r>
            <a:r>
              <a:rPr lang="en-US" dirty="0">
                <a:latin typeface="+mn-lt"/>
              </a:rPr>
              <a:t>is when employees are engaged in training or doing something new and could involve both focused and collaborative work. </a:t>
            </a:r>
          </a:p>
          <a:p>
            <a:pPr>
              <a:defRPr/>
            </a:pPr>
            <a:r>
              <a:rPr lang="en-US" dirty="0">
                <a:latin typeface="+mn-lt"/>
              </a:rPr>
              <a:t>Finally, </a:t>
            </a:r>
            <a:r>
              <a:rPr lang="en-US" i="1" dirty="0">
                <a:latin typeface="+mn-lt"/>
              </a:rPr>
              <a:t>socializing work </a:t>
            </a:r>
            <a:r>
              <a:rPr lang="en-US" dirty="0">
                <a:latin typeface="+mn-lt"/>
              </a:rPr>
              <a:t>is when employee gather informally to chat or to exchange ideas.</a:t>
            </a:r>
            <a:endParaRPr lang="en-US" sz="1100" dirty="0">
              <a:ea typeface="ＭＳ Ｐゴシック" pitchFamily="34" charset="-128"/>
            </a:endParaRPr>
          </a:p>
        </p:txBody>
      </p:sp>
      <p:sp>
        <p:nvSpPr>
          <p:cNvPr id="73731" name="Slide Number Placeholder 3">
            <a:extLst>
              <a:ext uri="{FF2B5EF4-FFF2-40B4-BE49-F238E27FC236}">
                <a16:creationId xmlns:a16="http://schemas.microsoft.com/office/drawing/2014/main" id="{1F840946-E2F3-7FE2-4045-98FC89519F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1280AD-A0D4-8E4B-98C4-988C7627C9D8}"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8EE7C838-0E35-D01F-4973-08C2E2273295}"/>
              </a:ext>
            </a:extLst>
          </p:cNvPr>
          <p:cNvSpPr>
            <a:spLocks noGrp="1" noRot="1" noChangeAspect="1" noChangeArrowheads="1" noTextEdit="1"/>
          </p:cNvSpPr>
          <p:nvPr>
            <p:ph type="sldImg"/>
          </p:nvPr>
        </p:nvSpPr>
        <p:spPr>
          <a:ln/>
        </p:spPr>
      </p:sp>
      <p:sp>
        <p:nvSpPr>
          <p:cNvPr id="75778" name="Notes Placeholder 2">
            <a:extLst>
              <a:ext uri="{FF2B5EF4-FFF2-40B4-BE49-F238E27FC236}">
                <a16:creationId xmlns:a16="http://schemas.microsoft.com/office/drawing/2014/main" id="{F15654ED-1E90-C735-856C-D33EFD8AF35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60000"/>
              </a:lnSpc>
            </a:pPr>
            <a:r>
              <a:rPr lang="en-US" altLang="en-US" sz="1100">
                <a:ea typeface="MS PGothic" panose="020B0600070205080204" pitchFamily="34" charset="-128"/>
              </a:rPr>
              <a:t>It’s particularly important today that a company’s communication efforts be ethical. This means that the communication includes all relevant information, is true in every sense, and is not deceptive in any way.</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Unethical communication often distorts the truth or manipulates audiences—for example, by omitting essential information, selectively misquoting, misrepresenting numbers, distorting visuals, or failing to respect privacy or information security needs.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Managers encourage ethical communication by establishing clear ethical guidelines for behavior and business communication.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In a global survey by the International Association of Business Communicators, 70 percent of communication professionals said their companies clearly define what is considered ethical and unethical behavior. </a:t>
            </a:r>
          </a:p>
          <a:p>
            <a:pPr>
              <a:lnSpc>
                <a:spcPct val="60000"/>
              </a:lnSpc>
            </a:pPr>
            <a:endParaRPr lang="en-US" altLang="en-US" sz="1100">
              <a:ea typeface="MS PGothic" panose="020B0600070205080204" pitchFamily="34" charset="-128"/>
            </a:endParaRPr>
          </a:p>
          <a:p>
            <a:pPr>
              <a:lnSpc>
                <a:spcPct val="60000"/>
              </a:lnSpc>
            </a:pPr>
            <a:r>
              <a:rPr lang="en-US" altLang="en-US" sz="1100">
                <a:ea typeface="MS PGothic" panose="020B0600070205080204" pitchFamily="34" charset="-128"/>
              </a:rPr>
              <a:t>If no clear ethical guidelines exist, apply the following questions to help you think through your communication choices and consequences:</a:t>
            </a:r>
          </a:p>
          <a:p>
            <a:pPr lvl="1" indent="-222250">
              <a:lnSpc>
                <a:spcPct val="60000"/>
              </a:lnSpc>
              <a:buFontTx/>
              <a:buChar char="•"/>
            </a:pPr>
            <a:r>
              <a:rPr lang="en-US" altLang="en-US" sz="1100">
                <a:ea typeface="MS PGothic" panose="020B0600070205080204" pitchFamily="34" charset="-128"/>
              </a:rPr>
              <a:t>Has the situation been defined fairly and accurately?</a:t>
            </a:r>
          </a:p>
          <a:p>
            <a:pPr lvl="1" indent="-222250">
              <a:lnSpc>
                <a:spcPct val="60000"/>
              </a:lnSpc>
              <a:buFontTx/>
              <a:buChar char="•"/>
            </a:pPr>
            <a:r>
              <a:rPr lang="en-US" altLang="en-US" sz="1100">
                <a:ea typeface="MS PGothic" panose="020B0600070205080204" pitchFamily="34" charset="-128"/>
              </a:rPr>
              <a:t>Why is the message being communicated?</a:t>
            </a:r>
          </a:p>
          <a:p>
            <a:pPr lvl="1" indent="-222250">
              <a:lnSpc>
                <a:spcPct val="60000"/>
              </a:lnSpc>
              <a:buFontTx/>
              <a:buChar char="•"/>
            </a:pPr>
            <a:r>
              <a:rPr lang="en-US" altLang="en-US" sz="1100">
                <a:ea typeface="MS PGothic" panose="020B0600070205080204" pitchFamily="34" charset="-128"/>
              </a:rPr>
              <a:t>How will the people who may be affected by the message or who receive the message be impacted?</a:t>
            </a:r>
          </a:p>
          <a:p>
            <a:pPr lvl="1" indent="-222250">
              <a:lnSpc>
                <a:spcPct val="60000"/>
              </a:lnSpc>
              <a:buFontTx/>
              <a:buChar char="•"/>
            </a:pPr>
            <a:r>
              <a:rPr lang="en-US" altLang="en-US" sz="1100">
                <a:ea typeface="MS PGothic" panose="020B0600070205080204" pitchFamily="34" charset="-128"/>
              </a:rPr>
              <a:t>Does the message help achieve the greatest possible good while minimizing possible harm?</a:t>
            </a:r>
          </a:p>
          <a:p>
            <a:pPr lvl="1" indent="-222250">
              <a:lnSpc>
                <a:spcPct val="60000"/>
              </a:lnSpc>
              <a:buFontTx/>
              <a:buChar char="•"/>
            </a:pPr>
            <a:r>
              <a:rPr lang="en-US" altLang="en-US" sz="1100">
                <a:ea typeface="MS PGothic" panose="020B0600070205080204" pitchFamily="34" charset="-128"/>
              </a:rPr>
              <a:t>Will this decision that appears to be ethical now seem so in the future?</a:t>
            </a:r>
          </a:p>
          <a:p>
            <a:pPr lvl="1" indent="-222250">
              <a:lnSpc>
                <a:spcPct val="60000"/>
              </a:lnSpc>
              <a:buFontTx/>
              <a:buChar char="•"/>
            </a:pPr>
            <a:r>
              <a:rPr lang="en-US" altLang="en-US" sz="1100">
                <a:ea typeface="MS PGothic" panose="020B0600070205080204" pitchFamily="34" charset="-128"/>
              </a:rPr>
              <a:t>How comfortable are you with your communication effort? </a:t>
            </a:r>
          </a:p>
          <a:p>
            <a:pPr lvl="1" indent="-222250">
              <a:lnSpc>
                <a:spcPct val="60000"/>
              </a:lnSpc>
              <a:buFontTx/>
              <a:buChar char="•"/>
            </a:pPr>
            <a:r>
              <a:rPr lang="en-US" altLang="en-US" sz="1100">
                <a:ea typeface="MS PGothic" panose="020B0600070205080204" pitchFamily="34" charset="-128"/>
              </a:rPr>
              <a:t>What would a person you respect think of it?</a:t>
            </a:r>
          </a:p>
        </p:txBody>
      </p:sp>
      <p:sp>
        <p:nvSpPr>
          <p:cNvPr id="75779" name="Slide Number Placeholder 3">
            <a:extLst>
              <a:ext uri="{FF2B5EF4-FFF2-40B4-BE49-F238E27FC236}">
                <a16:creationId xmlns:a16="http://schemas.microsoft.com/office/drawing/2014/main" id="{4CD1C742-E865-E5F6-2E6C-8C18480938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44BB6-A63E-524F-9425-B3DEFBA9D283}" type="slidenum">
              <a:rPr lang="en-US" altLang="en-US">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553BB-ABC6-A419-AACE-F50792BDD889}"/>
              </a:ext>
            </a:extLst>
          </p:cNvPr>
          <p:cNvSpPr>
            <a:spLocks noGrp="1"/>
          </p:cNvSpPr>
          <p:nvPr>
            <p:ph type="dt" sz="half" idx="10"/>
          </p:nvPr>
        </p:nvSpPr>
        <p:spPr>
          <a:xfrm>
            <a:off x="395288" y="6524625"/>
            <a:ext cx="971550" cy="219075"/>
          </a:xfrm>
        </p:spPr>
        <p:txBody>
          <a:bodyPr/>
          <a:lstStyle>
            <a:lvl1pPr>
              <a:defRPr/>
            </a:lvl1pPr>
          </a:lstStyle>
          <a:p>
            <a:pPr>
              <a:defRPr/>
            </a:pPr>
            <a:fld id="{3E980D1E-DBA4-A747-8689-20F7C3F2AF6B}" type="datetime1">
              <a:rPr lang="en-GB" altLang="en-US"/>
              <a:pPr>
                <a:defRPr/>
              </a:pPr>
              <a:t>07/08/2024</a:t>
            </a:fld>
            <a:endParaRPr lang="en-GB" altLang="en-US"/>
          </a:p>
        </p:txBody>
      </p:sp>
      <p:sp>
        <p:nvSpPr>
          <p:cNvPr id="5" name="Footer Placeholder 4">
            <a:extLst>
              <a:ext uri="{FF2B5EF4-FFF2-40B4-BE49-F238E27FC236}">
                <a16:creationId xmlns:a16="http://schemas.microsoft.com/office/drawing/2014/main" id="{1C58B1A0-CE72-766F-CF92-A3434DA1741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3964B0C-B356-7F25-4D9F-968A9B3498F0}"/>
              </a:ext>
            </a:extLst>
          </p:cNvPr>
          <p:cNvSpPr>
            <a:spLocks noGrp="1"/>
          </p:cNvSpPr>
          <p:nvPr>
            <p:ph type="sldNum" sz="quarter" idx="12"/>
          </p:nvPr>
        </p:nvSpPr>
        <p:spPr/>
        <p:txBody>
          <a:bodyPr/>
          <a:lstStyle>
            <a:lvl1pPr>
              <a:defRPr/>
            </a:lvl1pPr>
          </a:lstStyle>
          <a:p>
            <a:fld id="{EEA87ADE-1261-0044-81BC-395F0A54C554}" type="slidenum">
              <a:rPr lang="en-GB" altLang="en-US"/>
              <a:pPr/>
              <a:t>‹#›</a:t>
            </a:fld>
            <a:endParaRPr lang="en-GB" altLang="en-US"/>
          </a:p>
        </p:txBody>
      </p:sp>
    </p:spTree>
    <p:extLst>
      <p:ext uri="{BB962C8B-B14F-4D97-AF65-F5344CB8AC3E}">
        <p14:creationId xmlns:p14="http://schemas.microsoft.com/office/powerpoint/2010/main" val="341547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102D8-EAF5-8BF1-0E51-7690556ABBA1}"/>
              </a:ext>
            </a:extLst>
          </p:cNvPr>
          <p:cNvSpPr>
            <a:spLocks noGrp="1"/>
          </p:cNvSpPr>
          <p:nvPr>
            <p:ph type="dt" sz="half" idx="10"/>
          </p:nvPr>
        </p:nvSpPr>
        <p:spPr/>
        <p:txBody>
          <a:bodyPr/>
          <a:lstStyle>
            <a:lvl1pPr>
              <a:defRPr/>
            </a:lvl1pPr>
          </a:lstStyle>
          <a:p>
            <a:pPr>
              <a:defRPr/>
            </a:pPr>
            <a:fld id="{71BFA262-7EA5-C64C-B536-B031D9C694D2}" type="datetime1">
              <a:rPr lang="en-GB" altLang="en-US"/>
              <a:pPr>
                <a:defRPr/>
              </a:pPr>
              <a:t>07/08/2024</a:t>
            </a:fld>
            <a:endParaRPr lang="en-GB" altLang="en-US"/>
          </a:p>
        </p:txBody>
      </p:sp>
      <p:sp>
        <p:nvSpPr>
          <p:cNvPr id="5" name="Footer Placeholder 4">
            <a:extLst>
              <a:ext uri="{FF2B5EF4-FFF2-40B4-BE49-F238E27FC236}">
                <a16:creationId xmlns:a16="http://schemas.microsoft.com/office/drawing/2014/main" id="{EE24595D-2337-8C8C-9D1A-F27249493EC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F4F3573-B9DB-161F-006B-192AA701AF25}"/>
              </a:ext>
            </a:extLst>
          </p:cNvPr>
          <p:cNvSpPr>
            <a:spLocks noGrp="1"/>
          </p:cNvSpPr>
          <p:nvPr>
            <p:ph type="sldNum" sz="quarter" idx="12"/>
          </p:nvPr>
        </p:nvSpPr>
        <p:spPr/>
        <p:txBody>
          <a:bodyPr/>
          <a:lstStyle>
            <a:lvl1pPr>
              <a:defRPr/>
            </a:lvl1pPr>
          </a:lstStyle>
          <a:p>
            <a:fld id="{A1F7AA30-7617-EE49-8848-2613E5BC3185}" type="slidenum">
              <a:rPr lang="en-GB" altLang="en-US"/>
              <a:pPr/>
              <a:t>‹#›</a:t>
            </a:fld>
            <a:endParaRPr lang="en-GB" altLang="en-US"/>
          </a:p>
        </p:txBody>
      </p:sp>
    </p:spTree>
    <p:extLst>
      <p:ext uri="{BB962C8B-B14F-4D97-AF65-F5344CB8AC3E}">
        <p14:creationId xmlns:p14="http://schemas.microsoft.com/office/powerpoint/2010/main" val="125464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E7CA42-2AF9-D813-7E11-74BCF71136C4}"/>
              </a:ext>
            </a:extLst>
          </p:cNvPr>
          <p:cNvSpPr>
            <a:spLocks noGrp="1"/>
          </p:cNvSpPr>
          <p:nvPr>
            <p:ph type="dt" sz="half" idx="10"/>
          </p:nvPr>
        </p:nvSpPr>
        <p:spPr/>
        <p:txBody>
          <a:bodyPr/>
          <a:lstStyle>
            <a:lvl1pPr>
              <a:defRPr/>
            </a:lvl1pPr>
          </a:lstStyle>
          <a:p>
            <a:pPr>
              <a:defRPr/>
            </a:pPr>
            <a:fld id="{71647755-63B7-B24A-A0C8-4258317BAA0E}" type="datetime1">
              <a:rPr lang="en-GB" altLang="en-US"/>
              <a:pPr>
                <a:defRPr/>
              </a:pPr>
              <a:t>07/08/2024</a:t>
            </a:fld>
            <a:endParaRPr lang="en-GB" altLang="en-US"/>
          </a:p>
        </p:txBody>
      </p:sp>
      <p:sp>
        <p:nvSpPr>
          <p:cNvPr id="5" name="Slide Number Placeholder 5">
            <a:extLst>
              <a:ext uri="{FF2B5EF4-FFF2-40B4-BE49-F238E27FC236}">
                <a16:creationId xmlns:a16="http://schemas.microsoft.com/office/drawing/2014/main" id="{DB7590D8-A6C5-D66B-9DB5-F1BCE277F134}"/>
              </a:ext>
            </a:extLst>
          </p:cNvPr>
          <p:cNvSpPr>
            <a:spLocks noGrp="1"/>
          </p:cNvSpPr>
          <p:nvPr>
            <p:ph type="sldNum" sz="quarter" idx="11"/>
          </p:nvPr>
        </p:nvSpPr>
        <p:spPr/>
        <p:txBody>
          <a:bodyPr/>
          <a:lstStyle>
            <a:lvl1pPr>
              <a:defRPr/>
            </a:lvl1pPr>
          </a:lstStyle>
          <a:p>
            <a:fld id="{D5747505-FB88-DE49-9284-E48E2BE0951F}" type="slidenum">
              <a:rPr lang="en-GB" altLang="en-US"/>
              <a:pPr/>
              <a:t>‹#›</a:t>
            </a:fld>
            <a:endParaRPr lang="en-GB" altLang="en-US"/>
          </a:p>
        </p:txBody>
      </p:sp>
    </p:spTree>
    <p:extLst>
      <p:ext uri="{BB962C8B-B14F-4D97-AF65-F5344CB8AC3E}">
        <p14:creationId xmlns:p14="http://schemas.microsoft.com/office/powerpoint/2010/main" val="18589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B1E5252-C1B6-A4B3-F4A0-4BDFF3B01CD7}"/>
              </a:ext>
            </a:extLst>
          </p:cNvPr>
          <p:cNvSpPr>
            <a:spLocks noGrp="1"/>
          </p:cNvSpPr>
          <p:nvPr>
            <p:ph type="dt" sz="half" idx="10"/>
          </p:nvPr>
        </p:nvSpPr>
        <p:spPr/>
        <p:txBody>
          <a:bodyPr/>
          <a:lstStyle>
            <a:lvl1pPr>
              <a:defRPr/>
            </a:lvl1pPr>
          </a:lstStyle>
          <a:p>
            <a:pPr>
              <a:defRPr/>
            </a:pPr>
            <a:fld id="{7A5BA0A9-7287-6A45-95EA-BD59D4BCE213}" type="datetime1">
              <a:rPr lang="en-GB" altLang="en-US"/>
              <a:pPr>
                <a:defRPr/>
              </a:pPr>
              <a:t>07/08/2024</a:t>
            </a:fld>
            <a:endParaRPr lang="en-GB" altLang="en-US"/>
          </a:p>
        </p:txBody>
      </p:sp>
      <p:sp>
        <p:nvSpPr>
          <p:cNvPr id="6" name="Slide Number Placeholder 5">
            <a:extLst>
              <a:ext uri="{FF2B5EF4-FFF2-40B4-BE49-F238E27FC236}">
                <a16:creationId xmlns:a16="http://schemas.microsoft.com/office/drawing/2014/main" id="{708FD93A-C920-98DF-E1F3-646566D04F1B}"/>
              </a:ext>
            </a:extLst>
          </p:cNvPr>
          <p:cNvSpPr>
            <a:spLocks noGrp="1"/>
          </p:cNvSpPr>
          <p:nvPr>
            <p:ph type="sldNum" sz="quarter" idx="11"/>
          </p:nvPr>
        </p:nvSpPr>
        <p:spPr/>
        <p:txBody>
          <a:bodyPr/>
          <a:lstStyle>
            <a:lvl1pPr>
              <a:defRPr/>
            </a:lvl1pPr>
          </a:lstStyle>
          <a:p>
            <a:fld id="{BEF83D83-E997-394B-BB5D-ED2415CEED73}" type="slidenum">
              <a:rPr lang="en-GB" altLang="en-US"/>
              <a:pPr/>
              <a:t>‹#›</a:t>
            </a:fld>
            <a:endParaRPr lang="en-GB" altLang="en-US"/>
          </a:p>
        </p:txBody>
      </p:sp>
    </p:spTree>
    <p:extLst>
      <p:ext uri="{BB962C8B-B14F-4D97-AF65-F5344CB8AC3E}">
        <p14:creationId xmlns:p14="http://schemas.microsoft.com/office/powerpoint/2010/main" val="48661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9FA694E-C08A-DD9A-5793-CA9DD872866A}"/>
              </a:ext>
            </a:extLst>
          </p:cNvPr>
          <p:cNvSpPr>
            <a:spLocks noGrp="1"/>
          </p:cNvSpPr>
          <p:nvPr>
            <p:ph type="dt" sz="half" idx="10"/>
          </p:nvPr>
        </p:nvSpPr>
        <p:spPr/>
        <p:txBody>
          <a:bodyPr/>
          <a:lstStyle>
            <a:lvl1pPr>
              <a:defRPr/>
            </a:lvl1pPr>
          </a:lstStyle>
          <a:p>
            <a:pPr>
              <a:defRPr/>
            </a:pPr>
            <a:fld id="{BB4DAF75-F920-4643-84B4-82A7ED60C6B2}" type="datetime1">
              <a:rPr lang="en-GB" altLang="en-US"/>
              <a:pPr>
                <a:defRPr/>
              </a:pPr>
              <a:t>07/08/2024</a:t>
            </a:fld>
            <a:endParaRPr lang="en-GB" altLang="en-US"/>
          </a:p>
        </p:txBody>
      </p:sp>
      <p:sp>
        <p:nvSpPr>
          <p:cNvPr id="8" name="Slide Number Placeholder 5">
            <a:extLst>
              <a:ext uri="{FF2B5EF4-FFF2-40B4-BE49-F238E27FC236}">
                <a16:creationId xmlns:a16="http://schemas.microsoft.com/office/drawing/2014/main" id="{5D386057-BA84-9ABC-C193-55612DD4E1BD}"/>
              </a:ext>
            </a:extLst>
          </p:cNvPr>
          <p:cNvSpPr>
            <a:spLocks noGrp="1"/>
          </p:cNvSpPr>
          <p:nvPr>
            <p:ph type="sldNum" sz="quarter" idx="11"/>
          </p:nvPr>
        </p:nvSpPr>
        <p:spPr/>
        <p:txBody>
          <a:bodyPr/>
          <a:lstStyle>
            <a:lvl1pPr>
              <a:defRPr/>
            </a:lvl1pPr>
          </a:lstStyle>
          <a:p>
            <a:fld id="{914D274A-2AAD-4341-99D3-83F78E215A4D}" type="slidenum">
              <a:rPr lang="en-GB" altLang="en-US"/>
              <a:pPr/>
              <a:t>‹#›</a:t>
            </a:fld>
            <a:endParaRPr lang="en-GB" altLang="en-US"/>
          </a:p>
        </p:txBody>
      </p:sp>
    </p:spTree>
    <p:extLst>
      <p:ext uri="{BB962C8B-B14F-4D97-AF65-F5344CB8AC3E}">
        <p14:creationId xmlns:p14="http://schemas.microsoft.com/office/powerpoint/2010/main" val="1365533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9C03E8-444D-A774-A579-3CE56F7FD9C5}"/>
              </a:ext>
            </a:extLst>
          </p:cNvPr>
          <p:cNvSpPr>
            <a:spLocks noGrp="1"/>
          </p:cNvSpPr>
          <p:nvPr>
            <p:ph type="dt" sz="half" idx="10"/>
          </p:nvPr>
        </p:nvSpPr>
        <p:spPr/>
        <p:txBody>
          <a:bodyPr/>
          <a:lstStyle>
            <a:lvl1pPr>
              <a:defRPr/>
            </a:lvl1pPr>
          </a:lstStyle>
          <a:p>
            <a:pPr>
              <a:defRPr/>
            </a:pPr>
            <a:fld id="{F73DCCA2-BF17-F445-AE92-B166CC9FC9A0}" type="datetime1">
              <a:rPr lang="en-GB" altLang="en-US"/>
              <a:pPr>
                <a:defRPr/>
              </a:pPr>
              <a:t>07/08/2024</a:t>
            </a:fld>
            <a:endParaRPr lang="en-GB" altLang="en-US"/>
          </a:p>
        </p:txBody>
      </p:sp>
      <p:sp>
        <p:nvSpPr>
          <p:cNvPr id="4" name="Slide Number Placeholder 5">
            <a:extLst>
              <a:ext uri="{FF2B5EF4-FFF2-40B4-BE49-F238E27FC236}">
                <a16:creationId xmlns:a16="http://schemas.microsoft.com/office/drawing/2014/main" id="{6FB4EE31-5C58-0DED-15BE-3367E392B80C}"/>
              </a:ext>
            </a:extLst>
          </p:cNvPr>
          <p:cNvSpPr>
            <a:spLocks noGrp="1"/>
          </p:cNvSpPr>
          <p:nvPr>
            <p:ph type="sldNum" sz="quarter" idx="11"/>
          </p:nvPr>
        </p:nvSpPr>
        <p:spPr/>
        <p:txBody>
          <a:bodyPr/>
          <a:lstStyle>
            <a:lvl1pPr>
              <a:defRPr/>
            </a:lvl1pPr>
          </a:lstStyle>
          <a:p>
            <a:fld id="{40AD49A6-044E-F94C-BBA4-9C6F245D0B1F}" type="slidenum">
              <a:rPr lang="en-GB" altLang="en-US"/>
              <a:pPr/>
              <a:t>‹#›</a:t>
            </a:fld>
            <a:endParaRPr lang="en-GB" altLang="en-US"/>
          </a:p>
        </p:txBody>
      </p:sp>
    </p:spTree>
    <p:extLst>
      <p:ext uri="{BB962C8B-B14F-4D97-AF65-F5344CB8AC3E}">
        <p14:creationId xmlns:p14="http://schemas.microsoft.com/office/powerpoint/2010/main" val="210358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07F31C1-C0FF-0884-4B35-1847E55A31F6}"/>
              </a:ext>
            </a:extLst>
          </p:cNvPr>
          <p:cNvSpPr>
            <a:spLocks noGrp="1"/>
          </p:cNvSpPr>
          <p:nvPr>
            <p:ph type="dt" sz="half" idx="10"/>
          </p:nvPr>
        </p:nvSpPr>
        <p:spPr/>
        <p:txBody>
          <a:bodyPr/>
          <a:lstStyle>
            <a:lvl1pPr>
              <a:defRPr/>
            </a:lvl1pPr>
          </a:lstStyle>
          <a:p>
            <a:pPr>
              <a:defRPr/>
            </a:pPr>
            <a:fld id="{A0923A69-37CA-8C48-A2C6-63E002338420}" type="datetime1">
              <a:rPr lang="en-GB" altLang="en-US"/>
              <a:pPr>
                <a:defRPr/>
              </a:pPr>
              <a:t>07/08/2024</a:t>
            </a:fld>
            <a:endParaRPr lang="en-GB" altLang="en-US"/>
          </a:p>
        </p:txBody>
      </p:sp>
      <p:sp>
        <p:nvSpPr>
          <p:cNvPr id="3" name="Slide Number Placeholder 5">
            <a:extLst>
              <a:ext uri="{FF2B5EF4-FFF2-40B4-BE49-F238E27FC236}">
                <a16:creationId xmlns:a16="http://schemas.microsoft.com/office/drawing/2014/main" id="{42976F0A-5323-E235-90B0-07DF3EFBB7B0}"/>
              </a:ext>
            </a:extLst>
          </p:cNvPr>
          <p:cNvSpPr>
            <a:spLocks noGrp="1"/>
          </p:cNvSpPr>
          <p:nvPr>
            <p:ph type="sldNum" sz="quarter" idx="11"/>
          </p:nvPr>
        </p:nvSpPr>
        <p:spPr/>
        <p:txBody>
          <a:bodyPr/>
          <a:lstStyle>
            <a:lvl1pPr>
              <a:defRPr/>
            </a:lvl1pPr>
          </a:lstStyle>
          <a:p>
            <a:fld id="{54612951-71D9-034E-9C59-56AA43C222A8}" type="slidenum">
              <a:rPr lang="en-GB" altLang="en-US"/>
              <a:pPr/>
              <a:t>‹#›</a:t>
            </a:fld>
            <a:endParaRPr lang="en-GB" altLang="en-US"/>
          </a:p>
        </p:txBody>
      </p:sp>
    </p:spTree>
    <p:extLst>
      <p:ext uri="{BB962C8B-B14F-4D97-AF65-F5344CB8AC3E}">
        <p14:creationId xmlns:p14="http://schemas.microsoft.com/office/powerpoint/2010/main" val="2101865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6FCACB5-4596-0830-09B3-CFD146D71FE5}"/>
              </a:ext>
            </a:extLst>
          </p:cNvPr>
          <p:cNvSpPr>
            <a:spLocks noGrp="1"/>
          </p:cNvSpPr>
          <p:nvPr>
            <p:ph type="dt" sz="half" idx="10"/>
          </p:nvPr>
        </p:nvSpPr>
        <p:spPr/>
        <p:txBody>
          <a:bodyPr/>
          <a:lstStyle>
            <a:lvl1pPr>
              <a:defRPr/>
            </a:lvl1pPr>
          </a:lstStyle>
          <a:p>
            <a:pPr>
              <a:defRPr/>
            </a:pPr>
            <a:fld id="{49007B9F-4B5F-DB4B-A933-0332967B7557}" type="datetime1">
              <a:rPr lang="en-GB" altLang="en-US"/>
              <a:pPr>
                <a:defRPr/>
              </a:pPr>
              <a:t>07/08/2024</a:t>
            </a:fld>
            <a:endParaRPr lang="en-GB" altLang="en-US"/>
          </a:p>
        </p:txBody>
      </p:sp>
      <p:sp>
        <p:nvSpPr>
          <p:cNvPr id="6" name="Slide Number Placeholder 5">
            <a:extLst>
              <a:ext uri="{FF2B5EF4-FFF2-40B4-BE49-F238E27FC236}">
                <a16:creationId xmlns:a16="http://schemas.microsoft.com/office/drawing/2014/main" id="{1E07A619-0DEC-B0F5-244A-74E94A003760}"/>
              </a:ext>
            </a:extLst>
          </p:cNvPr>
          <p:cNvSpPr>
            <a:spLocks noGrp="1"/>
          </p:cNvSpPr>
          <p:nvPr>
            <p:ph type="sldNum" sz="quarter" idx="11"/>
          </p:nvPr>
        </p:nvSpPr>
        <p:spPr/>
        <p:txBody>
          <a:bodyPr/>
          <a:lstStyle>
            <a:lvl1pPr>
              <a:defRPr/>
            </a:lvl1pPr>
          </a:lstStyle>
          <a:p>
            <a:fld id="{B8F0EEA1-6795-FA4B-8DBE-28F37A3AC6E8}" type="slidenum">
              <a:rPr lang="en-GB" altLang="en-US"/>
              <a:pPr/>
              <a:t>‹#›</a:t>
            </a:fld>
            <a:endParaRPr lang="en-GB" altLang="en-US"/>
          </a:p>
        </p:txBody>
      </p:sp>
    </p:spTree>
    <p:extLst>
      <p:ext uri="{BB962C8B-B14F-4D97-AF65-F5344CB8AC3E}">
        <p14:creationId xmlns:p14="http://schemas.microsoft.com/office/powerpoint/2010/main" val="247370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5659055-CEFC-9E25-4C73-06E71044E56D}"/>
              </a:ext>
            </a:extLst>
          </p:cNvPr>
          <p:cNvSpPr>
            <a:spLocks noGrp="1"/>
          </p:cNvSpPr>
          <p:nvPr>
            <p:ph type="dt" sz="half" idx="10"/>
          </p:nvPr>
        </p:nvSpPr>
        <p:spPr/>
        <p:txBody>
          <a:bodyPr/>
          <a:lstStyle>
            <a:lvl1pPr>
              <a:defRPr/>
            </a:lvl1pPr>
          </a:lstStyle>
          <a:p>
            <a:pPr>
              <a:defRPr/>
            </a:pPr>
            <a:fld id="{A3D19423-BE65-B34E-BC5C-F27EEF28CCFA}" type="datetime1">
              <a:rPr lang="en-GB" altLang="en-US"/>
              <a:pPr>
                <a:defRPr/>
              </a:pPr>
              <a:t>07/08/2024</a:t>
            </a:fld>
            <a:endParaRPr lang="en-GB" altLang="en-US"/>
          </a:p>
        </p:txBody>
      </p:sp>
      <p:sp>
        <p:nvSpPr>
          <p:cNvPr id="6" name="Slide Number Placeholder 5">
            <a:extLst>
              <a:ext uri="{FF2B5EF4-FFF2-40B4-BE49-F238E27FC236}">
                <a16:creationId xmlns:a16="http://schemas.microsoft.com/office/drawing/2014/main" id="{77C771B3-1BE9-A0E7-72F9-A29827EA0A60}"/>
              </a:ext>
            </a:extLst>
          </p:cNvPr>
          <p:cNvSpPr>
            <a:spLocks noGrp="1"/>
          </p:cNvSpPr>
          <p:nvPr>
            <p:ph type="sldNum" sz="quarter" idx="11"/>
          </p:nvPr>
        </p:nvSpPr>
        <p:spPr/>
        <p:txBody>
          <a:bodyPr/>
          <a:lstStyle>
            <a:lvl1pPr>
              <a:defRPr/>
            </a:lvl1pPr>
          </a:lstStyle>
          <a:p>
            <a:fld id="{F311FF57-BDAB-9E48-A94C-46AB915D7E8D}" type="slidenum">
              <a:rPr lang="en-GB" altLang="en-US"/>
              <a:pPr/>
              <a:t>‹#›</a:t>
            </a:fld>
            <a:endParaRPr lang="en-GB" altLang="en-US"/>
          </a:p>
        </p:txBody>
      </p:sp>
    </p:spTree>
    <p:extLst>
      <p:ext uri="{BB962C8B-B14F-4D97-AF65-F5344CB8AC3E}">
        <p14:creationId xmlns:p14="http://schemas.microsoft.com/office/powerpoint/2010/main" val="411911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E1510-4A63-9F2A-C447-7CD01F1A7251}"/>
              </a:ext>
            </a:extLst>
          </p:cNvPr>
          <p:cNvSpPr>
            <a:spLocks noGrp="1"/>
          </p:cNvSpPr>
          <p:nvPr>
            <p:ph type="dt" sz="half" idx="10"/>
          </p:nvPr>
        </p:nvSpPr>
        <p:spPr/>
        <p:txBody>
          <a:bodyPr/>
          <a:lstStyle>
            <a:lvl1pPr>
              <a:defRPr/>
            </a:lvl1pPr>
          </a:lstStyle>
          <a:p>
            <a:pPr>
              <a:defRPr/>
            </a:pPr>
            <a:fld id="{DB6A21B9-2D4E-9242-934E-EFA8F23AF5E6}" type="datetime1">
              <a:rPr lang="en-GB" altLang="en-US"/>
              <a:pPr>
                <a:defRPr/>
              </a:pPr>
              <a:t>07/08/2024</a:t>
            </a:fld>
            <a:endParaRPr lang="en-GB" altLang="en-US"/>
          </a:p>
        </p:txBody>
      </p:sp>
      <p:sp>
        <p:nvSpPr>
          <p:cNvPr id="5" name="Slide Number Placeholder 5">
            <a:extLst>
              <a:ext uri="{FF2B5EF4-FFF2-40B4-BE49-F238E27FC236}">
                <a16:creationId xmlns:a16="http://schemas.microsoft.com/office/drawing/2014/main" id="{470ADD5B-A1BA-418C-2AE5-DC024B47BA2D}"/>
              </a:ext>
            </a:extLst>
          </p:cNvPr>
          <p:cNvSpPr>
            <a:spLocks noGrp="1"/>
          </p:cNvSpPr>
          <p:nvPr>
            <p:ph type="sldNum" sz="quarter" idx="11"/>
          </p:nvPr>
        </p:nvSpPr>
        <p:spPr/>
        <p:txBody>
          <a:bodyPr/>
          <a:lstStyle>
            <a:lvl1pPr>
              <a:defRPr/>
            </a:lvl1pPr>
          </a:lstStyle>
          <a:p>
            <a:fld id="{1E6F2552-DEBC-A049-926A-CAF62D5CE960}" type="slidenum">
              <a:rPr lang="en-GB" altLang="en-US"/>
              <a:pPr/>
              <a:t>‹#›</a:t>
            </a:fld>
            <a:endParaRPr lang="en-GB" altLang="en-US"/>
          </a:p>
        </p:txBody>
      </p:sp>
    </p:spTree>
    <p:extLst>
      <p:ext uri="{BB962C8B-B14F-4D97-AF65-F5344CB8AC3E}">
        <p14:creationId xmlns:p14="http://schemas.microsoft.com/office/powerpoint/2010/main" val="149962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E4BB97-FE1A-451C-D76A-DE678C59BA52}"/>
              </a:ext>
            </a:extLst>
          </p:cNvPr>
          <p:cNvSpPr>
            <a:spLocks noGrp="1"/>
          </p:cNvSpPr>
          <p:nvPr>
            <p:ph type="dt" sz="half" idx="10"/>
          </p:nvPr>
        </p:nvSpPr>
        <p:spPr/>
        <p:txBody>
          <a:bodyPr/>
          <a:lstStyle>
            <a:lvl1pPr>
              <a:defRPr/>
            </a:lvl1pPr>
          </a:lstStyle>
          <a:p>
            <a:pPr>
              <a:defRPr/>
            </a:pPr>
            <a:fld id="{78C1DF62-FB85-5242-BC14-E40E695AC83A}" type="datetime1">
              <a:rPr lang="en-GB" altLang="en-US"/>
              <a:pPr>
                <a:defRPr/>
              </a:pPr>
              <a:t>07/08/2024</a:t>
            </a:fld>
            <a:endParaRPr lang="en-GB" altLang="en-US"/>
          </a:p>
        </p:txBody>
      </p:sp>
      <p:sp>
        <p:nvSpPr>
          <p:cNvPr id="5" name="Slide Number Placeholder 5">
            <a:extLst>
              <a:ext uri="{FF2B5EF4-FFF2-40B4-BE49-F238E27FC236}">
                <a16:creationId xmlns:a16="http://schemas.microsoft.com/office/drawing/2014/main" id="{65942124-B004-98D9-6A66-94E569EA5D36}"/>
              </a:ext>
            </a:extLst>
          </p:cNvPr>
          <p:cNvSpPr>
            <a:spLocks noGrp="1"/>
          </p:cNvSpPr>
          <p:nvPr>
            <p:ph type="sldNum" sz="quarter" idx="11"/>
          </p:nvPr>
        </p:nvSpPr>
        <p:spPr/>
        <p:txBody>
          <a:bodyPr/>
          <a:lstStyle>
            <a:lvl1pPr>
              <a:defRPr/>
            </a:lvl1pPr>
          </a:lstStyle>
          <a:p>
            <a:fld id="{79D97E46-35AF-AE4A-9AC0-C6D75019D154}" type="slidenum">
              <a:rPr lang="en-GB" altLang="en-US"/>
              <a:pPr/>
              <a:t>‹#›</a:t>
            </a:fld>
            <a:endParaRPr lang="en-GB" altLang="en-US"/>
          </a:p>
        </p:txBody>
      </p:sp>
    </p:spTree>
    <p:extLst>
      <p:ext uri="{BB962C8B-B14F-4D97-AF65-F5344CB8AC3E}">
        <p14:creationId xmlns:p14="http://schemas.microsoft.com/office/powerpoint/2010/main" val="2844183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212E43D2-C7EC-DED3-B39D-57B72546843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50164881-85FE-6EA7-171F-2B9FC09C9846}"/>
              </a:ext>
            </a:extLst>
          </p:cNvPr>
          <p:cNvSpPr txBox="1">
            <a:spLocks noChangeArrowheads="1"/>
          </p:cNvSpPr>
          <p:nvPr userDrawn="1"/>
        </p:nvSpPr>
        <p:spPr bwMode="auto">
          <a:xfrm>
            <a:off x="2659063" y="6502400"/>
            <a:ext cx="59499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9D85D663-07E5-7000-7388-5F5ECD1F083C}"/>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BEA2283-E4DE-F22F-5CEA-F5C6C511ECC4}"/>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8/7/24</a:t>
            </a:fld>
            <a:endParaRPr lang="en-US" dirty="0"/>
          </a:p>
        </p:txBody>
      </p:sp>
      <p:sp>
        <p:nvSpPr>
          <p:cNvPr id="6" name="Slide Number Placeholder 4">
            <a:extLst>
              <a:ext uri="{FF2B5EF4-FFF2-40B4-BE49-F238E27FC236}">
                <a16:creationId xmlns:a16="http://schemas.microsoft.com/office/drawing/2014/main" id="{F2622159-2B93-9930-24F5-46ADE18976B6}"/>
              </a:ext>
            </a:extLst>
          </p:cNvPr>
          <p:cNvSpPr>
            <a:spLocks noGrp="1"/>
          </p:cNvSpPr>
          <p:nvPr>
            <p:ph type="sldNum" sz="quarter" idx="18"/>
          </p:nvPr>
        </p:nvSpPr>
        <p:spPr/>
        <p:txBody>
          <a:bodyPr/>
          <a:lstStyle>
            <a:lvl1pPr>
              <a:defRPr/>
            </a:lvl1pPr>
          </a:lstStyle>
          <a:p>
            <a:fld id="{D4178BA5-698A-D647-AE3F-030FBB72FF91}" type="slidenum">
              <a:rPr lang="en-US" altLang="en-US"/>
              <a:pPr/>
              <a:t>‹#›</a:t>
            </a:fld>
            <a:endParaRPr lang="en-US" altLang="en-US"/>
          </a:p>
        </p:txBody>
      </p:sp>
    </p:spTree>
    <p:extLst>
      <p:ext uri="{BB962C8B-B14F-4D97-AF65-F5344CB8AC3E}">
        <p14:creationId xmlns:p14="http://schemas.microsoft.com/office/powerpoint/2010/main" val="3257893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D69CE931-83CA-FAEA-8AF0-893224179239}"/>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C1AD7BEF-5FA7-54C1-9B5A-198B9F3EEC8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8/7/24</a:t>
            </a:fld>
            <a:endParaRPr lang="en-US" dirty="0"/>
          </a:p>
        </p:txBody>
      </p:sp>
      <p:sp>
        <p:nvSpPr>
          <p:cNvPr id="5" name="Slide Number Placeholder 5">
            <a:extLst>
              <a:ext uri="{FF2B5EF4-FFF2-40B4-BE49-F238E27FC236}">
                <a16:creationId xmlns:a16="http://schemas.microsoft.com/office/drawing/2014/main" id="{F93F612E-1D98-141B-CD06-7DF71DC79FFF}"/>
              </a:ext>
            </a:extLst>
          </p:cNvPr>
          <p:cNvSpPr>
            <a:spLocks noGrp="1"/>
          </p:cNvSpPr>
          <p:nvPr>
            <p:ph type="sldNum" sz="quarter" idx="12"/>
          </p:nvPr>
        </p:nvSpPr>
        <p:spPr/>
        <p:txBody>
          <a:bodyPr/>
          <a:lstStyle>
            <a:lvl1pPr>
              <a:defRPr/>
            </a:lvl1pPr>
          </a:lstStyle>
          <a:p>
            <a:fld id="{2F949EAA-0DA4-8E4C-942D-43C335F28E6C}" type="slidenum">
              <a:rPr lang="en-US" altLang="en-US"/>
              <a:pPr/>
              <a:t>‹#›</a:t>
            </a:fld>
            <a:endParaRPr lang="en-US" altLang="en-US"/>
          </a:p>
        </p:txBody>
      </p:sp>
    </p:spTree>
    <p:extLst>
      <p:ext uri="{BB962C8B-B14F-4D97-AF65-F5344CB8AC3E}">
        <p14:creationId xmlns:p14="http://schemas.microsoft.com/office/powerpoint/2010/main" val="4224117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D4CDADDA-EFE9-881F-8EAD-255B4AD155E6}"/>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DFB3CCEC-71E0-E0C8-637E-9B6ACC1D617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8/7/24</a:t>
            </a:fld>
            <a:endParaRPr lang="en-US" dirty="0"/>
          </a:p>
        </p:txBody>
      </p:sp>
      <p:sp>
        <p:nvSpPr>
          <p:cNvPr id="5" name="Slide Number Placeholder 5">
            <a:extLst>
              <a:ext uri="{FF2B5EF4-FFF2-40B4-BE49-F238E27FC236}">
                <a16:creationId xmlns:a16="http://schemas.microsoft.com/office/drawing/2014/main" id="{E586817A-E407-BDD1-711A-4CD33B12F659}"/>
              </a:ext>
            </a:extLst>
          </p:cNvPr>
          <p:cNvSpPr>
            <a:spLocks noGrp="1"/>
          </p:cNvSpPr>
          <p:nvPr>
            <p:ph type="sldNum" sz="quarter" idx="16"/>
          </p:nvPr>
        </p:nvSpPr>
        <p:spPr/>
        <p:txBody>
          <a:bodyPr/>
          <a:lstStyle>
            <a:lvl1pPr>
              <a:defRPr/>
            </a:lvl1pPr>
          </a:lstStyle>
          <a:p>
            <a:fld id="{825A8AE2-D893-524B-B42C-C9329744CD79}" type="slidenum">
              <a:rPr lang="en-US" altLang="en-US"/>
              <a:pPr/>
              <a:t>‹#›</a:t>
            </a:fld>
            <a:endParaRPr lang="en-US" altLang="en-US"/>
          </a:p>
        </p:txBody>
      </p:sp>
    </p:spTree>
    <p:extLst>
      <p:ext uri="{BB962C8B-B14F-4D97-AF65-F5344CB8AC3E}">
        <p14:creationId xmlns:p14="http://schemas.microsoft.com/office/powerpoint/2010/main" val="541416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828800"/>
          </a:xfrm>
        </p:spPr>
        <p:txBody>
          <a:bodyPr/>
          <a:lstStyle>
            <a:lvl1pPr marL="0" indent="0">
              <a:buClr>
                <a:srgbClr val="007FA3"/>
              </a:buClr>
              <a:buSzPct val="100000"/>
              <a:buNone/>
              <a:defRPr sz="2400"/>
            </a:lvl1pPr>
            <a:lvl2pPr>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endParaRPr lang="en-US" dirty="0"/>
          </a:p>
        </p:txBody>
      </p:sp>
      <p:sp>
        <p:nvSpPr>
          <p:cNvPr id="4" name="Content Placeholder 3"/>
          <p:cNvSpPr>
            <a:spLocks noGrp="1"/>
          </p:cNvSpPr>
          <p:nvPr>
            <p:ph sz="quarter" idx="13"/>
          </p:nvPr>
        </p:nvSpPr>
        <p:spPr>
          <a:xfrm>
            <a:off x="468313" y="4292600"/>
            <a:ext cx="8064500" cy="1728788"/>
          </a:xfrm>
        </p:spPr>
        <p:txBody>
          <a:bodyPr/>
          <a:lstStyle>
            <a:lvl1pPr marL="0" indent="0">
              <a:buNone/>
              <a:defRPr sz="2400"/>
            </a:lvl1pPr>
            <a:lvl2pPr>
              <a:defRPr sz="2400"/>
            </a:lvl2pPr>
            <a:lvl3pPr>
              <a:defRPr sz="2400"/>
            </a:lvl3pPr>
            <a:lvl4pPr>
              <a:defRPr sz="2400"/>
            </a:lvl4pPr>
            <a:lvl5pPr>
              <a:defRPr sz="2400"/>
            </a:lvl5pPr>
          </a:lstStyle>
          <a:p>
            <a:pPr lvl="0"/>
            <a:endParaRPr lang="en-IN" dirty="0"/>
          </a:p>
        </p:txBody>
      </p:sp>
      <p:sp>
        <p:nvSpPr>
          <p:cNvPr id="2" name="Footer Placeholder 4">
            <a:extLst>
              <a:ext uri="{FF2B5EF4-FFF2-40B4-BE49-F238E27FC236}">
                <a16:creationId xmlns:a16="http://schemas.microsoft.com/office/drawing/2014/main" id="{199C0670-9B48-43C6-EDFA-5ED876DEF2C1}"/>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6A9B0FC-D44E-BD89-4E48-93AE140EF72D}"/>
              </a:ext>
            </a:extLst>
          </p:cNvPr>
          <p:cNvSpPr>
            <a:spLocks noGrp="1"/>
          </p:cNvSpPr>
          <p:nvPr>
            <p:ph type="dt" sz="half" idx="15"/>
          </p:nvPr>
        </p:nvSpPr>
        <p:spPr>
          <a:xfrm>
            <a:off x="6335713" y="112713"/>
            <a:ext cx="2133600" cy="182562"/>
          </a:xfrm>
        </p:spPr>
        <p:txBody>
          <a:bodyPr/>
          <a:lstStyle>
            <a:lvl1pPr>
              <a:defRPr/>
            </a:lvl1pPr>
          </a:lstStyle>
          <a:p>
            <a:pPr>
              <a:defRPr/>
            </a:pPr>
            <a:fld id="{A9DF6EFB-3F44-496C-A842-1E0B3D3B975A}" type="datetimeFigureOut">
              <a:rPr lang="en-US"/>
              <a:pPr>
                <a:defRPr/>
              </a:pPr>
              <a:t>8/7/24</a:t>
            </a:fld>
            <a:endParaRPr lang="en-US" dirty="0"/>
          </a:p>
        </p:txBody>
      </p:sp>
      <p:sp>
        <p:nvSpPr>
          <p:cNvPr id="6" name="Slide Number Placeholder 5">
            <a:extLst>
              <a:ext uri="{FF2B5EF4-FFF2-40B4-BE49-F238E27FC236}">
                <a16:creationId xmlns:a16="http://schemas.microsoft.com/office/drawing/2014/main" id="{B821C02B-323F-B55F-B467-38566EBB215A}"/>
              </a:ext>
            </a:extLst>
          </p:cNvPr>
          <p:cNvSpPr>
            <a:spLocks noGrp="1"/>
          </p:cNvSpPr>
          <p:nvPr>
            <p:ph type="sldNum" sz="quarter" idx="16"/>
          </p:nvPr>
        </p:nvSpPr>
        <p:spPr>
          <a:xfrm>
            <a:off x="8469313" y="112713"/>
            <a:ext cx="552450" cy="182562"/>
          </a:xfrm>
        </p:spPr>
        <p:txBody>
          <a:bodyPr/>
          <a:lstStyle>
            <a:lvl1pPr>
              <a:defRPr/>
            </a:lvl1pPr>
          </a:lstStyle>
          <a:p>
            <a:fld id="{0998FCD1-F369-8945-9215-4192B69B288D}" type="slidenum">
              <a:rPr lang="en-US" altLang="en-US"/>
              <a:pPr/>
              <a:t>‹#›</a:t>
            </a:fld>
            <a:endParaRPr lang="en-US" altLang="en-US"/>
          </a:p>
        </p:txBody>
      </p:sp>
    </p:spTree>
    <p:extLst>
      <p:ext uri="{BB962C8B-B14F-4D97-AF65-F5344CB8AC3E}">
        <p14:creationId xmlns:p14="http://schemas.microsoft.com/office/powerpoint/2010/main" val="87690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FC6365-92E4-92E8-F756-B93668CFC00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A25D00B-5265-0B6F-8F98-2772959C3AB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2B38811-F439-9045-8E1B-DF990B999BBA}" type="datetime1">
              <a:rPr lang="en-GB" altLang="en-US"/>
              <a:pPr>
                <a:defRPr/>
              </a:pPr>
              <a:t>07/08/2024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D94C6BF-8363-0E4F-A2A8-C67D31FC55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0" r:id="rId12"/>
    <p:sldLayoutId id="2147483931" r:id="rId13"/>
    <p:sldLayoutId id="2147483932" r:id="rId14"/>
    <p:sldLayoutId id="2147483933"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B28A611-07F2-A648-0A54-9EA26AB131A1}"/>
              </a:ext>
            </a:extLst>
          </p:cNvPr>
          <p:cNvSpPr>
            <a:spLocks noGrp="1"/>
          </p:cNvSpPr>
          <p:nvPr>
            <p:ph type="ctrTitle"/>
          </p:nvPr>
        </p:nvSpPr>
        <p:spPr>
          <a:xfrm>
            <a:off x="1547813" y="830263"/>
            <a:ext cx="7772400" cy="1512887"/>
          </a:xfrm>
        </p:spPr>
        <p:txBody>
          <a:bodyPr/>
          <a:lstStyle/>
          <a:p>
            <a:pPr eaLnBrk="1" hangingPunct="1"/>
            <a:r>
              <a:rPr lang="en-GB" altLang="en-US" sz="3600" b="1" dirty="0"/>
              <a:t>LCBB6003</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9458" name="Subtitle 4">
            <a:extLst>
              <a:ext uri="{FF2B5EF4-FFF2-40B4-BE49-F238E27FC236}">
                <a16:creationId xmlns:a16="http://schemas.microsoft.com/office/drawing/2014/main" id="{11728471-379C-3B11-49A2-2F199D995428}"/>
              </a:ext>
            </a:extLst>
          </p:cNvPr>
          <p:cNvSpPr>
            <a:spLocks noGrp="1"/>
          </p:cNvSpPr>
          <p:nvPr>
            <p:ph type="subTitle" idx="1"/>
          </p:nvPr>
        </p:nvSpPr>
        <p:spPr>
          <a:xfrm>
            <a:off x="3132138" y="15525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9</a:t>
            </a:r>
          </a:p>
          <a:p>
            <a:pPr eaLnBrk="1" hangingPunct="1"/>
            <a:r>
              <a:rPr lang="en-US" altLang="en-US" b="1" dirty="0">
                <a:solidFill>
                  <a:schemeClr val="tx1"/>
                </a:solidFill>
              </a:rPr>
              <a:t>Session 1:</a:t>
            </a:r>
          </a:p>
          <a:p>
            <a:r>
              <a:rPr lang="en-US" altLang="en-US" sz="2800" b="1" i="1" dirty="0">
                <a:solidFill>
                  <a:schemeClr val="tx1"/>
                </a:solidFill>
                <a:ea typeface="Malgun Gothic" panose="020B0503020000020004" pitchFamily="34" charset="-127"/>
              </a:rPr>
              <a:t>Managing </a:t>
            </a:r>
            <a:r>
              <a:rPr lang="en-US" altLang="en-US" sz="2800" b="1" i="1" dirty="0" err="1">
                <a:solidFill>
                  <a:schemeClr val="tx1"/>
                </a:solidFill>
                <a:ea typeface="Malgun Gothic" panose="020B0503020000020004" pitchFamily="34" charset="-127"/>
              </a:rPr>
              <a:t>Organisational</a:t>
            </a:r>
            <a:r>
              <a:rPr lang="en-US" altLang="en-US" sz="2800" b="1" i="1" dirty="0">
                <a:solidFill>
                  <a:schemeClr val="tx1"/>
                </a:solidFill>
                <a:ea typeface="Malgun Gothic" panose="020B0503020000020004" pitchFamily="34" charset="-127"/>
              </a:rPr>
              <a:t> and Interpersonal Communication</a:t>
            </a:r>
            <a:endParaRPr lang="en-US" altLang="en-US" sz="2800" b="1" i="1" dirty="0">
              <a:solidFill>
                <a:schemeClr val="tx1"/>
              </a:solidFill>
              <a:ea typeface="Verdana" panose="020B0604030504040204" pitchFamily="34" charset="0"/>
              <a:cs typeface="Arial" panose="020B0604020202020204" pitchFamily="34" charset="0"/>
            </a:endParaRPr>
          </a:p>
          <a:p>
            <a:endParaRPr lang="en-US" altLang="en-US" sz="2800" b="1" i="1"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07/08/2024</a:t>
            </a:fld>
            <a:endParaRPr lang="en-GB" altLang="en-US"/>
          </a:p>
        </p:txBody>
      </p:sp>
      <p:sp>
        <p:nvSpPr>
          <p:cNvPr id="19460" name="Slide Number Placeholder 5">
            <a:extLst>
              <a:ext uri="{FF2B5EF4-FFF2-40B4-BE49-F238E27FC236}">
                <a16:creationId xmlns:a16="http://schemas.microsoft.com/office/drawing/2014/main" id="{344EA87D-0F5C-4564-4E53-827BFCABC0A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319440-565C-F647-A2A9-F3FF6674EA54}"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EE0620B2-1156-A17D-F9F9-1B2EE573C76C}"/>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20482" name="Text Placeholder 2">
            <a:extLst>
              <a:ext uri="{FF2B5EF4-FFF2-40B4-BE49-F238E27FC236}">
                <a16:creationId xmlns:a16="http://schemas.microsoft.com/office/drawing/2014/main" id="{3D2B830C-8ADF-5ACD-5B09-6BA448ABEE17}"/>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20483" name="Text Placeholder 4">
            <a:extLst>
              <a:ext uri="{FF2B5EF4-FFF2-40B4-BE49-F238E27FC236}">
                <a16:creationId xmlns:a16="http://schemas.microsoft.com/office/drawing/2014/main" id="{1141BC8A-F923-38BA-44BA-2FE9097258CA}"/>
              </a:ext>
            </a:extLst>
          </p:cNvPr>
          <p:cNvSpPr>
            <a:spLocks noGrp="1"/>
          </p:cNvSpPr>
          <p:nvPr>
            <p:ph type="body" sz="quarter" idx="15"/>
          </p:nvPr>
        </p:nvSpPr>
        <p:spPr>
          <a:xfrm>
            <a:off x="5041900" y="3419475"/>
            <a:ext cx="3130550" cy="922338"/>
          </a:xfrm>
        </p:spPr>
        <p:txBody>
          <a:bodyPr lIns="0" tIns="0" rIns="0" bIns="0">
            <a:spAutoFit/>
          </a:bodyPr>
          <a:lstStyle/>
          <a:p>
            <a:pPr>
              <a:spcBef>
                <a:spcPct val="0"/>
              </a:spcBef>
            </a:pPr>
            <a:r>
              <a:rPr lang="en-US" altLang="en-US" sz="2000">
                <a:ea typeface="Malgun Gothic" panose="020B0503020000020004" pitchFamily="34" charset="-127"/>
              </a:rPr>
              <a:t>Managing Organizational and Interpersonal Communication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71D6A158-655C-1F46-BE42-29AE64C42888}"/>
              </a:ext>
            </a:extLst>
          </p:cNvPr>
          <p:cNvPicPr>
            <a:picLocks noChangeAspect="1" noChangeArrowheads="1"/>
          </p:cNvPicPr>
          <p:nvPr/>
        </p:nvPicPr>
        <p:blipFill>
          <a:blip r:embed="rId3" cstate="print"/>
          <a:stretch>
            <a:fillRect/>
          </a:stretch>
        </p:blipFill>
        <p:spPr bwMode="auto">
          <a:xfrm>
            <a:off x="482600" y="2133600"/>
            <a:ext cx="3086100" cy="3981450"/>
          </a:xfrm>
          <a:prstGeom prst="rect">
            <a:avLst/>
          </a:prstGeom>
          <a:noFill/>
          <a:ln w="9525" cap="flat" cmpd="sng">
            <a:solidFill>
              <a:srgbClr val="7F7F7F"/>
            </a:solidFill>
            <a:prstDash val="solid"/>
            <a:round/>
            <a:headEnd type="none" w="med" len="med"/>
            <a:tailEnd type="none" w="med" len="med"/>
          </a:ln>
          <a:effectLst>
            <a:outerShdw blurRad="50799" dist="76200" dir="2700000" algn="tl" rotWithShape="0">
              <a:srgbClr val="000000">
                <a:alpha val="55686"/>
              </a:srgbClr>
            </a:outerShdw>
          </a:effectLst>
          <a:extLst>
            <a:ext uri="{909E8E84-426E-40DD-AFC4-6F175D3DCCD1}">
              <a14:hiddenFill xmlns:a14="http://schemas.microsoft.com/office/drawing/2010/main">
                <a:solidFill>
                  <a:srgbClr val="FFFFFF"/>
                </a:solidFill>
              </a14:hiddenFill>
            </a:ext>
          </a:extLst>
        </p:spPr>
      </p:pic>
      <p:sp>
        <p:nvSpPr>
          <p:cNvPr id="11" name="Text Placeholder 1">
            <a:extLst>
              <a:ext uri="{FF2B5EF4-FFF2-40B4-BE49-F238E27FC236}">
                <a16:creationId xmlns:a16="http://schemas.microsoft.com/office/drawing/2014/main" id="{B90BF7CC-C13E-4975-9A72-17609AD86A49}"/>
              </a:ext>
            </a:extLst>
          </p:cNvPr>
          <p:cNvSpPr txBox="1">
            <a:spLocks/>
          </p:cNvSpPr>
          <p:nvPr/>
        </p:nvSpPr>
        <p:spPr>
          <a:xfrm>
            <a:off x="2659063" y="6502400"/>
            <a:ext cx="5949950" cy="277813"/>
          </a:xfrm>
          <a:prstGeom prst="rect">
            <a:avLst/>
          </a:prstGeom>
        </p:spPr>
        <p:txBody>
          <a:bodyPr>
            <a:spAutoFit/>
          </a:bodyPr>
          <a:lstStyle/>
          <a:p>
            <a:pPr marL="256032" indent="-256032" algn="r" eaLnBrk="1" fontAlgn="auto" hangingPunct="1">
              <a:spcBef>
                <a:spcPts val="1500"/>
              </a:spcBef>
              <a:spcAft>
                <a:spcPts val="0"/>
              </a:spcAft>
              <a:buFont typeface="Arial" panose="020B0604020202020204" pitchFamily="34" charset="0"/>
              <a:buNone/>
              <a:defRPr/>
            </a:pPr>
            <a:r>
              <a:rPr lang="en-US" sz="1200" dirty="0">
                <a:latin typeface="+mn-lt"/>
                <a:cs typeface="+mn-cs"/>
              </a:rPr>
              <a:t>Copyright © 2020 Pearson Education Ltd. All Rights Reserved.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6">
            <a:extLst>
              <a:ext uri="{FF2B5EF4-FFF2-40B4-BE49-F238E27FC236}">
                <a16:creationId xmlns:a16="http://schemas.microsoft.com/office/drawing/2014/main" id="{BCF24BA8-E727-A33E-0975-7738B5C84675}"/>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Learning Objectives</a:t>
            </a:r>
          </a:p>
        </p:txBody>
      </p:sp>
      <p:sp>
        <p:nvSpPr>
          <p:cNvPr id="8" name="Content Placeholder 7">
            <a:extLst>
              <a:ext uri="{FF2B5EF4-FFF2-40B4-BE49-F238E27FC236}">
                <a16:creationId xmlns:a16="http://schemas.microsoft.com/office/drawing/2014/main" id="{24568EFA-927C-E748-B6F5-98E189203B7E}"/>
              </a:ext>
            </a:extLst>
          </p:cNvPr>
          <p:cNvSpPr>
            <a:spLocks noGrp="1"/>
          </p:cNvSpPr>
          <p:nvPr>
            <p:ph idx="1"/>
          </p:nvPr>
        </p:nvSpPr>
        <p:spPr>
          <a:xfrm>
            <a:off x="457200" y="1538288"/>
            <a:ext cx="8229600" cy="1717675"/>
          </a:xfrm>
        </p:spPr>
        <p:txBody>
          <a:bodyPr>
            <a:spAutoFit/>
          </a:bodyPr>
          <a:lstStyle/>
          <a:p>
            <a:pPr marL="715963" indent="-715963">
              <a:buClr>
                <a:schemeClr val="bg2"/>
              </a:buClr>
              <a:buFont typeface="Arial" panose="020B0604020202020204" pitchFamily="34" charset="0"/>
              <a:buNone/>
              <a:defRPr/>
            </a:pPr>
            <a:r>
              <a:rPr lang="en-US" altLang="en-US" sz="2400" dirty="0">
                <a:ea typeface="ＭＳ Ｐゴシック" pitchFamily="34" charset="-128"/>
              </a:rPr>
              <a:t>Describe what managers need to know about communicating effectively.  </a:t>
            </a:r>
          </a:p>
          <a:p>
            <a:pPr marL="715963" indent="-715963">
              <a:buClr>
                <a:schemeClr val="bg2"/>
              </a:buClr>
              <a:buFont typeface="Arial" panose="020B0604020202020204" pitchFamily="34" charset="0"/>
              <a:buNone/>
              <a:defRPr/>
            </a:pPr>
            <a:r>
              <a:rPr lang="en-US" altLang="en-US" sz="2400" dirty="0">
                <a:ea typeface="ＭＳ Ｐゴシック" pitchFamily="34" charset="-128"/>
              </a:rPr>
              <a:t>Explain how technology affects managerial communication.</a:t>
            </a:r>
          </a:p>
          <a:p>
            <a:pPr marL="0" indent="0">
              <a:buClr>
                <a:schemeClr val="bg2"/>
              </a:buClr>
              <a:buFont typeface="Arial" panose="020B0604020202020204" pitchFamily="34" charset="0"/>
              <a:buNone/>
              <a:defRPr/>
            </a:pPr>
            <a:r>
              <a:rPr lang="en-US" altLang="en-US" sz="2400" dirty="0">
                <a:ea typeface="ＭＳ Ｐゴシック" pitchFamily="34" charset="-128"/>
              </a:rPr>
              <a:t>Discuss contemporary issues in communication.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3B818B9C-A244-0F5F-3887-E2AEEF1EBC10}"/>
              </a:ext>
            </a:extLst>
          </p:cNvPr>
          <p:cNvSpPr>
            <a:spLocks noGrp="1"/>
          </p:cNvSpPr>
          <p:nvPr>
            <p:ph type="title"/>
          </p:nvPr>
        </p:nvSpPr>
        <p:spPr>
          <a:xfrm>
            <a:off x="457200" y="1499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D245C273-C899-DB45-8B27-DCE81715A394}"/>
              </a:ext>
            </a:extLst>
          </p:cNvPr>
          <p:cNvSpPr>
            <a:spLocks noGrp="1"/>
          </p:cNvSpPr>
          <p:nvPr>
            <p:ph idx="1"/>
          </p:nvPr>
        </p:nvSpPr>
        <p:spPr>
          <a:xfrm>
            <a:off x="457200" y="944960"/>
            <a:ext cx="8218488" cy="1331912"/>
          </a:xfrm>
        </p:spPr>
        <p:txBody>
          <a:bodyPr>
            <a:spAutoFit/>
          </a:bodyPr>
          <a:lstStyle/>
          <a:p>
            <a:pPr marL="0" indent="0">
              <a:buFont typeface="Arial" panose="020B0604020202020204" pitchFamily="34" charset="0"/>
              <a:buNone/>
              <a:defRPr/>
            </a:pPr>
            <a:r>
              <a:rPr lang="en-US" altLang="en-US" sz="2600" b="1" dirty="0">
                <a:ea typeface="ＭＳ Ｐゴシック" pitchFamily="34" charset="-128"/>
              </a:rPr>
              <a:t>Communication:</a:t>
            </a:r>
          </a:p>
          <a:p>
            <a:pPr>
              <a:defRPr/>
            </a:pPr>
            <a:r>
              <a:rPr lang="en-US" altLang="en-US" sz="2400" dirty="0">
                <a:ea typeface="ＭＳ Ｐゴシック" pitchFamily="34" charset="-128"/>
              </a:rPr>
              <a:t>A transfer of understanding and meaning from one person to another.</a:t>
            </a:r>
            <a:endParaRPr lang="en-US" dirty="0"/>
          </a:p>
        </p:txBody>
      </p:sp>
      <p:sp>
        <p:nvSpPr>
          <p:cNvPr id="25603" name="Content Placeholder 3">
            <a:extLst>
              <a:ext uri="{FF2B5EF4-FFF2-40B4-BE49-F238E27FC236}">
                <a16:creationId xmlns:a16="http://schemas.microsoft.com/office/drawing/2014/main" id="{71331C98-5EA9-0B3D-D2AA-34EA5CC86224}"/>
              </a:ext>
            </a:extLst>
          </p:cNvPr>
          <p:cNvSpPr>
            <a:spLocks noGrp="1"/>
          </p:cNvSpPr>
          <p:nvPr>
            <p:ph idx="13"/>
          </p:nvPr>
        </p:nvSpPr>
        <p:spPr>
          <a:xfrm>
            <a:off x="457200" y="2268538"/>
            <a:ext cx="8229600" cy="4027487"/>
          </a:xfrm>
        </p:spPr>
        <p:txBody>
          <a:bodyPr/>
          <a:lstStyle/>
          <a:p>
            <a:pPr marL="0" indent="0" algn="ctr">
              <a:buFont typeface="Arial" panose="020B0604020202020204" pitchFamily="34" charset="0"/>
              <a:buNone/>
            </a:pPr>
            <a:r>
              <a:rPr lang="en-IN" altLang="en-US" sz="1800">
                <a:solidFill>
                  <a:srgbClr val="188A2E"/>
                </a:solidFill>
              </a:rPr>
              <a:t>Poor communication can cost a</a:t>
            </a:r>
          </a:p>
          <a:p>
            <a:pPr marL="0" indent="0" algn="ctr">
              <a:buFont typeface="Arial" panose="020B0604020202020204" pitchFamily="34" charset="0"/>
              <a:buNone/>
            </a:pPr>
            <a:r>
              <a:rPr lang="en-IN" altLang="en-US" sz="1800">
                <a:solidFill>
                  <a:srgbClr val="188A2E"/>
                </a:solidFill>
              </a:rPr>
              <a:t>business up to $5,200 per employee</a:t>
            </a:r>
          </a:p>
          <a:p>
            <a:pPr marL="0" indent="0" algn="ctr">
              <a:buFont typeface="Arial" panose="020B0604020202020204" pitchFamily="34" charset="0"/>
              <a:buNone/>
            </a:pPr>
            <a:r>
              <a:rPr lang="en-IN" altLang="en-US" sz="1800">
                <a:solidFill>
                  <a:srgbClr val="188A2E"/>
                </a:solidFill>
              </a:rPr>
              <a:t>each year!</a:t>
            </a:r>
            <a:r>
              <a:rPr lang="en-IN" altLang="en-US" sz="1800" baseline="30000">
                <a:solidFill>
                  <a:srgbClr val="188A2E"/>
                </a:solidFill>
              </a:rPr>
              <a:t>2</a:t>
            </a:r>
          </a:p>
          <a:p>
            <a:pPr marL="0" indent="0" algn="ctr">
              <a:buFont typeface="Arial" panose="020B0604020202020204" pitchFamily="34" charset="0"/>
              <a:buNone/>
            </a:pPr>
            <a:r>
              <a:rPr lang="en-IN" altLang="en-US" sz="1800">
                <a:solidFill>
                  <a:srgbClr val="188A2E"/>
                </a:solidFill>
              </a:rPr>
              <a:t>A survey of employees found that the</a:t>
            </a:r>
          </a:p>
          <a:p>
            <a:pPr marL="0" indent="0" algn="ctr">
              <a:buFont typeface="Arial" panose="020B0604020202020204" pitchFamily="34" charset="0"/>
              <a:buNone/>
            </a:pPr>
            <a:r>
              <a:rPr lang="en-IN" altLang="en-US" sz="1800">
                <a:solidFill>
                  <a:srgbClr val="188A2E"/>
                </a:solidFill>
              </a:rPr>
              <a:t>skill managers most need to improve</a:t>
            </a:r>
          </a:p>
          <a:p>
            <a:pPr marL="0" indent="0" algn="ctr">
              <a:buFont typeface="Arial" panose="020B0604020202020204" pitchFamily="34" charset="0"/>
              <a:buNone/>
            </a:pPr>
            <a:r>
              <a:rPr lang="en-IN" altLang="en-US" sz="1800">
                <a:solidFill>
                  <a:srgbClr val="188A2E"/>
                </a:solidFill>
              </a:rPr>
              <a:t>is communication.</a:t>
            </a:r>
            <a:r>
              <a:rPr lang="en-IN" altLang="en-US" sz="1800" baseline="30000">
                <a:solidFill>
                  <a:srgbClr val="188A2E"/>
                </a:solidFill>
              </a:rPr>
              <a:t>3</a:t>
            </a:r>
          </a:p>
          <a:p>
            <a:pPr marL="0" indent="0" algn="ctr">
              <a:buFont typeface="Arial" panose="020B0604020202020204" pitchFamily="34" charset="0"/>
              <a:buNone/>
            </a:pPr>
            <a:r>
              <a:rPr lang="en-IN" altLang="en-US" sz="1800">
                <a:solidFill>
                  <a:srgbClr val="188A2E"/>
                </a:solidFill>
              </a:rPr>
              <a:t>Another employee survey found that over half the</a:t>
            </a:r>
          </a:p>
          <a:p>
            <a:pPr marL="0" indent="0" algn="ctr">
              <a:buFont typeface="Arial" panose="020B0604020202020204" pitchFamily="34" charset="0"/>
              <a:buNone/>
            </a:pPr>
            <a:r>
              <a:rPr lang="en-IN" altLang="en-US" sz="1800">
                <a:solidFill>
                  <a:srgbClr val="188A2E"/>
                </a:solidFill>
              </a:rPr>
              <a:t>respondents said their workplace communication was</a:t>
            </a:r>
          </a:p>
          <a:p>
            <a:pPr marL="0" indent="0" algn="ctr">
              <a:buFont typeface="Arial" panose="020B0604020202020204" pitchFamily="34" charset="0"/>
              <a:buNone/>
            </a:pPr>
            <a:r>
              <a:rPr lang="en-IN" altLang="en-US" sz="1800">
                <a:solidFill>
                  <a:srgbClr val="188A2E"/>
                </a:solidFill>
              </a:rPr>
              <a:t>“less than great.”</a:t>
            </a:r>
            <a:r>
              <a:rPr lang="en-IN" altLang="en-US" sz="1800" baseline="30000">
                <a:solidFill>
                  <a:srgbClr val="188A2E"/>
                </a:solidFill>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DBE0ADC0-56D2-7D14-A9A1-05DDECAB0A26}"/>
              </a:ext>
            </a:extLst>
          </p:cNvPr>
          <p:cNvSpPr>
            <a:spLocks noGrp="1"/>
          </p:cNvSpPr>
          <p:nvPr>
            <p:ph type="title"/>
          </p:nvPr>
        </p:nvSpPr>
        <p:spPr>
          <a:xfrm>
            <a:off x="457200" y="134849"/>
            <a:ext cx="8229600" cy="1200329"/>
          </a:xfrm>
        </p:spPr>
        <p:txBody>
          <a:bodyPr>
            <a:spAutoFit/>
          </a:bodyPr>
          <a:lstStyle/>
          <a:p>
            <a:r>
              <a:rPr lang="en-IN" altLang="en-US" sz="3600" b="1" dirty="0"/>
              <a:t>How Does the Communication Process Work?</a:t>
            </a:r>
            <a:endParaRPr lang="en-US" altLang="en-US" sz="3600" b="1" dirty="0"/>
          </a:p>
        </p:txBody>
      </p:sp>
      <p:sp>
        <p:nvSpPr>
          <p:cNvPr id="27650" name="Content Placeholder 9">
            <a:extLst>
              <a:ext uri="{FF2B5EF4-FFF2-40B4-BE49-F238E27FC236}">
                <a16:creationId xmlns:a16="http://schemas.microsoft.com/office/drawing/2014/main" id="{FE20EC8C-E54E-96BA-72EC-431B3AE5038A}"/>
              </a:ext>
            </a:extLst>
          </p:cNvPr>
          <p:cNvSpPr>
            <a:spLocks noGrp="1"/>
          </p:cNvSpPr>
          <p:nvPr>
            <p:ph idx="1"/>
          </p:nvPr>
        </p:nvSpPr>
        <p:spPr>
          <a:xfrm>
            <a:off x="457200" y="1600200"/>
            <a:ext cx="8229600" cy="461963"/>
          </a:xfrm>
        </p:spPr>
        <p:txBody>
          <a:bodyPr>
            <a:spAutoFit/>
          </a:bodyPr>
          <a:lstStyle/>
          <a:p>
            <a:pPr marL="0" indent="0">
              <a:buFont typeface="Arial" panose="020B0604020202020204" pitchFamily="34" charset="0"/>
              <a:buNone/>
            </a:pPr>
            <a:r>
              <a:rPr lang="en-IN" altLang="en-US" sz="2400"/>
              <a:t>The Communication Process</a:t>
            </a:r>
          </a:p>
        </p:txBody>
      </p:sp>
      <p:pic>
        <p:nvPicPr>
          <p:cNvPr id="27651" name="Picture 2" descr="The steps in sequence are as follows:&#10;• Sender&#10;• Through purpose&#10;• Encoding&#10;• Through message&#10;• Channel&#10;• Through message&#10;• Decoding&#10;• Through message&#10;• Receiver&#10;• Message transferred successfully?&#10;• Feedback&#10;• Back to sender&#10;• Noise is labeled on all four corners">
            <a:extLst>
              <a:ext uri="{FF2B5EF4-FFF2-40B4-BE49-F238E27FC236}">
                <a16:creationId xmlns:a16="http://schemas.microsoft.com/office/drawing/2014/main" id="{FA463EDE-4226-0F2E-4ACA-EF2073363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575" y="2133600"/>
            <a:ext cx="8324850"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Content Placeholder 3">
            <a:extLst>
              <a:ext uri="{FF2B5EF4-FFF2-40B4-BE49-F238E27FC236}">
                <a16:creationId xmlns:a16="http://schemas.microsoft.com/office/drawing/2014/main" id="{FB8AF360-8114-57DB-D58C-281786DDFD92}"/>
              </a:ext>
            </a:extLst>
          </p:cNvPr>
          <p:cNvSpPr>
            <a:spLocks noGrp="1"/>
          </p:cNvSpPr>
          <p:nvPr>
            <p:ph idx="13"/>
          </p:nvPr>
        </p:nvSpPr>
        <p:spPr>
          <a:xfrm>
            <a:off x="179388" y="4897438"/>
            <a:ext cx="8229600" cy="903287"/>
          </a:xfrm>
        </p:spPr>
        <p:txBody>
          <a:bodyPr/>
          <a:lstStyle/>
          <a:p>
            <a:pPr marL="0" indent="0" algn="ctr">
              <a:buFont typeface="Arial" panose="020B0604020202020204" pitchFamily="34" charset="0"/>
              <a:buNone/>
            </a:pPr>
            <a:r>
              <a:rPr lang="en-IN" altLang="en-US" sz="2200" b="1">
                <a:solidFill>
                  <a:srgbClr val="188A2E"/>
                </a:solidFill>
              </a:rPr>
              <a:t>WHAT</a:t>
            </a:r>
            <a:r>
              <a:rPr lang="en-IN" altLang="en-US" sz="2200">
                <a:solidFill>
                  <a:srgbClr val="188A2E"/>
                </a:solidFill>
              </a:rPr>
              <a:t> is communicated? The 3 I’s: Information, Ideas,</a:t>
            </a:r>
          </a:p>
          <a:p>
            <a:pPr marL="0" indent="0" algn="ctr">
              <a:buFont typeface="Arial" panose="020B0604020202020204" pitchFamily="34" charset="0"/>
              <a:buNone/>
            </a:pPr>
            <a:r>
              <a:rPr lang="en-IN" altLang="en-US" sz="2200">
                <a:solidFill>
                  <a:srgbClr val="188A2E"/>
                </a:solidFill>
              </a:rPr>
              <a:t>Instructions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20B1271-1BD3-AF68-8DDC-890C3C7BFD37}"/>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Factors Affecting Communication</a:t>
            </a:r>
          </a:p>
        </p:txBody>
      </p:sp>
      <p:sp>
        <p:nvSpPr>
          <p:cNvPr id="29698" name="Content Placeholder 2">
            <a:extLst>
              <a:ext uri="{FF2B5EF4-FFF2-40B4-BE49-F238E27FC236}">
                <a16:creationId xmlns:a16="http://schemas.microsoft.com/office/drawing/2014/main" id="{B379A775-6592-29A7-E51A-C395096B6EFC}"/>
              </a:ext>
            </a:extLst>
          </p:cNvPr>
          <p:cNvSpPr>
            <a:spLocks noGrp="1"/>
          </p:cNvSpPr>
          <p:nvPr>
            <p:ph idx="1"/>
          </p:nvPr>
        </p:nvSpPr>
        <p:spPr>
          <a:xfrm>
            <a:off x="457200" y="1535113"/>
            <a:ext cx="8229600" cy="4173450"/>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Skill</a:t>
            </a:r>
          </a:p>
          <a:p>
            <a:r>
              <a:rPr lang="en-US" altLang="en-US" sz="2400" dirty="0">
                <a:latin typeface="Arial" panose="020B0604020202020204" pitchFamily="34" charset="0"/>
                <a:ea typeface="MS PGothic" panose="020B0600070205080204" pitchFamily="34" charset="-128"/>
                <a:cs typeface="Arial" panose="020B0604020202020204" pitchFamily="34" charset="0"/>
              </a:rPr>
              <a:t>Attitudes</a:t>
            </a:r>
          </a:p>
          <a:p>
            <a:r>
              <a:rPr lang="en-US" altLang="en-US" sz="2400" dirty="0">
                <a:latin typeface="Arial" panose="020B0604020202020204" pitchFamily="34" charset="0"/>
                <a:ea typeface="MS PGothic" panose="020B0600070205080204" pitchFamily="34" charset="-128"/>
                <a:cs typeface="Arial" panose="020B0604020202020204" pitchFamily="34" charset="0"/>
              </a:rPr>
              <a:t>Knowledge</a:t>
            </a:r>
          </a:p>
          <a:p>
            <a:r>
              <a:rPr lang="en-US" altLang="en-US" sz="2400" dirty="0">
                <a:latin typeface="Arial" panose="020B0604020202020204" pitchFamily="34" charset="0"/>
                <a:ea typeface="MS PGothic" panose="020B0600070205080204" pitchFamily="34" charset="-128"/>
                <a:cs typeface="Arial" panose="020B0604020202020204" pitchFamily="34" charset="0"/>
              </a:rPr>
              <a:t>Language</a:t>
            </a:r>
          </a:p>
          <a:p>
            <a:r>
              <a:rPr lang="en-US" altLang="en-US" sz="2400" dirty="0">
                <a:latin typeface="Arial" panose="020B0604020202020204" pitchFamily="34" charset="0"/>
                <a:ea typeface="MS PGothic" panose="020B0600070205080204" pitchFamily="34" charset="-128"/>
                <a:cs typeface="Arial" panose="020B0604020202020204" pitchFamily="34" charset="0"/>
              </a:rPr>
              <a:t>Emotional State</a:t>
            </a:r>
          </a:p>
          <a:p>
            <a:r>
              <a:rPr lang="en-US" altLang="en-US" sz="2400" dirty="0">
                <a:latin typeface="Arial" panose="020B0604020202020204" pitchFamily="34" charset="0"/>
                <a:ea typeface="MS PGothic" panose="020B0600070205080204" pitchFamily="34" charset="-128"/>
                <a:cs typeface="Arial" panose="020B0604020202020204" pitchFamily="34" charset="0"/>
              </a:rPr>
              <a:t>Listening skills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Factors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cultural system</a:t>
            </a:r>
          </a:p>
          <a:p>
            <a:pPr marL="0" indent="0">
              <a:buNone/>
            </a:pPr>
            <a:r>
              <a:rPr lang="en-GB" sz="1800" b="1" dirty="0">
                <a:solidFill>
                  <a:srgbClr val="FF0000"/>
                </a:solidFill>
              </a:rPr>
              <a:t>Do you consider yourself a good communicator? What factors do you believe are your strengths, and which ones do you see as your weaknesses?</a:t>
            </a:r>
            <a:endParaRPr lang="en-US" altLang="en-US" b="1" dirty="0">
              <a:solidFill>
                <a:srgbClr val="FF0000"/>
              </a:solidFill>
              <a:ea typeface="MS PGothic" panose="020B0600070205080204" pitchFamily="34" charset="-128"/>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9E8944B-44AD-F8BF-D223-EC9F840D9957}"/>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Channels</a:t>
            </a:r>
          </a:p>
        </p:txBody>
      </p:sp>
      <p:sp>
        <p:nvSpPr>
          <p:cNvPr id="31746" name="Content Placeholder 2">
            <a:extLst>
              <a:ext uri="{FF2B5EF4-FFF2-40B4-BE49-F238E27FC236}">
                <a16:creationId xmlns:a16="http://schemas.microsoft.com/office/drawing/2014/main" id="{89F698DD-5492-8EAB-F897-32189C2F21F5}"/>
              </a:ext>
            </a:extLst>
          </p:cNvPr>
          <p:cNvSpPr>
            <a:spLocks noGrp="1"/>
          </p:cNvSpPr>
          <p:nvPr>
            <p:ph idx="1"/>
          </p:nvPr>
        </p:nvSpPr>
        <p:spPr>
          <a:xfrm>
            <a:off x="323850" y="1189038"/>
            <a:ext cx="8229600" cy="931862"/>
          </a:xfrm>
        </p:spPr>
        <p:txBody>
          <a:bodyPr>
            <a:spAutoFit/>
          </a:bodyPr>
          <a:lstStyle/>
          <a:p>
            <a:pPr>
              <a:buClr>
                <a:schemeClr val="bg2"/>
              </a:buClr>
            </a:pPr>
            <a:r>
              <a:rPr lang="en-US" altLang="en-US" sz="2400" dirty="0">
                <a:ea typeface="MS PGothic" panose="020B0600070205080204" pitchFamily="34" charset="-128"/>
              </a:rPr>
              <a:t>Formal channels</a:t>
            </a:r>
          </a:p>
          <a:p>
            <a:pPr>
              <a:buClr>
                <a:schemeClr val="bg2"/>
              </a:buClr>
            </a:pPr>
            <a:r>
              <a:rPr lang="en-US" altLang="en-US" sz="2400" dirty="0">
                <a:ea typeface="MS PGothic" panose="020B0600070205080204" pitchFamily="34" charset="-128"/>
              </a:rPr>
              <a:t>Informal channels</a:t>
            </a:r>
            <a:endParaRPr lang="en-US" altLang="en-US" sz="2400" dirty="0"/>
          </a:p>
        </p:txBody>
      </p:sp>
      <p:pic>
        <p:nvPicPr>
          <p:cNvPr id="31747" name="Picture 2" descr="Photo of three Alibaba employees sitting around a table.">
            <a:extLst>
              <a:ext uri="{FF2B5EF4-FFF2-40B4-BE49-F238E27FC236}">
                <a16:creationId xmlns:a16="http://schemas.microsoft.com/office/drawing/2014/main" id="{31AD497F-7A65-970A-4234-C6C31B8A6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0525" y="2205038"/>
            <a:ext cx="5554663" cy="357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2736FEEA-EA87-E850-B1E0-A9019D19517C}"/>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Decoding and Feedback</a:t>
            </a:r>
          </a:p>
        </p:txBody>
      </p:sp>
      <p:sp>
        <p:nvSpPr>
          <p:cNvPr id="3" name="Content Placeholder 2">
            <a:extLst>
              <a:ext uri="{FF2B5EF4-FFF2-40B4-BE49-F238E27FC236}">
                <a16:creationId xmlns:a16="http://schemas.microsoft.com/office/drawing/2014/main" id="{958F132E-F899-FC48-ABA0-F6F7D0B69CBC}"/>
              </a:ext>
            </a:extLst>
          </p:cNvPr>
          <p:cNvSpPr>
            <a:spLocks noGrp="1"/>
          </p:cNvSpPr>
          <p:nvPr>
            <p:ph idx="1"/>
          </p:nvPr>
        </p:nvSpPr>
        <p:spPr>
          <a:xfrm>
            <a:off x="457200" y="1538288"/>
            <a:ext cx="8229600" cy="93027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Decoding</a:t>
            </a:r>
            <a:r>
              <a:rPr lang="en-US" altLang="en-US" sz="2400" dirty="0">
                <a:ea typeface="ＭＳ Ｐゴシック" pitchFamily="34" charset="-128"/>
              </a:rPr>
              <a:t>:</a:t>
            </a:r>
          </a:p>
          <a:p>
            <a:pPr>
              <a:defRPr/>
            </a:pPr>
            <a:r>
              <a:rPr lang="en-US" altLang="en-US" sz="2400" dirty="0">
                <a:ea typeface="ＭＳ Ｐゴシック" pitchFamily="34" charset="-128"/>
              </a:rPr>
              <a:t>translating a received message.</a:t>
            </a:r>
          </a:p>
        </p:txBody>
      </p:sp>
      <p:sp>
        <p:nvSpPr>
          <p:cNvPr id="4" name="Content Placeholder 3">
            <a:extLst>
              <a:ext uri="{FF2B5EF4-FFF2-40B4-BE49-F238E27FC236}">
                <a16:creationId xmlns:a16="http://schemas.microsoft.com/office/drawing/2014/main" id="{37388C4A-8226-8D44-8E3D-4BCD3DDF2DB1}"/>
              </a:ext>
            </a:extLst>
          </p:cNvPr>
          <p:cNvSpPr>
            <a:spLocks noGrp="1"/>
          </p:cNvSpPr>
          <p:nvPr>
            <p:ph idx="13"/>
          </p:nvPr>
        </p:nvSpPr>
        <p:spPr>
          <a:xfrm>
            <a:off x="457200" y="2724150"/>
            <a:ext cx="8229600" cy="1344613"/>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Feedback: </a:t>
            </a:r>
          </a:p>
          <a:p>
            <a:pPr>
              <a:defRPr/>
            </a:pPr>
            <a:r>
              <a:rPr lang="en-US" altLang="en-US" sz="2400" dirty="0">
                <a:ea typeface="ＭＳ Ｐゴシック" pitchFamily="34" charset="-128"/>
              </a:rPr>
              <a:t>checking to see how successfully a message has been transferred.</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1B86DDD9-2290-128A-101D-8D7B6EB0EEDF}"/>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Written vs. Verbal Communication </a:t>
            </a:r>
            <a:endParaRPr lang="en-US" altLang="en-US" b="1" dirty="0">
              <a:ea typeface="MS PGothic" panose="020B0600070205080204" pitchFamily="34" charset="-128"/>
              <a:cs typeface="Arial" panose="020B0604020202020204" pitchFamily="34" charset="0"/>
            </a:endParaRPr>
          </a:p>
        </p:txBody>
      </p:sp>
      <p:sp>
        <p:nvSpPr>
          <p:cNvPr id="4" name="Content Placeholder 3">
            <a:extLst>
              <a:ext uri="{FF2B5EF4-FFF2-40B4-BE49-F238E27FC236}">
                <a16:creationId xmlns:a16="http://schemas.microsoft.com/office/drawing/2014/main" id="{7E860523-82F2-504E-8377-189EA791F21B}"/>
              </a:ext>
            </a:extLst>
          </p:cNvPr>
          <p:cNvSpPr>
            <a:spLocks noGrp="1"/>
          </p:cNvSpPr>
          <p:nvPr>
            <p:ph idx="1"/>
          </p:nvPr>
        </p:nvSpPr>
        <p:spPr>
          <a:xfrm>
            <a:off x="460375" y="1538288"/>
            <a:ext cx="3730625" cy="2616200"/>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Advantages</a:t>
            </a:r>
          </a:p>
          <a:p>
            <a:pPr>
              <a:defRPr/>
            </a:pPr>
            <a:r>
              <a:rPr lang="en-US" altLang="en-US" sz="2400" dirty="0">
                <a:ea typeface="ＭＳ Ｐゴシック" pitchFamily="34" charset="-128"/>
              </a:rPr>
              <a:t>Tangible/verifiable</a:t>
            </a:r>
          </a:p>
          <a:p>
            <a:pPr>
              <a:defRPr/>
            </a:pPr>
            <a:r>
              <a:rPr lang="en-US" altLang="en-US" sz="2400" dirty="0">
                <a:ea typeface="ＭＳ Ｐゴシック" pitchFamily="34" charset="-128"/>
              </a:rPr>
              <a:t>Permanent record</a:t>
            </a:r>
          </a:p>
          <a:p>
            <a:pPr>
              <a:defRPr/>
            </a:pPr>
            <a:r>
              <a:rPr lang="en-US" altLang="en-US" sz="2400" dirty="0">
                <a:ea typeface="ＭＳ Ｐゴシック" pitchFamily="34" charset="-128"/>
              </a:rPr>
              <a:t>Stored for later reference</a:t>
            </a:r>
          </a:p>
          <a:p>
            <a:pPr>
              <a:defRPr/>
            </a:pPr>
            <a:r>
              <a:rPr lang="en-US" altLang="en-US" sz="2400" dirty="0">
                <a:ea typeface="ＭＳ Ｐゴシック" pitchFamily="34" charset="-128"/>
              </a:rPr>
              <a:t>Well-thought out</a:t>
            </a:r>
            <a:endParaRPr lang="en-US" sz="2400" dirty="0"/>
          </a:p>
        </p:txBody>
      </p:sp>
      <p:sp>
        <p:nvSpPr>
          <p:cNvPr id="5" name="Content Placeholder 4">
            <a:extLst>
              <a:ext uri="{FF2B5EF4-FFF2-40B4-BE49-F238E27FC236}">
                <a16:creationId xmlns:a16="http://schemas.microsoft.com/office/drawing/2014/main" id="{131ECB80-CA18-8443-A270-3DFAF48B9124}"/>
              </a:ext>
            </a:extLst>
          </p:cNvPr>
          <p:cNvSpPr>
            <a:spLocks noGrp="1"/>
          </p:cNvSpPr>
          <p:nvPr>
            <p:ph idx="13"/>
          </p:nvPr>
        </p:nvSpPr>
        <p:spPr>
          <a:xfrm>
            <a:off x="4816475" y="1538288"/>
            <a:ext cx="2971800" cy="2230437"/>
          </a:xfrm>
        </p:spPr>
        <p:txBody>
          <a:bodyPr>
            <a:spAutoFit/>
          </a:bodyPr>
          <a:lstStyle/>
          <a:p>
            <a:pPr marL="0" indent="0">
              <a:buFont typeface="Arial" panose="020B0604020202020204" pitchFamily="34" charset="0"/>
              <a:buNone/>
              <a:defRPr/>
            </a:pPr>
            <a:r>
              <a:rPr lang="en-US" sz="2400" b="1" dirty="0">
                <a:ea typeface="ＭＳ Ｐゴシック" pitchFamily="34" charset="-128"/>
                <a:cs typeface="Arial" charset="0"/>
              </a:rPr>
              <a:t>Drawbacks</a:t>
            </a:r>
          </a:p>
          <a:p>
            <a:pPr>
              <a:defRPr/>
            </a:pPr>
            <a:r>
              <a:rPr lang="en-US" sz="2400" dirty="0">
                <a:ea typeface="ＭＳ Ｐゴシック" pitchFamily="34" charset="-128"/>
                <a:cs typeface="Arial" charset="0"/>
              </a:rPr>
              <a:t>Time consuming</a:t>
            </a:r>
          </a:p>
          <a:p>
            <a:pPr>
              <a:defRPr/>
            </a:pPr>
            <a:r>
              <a:rPr lang="en-US" sz="2400" dirty="0">
                <a:ea typeface="ＭＳ Ｐゴシック" pitchFamily="34" charset="-128"/>
                <a:cs typeface="Arial" charset="0"/>
              </a:rPr>
              <a:t>Doesn</a:t>
            </a:r>
            <a:r>
              <a:rPr lang="en-US" altLang="en-US" sz="2400" dirty="0">
                <a:ea typeface="ＭＳ Ｐゴシック" pitchFamily="34" charset="-128"/>
                <a:cs typeface="Arial" charset="0"/>
              </a:rPr>
              <a:t>’</a:t>
            </a:r>
            <a:r>
              <a:rPr lang="en-US" sz="2400" dirty="0">
                <a:ea typeface="ＭＳ Ｐゴシック" pitchFamily="34" charset="-128"/>
                <a:cs typeface="Arial" charset="0"/>
              </a:rPr>
              <a:t>t lend itself to feedback like oral communication</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FF01C24D-2D6E-CE4B-E46E-8B1D0EC96E20}"/>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Nonverbal Cues</a:t>
            </a:r>
          </a:p>
        </p:txBody>
      </p:sp>
      <p:sp>
        <p:nvSpPr>
          <p:cNvPr id="39938" name="Content Placeholder 3">
            <a:extLst>
              <a:ext uri="{FF2B5EF4-FFF2-40B4-BE49-F238E27FC236}">
                <a16:creationId xmlns:a16="http://schemas.microsoft.com/office/drawing/2014/main" id="{07D685C1-A314-B9DA-5122-E758B37E9FCE}"/>
              </a:ext>
            </a:extLst>
          </p:cNvPr>
          <p:cNvSpPr>
            <a:spLocks noGrp="1"/>
          </p:cNvSpPr>
          <p:nvPr>
            <p:ph idx="1"/>
          </p:nvPr>
        </p:nvSpPr>
        <p:spPr>
          <a:xfrm>
            <a:off x="457200" y="1844675"/>
            <a:ext cx="8229600" cy="419100"/>
          </a:xfrm>
        </p:spPr>
        <p:txBody>
          <a:bodyPr/>
          <a:lstStyle/>
          <a:p>
            <a:pPr marL="0" indent="0" algn="ctr">
              <a:buFont typeface="Arial" panose="020B0604020202020204" pitchFamily="34" charset="0"/>
              <a:buNone/>
            </a:pPr>
            <a:r>
              <a:rPr lang="en-IN" altLang="en-US" sz="2200">
                <a:solidFill>
                  <a:srgbClr val="188A2E"/>
                </a:solidFill>
              </a:rPr>
              <a:t>It’s not WHAT you say but </a:t>
            </a:r>
            <a:r>
              <a:rPr lang="en-IN" altLang="en-US" sz="2200" b="1">
                <a:solidFill>
                  <a:srgbClr val="188A2E"/>
                </a:solidFill>
              </a:rPr>
              <a:t>HOW you say it.</a:t>
            </a:r>
          </a:p>
        </p:txBody>
      </p:sp>
      <p:pic>
        <p:nvPicPr>
          <p:cNvPr id="39939" name="Picture 2" descr="Photo of two men in business suits bowing to each other.">
            <a:extLst>
              <a:ext uri="{FF2B5EF4-FFF2-40B4-BE49-F238E27FC236}">
                <a16:creationId xmlns:a16="http://schemas.microsoft.com/office/drawing/2014/main" id="{CDADE17D-DE60-B958-D4C3-ACD212071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2288" y="2600325"/>
            <a:ext cx="5559425" cy="370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6DE0B602-3766-AE2D-ABB0-780D2C13C756}"/>
              </a:ext>
            </a:extLst>
          </p:cNvPr>
          <p:cNvSpPr>
            <a:spLocks noGrp="1"/>
          </p:cNvSpPr>
          <p:nvPr>
            <p:ph type="title"/>
          </p:nvPr>
        </p:nvSpPr>
        <p:spPr>
          <a:xfrm>
            <a:off x="457200" y="46365"/>
            <a:ext cx="8229600" cy="646331"/>
          </a:xfrm>
        </p:spPr>
        <p:txBody>
          <a:bodyPr>
            <a:spAutoFit/>
          </a:bodyPr>
          <a:lstStyle/>
          <a:p>
            <a:r>
              <a:rPr lang="en-US" altLang="en-US" sz="3600" b="1" dirty="0"/>
              <a:t>Communication Barriers</a:t>
            </a:r>
          </a:p>
        </p:txBody>
      </p:sp>
      <p:sp>
        <p:nvSpPr>
          <p:cNvPr id="41986" name="Content Placeholder 5">
            <a:extLst>
              <a:ext uri="{FF2B5EF4-FFF2-40B4-BE49-F238E27FC236}">
                <a16:creationId xmlns:a16="http://schemas.microsoft.com/office/drawing/2014/main" id="{97F183DD-A4BC-B341-F478-EF15C2ACD66E}"/>
              </a:ext>
            </a:extLst>
          </p:cNvPr>
          <p:cNvSpPr>
            <a:spLocks noGrp="1"/>
          </p:cNvSpPr>
          <p:nvPr>
            <p:ph sz="quarter" idx="13"/>
          </p:nvPr>
        </p:nvSpPr>
        <p:spPr>
          <a:xfrm>
            <a:off x="468313" y="620713"/>
            <a:ext cx="8064500" cy="455612"/>
          </a:xfrm>
        </p:spPr>
        <p:txBody>
          <a:bodyPr/>
          <a:lstStyle/>
          <a:p>
            <a:r>
              <a:rPr lang="en-IN" altLang="en-US"/>
              <a:t>Barriers to Effective Communication</a:t>
            </a:r>
          </a:p>
        </p:txBody>
      </p:sp>
      <p:graphicFrame>
        <p:nvGraphicFramePr>
          <p:cNvPr id="7" name="Table 1">
            <a:extLst>
              <a:ext uri="{FF2B5EF4-FFF2-40B4-BE49-F238E27FC236}">
                <a16:creationId xmlns:a16="http://schemas.microsoft.com/office/drawing/2014/main" id="{792F5D7D-5587-F34B-BE27-E59DE51A0C0E}"/>
              </a:ext>
            </a:extLst>
          </p:cNvPr>
          <p:cNvGraphicFramePr>
            <a:graphicFrameLocks noGrp="1"/>
          </p:cNvGraphicFramePr>
          <p:nvPr>
            <p:ph idx="1"/>
          </p:nvPr>
        </p:nvGraphicFramePr>
        <p:xfrm>
          <a:off x="476250" y="1198563"/>
          <a:ext cx="8272463" cy="5121274"/>
        </p:xfrm>
        <a:graphic>
          <a:graphicData uri="http://schemas.openxmlformats.org/drawingml/2006/table">
            <a:tbl>
              <a:tblPr firstRow="1">
                <a:tableStyleId>{0E3FDE45-AF77-4B5C-9715-49D594BDF05E}</a:tableStyleId>
              </a:tblPr>
              <a:tblGrid>
                <a:gridCol w="1647838">
                  <a:extLst>
                    <a:ext uri="{9D8B030D-6E8A-4147-A177-3AD203B41FA5}">
                      <a16:colId xmlns:a16="http://schemas.microsoft.com/office/drawing/2014/main" val="20000"/>
                    </a:ext>
                  </a:extLst>
                </a:gridCol>
                <a:gridCol w="6624625">
                  <a:extLst>
                    <a:ext uri="{9D8B030D-6E8A-4147-A177-3AD203B41FA5}">
                      <a16:colId xmlns:a16="http://schemas.microsoft.com/office/drawing/2014/main" val="20001"/>
                    </a:ext>
                  </a:extLst>
                </a:gridCol>
              </a:tblGrid>
              <a:tr h="365798">
                <a:tc>
                  <a:txBody>
                    <a:bodyPr/>
                    <a:lstStyle/>
                    <a:p>
                      <a:pPr algn="ctr"/>
                      <a:r>
                        <a:rPr lang="en-IN" sz="1800" b="1" i="0" u="none" strike="noStrike" kern="1200" baseline="0" dirty="0">
                          <a:solidFill>
                            <a:schemeClr val="bg1"/>
                          </a:solidFill>
                          <a:latin typeface="+mn-lt"/>
                          <a:ea typeface="+mn-ea"/>
                          <a:cs typeface="+mn-cs"/>
                        </a:rPr>
                        <a:t>Barrier</a:t>
                      </a:r>
                      <a:endParaRPr lang="en-IN" sz="1800" dirty="0">
                        <a:solidFill>
                          <a:schemeClr val="bg1"/>
                        </a:solidFill>
                      </a:endParaRPr>
                    </a:p>
                  </a:txBody>
                  <a:tcPr marL="91562" marR="91562" marT="45718" marB="4571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IN" sz="1800" b="1" i="0" u="none" strike="noStrike" kern="1200" baseline="0">
                          <a:solidFill>
                            <a:schemeClr val="bg1"/>
                          </a:solidFill>
                          <a:latin typeface="+mn-lt"/>
                          <a:ea typeface="+mn-ea"/>
                          <a:cs typeface="+mn-cs"/>
                        </a:rPr>
                        <a:t>Description</a:t>
                      </a:r>
                      <a:endParaRPr lang="en-IN" sz="1800" dirty="0">
                        <a:solidFill>
                          <a:schemeClr val="bg1"/>
                        </a:solidFill>
                      </a:endParaRPr>
                    </a:p>
                  </a:txBody>
                  <a:tcPr marL="91562" marR="91562" marT="45718" marB="45718"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1"/>
                  </a:ext>
                </a:extLst>
              </a:tr>
              <a:tr h="640159">
                <a:tc>
                  <a:txBody>
                    <a:bodyPr/>
                    <a:lstStyle/>
                    <a:p>
                      <a:r>
                        <a:rPr lang="en-IN" sz="1800" b="0" i="0" u="none" strike="noStrike" kern="1200" baseline="0">
                          <a:solidFill>
                            <a:schemeClr val="tx1"/>
                          </a:solidFill>
                          <a:latin typeface="+mn-lt"/>
                          <a:ea typeface="+mn-ea"/>
                          <a:cs typeface="+mn-cs"/>
                        </a:rPr>
                        <a:t>Filtering</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The deliberate manipulation of information to make it appear more </a:t>
                      </a:r>
                      <a:r>
                        <a:rPr lang="en-IN" sz="1800" b="0" i="0" u="none" strike="noStrike" kern="1200" baseline="0" dirty="0" err="1">
                          <a:solidFill>
                            <a:schemeClr val="tx1"/>
                          </a:solidFill>
                          <a:latin typeface="+mn-lt"/>
                          <a:ea typeface="+mn-ea"/>
                          <a:cs typeface="+mn-cs"/>
                        </a:rPr>
                        <a:t>favorable</a:t>
                      </a:r>
                      <a:r>
                        <a:rPr lang="en-IN" sz="1800" b="0" i="0" u="none" strike="noStrike" kern="1200" baseline="0" dirty="0">
                          <a:solidFill>
                            <a:schemeClr val="tx1"/>
                          </a:solidFill>
                          <a:latin typeface="+mn-lt"/>
                          <a:ea typeface="+mn-ea"/>
                          <a:cs typeface="+mn-cs"/>
                        </a:rPr>
                        <a:t> to the receiver.</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08142358"/>
                  </a:ext>
                </a:extLst>
              </a:tr>
              <a:tr h="914521">
                <a:tc>
                  <a:txBody>
                    <a:bodyPr/>
                    <a:lstStyle/>
                    <a:p>
                      <a:r>
                        <a:rPr lang="en-IN" sz="1800" b="0" i="0" u="none" strike="noStrike" kern="1200" baseline="0" dirty="0">
                          <a:solidFill>
                            <a:schemeClr val="tx1"/>
                          </a:solidFill>
                          <a:latin typeface="+mn-lt"/>
                          <a:ea typeface="+mn-ea"/>
                          <a:cs typeface="+mn-cs"/>
                        </a:rPr>
                        <a:t>Selective perception</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Receiving communications on the basis of what one selectively sees and hears depending on his or her needs, motivation, experience, background, and other personal characteristics.</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363855909"/>
                  </a:ext>
                </a:extLst>
              </a:tr>
              <a:tr h="640159">
                <a:tc>
                  <a:txBody>
                    <a:bodyPr/>
                    <a:lstStyle/>
                    <a:p>
                      <a:r>
                        <a:rPr lang="en-IN" sz="1800" b="0" i="0" u="none" strike="noStrike" kern="1200" baseline="0" dirty="0">
                          <a:solidFill>
                            <a:schemeClr val="tx1"/>
                          </a:solidFill>
                          <a:latin typeface="+mn-lt"/>
                          <a:ea typeface="+mn-ea"/>
                          <a:cs typeface="+mn-cs"/>
                        </a:rPr>
                        <a:t>Information overload</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a:solidFill>
                            <a:schemeClr val="tx1"/>
                          </a:solidFill>
                          <a:latin typeface="+mn-lt"/>
                          <a:ea typeface="+mn-ea"/>
                          <a:cs typeface="+mn-cs"/>
                        </a:rPr>
                        <a:t>When the amount of information one has to work with exceeds one’s processing capacity.</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65798">
                <a:tc>
                  <a:txBody>
                    <a:bodyPr/>
                    <a:lstStyle/>
                    <a:p>
                      <a:r>
                        <a:rPr lang="en-IN" sz="1800" b="0" i="0" u="none" strike="noStrike" kern="1200" baseline="0">
                          <a:solidFill>
                            <a:schemeClr val="tx1"/>
                          </a:solidFill>
                          <a:latin typeface="+mn-lt"/>
                          <a:ea typeface="+mn-ea"/>
                          <a:cs typeface="+mn-cs"/>
                        </a:rPr>
                        <a:t>Emotions</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a:solidFill>
                            <a:schemeClr val="tx1"/>
                          </a:solidFill>
                          <a:latin typeface="+mn-lt"/>
                          <a:ea typeface="+mn-ea"/>
                          <a:cs typeface="+mn-cs"/>
                        </a:rPr>
                        <a:t>How the receiver feels when a message is received.</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640159">
                <a:tc>
                  <a:txBody>
                    <a:bodyPr/>
                    <a:lstStyle/>
                    <a:p>
                      <a:r>
                        <a:rPr lang="en-IN" sz="1800" b="0" i="0" u="none" strike="noStrike" kern="1200" baseline="0">
                          <a:solidFill>
                            <a:schemeClr val="tx1"/>
                          </a:solidFill>
                          <a:latin typeface="+mn-lt"/>
                          <a:ea typeface="+mn-ea"/>
                          <a:cs typeface="+mn-cs"/>
                        </a:rPr>
                        <a:t>Language</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a:solidFill>
                            <a:schemeClr val="tx1"/>
                          </a:solidFill>
                          <a:latin typeface="+mn-lt"/>
                          <a:ea typeface="+mn-ea"/>
                          <a:cs typeface="+mn-cs"/>
                        </a:rPr>
                        <a:t>Words have different meanings to different people. Receivers will use their definition of words being communicated.</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640159">
                <a:tc>
                  <a:txBody>
                    <a:bodyPr/>
                    <a:lstStyle/>
                    <a:p>
                      <a:r>
                        <a:rPr lang="en-IN" sz="1800" b="0" i="0" u="none" strike="noStrike" kern="1200" baseline="0">
                          <a:solidFill>
                            <a:schemeClr val="tx1"/>
                          </a:solidFill>
                          <a:latin typeface="+mn-lt"/>
                          <a:ea typeface="+mn-ea"/>
                          <a:cs typeface="+mn-cs"/>
                        </a:rPr>
                        <a:t>Gender</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How males and females react to communication may be different, and they each have a different communication style.</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914521">
                <a:tc>
                  <a:txBody>
                    <a:bodyPr/>
                    <a:lstStyle/>
                    <a:p>
                      <a:r>
                        <a:rPr lang="en-IN" sz="1800" b="0" i="0" u="none" strike="noStrike" kern="1200" baseline="0" dirty="0">
                          <a:solidFill>
                            <a:schemeClr val="tx1"/>
                          </a:solidFill>
                          <a:latin typeface="+mn-lt"/>
                          <a:ea typeface="+mn-ea"/>
                          <a:cs typeface="+mn-cs"/>
                        </a:rPr>
                        <a:t>National culture</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Communication differences arising from the different</a:t>
                      </a:r>
                    </a:p>
                    <a:p>
                      <a:r>
                        <a:rPr lang="en-IN" sz="1800" b="0" i="0" u="none" strike="noStrike" kern="1200" baseline="0" dirty="0">
                          <a:solidFill>
                            <a:schemeClr val="tx1"/>
                          </a:solidFill>
                          <a:latin typeface="+mn-lt"/>
                          <a:ea typeface="+mn-ea"/>
                          <a:cs typeface="+mn-cs"/>
                        </a:rPr>
                        <a:t>languages that individuals use to communicate and the</a:t>
                      </a:r>
                    </a:p>
                    <a:p>
                      <a:r>
                        <a:rPr lang="en-IN" sz="1800" b="0" i="0" u="none" strike="noStrike" kern="1200" baseline="0" dirty="0">
                          <a:solidFill>
                            <a:schemeClr val="tx1"/>
                          </a:solidFill>
                          <a:latin typeface="+mn-lt"/>
                          <a:ea typeface="+mn-ea"/>
                          <a:cs typeface="+mn-cs"/>
                        </a:rPr>
                        <a:t>national culture of which they are a part.</a:t>
                      </a:r>
                      <a:endParaRPr lang="en-IN" sz="1800" dirty="0"/>
                    </a:p>
                  </a:txBody>
                  <a:tcPr marL="91562" marR="91562" marT="45718" marB="45718">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06581BA-45AD-80EF-7926-8DF563D5F2DF}"/>
              </a:ext>
            </a:extLst>
          </p:cNvPr>
          <p:cNvSpPr>
            <a:spLocks noGrp="1"/>
          </p:cNvSpPr>
          <p:nvPr>
            <p:ph type="title"/>
          </p:nvPr>
        </p:nvSpPr>
        <p:spPr>
          <a:xfrm>
            <a:off x="457200" y="13086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Overcoming Communication Barriers</a:t>
            </a:r>
          </a:p>
        </p:txBody>
      </p:sp>
      <p:sp>
        <p:nvSpPr>
          <p:cNvPr id="44034" name="Content Placeholder 3">
            <a:extLst>
              <a:ext uri="{FF2B5EF4-FFF2-40B4-BE49-F238E27FC236}">
                <a16:creationId xmlns:a16="http://schemas.microsoft.com/office/drawing/2014/main" id="{567DA568-56A9-FC73-2486-8B10EB1BF606}"/>
              </a:ext>
            </a:extLst>
          </p:cNvPr>
          <p:cNvSpPr>
            <a:spLocks noGrp="1"/>
          </p:cNvSpPr>
          <p:nvPr>
            <p:ph idx="1"/>
          </p:nvPr>
        </p:nvSpPr>
        <p:spPr>
          <a:xfrm>
            <a:off x="457200" y="981075"/>
            <a:ext cx="8229600" cy="461963"/>
          </a:xfrm>
        </p:spPr>
        <p:txBody>
          <a:bodyPr>
            <a:spAutoFit/>
          </a:bodyPr>
          <a:lstStyle/>
          <a:p>
            <a:pPr>
              <a:buSzTx/>
            </a:pPr>
            <a:r>
              <a:rPr lang="en-IN" altLang="en-US"/>
              <a:t>Overcoming Barriers to Effective Communication</a:t>
            </a:r>
          </a:p>
        </p:txBody>
      </p:sp>
      <p:graphicFrame>
        <p:nvGraphicFramePr>
          <p:cNvPr id="8" name="Table 1">
            <a:extLst>
              <a:ext uri="{FF2B5EF4-FFF2-40B4-BE49-F238E27FC236}">
                <a16:creationId xmlns:a16="http://schemas.microsoft.com/office/drawing/2014/main" id="{F41B5B34-9A25-B547-ADAF-14B374E45D15}"/>
              </a:ext>
            </a:extLst>
          </p:cNvPr>
          <p:cNvGraphicFramePr>
            <a:graphicFrameLocks/>
          </p:cNvGraphicFramePr>
          <p:nvPr/>
        </p:nvGraphicFramePr>
        <p:xfrm>
          <a:off x="539750" y="2070100"/>
          <a:ext cx="8064500" cy="3572292"/>
        </p:xfrm>
        <a:graphic>
          <a:graphicData uri="http://schemas.openxmlformats.org/drawingml/2006/table">
            <a:tbl>
              <a:tblPr firstRow="1">
                <a:tableStyleId>{0E3FDE45-AF77-4B5C-9715-49D594BDF05E}</a:tableStyleId>
              </a:tblPr>
              <a:tblGrid>
                <a:gridCol w="2808174">
                  <a:extLst>
                    <a:ext uri="{9D8B030D-6E8A-4147-A177-3AD203B41FA5}">
                      <a16:colId xmlns:a16="http://schemas.microsoft.com/office/drawing/2014/main" val="20000"/>
                    </a:ext>
                  </a:extLst>
                </a:gridCol>
                <a:gridCol w="5256326">
                  <a:extLst>
                    <a:ext uri="{9D8B030D-6E8A-4147-A177-3AD203B41FA5}">
                      <a16:colId xmlns:a16="http://schemas.microsoft.com/office/drawing/2014/main" val="20001"/>
                    </a:ext>
                  </a:extLst>
                </a:gridCol>
              </a:tblGrid>
              <a:tr h="567744">
                <a:tc>
                  <a:txBody>
                    <a:bodyPr/>
                    <a:lstStyle/>
                    <a:p>
                      <a:r>
                        <a:rPr lang="en-IN" sz="1600" b="0" i="0" u="none" strike="noStrike" kern="1200" baseline="0" dirty="0">
                          <a:solidFill>
                            <a:schemeClr val="tx1"/>
                          </a:solidFill>
                          <a:latin typeface="+mn-lt"/>
                          <a:ea typeface="+mn-ea"/>
                          <a:cs typeface="+mn-cs"/>
                        </a:rPr>
                        <a:t>Use feedback</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Check the accuracy of what has been communicated—or what you think you heard.</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08142358"/>
                  </a:ext>
                </a:extLst>
              </a:tr>
              <a:tr h="567744">
                <a:tc>
                  <a:txBody>
                    <a:bodyPr/>
                    <a:lstStyle/>
                    <a:p>
                      <a:r>
                        <a:rPr lang="en-IN" sz="1600" b="0" i="0" u="none" strike="noStrike" kern="1200" baseline="0" dirty="0">
                          <a:solidFill>
                            <a:schemeClr val="tx1"/>
                          </a:solidFill>
                          <a:latin typeface="+mn-lt"/>
                          <a:ea typeface="+mn-ea"/>
                          <a:cs typeface="+mn-cs"/>
                        </a:rPr>
                        <a:t>Simplify language</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Use words that the intended audience understands.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1054398">
                <a:tc>
                  <a:txBody>
                    <a:bodyPr/>
                    <a:lstStyle/>
                    <a:p>
                      <a:r>
                        <a:rPr lang="en-IN" sz="1600" b="0" i="0" u="none" strike="noStrike" kern="1200" baseline="0" dirty="0">
                          <a:solidFill>
                            <a:schemeClr val="tx1"/>
                          </a:solidFill>
                          <a:latin typeface="+mn-lt"/>
                          <a:ea typeface="+mn-ea"/>
                          <a:cs typeface="+mn-cs"/>
                        </a:rPr>
                        <a:t>Listen actively</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Listen for the full meaning of the message without making premature judgment or interpretation—or thinking about what you are going to say in response.</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811071">
                <a:tc>
                  <a:txBody>
                    <a:bodyPr/>
                    <a:lstStyle/>
                    <a:p>
                      <a:r>
                        <a:rPr lang="en-IN" sz="1600" b="0" i="0" u="none" strike="noStrike" kern="1200" baseline="0" dirty="0">
                          <a:solidFill>
                            <a:schemeClr val="tx1"/>
                          </a:solidFill>
                          <a:latin typeface="+mn-lt"/>
                          <a:ea typeface="+mn-ea"/>
                          <a:cs typeface="+mn-cs"/>
                        </a:rPr>
                        <a:t>Constrain emotions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Recognize when your emotions are running high. When they are, don’t communicate until you have calmed down.</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67744">
                <a:tc>
                  <a:txBody>
                    <a:bodyPr/>
                    <a:lstStyle/>
                    <a:p>
                      <a:r>
                        <a:rPr lang="en-IN" sz="1600" b="0" i="0" u="none" strike="noStrike" kern="1200" baseline="0" dirty="0">
                          <a:solidFill>
                            <a:schemeClr val="tx1"/>
                          </a:solidFill>
                          <a:latin typeface="+mn-lt"/>
                          <a:ea typeface="+mn-ea"/>
                          <a:cs typeface="+mn-cs"/>
                        </a:rPr>
                        <a:t>Watch nonverbal cues</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Be aware that your actions speak louder than your words. Keep the two consistent.</a:t>
                      </a:r>
                      <a:endParaRPr lang="en-IN" sz="1600" dirty="0">
                        <a:solidFill>
                          <a:schemeClr val="tx1"/>
                        </a:solidFill>
                      </a:endParaRPr>
                    </a:p>
                  </a:txBody>
                  <a:tcPr marL="91436" marR="91436" marT="40545" marB="40545">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0C21ACAD-93E6-A66B-4917-B0832C26E148}"/>
              </a:ext>
            </a:extLst>
          </p:cNvPr>
          <p:cNvSpPr>
            <a:spLocks noGrp="1"/>
          </p:cNvSpPr>
          <p:nvPr>
            <p:ph type="title"/>
          </p:nvPr>
        </p:nvSpPr>
        <p:spPr>
          <a:xfrm>
            <a:off x="457200" y="6063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Technology and Communication</a:t>
            </a:r>
          </a:p>
        </p:txBody>
      </p:sp>
      <p:sp>
        <p:nvSpPr>
          <p:cNvPr id="47106" name="Content Placeholder 3">
            <a:extLst>
              <a:ext uri="{FF2B5EF4-FFF2-40B4-BE49-F238E27FC236}">
                <a16:creationId xmlns:a16="http://schemas.microsoft.com/office/drawing/2014/main" id="{D5448C06-DD6D-3C03-0B82-A1DB4E763A03}"/>
              </a:ext>
            </a:extLst>
          </p:cNvPr>
          <p:cNvSpPr>
            <a:spLocks noGrp="1"/>
          </p:cNvSpPr>
          <p:nvPr>
            <p:ph idx="1"/>
          </p:nvPr>
        </p:nvSpPr>
        <p:spPr>
          <a:xfrm>
            <a:off x="457200" y="1546225"/>
            <a:ext cx="8229600" cy="919163"/>
          </a:xfrm>
        </p:spPr>
        <p:txBody>
          <a:bodyPr>
            <a:spAutoFit/>
          </a:bodyPr>
          <a:lstStyle/>
          <a:p>
            <a:pPr>
              <a:buClr>
                <a:schemeClr val="bg2"/>
              </a:buClr>
            </a:pPr>
            <a:r>
              <a:rPr lang="en-US" altLang="en-US" sz="2400">
                <a:ea typeface="MS PGothic" panose="020B0600070205080204" pitchFamily="34" charset="-128"/>
              </a:rPr>
              <a:t>Networked computer systems</a:t>
            </a:r>
          </a:p>
          <a:p>
            <a:pPr>
              <a:buClr>
                <a:schemeClr val="bg2"/>
              </a:buClr>
            </a:pPr>
            <a:r>
              <a:rPr lang="en-US" altLang="en-US" sz="2400">
                <a:ea typeface="MS PGothic" panose="020B0600070205080204" pitchFamily="34" charset="-128"/>
              </a:rPr>
              <a:t>Wireless capabilities</a:t>
            </a:r>
            <a:endParaRPr lang="en-US" altLang="en-US" sz="2400"/>
          </a:p>
        </p:txBody>
      </p:sp>
      <p:sp>
        <p:nvSpPr>
          <p:cNvPr id="47107" name="Content Placeholder 4">
            <a:extLst>
              <a:ext uri="{FF2B5EF4-FFF2-40B4-BE49-F238E27FC236}">
                <a16:creationId xmlns:a16="http://schemas.microsoft.com/office/drawing/2014/main" id="{80775559-1C2D-022D-599F-1411EE3317D3}"/>
              </a:ext>
            </a:extLst>
          </p:cNvPr>
          <p:cNvSpPr>
            <a:spLocks noGrp="1"/>
          </p:cNvSpPr>
          <p:nvPr>
            <p:ph idx="13"/>
          </p:nvPr>
        </p:nvSpPr>
        <p:spPr>
          <a:xfrm>
            <a:off x="0" y="3962400"/>
            <a:ext cx="4139952" cy="646330"/>
          </a:xfrm>
        </p:spPr>
        <p:txBody>
          <a:bodyPr/>
          <a:lstStyle/>
          <a:p>
            <a:pPr marL="0" indent="0" algn="ctr">
              <a:buFont typeface="Arial" panose="020B0604020202020204" pitchFamily="34" charset="0"/>
              <a:buNone/>
            </a:pPr>
            <a:r>
              <a:rPr lang="en-IN" altLang="en-US" sz="2200" b="1" dirty="0">
                <a:solidFill>
                  <a:srgbClr val="188A2E"/>
                </a:solidFill>
              </a:rPr>
              <a:t>What do you think future communication will look like?</a:t>
            </a:r>
          </a:p>
          <a:p>
            <a:pPr marL="0" indent="0" algn="ctr">
              <a:buFont typeface="Arial" panose="020B0604020202020204" pitchFamily="34" charset="0"/>
              <a:buNone/>
            </a:pPr>
            <a:endParaRPr lang="en-IN" altLang="en-US" sz="2200" dirty="0">
              <a:solidFill>
                <a:srgbClr val="188A2E"/>
              </a:solidFill>
            </a:endParaRPr>
          </a:p>
        </p:txBody>
      </p:sp>
      <p:pic>
        <p:nvPicPr>
          <p:cNvPr id="47108" name="Picture 2" descr="Photo of a man and a woman sitting at their workstations with their laptops open.">
            <a:extLst>
              <a:ext uri="{FF2B5EF4-FFF2-40B4-BE49-F238E27FC236}">
                <a16:creationId xmlns:a16="http://schemas.microsoft.com/office/drawing/2014/main" id="{E4E46186-E0CF-5EC9-E3A3-9EA08E99C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63" y="3133725"/>
            <a:ext cx="4641850" cy="303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C1E9359-E802-A24B-9430-327C2BBAF0F8}"/>
              </a:ext>
            </a:extLst>
          </p:cNvPr>
          <p:cNvSpPr>
            <a:spLocks noGrp="1"/>
          </p:cNvSpPr>
          <p:nvPr>
            <p:ph type="title"/>
          </p:nvPr>
        </p:nvSpPr>
        <p:spPr>
          <a:xfrm>
            <a:off x="457200" y="-10299"/>
            <a:ext cx="8229600" cy="553998"/>
          </a:xfrm>
        </p:spPr>
        <p:txBody>
          <a:bodyPr>
            <a:spAutoFit/>
          </a:bodyPr>
          <a:lstStyle/>
          <a:p>
            <a:r>
              <a:rPr lang="en-US" altLang="en-US" sz="3000" b="1" dirty="0">
                <a:ea typeface="MS PGothic" panose="020B0600070205080204" pitchFamily="34" charset="-128"/>
                <a:cs typeface="Arial" panose="020B0604020202020204" pitchFamily="34" charset="0"/>
              </a:rPr>
              <a:t>Networked Communication Applications</a:t>
            </a:r>
          </a:p>
        </p:txBody>
      </p:sp>
      <p:sp>
        <p:nvSpPr>
          <p:cNvPr id="53250" name="Content Placeholder 2">
            <a:extLst>
              <a:ext uri="{FF2B5EF4-FFF2-40B4-BE49-F238E27FC236}">
                <a16:creationId xmlns:a16="http://schemas.microsoft.com/office/drawing/2014/main" id="{A28F9641-94C7-30A9-9E97-847596FC4ECE}"/>
              </a:ext>
            </a:extLst>
          </p:cNvPr>
          <p:cNvSpPr>
            <a:spLocks noGrp="1"/>
          </p:cNvSpPr>
          <p:nvPr>
            <p:ph idx="1"/>
          </p:nvPr>
        </p:nvSpPr>
        <p:spPr>
          <a:xfrm>
            <a:off x="457200" y="765175"/>
            <a:ext cx="5627688" cy="5600700"/>
          </a:xfrm>
        </p:spPr>
        <p:txBody>
          <a:bodyPr>
            <a:spAutoFit/>
          </a:bodyPr>
          <a:lstStyle/>
          <a:p>
            <a:pPr marL="431800" indent="-431800">
              <a:buClr>
                <a:schemeClr val="bg2"/>
              </a:buClr>
              <a:buFont typeface="Myriad Pro"/>
              <a:buAutoNum type="arabicPeriod"/>
            </a:pPr>
            <a:r>
              <a:rPr lang="en-US" altLang="en-US" sz="2400">
                <a:ea typeface="MS PGothic" panose="020B0600070205080204" pitchFamily="34" charset="-128"/>
              </a:rPr>
              <a:t>E-mail</a:t>
            </a:r>
          </a:p>
          <a:p>
            <a:pPr marL="431800" indent="-431800">
              <a:buClr>
                <a:schemeClr val="bg2"/>
              </a:buClr>
              <a:buFont typeface="Myriad Pro"/>
              <a:buAutoNum type="arabicPeriod"/>
            </a:pPr>
            <a:r>
              <a:rPr lang="en-US" altLang="en-US" sz="2400">
                <a:ea typeface="MS PGothic" panose="020B0600070205080204" pitchFamily="34" charset="-128"/>
              </a:rPr>
              <a:t>Instant messaging (IM)</a:t>
            </a:r>
          </a:p>
          <a:p>
            <a:pPr marL="431800" indent="-431800">
              <a:buClr>
                <a:schemeClr val="bg2"/>
              </a:buClr>
              <a:buFont typeface="Myriad Pro"/>
              <a:buAutoNum type="arabicPeriod"/>
            </a:pPr>
            <a:r>
              <a:rPr lang="en-US" altLang="en-US" sz="2400">
                <a:ea typeface="MS PGothic" panose="020B0600070205080204" pitchFamily="34" charset="-128"/>
              </a:rPr>
              <a:t>Voice mail</a:t>
            </a:r>
          </a:p>
          <a:p>
            <a:pPr marL="431800" indent="-431800">
              <a:buClr>
                <a:schemeClr val="bg2"/>
              </a:buClr>
              <a:buFont typeface="Myriad Pro"/>
              <a:buAutoNum type="arabicPeriod"/>
            </a:pPr>
            <a:r>
              <a:rPr lang="en-US" altLang="en-US" sz="2400">
                <a:ea typeface="MS PGothic" panose="020B0600070205080204" pitchFamily="34" charset="-128"/>
              </a:rPr>
              <a:t>Fax machines</a:t>
            </a:r>
          </a:p>
          <a:p>
            <a:pPr marL="431800" indent="-431800">
              <a:buClr>
                <a:schemeClr val="bg2"/>
              </a:buClr>
              <a:buFont typeface="Myriad Pro"/>
              <a:buAutoNum type="arabicPeriod" startAt="5"/>
            </a:pPr>
            <a:r>
              <a:rPr lang="en-US" altLang="en-US" sz="2400">
                <a:ea typeface="MS PGothic" panose="020B0600070205080204" pitchFamily="34" charset="-128"/>
              </a:rPr>
              <a:t>Electronic Data interchange (EDI)</a:t>
            </a:r>
          </a:p>
          <a:p>
            <a:pPr marL="431800" indent="-431800">
              <a:buClr>
                <a:schemeClr val="bg2"/>
              </a:buClr>
              <a:buFont typeface="Myriad Pro"/>
              <a:buAutoNum type="arabicPeriod" startAt="5"/>
            </a:pPr>
            <a:r>
              <a:rPr lang="en-US" altLang="en-US" sz="2400">
                <a:ea typeface="MS PGothic" panose="020B0600070205080204" pitchFamily="34" charset="-128"/>
              </a:rPr>
              <a:t>Teleconference and videoconference meetings</a:t>
            </a:r>
          </a:p>
          <a:p>
            <a:pPr marL="431800" indent="-431800">
              <a:buClr>
                <a:schemeClr val="bg2"/>
              </a:buClr>
              <a:buFont typeface="Myriad Pro"/>
              <a:buAutoNum type="arabicPeriod" startAt="5"/>
            </a:pPr>
            <a:r>
              <a:rPr lang="en-US" altLang="en-US" sz="2400">
                <a:ea typeface="MS PGothic" panose="020B0600070205080204" pitchFamily="34" charset="-128"/>
              </a:rPr>
              <a:t>Organizational intranet </a:t>
            </a:r>
          </a:p>
          <a:p>
            <a:pPr marL="431800" indent="-431800">
              <a:buClr>
                <a:schemeClr val="bg2"/>
              </a:buClr>
              <a:buFont typeface="Myriad Pro"/>
              <a:buAutoNum type="arabicPeriod" startAt="5"/>
            </a:pPr>
            <a:r>
              <a:rPr lang="en-US" altLang="en-US" sz="2400">
                <a:ea typeface="MS PGothic" panose="020B0600070205080204" pitchFamily="34" charset="-128"/>
              </a:rPr>
              <a:t>Organizational extranet</a:t>
            </a:r>
          </a:p>
          <a:p>
            <a:pPr marL="431800" indent="-431800">
              <a:buClr>
                <a:schemeClr val="bg2"/>
              </a:buClr>
              <a:buFont typeface="Myriad Pro"/>
              <a:buAutoNum type="arabicPeriod" startAt="5"/>
            </a:pPr>
            <a:r>
              <a:rPr lang="en-US" altLang="en-US" sz="2400">
                <a:ea typeface="MS PGothic" panose="020B0600070205080204" pitchFamily="34" charset="-128"/>
              </a:rPr>
              <a:t>Internet-based voice/video communication</a:t>
            </a:r>
            <a:endParaRPr lang="en-US" altLang="en-US" sz="2400"/>
          </a:p>
        </p:txBody>
      </p:sp>
      <p:pic>
        <p:nvPicPr>
          <p:cNvPr id="53251" name="Picture 2" descr="Photo of a young woman smiling into the camera fixed on top of her laptop’s screen.">
            <a:extLst>
              <a:ext uri="{FF2B5EF4-FFF2-40B4-BE49-F238E27FC236}">
                <a16:creationId xmlns:a16="http://schemas.microsoft.com/office/drawing/2014/main" id="{B52BE3D8-DC61-E8BE-A589-5EF7C1C90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1263" y="858838"/>
            <a:ext cx="2454275" cy="292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3" descr="Photo shows a blue and a green image, representing two human figures.">
            <a:extLst>
              <a:ext uri="{FF2B5EF4-FFF2-40B4-BE49-F238E27FC236}">
                <a16:creationId xmlns:a16="http://schemas.microsoft.com/office/drawing/2014/main" id="{69532FEA-98D0-3A51-A05D-D008A8082A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8550" y="4016375"/>
            <a:ext cx="2673350" cy="229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76CCFC0-D246-DDE0-E462-E041882AA562}"/>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Contemporary Issues</a:t>
            </a:r>
          </a:p>
        </p:txBody>
      </p:sp>
      <p:sp>
        <p:nvSpPr>
          <p:cNvPr id="56322" name="Content Placeholder 2">
            <a:extLst>
              <a:ext uri="{FF2B5EF4-FFF2-40B4-BE49-F238E27FC236}">
                <a16:creationId xmlns:a16="http://schemas.microsoft.com/office/drawing/2014/main" id="{6943BECD-EFE1-CEAC-DDAA-B8077226DA5E}"/>
              </a:ext>
            </a:extLst>
          </p:cNvPr>
          <p:cNvSpPr>
            <a:spLocks noGrp="1"/>
          </p:cNvSpPr>
          <p:nvPr>
            <p:ph idx="1"/>
          </p:nvPr>
        </p:nvSpPr>
        <p:spPr>
          <a:xfrm>
            <a:off x="457200" y="1538288"/>
            <a:ext cx="4114800" cy="4092575"/>
          </a:xfrm>
        </p:spPr>
        <p:txBody>
          <a:bodyPr>
            <a:spAutoFit/>
          </a:bodyPr>
          <a:lstStyle/>
          <a:p>
            <a:r>
              <a:rPr lang="en-US" altLang="en-US" sz="2400">
                <a:latin typeface="Arial" panose="020B0604020202020204" pitchFamily="34" charset="0"/>
                <a:ea typeface="MS PGothic" panose="020B0600070205080204" pitchFamily="34" charset="-128"/>
                <a:cs typeface="Arial" panose="020B0604020202020204" pitchFamily="34" charset="0"/>
              </a:rPr>
              <a:t>Communication management in an Internet world</a:t>
            </a:r>
          </a:p>
          <a:p>
            <a:r>
              <a:rPr lang="en-US" altLang="en-US" sz="2400">
                <a:latin typeface="Arial" panose="020B0604020202020204" pitchFamily="34" charset="0"/>
                <a:ea typeface="MS PGothic" panose="020B0600070205080204" pitchFamily="34" charset="-128"/>
                <a:cs typeface="Arial" panose="020B0604020202020204" pitchFamily="34" charset="0"/>
              </a:rPr>
              <a:t>Managing the organization’s knowledge resources</a:t>
            </a:r>
          </a:p>
          <a:p>
            <a:r>
              <a:rPr lang="en-US" altLang="en-US" sz="2400">
                <a:latin typeface="Arial" panose="020B0604020202020204" pitchFamily="34" charset="0"/>
                <a:ea typeface="MS PGothic" panose="020B0600070205080204" pitchFamily="34" charset="-128"/>
                <a:cs typeface="Arial" panose="020B0604020202020204" pitchFamily="34" charset="0"/>
              </a:rPr>
              <a:t>Communicating with customers</a:t>
            </a:r>
          </a:p>
          <a:p>
            <a:r>
              <a:rPr lang="en-US" altLang="en-US" sz="2400">
                <a:latin typeface="Arial" panose="020B0604020202020204" pitchFamily="34" charset="0"/>
                <a:ea typeface="MS PGothic" panose="020B0600070205080204" pitchFamily="34" charset="-128"/>
                <a:cs typeface="Arial" panose="020B0604020202020204" pitchFamily="34" charset="0"/>
              </a:rPr>
              <a:t>Getting employee input</a:t>
            </a:r>
          </a:p>
          <a:p>
            <a:r>
              <a:rPr lang="en-US" altLang="en-US" sz="2400">
                <a:latin typeface="Arial" panose="020B0604020202020204" pitchFamily="34" charset="0"/>
                <a:ea typeface="MS PGothic" panose="020B0600070205080204" pitchFamily="34" charset="-128"/>
                <a:cs typeface="Arial" panose="020B0604020202020204" pitchFamily="34" charset="0"/>
              </a:rPr>
              <a:t>Communicating ethically</a:t>
            </a:r>
            <a:endParaRPr lang="en-US" altLang="en-US" sz="2400">
              <a:ea typeface="MS PGothic" panose="020B0600070205080204" pitchFamily="34" charset="-128"/>
              <a:cs typeface="Arial" panose="020B0604020202020204" pitchFamily="34" charset="0"/>
            </a:endParaRPr>
          </a:p>
        </p:txBody>
      </p:sp>
      <p:pic>
        <p:nvPicPr>
          <p:cNvPr id="56323" name="Picture 2" descr="Photo of three people dressed in business clothes having a discussion inside an I B M office.">
            <a:extLst>
              <a:ext uri="{FF2B5EF4-FFF2-40B4-BE49-F238E27FC236}">
                <a16:creationId xmlns:a16="http://schemas.microsoft.com/office/drawing/2014/main" id="{44693F23-2EAD-85AD-17A6-81F43FF25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175" y="2289175"/>
            <a:ext cx="4191000"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E9CFDADC-9180-77FB-CFD9-AD1E2946D135}"/>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in an Internet World</a:t>
            </a:r>
          </a:p>
        </p:txBody>
      </p:sp>
      <p:sp>
        <p:nvSpPr>
          <p:cNvPr id="58370" name="Content Placeholder 3">
            <a:extLst>
              <a:ext uri="{FF2B5EF4-FFF2-40B4-BE49-F238E27FC236}">
                <a16:creationId xmlns:a16="http://schemas.microsoft.com/office/drawing/2014/main" id="{19168391-C070-13DD-60FE-5D877AB514D8}"/>
              </a:ext>
            </a:extLst>
          </p:cNvPr>
          <p:cNvSpPr>
            <a:spLocks noGrp="1"/>
          </p:cNvSpPr>
          <p:nvPr>
            <p:ph idx="1"/>
          </p:nvPr>
        </p:nvSpPr>
        <p:spPr>
          <a:xfrm>
            <a:off x="457200" y="1543050"/>
            <a:ext cx="8147050" cy="930275"/>
          </a:xfrm>
        </p:spPr>
        <p:txBody>
          <a:bodyPr>
            <a:spAutoFit/>
          </a:bodyPr>
          <a:lstStyle/>
          <a:p>
            <a:r>
              <a:rPr lang="en-US" altLang="en-US" sz="2400">
                <a:ea typeface="MS PGothic" panose="020B0600070205080204" pitchFamily="34" charset="-128"/>
                <a:cs typeface="Arial" panose="020B0604020202020204" pitchFamily="34" charset="0"/>
              </a:rPr>
              <a:t>Legal and security issues</a:t>
            </a:r>
          </a:p>
          <a:p>
            <a:r>
              <a:rPr lang="en-US" altLang="en-US" sz="2400">
                <a:ea typeface="MS PGothic" panose="020B0600070205080204" pitchFamily="34" charset="-128"/>
                <a:cs typeface="Arial" panose="020B0604020202020204" pitchFamily="34" charset="0"/>
              </a:rPr>
              <a:t>Lack of personal interaction</a:t>
            </a:r>
          </a:p>
        </p:txBody>
      </p:sp>
      <p:sp>
        <p:nvSpPr>
          <p:cNvPr id="58371" name="Content Placeholder 2">
            <a:extLst>
              <a:ext uri="{FF2B5EF4-FFF2-40B4-BE49-F238E27FC236}">
                <a16:creationId xmlns:a16="http://schemas.microsoft.com/office/drawing/2014/main" id="{8489DE62-FED6-86D8-65E9-FAE033E70FA9}"/>
              </a:ext>
            </a:extLst>
          </p:cNvPr>
          <p:cNvSpPr>
            <a:spLocks noGrp="1"/>
          </p:cNvSpPr>
          <p:nvPr>
            <p:ph idx="13"/>
          </p:nvPr>
        </p:nvSpPr>
        <p:spPr>
          <a:xfrm>
            <a:off x="457200" y="2997200"/>
            <a:ext cx="8229600" cy="403225"/>
          </a:xfrm>
        </p:spPr>
        <p:txBody>
          <a:bodyPr/>
          <a:lstStyle/>
          <a:p>
            <a:pPr marL="0" indent="0" algn="ctr">
              <a:buFont typeface="Arial" panose="020B0604020202020204" pitchFamily="34" charset="0"/>
              <a:buNone/>
            </a:pPr>
            <a:r>
              <a:rPr lang="en-IN" altLang="en-US" sz="2200" dirty="0">
                <a:solidFill>
                  <a:srgbClr val="188A2E"/>
                </a:solidFill>
              </a:rPr>
              <a:t>What do you think about this?</a:t>
            </a:r>
          </a:p>
          <a:p>
            <a:pPr marL="0" indent="0" algn="ctr">
              <a:buFont typeface="Arial" panose="020B0604020202020204" pitchFamily="34" charset="0"/>
              <a:buNone/>
            </a:pPr>
            <a:r>
              <a:rPr lang="en-IN" altLang="en-US" sz="2200" b="1" dirty="0">
                <a:solidFill>
                  <a:srgbClr val="188A2E"/>
                </a:solidFill>
              </a:rPr>
              <a:t>What are the advantages and disadvantages of the internet?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A694D7F8-3874-3F54-F887-0AE6F6089106}"/>
              </a:ext>
            </a:extLst>
          </p:cNvPr>
          <p:cNvSpPr>
            <a:spLocks noGrp="1"/>
          </p:cNvSpPr>
          <p:nvPr>
            <p:ph type="title"/>
          </p:nvPr>
        </p:nvSpPr>
        <p:spPr>
          <a:xfrm>
            <a:off x="457200" y="624573"/>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Legal and Security Issues</a:t>
            </a:r>
          </a:p>
        </p:txBody>
      </p:sp>
      <p:sp>
        <p:nvSpPr>
          <p:cNvPr id="60418" name="Content Placeholder 2">
            <a:extLst>
              <a:ext uri="{FF2B5EF4-FFF2-40B4-BE49-F238E27FC236}">
                <a16:creationId xmlns:a16="http://schemas.microsoft.com/office/drawing/2014/main" id="{AF01B696-6A63-80D4-D8C5-4A5BFC1E8C2E}"/>
              </a:ext>
            </a:extLst>
          </p:cNvPr>
          <p:cNvSpPr>
            <a:spLocks noGrp="1"/>
          </p:cNvSpPr>
          <p:nvPr>
            <p:ph idx="1"/>
          </p:nvPr>
        </p:nvSpPr>
        <p:spPr>
          <a:xfrm>
            <a:off x="457200" y="1535113"/>
            <a:ext cx="8229600" cy="930275"/>
          </a:xfrm>
        </p:spPr>
        <p:txBody>
          <a:bodyPr>
            <a:spAutoFit/>
          </a:bodyPr>
          <a:lstStyle/>
          <a:p>
            <a:pPr>
              <a:buClr>
                <a:schemeClr val="bg2"/>
              </a:buClr>
            </a:pPr>
            <a:r>
              <a:rPr lang="en-US" altLang="en-US" sz="2400">
                <a:ea typeface="MS PGothic" panose="020B0600070205080204" pitchFamily="34" charset="-128"/>
              </a:rPr>
              <a:t>Electronic information is potentially admissible in court</a:t>
            </a:r>
          </a:p>
          <a:p>
            <a:pPr>
              <a:buClr>
                <a:schemeClr val="bg2"/>
              </a:buClr>
            </a:pPr>
            <a:r>
              <a:rPr lang="en-US" altLang="en-US" sz="2400">
                <a:ea typeface="MS PGothic" panose="020B0600070205080204" pitchFamily="34" charset="-128"/>
              </a:rPr>
              <a:t>Sensitive, proprietary information is at risk</a:t>
            </a:r>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87873F59-8613-9B0E-8AB1-ED99C648B769}"/>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Personal Interaction</a:t>
            </a:r>
          </a:p>
        </p:txBody>
      </p:sp>
      <p:sp>
        <p:nvSpPr>
          <p:cNvPr id="62466" name="Content Placeholder 2">
            <a:extLst>
              <a:ext uri="{FF2B5EF4-FFF2-40B4-BE49-F238E27FC236}">
                <a16:creationId xmlns:a16="http://schemas.microsoft.com/office/drawing/2014/main" id="{9A5BF69A-5A04-DA25-4F63-29B874220C8E}"/>
              </a:ext>
            </a:extLst>
          </p:cNvPr>
          <p:cNvSpPr>
            <a:spLocks noGrp="1"/>
          </p:cNvSpPr>
          <p:nvPr>
            <p:ph idx="1"/>
          </p:nvPr>
        </p:nvSpPr>
        <p:spPr>
          <a:xfrm>
            <a:off x="457200" y="1543050"/>
            <a:ext cx="8229600" cy="369888"/>
          </a:xfrm>
        </p:spPr>
        <p:txBody>
          <a:bodyPr>
            <a:spAutoFit/>
          </a:bodyPr>
          <a:lstStyle/>
          <a:p>
            <a:pPr>
              <a:buFont typeface="Arial" panose="020B0604020202020204" pitchFamily="34" charset="0"/>
              <a:buNone/>
            </a:pPr>
            <a:r>
              <a:rPr lang="en-US" altLang="en-US" sz="2400">
                <a:ea typeface="MS PGothic" panose="020B0600070205080204" pitchFamily="34" charset="-128"/>
                <a:cs typeface="Arial" panose="020B0604020202020204" pitchFamily="34" charset="0"/>
              </a:rPr>
              <a:t>Social media can minimize personal interaction.</a:t>
            </a:r>
          </a:p>
        </p:txBody>
      </p:sp>
      <p:sp>
        <p:nvSpPr>
          <p:cNvPr id="62467" name="Content Placeholder 3">
            <a:extLst>
              <a:ext uri="{FF2B5EF4-FFF2-40B4-BE49-F238E27FC236}">
                <a16:creationId xmlns:a16="http://schemas.microsoft.com/office/drawing/2014/main" id="{BBCECBDC-53A5-34E3-6C6C-F7B7CF97EEAF}"/>
              </a:ext>
            </a:extLst>
          </p:cNvPr>
          <p:cNvSpPr>
            <a:spLocks noGrp="1"/>
          </p:cNvSpPr>
          <p:nvPr>
            <p:ph idx="13"/>
          </p:nvPr>
        </p:nvSpPr>
        <p:spPr>
          <a:xfrm>
            <a:off x="457200" y="2574925"/>
            <a:ext cx="8229600" cy="2995613"/>
          </a:xfrm>
        </p:spPr>
        <p:txBody>
          <a:bodyPr/>
          <a:lstStyle/>
          <a:p>
            <a:pPr marL="0" indent="0" algn="ctr">
              <a:buFont typeface="Arial" panose="020B0604020202020204" pitchFamily="34" charset="0"/>
              <a:buNone/>
            </a:pPr>
            <a:r>
              <a:rPr lang="en-IN" altLang="en-US" sz="2200">
                <a:solidFill>
                  <a:srgbClr val="188A2E"/>
                </a:solidFill>
              </a:rPr>
              <a:t>EMPLOYEES AND SOCIAL MEDIA</a:t>
            </a:r>
          </a:p>
          <a:p>
            <a:pPr marL="0" indent="0">
              <a:buFont typeface="Arial" panose="020B0604020202020204" pitchFamily="34" charset="0"/>
              <a:buNone/>
            </a:pPr>
            <a:r>
              <a:rPr lang="en-IN" altLang="en-US" sz="2000"/>
              <a:t>77 percent say they use social media to connect with colleagues.</a:t>
            </a:r>
          </a:p>
          <a:p>
            <a:pPr marL="0" indent="0">
              <a:buFont typeface="Arial" panose="020B0604020202020204" pitchFamily="34" charset="0"/>
              <a:buNone/>
            </a:pPr>
            <a:r>
              <a:rPr lang="en-IN" altLang="en-US" sz="2000"/>
              <a:t>35 percent say that social media has damaged a work relationship.</a:t>
            </a:r>
          </a:p>
          <a:p>
            <a:pPr marL="0" indent="0">
              <a:buFont typeface="Arial" panose="020B0604020202020204" pitchFamily="34" charset="0"/>
              <a:buNone/>
            </a:pPr>
            <a:r>
              <a:rPr lang="en-IN" altLang="en-US" sz="2000"/>
              <a:t>61 percent say that social media has led to new or better work relationships.</a:t>
            </a:r>
          </a:p>
          <a:p>
            <a:pPr marL="0" indent="0">
              <a:buFont typeface="Arial" panose="020B0604020202020204" pitchFamily="34" charset="0"/>
              <a:buNone/>
            </a:pPr>
            <a:r>
              <a:rPr lang="en-IN" altLang="en-US" sz="2000"/>
              <a:t>32 percent say they use social media to enhance work-related projects or solve problems.</a:t>
            </a:r>
            <a:r>
              <a:rPr lang="en-IN" altLang="en-US" sz="2000" baseline="30000"/>
              <a:t>44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8A50738B-BFE9-CF1A-4B8E-C89B8CAF69BE}"/>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Knowledge Management</a:t>
            </a:r>
          </a:p>
        </p:txBody>
      </p:sp>
      <p:sp>
        <p:nvSpPr>
          <p:cNvPr id="64514" name="Content Placeholder 2">
            <a:extLst>
              <a:ext uri="{FF2B5EF4-FFF2-40B4-BE49-F238E27FC236}">
                <a16:creationId xmlns:a16="http://schemas.microsoft.com/office/drawing/2014/main" id="{53177485-4FF6-0D75-DDC8-932A204B0E29}"/>
              </a:ext>
            </a:extLst>
          </p:cNvPr>
          <p:cNvSpPr>
            <a:spLocks noGrp="1"/>
          </p:cNvSpPr>
          <p:nvPr>
            <p:ph idx="1"/>
          </p:nvPr>
        </p:nvSpPr>
        <p:spPr>
          <a:xfrm>
            <a:off x="457200" y="1538288"/>
            <a:ext cx="8229600" cy="1200329"/>
          </a:xfrm>
        </p:spPr>
        <p:txBody>
          <a:bodyPr>
            <a:spAutoFit/>
          </a:bodyPr>
          <a:lstStyle/>
          <a:p>
            <a:pPr marL="0" indent="0">
              <a:buFont typeface="Arial" panose="020B0604020202020204" pitchFamily="34" charset="0"/>
              <a:buNone/>
            </a:pPr>
            <a:r>
              <a:rPr lang="en-US" altLang="en-US" sz="2400" dirty="0">
                <a:ea typeface="MS PGothic" panose="020B0600070205080204" pitchFamily="34" charset="-128"/>
                <a:cs typeface="Arial" panose="020B0604020202020204" pitchFamily="34" charset="0"/>
              </a:rPr>
              <a:t>Cultivating a learning culture in which organizational members systematically gather knowledge and share it with others.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41B12054-1599-AB68-83DC-39A1BA35AF62}"/>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Strong Service Culture</a:t>
            </a:r>
          </a:p>
        </p:txBody>
      </p:sp>
      <p:sp>
        <p:nvSpPr>
          <p:cNvPr id="68610" name="Content Placeholder 2">
            <a:extLst>
              <a:ext uri="{FF2B5EF4-FFF2-40B4-BE49-F238E27FC236}">
                <a16:creationId xmlns:a16="http://schemas.microsoft.com/office/drawing/2014/main" id="{B5693428-FFD0-628D-F825-4BD8F97DB036}"/>
              </a:ext>
            </a:extLst>
          </p:cNvPr>
          <p:cNvSpPr>
            <a:spLocks noGrp="1"/>
          </p:cNvSpPr>
          <p:nvPr>
            <p:ph idx="1"/>
          </p:nvPr>
        </p:nvSpPr>
        <p:spPr>
          <a:xfrm>
            <a:off x="457200" y="1535113"/>
            <a:ext cx="8229600" cy="1200329"/>
          </a:xfrm>
        </p:spPr>
        <p:txBody>
          <a:bodyPr>
            <a:spAutoFit/>
          </a:bodyPr>
          <a:lstStyle/>
          <a:p>
            <a:pPr marL="0" indent="0">
              <a:buFont typeface="Arial" panose="020B0604020202020204" pitchFamily="34" charset="0"/>
              <a:buNone/>
            </a:pPr>
            <a:r>
              <a:rPr lang="en-US" altLang="en-US" sz="2400" b="1" dirty="0">
                <a:ea typeface="MS PGothic" panose="020B0600070205080204" pitchFamily="34" charset="-128"/>
                <a:cs typeface="Arial" panose="020B0604020202020204" pitchFamily="34" charset="0"/>
              </a:rPr>
              <a:t>Finding out </a:t>
            </a:r>
            <a:r>
              <a:rPr lang="en-US" altLang="en-US" sz="2400" dirty="0">
                <a:ea typeface="MS PGothic" panose="020B0600070205080204" pitchFamily="34" charset="-128"/>
                <a:cs typeface="Arial" panose="020B0604020202020204" pitchFamily="34" charset="0"/>
              </a:rPr>
              <a:t>what customer needs are, </a:t>
            </a:r>
            <a:r>
              <a:rPr lang="en-US" altLang="en-US" sz="2400" b="1" dirty="0">
                <a:ea typeface="MS PGothic" panose="020B0600070205080204" pitchFamily="34" charset="-128"/>
                <a:cs typeface="Arial" panose="020B0604020202020204" pitchFamily="34" charset="0"/>
              </a:rPr>
              <a:t>meeting</a:t>
            </a:r>
            <a:r>
              <a:rPr lang="en-US" altLang="en-US" sz="2400" dirty="0">
                <a:ea typeface="MS PGothic" panose="020B0600070205080204" pitchFamily="34" charset="-128"/>
                <a:cs typeface="Arial" panose="020B0604020202020204" pitchFamily="34" charset="0"/>
              </a:rPr>
              <a:t> these needs, and </a:t>
            </a:r>
            <a:r>
              <a:rPr lang="en-US" altLang="en-US" sz="2400" b="1" dirty="0">
                <a:ea typeface="MS PGothic" panose="020B0600070205080204" pitchFamily="34" charset="-128"/>
                <a:cs typeface="Arial" panose="020B0604020202020204" pitchFamily="34" charset="0"/>
              </a:rPr>
              <a:t>following up </a:t>
            </a:r>
            <a:r>
              <a:rPr lang="en-US" altLang="en-US" sz="2400" dirty="0">
                <a:ea typeface="MS PGothic" panose="020B0600070205080204" pitchFamily="34" charset="-128"/>
                <a:cs typeface="Arial" panose="020B0604020202020204" pitchFamily="34" charset="0"/>
              </a:rPr>
              <a:t>to make sure those needs were met satisfactorily.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a:extLst>
              <a:ext uri="{FF2B5EF4-FFF2-40B4-BE49-F238E27FC236}">
                <a16:creationId xmlns:a16="http://schemas.microsoft.com/office/drawing/2014/main" id="{122B8EBC-1AD3-FAEE-3C0E-27895E53E334}"/>
              </a:ext>
            </a:extLst>
          </p:cNvPr>
          <p:cNvSpPr>
            <a:spLocks noGrp="1"/>
          </p:cNvSpPr>
          <p:nvPr>
            <p:ph type="title"/>
          </p:nvPr>
        </p:nvSpPr>
        <p:spPr>
          <a:xfrm>
            <a:off x="457200" y="190381"/>
            <a:ext cx="8229600" cy="646331"/>
          </a:xfrm>
        </p:spPr>
        <p:txBody>
          <a:bodyPr>
            <a:spAutoFit/>
          </a:bodyPr>
          <a:lstStyle/>
          <a:p>
            <a:r>
              <a:rPr lang="en-US" altLang="en-US" sz="3600" b="1" dirty="0"/>
              <a:t>Employee Input</a:t>
            </a:r>
          </a:p>
        </p:txBody>
      </p:sp>
      <p:sp>
        <p:nvSpPr>
          <p:cNvPr id="70658" name="Content Placeholder 2">
            <a:extLst>
              <a:ext uri="{FF2B5EF4-FFF2-40B4-BE49-F238E27FC236}">
                <a16:creationId xmlns:a16="http://schemas.microsoft.com/office/drawing/2014/main" id="{DE0C9276-2C39-E84B-7792-2949C0B623C8}"/>
              </a:ext>
            </a:extLst>
          </p:cNvPr>
          <p:cNvSpPr>
            <a:spLocks noGrp="1"/>
          </p:cNvSpPr>
          <p:nvPr>
            <p:ph idx="1"/>
          </p:nvPr>
        </p:nvSpPr>
        <p:spPr>
          <a:xfrm>
            <a:off x="457200" y="981075"/>
            <a:ext cx="8229600" cy="461963"/>
          </a:xfrm>
        </p:spPr>
        <p:txBody>
          <a:bodyPr>
            <a:spAutoFit/>
          </a:bodyPr>
          <a:lstStyle/>
          <a:p>
            <a:pPr>
              <a:buSzTx/>
            </a:pPr>
            <a:r>
              <a:rPr lang="en-IN" altLang="en-US"/>
              <a:t>How to Let Employees Know Their Input Matters</a:t>
            </a:r>
          </a:p>
        </p:txBody>
      </p:sp>
      <p:pic>
        <p:nvPicPr>
          <p:cNvPr id="70659" name="Picture 2" descr="The details are as follows:&#10;• Hold town-hall meeting where information is shared and input solicited.&#10;• Provide information about what’s going on, good and bad.&#10;• Invest in training so that employees see how they impact the customer experience.&#10;• Analyze problems together—managers and employees.&#10;• Make it easy for employees to give input by setting up different ways for them to do so (online, suggestion box, preprinted cards, and so forth).">
            <a:extLst>
              <a:ext uri="{FF2B5EF4-FFF2-40B4-BE49-F238E27FC236}">
                <a16:creationId xmlns:a16="http://schemas.microsoft.com/office/drawing/2014/main" id="{9BC71656-A95F-84F8-01FE-1B59A05C2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463" y="1790700"/>
            <a:ext cx="8347075" cy="304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C7331B75-93E7-EE03-C27B-7491CE05E06D}"/>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Workplace Design </a:t>
            </a:r>
          </a:p>
        </p:txBody>
      </p:sp>
      <p:sp>
        <p:nvSpPr>
          <p:cNvPr id="72706" name="Content Placeholder 2">
            <a:extLst>
              <a:ext uri="{FF2B5EF4-FFF2-40B4-BE49-F238E27FC236}">
                <a16:creationId xmlns:a16="http://schemas.microsoft.com/office/drawing/2014/main" id="{9C5B3923-033C-CC15-ABC1-4DE293F7D2FA}"/>
              </a:ext>
            </a:extLst>
          </p:cNvPr>
          <p:cNvSpPr>
            <a:spLocks noGrp="1"/>
          </p:cNvSpPr>
          <p:nvPr>
            <p:ph idx="1"/>
          </p:nvPr>
        </p:nvSpPr>
        <p:spPr>
          <a:xfrm>
            <a:off x="457200" y="1543050"/>
            <a:ext cx="3467100" cy="2054225"/>
          </a:xfrm>
        </p:spPr>
        <p:txBody>
          <a:bodyPr>
            <a:spAutoFit/>
          </a:bodyPr>
          <a:lstStyle/>
          <a:p>
            <a:r>
              <a:rPr lang="en-US" altLang="en-US" sz="2400">
                <a:latin typeface="Arial" panose="020B0604020202020204" pitchFamily="34" charset="0"/>
                <a:ea typeface="MS PGothic" panose="020B0600070205080204" pitchFamily="34" charset="-128"/>
                <a:cs typeface="Arial" panose="020B0604020202020204" pitchFamily="34" charset="0"/>
              </a:rPr>
              <a:t>Focused work</a:t>
            </a:r>
          </a:p>
          <a:p>
            <a:r>
              <a:rPr lang="en-US" altLang="en-US" sz="2400">
                <a:latin typeface="Arial" panose="020B0604020202020204" pitchFamily="34" charset="0"/>
                <a:ea typeface="MS PGothic" panose="020B0600070205080204" pitchFamily="34" charset="-128"/>
                <a:cs typeface="Arial" panose="020B0604020202020204" pitchFamily="34" charset="0"/>
              </a:rPr>
              <a:t>Collaborative work</a:t>
            </a:r>
          </a:p>
          <a:p>
            <a:r>
              <a:rPr lang="en-US" altLang="en-US" sz="2400">
                <a:latin typeface="Arial" panose="020B0604020202020204" pitchFamily="34" charset="0"/>
                <a:ea typeface="MS PGothic" panose="020B0600070205080204" pitchFamily="34" charset="-128"/>
                <a:cs typeface="Arial" panose="020B0604020202020204" pitchFamily="34" charset="0"/>
              </a:rPr>
              <a:t>Learning work</a:t>
            </a:r>
          </a:p>
          <a:p>
            <a:r>
              <a:rPr lang="en-US" altLang="en-US" sz="2400">
                <a:latin typeface="Arial" panose="020B0604020202020204" pitchFamily="34" charset="0"/>
                <a:ea typeface="MS PGothic" panose="020B0600070205080204" pitchFamily="34" charset="-128"/>
                <a:cs typeface="Arial" panose="020B0604020202020204" pitchFamily="34" charset="0"/>
              </a:rPr>
              <a:t>Socializing work</a:t>
            </a:r>
            <a:endParaRPr lang="en-US" altLang="en-US" sz="2400">
              <a:ea typeface="MS PGothic" panose="020B0600070205080204" pitchFamily="34" charset="-128"/>
              <a:cs typeface="Arial" panose="020B0604020202020204" pitchFamily="34" charset="0"/>
            </a:endParaRPr>
          </a:p>
        </p:txBody>
      </p:sp>
      <p:sp>
        <p:nvSpPr>
          <p:cNvPr id="72707" name="Content Placeholder 3">
            <a:extLst>
              <a:ext uri="{FF2B5EF4-FFF2-40B4-BE49-F238E27FC236}">
                <a16:creationId xmlns:a16="http://schemas.microsoft.com/office/drawing/2014/main" id="{F64E80D5-5D5A-BF24-8FD3-D7870C10827C}"/>
              </a:ext>
            </a:extLst>
          </p:cNvPr>
          <p:cNvSpPr>
            <a:spLocks noGrp="1"/>
          </p:cNvSpPr>
          <p:nvPr>
            <p:ph idx="13"/>
          </p:nvPr>
        </p:nvSpPr>
        <p:spPr>
          <a:xfrm>
            <a:off x="107951" y="3561432"/>
            <a:ext cx="4464050" cy="1955800"/>
          </a:xfrm>
        </p:spPr>
        <p:txBody>
          <a:bodyPr/>
          <a:lstStyle/>
          <a:p>
            <a:pPr marL="0" indent="0" algn="just">
              <a:buFont typeface="Arial" panose="020B0604020202020204" pitchFamily="34" charset="0"/>
              <a:buNone/>
            </a:pPr>
            <a:r>
              <a:rPr lang="en-IN" altLang="en-US" sz="2200" dirty="0">
                <a:solidFill>
                  <a:srgbClr val="188A2E"/>
                </a:solidFill>
              </a:rPr>
              <a:t>Having your own desk or private office at your job nowadays is not an approach adopted by multiple organisations nowadays. </a:t>
            </a:r>
          </a:p>
          <a:p>
            <a:pPr marL="0" indent="0" algn="just">
              <a:buFont typeface="Arial" panose="020B0604020202020204" pitchFamily="34" charset="0"/>
              <a:buNone/>
            </a:pPr>
            <a:r>
              <a:rPr lang="en-IN" altLang="en-US" sz="2200" dirty="0">
                <a:solidFill>
                  <a:srgbClr val="188A2E"/>
                </a:solidFill>
              </a:rPr>
              <a:t>How do you feel about this?</a:t>
            </a:r>
          </a:p>
        </p:txBody>
      </p:sp>
      <p:pic>
        <p:nvPicPr>
          <p:cNvPr id="72708" name="Picture 2" descr="Photo of an office where the outer wall is full-length glass. ">
            <a:extLst>
              <a:ext uri="{FF2B5EF4-FFF2-40B4-BE49-F238E27FC236}">
                <a16:creationId xmlns:a16="http://schemas.microsoft.com/office/drawing/2014/main" id="{FDF2E224-114B-40D3-15E4-3A737E978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1249" y="1773238"/>
            <a:ext cx="3832225" cy="232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1">
            <a:extLst>
              <a:ext uri="{FF2B5EF4-FFF2-40B4-BE49-F238E27FC236}">
                <a16:creationId xmlns:a16="http://schemas.microsoft.com/office/drawing/2014/main" id="{4D396648-895E-FFCB-EE70-692539B75F76}"/>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Ethical Communication</a:t>
            </a:r>
          </a:p>
        </p:txBody>
      </p:sp>
      <p:sp>
        <p:nvSpPr>
          <p:cNvPr id="74754" name="Content Placeholder 2">
            <a:extLst>
              <a:ext uri="{FF2B5EF4-FFF2-40B4-BE49-F238E27FC236}">
                <a16:creationId xmlns:a16="http://schemas.microsoft.com/office/drawing/2014/main" id="{4C8DFB11-B482-B588-272A-DCC71598D8F5}"/>
              </a:ext>
            </a:extLst>
          </p:cNvPr>
          <p:cNvSpPr>
            <a:spLocks noGrp="1"/>
          </p:cNvSpPr>
          <p:nvPr>
            <p:ph idx="1"/>
          </p:nvPr>
        </p:nvSpPr>
        <p:spPr>
          <a:xfrm>
            <a:off x="457200" y="1538288"/>
            <a:ext cx="8229600" cy="1200329"/>
          </a:xfrm>
        </p:spPr>
        <p:txBody>
          <a:bodyPr>
            <a:spAutoFit/>
          </a:bodyPr>
          <a:lstStyle/>
          <a:p>
            <a:pPr marL="0" indent="0">
              <a:buFont typeface="Arial" panose="020B0604020202020204" pitchFamily="34" charset="0"/>
              <a:buNone/>
            </a:pPr>
            <a:r>
              <a:rPr lang="en-US" altLang="en-US" sz="2400" dirty="0">
                <a:ea typeface="MS PGothic" panose="020B0600070205080204" pitchFamily="34" charset="-128"/>
                <a:cs typeface="Arial" panose="020B0604020202020204" pitchFamily="34" charset="0"/>
              </a:rPr>
              <a:t>Presented material that contains all the relevant information, is true in every sense, and is not deceptive in any way.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ACA5-30E8-9561-637E-CCDBC21A0F59}"/>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57A71A1-CD79-17ED-0328-D3A2453982CB}"/>
              </a:ext>
            </a:extLst>
          </p:cNvPr>
          <p:cNvSpPr>
            <a:spLocks noGrp="1"/>
          </p:cNvSpPr>
          <p:nvPr>
            <p:ph idx="1"/>
          </p:nvPr>
        </p:nvSpPr>
        <p:spPr/>
        <p:txBody>
          <a:bodyPr/>
          <a:lstStyle/>
          <a:p>
            <a:r>
              <a:rPr lang="en-GB" sz="2400" dirty="0"/>
              <a:t>Crawford, J. (2023) Leadership: Advancing Great Leaders and Leadership. </a:t>
            </a:r>
            <a:r>
              <a:rPr lang="en-GB" sz="2400" dirty="0" err="1"/>
              <a:t>IntechOpen</a:t>
            </a:r>
            <a:r>
              <a:rPr lang="en-GB" sz="2400" dirty="0"/>
              <a:t>. Available at: https://</a:t>
            </a:r>
            <a:r>
              <a:rPr lang="en-GB" sz="2400" dirty="0" err="1"/>
              <a:t>doi.org</a:t>
            </a:r>
            <a:r>
              <a:rPr lang="en-GB" sz="2400" dirty="0"/>
              <a:t>/10.5772/intechopen.104266.</a:t>
            </a:r>
          </a:p>
          <a:p>
            <a:r>
              <a:rPr lang="en-GB" sz="2400" dirty="0"/>
              <a:t>Yukl, G.A. and Gardner, W.L. (2020) Leadership in organizations. Ninth edition. Harlow: Pearson Education Limited.</a:t>
            </a:r>
          </a:p>
          <a:p>
            <a:endParaRPr lang="en-GB" dirty="0"/>
          </a:p>
        </p:txBody>
      </p:sp>
      <p:sp>
        <p:nvSpPr>
          <p:cNvPr id="4" name="Date Placeholder 3">
            <a:extLst>
              <a:ext uri="{FF2B5EF4-FFF2-40B4-BE49-F238E27FC236}">
                <a16:creationId xmlns:a16="http://schemas.microsoft.com/office/drawing/2014/main" id="{ECF9D967-D007-048E-DA93-000CB4F8A1F7}"/>
              </a:ext>
            </a:extLst>
          </p:cNvPr>
          <p:cNvSpPr>
            <a:spLocks noGrp="1"/>
          </p:cNvSpPr>
          <p:nvPr>
            <p:ph type="dt" sz="half" idx="10"/>
          </p:nvPr>
        </p:nvSpPr>
        <p:spPr/>
        <p:txBody>
          <a:bodyPr/>
          <a:lstStyle/>
          <a:p>
            <a:pPr>
              <a:defRPr/>
            </a:pPr>
            <a:fld id="{E1692078-5093-4846-A4E8-B563FB3A7E11}" type="datetime1">
              <a:rPr lang="en-GB" altLang="en-US" smtClean="0"/>
              <a:pPr>
                <a:defRPr/>
              </a:pPr>
              <a:t>07/08/2024</a:t>
            </a:fld>
            <a:endParaRPr lang="en-GB" altLang="en-US"/>
          </a:p>
        </p:txBody>
      </p:sp>
      <p:sp>
        <p:nvSpPr>
          <p:cNvPr id="5" name="Slide Number Placeholder 4">
            <a:extLst>
              <a:ext uri="{FF2B5EF4-FFF2-40B4-BE49-F238E27FC236}">
                <a16:creationId xmlns:a16="http://schemas.microsoft.com/office/drawing/2014/main" id="{07A81E6F-DB43-0150-3AA0-13BC5DA2D87B}"/>
              </a:ext>
            </a:extLst>
          </p:cNvPr>
          <p:cNvSpPr>
            <a:spLocks noGrp="1"/>
          </p:cNvSpPr>
          <p:nvPr>
            <p:ph type="sldNum" sz="quarter" idx="12"/>
          </p:nvPr>
        </p:nvSpPr>
        <p:spPr/>
        <p:txBody>
          <a:bodyPr/>
          <a:lstStyle/>
          <a:p>
            <a:fld id="{9F2ED8E5-CF67-644C-A337-BD613C811D7B}" type="slidenum">
              <a:rPr lang="en-GB" altLang="en-US" smtClean="0"/>
              <a:pPr/>
              <a:t>24</a:t>
            </a:fld>
            <a:endParaRPr lang="en-GB" altLang="en-US"/>
          </a:p>
        </p:txBody>
      </p:sp>
    </p:spTree>
    <p:extLst>
      <p:ext uri="{BB962C8B-B14F-4D97-AF65-F5344CB8AC3E}">
        <p14:creationId xmlns:p14="http://schemas.microsoft.com/office/powerpoint/2010/main" val="7684519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760</TotalTime>
  <Words>4254</Words>
  <Application>Microsoft Macintosh PowerPoint</Application>
  <PresentationFormat>On-screen Show (4:3)</PresentationFormat>
  <Paragraphs>336</Paragraphs>
  <Slides>24</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Malgun Gothic</vt:lpstr>
      <vt:lpstr>ＭＳ Ｐゴシック</vt:lpstr>
      <vt:lpstr>ＭＳ Ｐゴシック</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Effective Communication</vt:lpstr>
      <vt:lpstr>How Does the Communication Process Work?</vt:lpstr>
      <vt:lpstr>Factors Affecting Communication</vt:lpstr>
      <vt:lpstr>Communication Channels</vt:lpstr>
      <vt:lpstr>Decoding and Feedback</vt:lpstr>
      <vt:lpstr>Written vs. Verbal Communication </vt:lpstr>
      <vt:lpstr>Nonverbal Cues</vt:lpstr>
      <vt:lpstr>Communication Barriers</vt:lpstr>
      <vt:lpstr>Overcoming Communication Barriers</vt:lpstr>
      <vt:lpstr>Technology and Communication</vt:lpstr>
      <vt:lpstr>Networked Communication Applications</vt:lpstr>
      <vt:lpstr>Contemporary Issues</vt:lpstr>
      <vt:lpstr>Communication in an Internet World</vt:lpstr>
      <vt:lpstr>Legal and Security Issues</vt:lpstr>
      <vt:lpstr>Personal Interaction</vt:lpstr>
      <vt:lpstr>Knowledge Management</vt:lpstr>
      <vt:lpstr>Strong Service Culture</vt:lpstr>
      <vt:lpstr>Employee Input</vt:lpstr>
      <vt:lpstr>Workplace Design </vt:lpstr>
      <vt:lpstr>Ethical Communication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68</cp:revision>
  <cp:lastPrinted>1601-01-01T00:00:00Z</cp:lastPrinted>
  <dcterms:created xsi:type="dcterms:W3CDTF">2002-10-07T19:43:58Z</dcterms:created>
  <dcterms:modified xsi:type="dcterms:W3CDTF">2024-08-07T09:02:01Z</dcterms:modified>
</cp:coreProperties>
</file>