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59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499940-5AE9-48C4-94E5-AB41BBDB2826}" v="6" dt="2026-04-11T21:12:04.9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in Sher" userId="543770144f0eaebb" providerId="LiveId" clId="{BECEBBAD-B5B3-4823-A9A8-C7DE1C8D9576}"/>
    <pc:docChg chg="undo custSel addSld modSld sldOrd">
      <pc:chgData name="Moin Sher" userId="543770144f0eaebb" providerId="LiveId" clId="{BECEBBAD-B5B3-4823-A9A8-C7DE1C8D9576}" dt="2026-04-11T21:14:17.115" v="379" actId="1076"/>
      <pc:docMkLst>
        <pc:docMk/>
      </pc:docMkLst>
      <pc:sldChg chg="addSp modSp new mod">
        <pc:chgData name="Moin Sher" userId="543770144f0eaebb" providerId="LiveId" clId="{BECEBBAD-B5B3-4823-A9A8-C7DE1C8D9576}" dt="2026-03-30T14:09:17.668" v="362" actId="20577"/>
        <pc:sldMkLst>
          <pc:docMk/>
          <pc:sldMk cId="744633608" sldId="257"/>
        </pc:sldMkLst>
        <pc:spChg chg="mod">
          <ac:chgData name="Moin Sher" userId="543770144f0eaebb" providerId="LiveId" clId="{BECEBBAD-B5B3-4823-A9A8-C7DE1C8D9576}" dt="2026-03-30T14:09:17.668" v="362" actId="20577"/>
          <ac:spMkLst>
            <pc:docMk/>
            <pc:sldMk cId="744633608" sldId="257"/>
            <ac:spMk id="3" creationId="{90E6E7F1-FC44-572A-2858-1D7586776485}"/>
          </ac:spMkLst>
        </pc:spChg>
        <pc:picChg chg="add mod modCrop">
          <ac:chgData name="Moin Sher" userId="543770144f0eaebb" providerId="LiveId" clId="{BECEBBAD-B5B3-4823-A9A8-C7DE1C8D9576}" dt="2026-03-30T13:59:58.767" v="342" actId="1076"/>
          <ac:picMkLst>
            <pc:docMk/>
            <pc:sldMk cId="744633608" sldId="257"/>
            <ac:picMk id="5" creationId="{C8CDDBFC-97E3-184D-62F2-77686168942F}"/>
          </ac:picMkLst>
        </pc:picChg>
      </pc:sldChg>
      <pc:sldChg chg="modSp new mod">
        <pc:chgData name="Moin Sher" userId="543770144f0eaebb" providerId="LiveId" clId="{BECEBBAD-B5B3-4823-A9A8-C7DE1C8D9576}" dt="2026-03-25T10:32:05.518" v="237" actId="113"/>
        <pc:sldMkLst>
          <pc:docMk/>
          <pc:sldMk cId="2387943619" sldId="258"/>
        </pc:sldMkLst>
        <pc:spChg chg="mod">
          <ac:chgData name="Moin Sher" userId="543770144f0eaebb" providerId="LiveId" clId="{BECEBBAD-B5B3-4823-A9A8-C7DE1C8D9576}" dt="2026-03-24T11:26:48.039" v="138" actId="1076"/>
          <ac:spMkLst>
            <pc:docMk/>
            <pc:sldMk cId="2387943619" sldId="258"/>
            <ac:spMk id="2" creationId="{E2BF60C2-5480-244F-F5EE-01FF2618E856}"/>
          </ac:spMkLst>
        </pc:spChg>
        <pc:spChg chg="mod">
          <ac:chgData name="Moin Sher" userId="543770144f0eaebb" providerId="LiveId" clId="{BECEBBAD-B5B3-4823-A9A8-C7DE1C8D9576}" dt="2026-03-25T10:32:05.518" v="237" actId="113"/>
          <ac:spMkLst>
            <pc:docMk/>
            <pc:sldMk cId="2387943619" sldId="258"/>
            <ac:spMk id="3" creationId="{B2CBA256-EA64-16E8-5447-325936B2D300}"/>
          </ac:spMkLst>
        </pc:spChg>
      </pc:sldChg>
      <pc:sldChg chg="modSp new mod">
        <pc:chgData name="Moin Sher" userId="543770144f0eaebb" providerId="LiveId" clId="{BECEBBAD-B5B3-4823-A9A8-C7DE1C8D9576}" dt="2026-03-25T11:25:22.348" v="326" actId="113"/>
        <pc:sldMkLst>
          <pc:docMk/>
          <pc:sldMk cId="3939740762" sldId="259"/>
        </pc:sldMkLst>
        <pc:spChg chg="mod">
          <ac:chgData name="Moin Sher" userId="543770144f0eaebb" providerId="LiveId" clId="{BECEBBAD-B5B3-4823-A9A8-C7DE1C8D9576}" dt="2026-03-24T11:39:25.622" v="173" actId="20577"/>
          <ac:spMkLst>
            <pc:docMk/>
            <pc:sldMk cId="3939740762" sldId="259"/>
            <ac:spMk id="2" creationId="{8D202A6F-F793-5C57-C10E-B1ED5E8DBBD6}"/>
          </ac:spMkLst>
        </pc:spChg>
        <pc:spChg chg="mod">
          <ac:chgData name="Moin Sher" userId="543770144f0eaebb" providerId="LiveId" clId="{BECEBBAD-B5B3-4823-A9A8-C7DE1C8D9576}" dt="2026-03-25T11:25:22.348" v="326" actId="113"/>
          <ac:spMkLst>
            <pc:docMk/>
            <pc:sldMk cId="3939740762" sldId="259"/>
            <ac:spMk id="3" creationId="{3E5C2CBE-6050-1E39-7538-5D59307F1290}"/>
          </ac:spMkLst>
        </pc:spChg>
      </pc:sldChg>
      <pc:sldChg chg="modSp new mod ord">
        <pc:chgData name="Moin Sher" userId="543770144f0eaebb" providerId="LiveId" clId="{BECEBBAD-B5B3-4823-A9A8-C7DE1C8D9576}" dt="2026-03-25T11:10:05.809" v="284" actId="20577"/>
        <pc:sldMkLst>
          <pc:docMk/>
          <pc:sldMk cId="10654488" sldId="260"/>
        </pc:sldMkLst>
        <pc:spChg chg="mod">
          <ac:chgData name="Moin Sher" userId="543770144f0eaebb" providerId="LiveId" clId="{BECEBBAD-B5B3-4823-A9A8-C7DE1C8D9576}" dt="2026-03-24T11:42:09.414" v="185" actId="1076"/>
          <ac:spMkLst>
            <pc:docMk/>
            <pc:sldMk cId="10654488" sldId="260"/>
            <ac:spMk id="2" creationId="{8E1B9F24-BA96-4251-1803-8CB24EBD7F94}"/>
          </ac:spMkLst>
        </pc:spChg>
        <pc:spChg chg="mod">
          <ac:chgData name="Moin Sher" userId="543770144f0eaebb" providerId="LiveId" clId="{BECEBBAD-B5B3-4823-A9A8-C7DE1C8D9576}" dt="2026-03-25T11:10:05.809" v="284" actId="20577"/>
          <ac:spMkLst>
            <pc:docMk/>
            <pc:sldMk cId="10654488" sldId="260"/>
            <ac:spMk id="3" creationId="{316B619A-6978-C6FC-1148-6AB9F7583367}"/>
          </ac:spMkLst>
        </pc:spChg>
      </pc:sldChg>
      <pc:sldChg chg="addSp delSp modSp new mod">
        <pc:chgData name="Moin Sher" userId="543770144f0eaebb" providerId="LiveId" clId="{BECEBBAD-B5B3-4823-A9A8-C7DE1C8D9576}" dt="2026-04-11T21:14:17.115" v="379" actId="1076"/>
        <pc:sldMkLst>
          <pc:docMk/>
          <pc:sldMk cId="2694271533" sldId="261"/>
        </pc:sldMkLst>
        <pc:spChg chg="del">
          <ac:chgData name="Moin Sher" userId="543770144f0eaebb" providerId="LiveId" clId="{BECEBBAD-B5B3-4823-A9A8-C7DE1C8D9576}" dt="2026-04-11T21:14:10.205" v="376" actId="21"/>
          <ac:spMkLst>
            <pc:docMk/>
            <pc:sldMk cId="2694271533" sldId="261"/>
            <ac:spMk id="2" creationId="{41F3D60A-D3FD-4312-3611-A19ED220010B}"/>
          </ac:spMkLst>
        </pc:spChg>
        <pc:spChg chg="del">
          <ac:chgData name="Moin Sher" userId="543770144f0eaebb" providerId="LiveId" clId="{BECEBBAD-B5B3-4823-A9A8-C7DE1C8D9576}" dt="2026-04-11T21:14:07.177" v="375" actId="21"/>
          <ac:spMkLst>
            <pc:docMk/>
            <pc:sldMk cId="2694271533" sldId="261"/>
            <ac:spMk id="3" creationId="{3440EF92-FD2F-FA90-DFBE-4A02ED3BE14F}"/>
          </ac:spMkLst>
        </pc:spChg>
        <pc:spChg chg="add mod">
          <ac:chgData name="Moin Sher" userId="543770144f0eaebb" providerId="LiveId" clId="{BECEBBAD-B5B3-4823-A9A8-C7DE1C8D9576}" dt="2026-04-11T21:14:17.115" v="379" actId="1076"/>
          <ac:spMkLst>
            <pc:docMk/>
            <pc:sldMk cId="2694271533" sldId="261"/>
            <ac:spMk id="4" creationId="{E824180D-CB41-B0A5-CD61-8888A0B2E20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18B65-502B-4E0F-96B2-1E06B3746EA8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560DA7-019F-49B3-916E-29A43CA8C0ED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23252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18B65-502B-4E0F-96B2-1E06B3746EA8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560DA7-019F-49B3-916E-29A43CA8C0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4777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18B65-502B-4E0F-96B2-1E06B3746EA8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560DA7-019F-49B3-916E-29A43CA8C0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9483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18B65-502B-4E0F-96B2-1E06B3746EA8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560DA7-019F-49B3-916E-29A43CA8C0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5141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18B65-502B-4E0F-96B2-1E06B3746EA8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560DA7-019F-49B3-916E-29A43CA8C0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9222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18B65-502B-4E0F-96B2-1E06B3746EA8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560DA7-019F-49B3-916E-29A43CA8C0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94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18B65-502B-4E0F-96B2-1E06B3746EA8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560DA7-019F-49B3-916E-29A43CA8C0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5290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18B65-502B-4E0F-96B2-1E06B3746EA8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560DA7-019F-49B3-916E-29A43CA8C0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8606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18B65-502B-4E0F-96B2-1E06B3746EA8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560DA7-019F-49B3-916E-29A43CA8C0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5939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18B65-502B-4E0F-96B2-1E06B3746EA8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560DA7-019F-49B3-916E-29A43CA8C0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3893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18B65-502B-4E0F-96B2-1E06B3746EA8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560DA7-019F-49B3-916E-29A43CA8C0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3182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18B65-502B-4E0F-96B2-1E06B3746EA8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560DA7-019F-49B3-916E-29A43CA8C0ED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499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18B65-502B-4E0F-96B2-1E06B3746EA8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560DA7-019F-49B3-916E-29A43CA8C0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35395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18B65-502B-4E0F-96B2-1E06B3746EA8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560DA7-019F-49B3-916E-29A43CA8C0ED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54272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18B65-502B-4E0F-96B2-1E06B3746EA8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560DA7-019F-49B3-916E-29A43CA8C0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1610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18B65-502B-4E0F-96B2-1E06B3746EA8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560DA7-019F-49B3-916E-29A43CA8C0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1529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18B65-502B-4E0F-96B2-1E06B3746EA8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560DA7-019F-49B3-916E-29A43CA8C0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5931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C7418B65-502B-4E0F-96B2-1E06B3746EA8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85560DA7-019F-49B3-916E-29A43CA8C0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6046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C0A94-F0EC-B453-4AEE-FBEEF84EFB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68287" y="5134428"/>
            <a:ext cx="6019800" cy="732972"/>
          </a:xfrm>
        </p:spPr>
        <p:txBody>
          <a:bodyPr>
            <a:normAutofit fontScale="90000"/>
          </a:bodyPr>
          <a:lstStyle/>
          <a:p>
            <a:pPr algn="l"/>
            <a:r>
              <a:rPr lang="en-GB" sz="3100" b="1" dirty="0"/>
              <a:t>Student Name:  </a:t>
            </a:r>
            <a:r>
              <a:rPr lang="en-GB" sz="3100" dirty="0"/>
              <a:t>Moin Sher</a:t>
            </a:r>
            <a:br>
              <a:rPr lang="en-GB" sz="3100" dirty="0"/>
            </a:br>
            <a:r>
              <a:rPr lang="en-GB" sz="3100" b="1" dirty="0"/>
              <a:t>Student number:  </a:t>
            </a:r>
            <a:r>
              <a:rPr lang="en-GB" sz="3100" dirty="0"/>
              <a:t>2434714</a:t>
            </a:r>
            <a:br>
              <a:rPr lang="en-GB" sz="3100" dirty="0"/>
            </a:br>
            <a:r>
              <a:rPr lang="en-GB" sz="3100" b="1" dirty="0"/>
              <a:t>Module Title</a:t>
            </a:r>
            <a:r>
              <a:rPr lang="en-GB" sz="3100" dirty="0"/>
              <a:t>:  Enterprise and Entrepreneurship</a:t>
            </a:r>
            <a:br>
              <a:rPr lang="en-GB" sz="3100" dirty="0"/>
            </a:br>
            <a:r>
              <a:rPr lang="en-GB" sz="3100" b="1" dirty="0"/>
              <a:t>Module Code:  </a:t>
            </a:r>
            <a:r>
              <a:rPr lang="en-GB" sz="3100" dirty="0"/>
              <a:t>LCLM4006</a:t>
            </a:r>
            <a:br>
              <a:rPr lang="en-GB" sz="3100" dirty="0"/>
            </a:br>
            <a:r>
              <a:rPr lang="en-GB" sz="3100" b="1" dirty="0"/>
              <a:t>Lecturer: </a:t>
            </a:r>
            <a:r>
              <a:rPr lang="en-GB" sz="3100" dirty="0"/>
              <a:t> Konstantina Mari</a:t>
            </a:r>
            <a:br>
              <a:rPr lang="en-GB" sz="3100" dirty="0"/>
            </a:br>
            <a:r>
              <a:rPr lang="en-GB" sz="3100" b="1" dirty="0"/>
              <a:t>Assignment 2:</a:t>
            </a:r>
            <a:r>
              <a:rPr lang="en-GB" sz="3100" dirty="0"/>
              <a:t>  </a:t>
            </a:r>
            <a:r>
              <a:rPr lang="en-US" sz="3100" dirty="0"/>
              <a:t>Individual Presentation pitch to </a:t>
            </a:r>
            <a:br>
              <a:rPr lang="en-US" sz="3100" dirty="0"/>
            </a:br>
            <a:r>
              <a:rPr lang="en-US" sz="3100" dirty="0"/>
              <a:t>Lecturer 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73628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18C92A-F3DA-4442-9C9C-DF3516AF3C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5212" y="470503"/>
            <a:ext cx="8154987" cy="1456269"/>
          </a:xfrm>
        </p:spPr>
        <p:txBody>
          <a:bodyPr>
            <a:normAutofit/>
          </a:bodyPr>
          <a:lstStyle/>
          <a:p>
            <a:r>
              <a:rPr lang="en-GB" sz="4000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E6E7F1-FC44-572A-2858-1D75867764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2298" y="1768401"/>
            <a:ext cx="9297988" cy="4251399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Hawwa's Savouries is a frozen savouries company </a:t>
            </a:r>
          </a:p>
          <a:p>
            <a:r>
              <a:rPr lang="en-US" dirty="0">
                <a:solidFill>
                  <a:schemeClr val="tx1"/>
                </a:solidFill>
              </a:rPr>
              <a:t>Focused on delivering high-quality, ready-to-heat savoury snacks and meals. </a:t>
            </a:r>
          </a:p>
          <a:p>
            <a:r>
              <a:rPr lang="en-US" dirty="0">
                <a:solidFill>
                  <a:schemeClr val="tx1"/>
                </a:solidFill>
              </a:rPr>
              <a:t>We cater to busy individuals, families, and businesses seeking convenience. </a:t>
            </a:r>
          </a:p>
          <a:p>
            <a:r>
              <a:rPr lang="en-US">
                <a:solidFill>
                  <a:schemeClr val="tx1"/>
                </a:solidFill>
              </a:rPr>
              <a:t>Delicious </a:t>
            </a:r>
            <a:r>
              <a:rPr lang="en-US" dirty="0">
                <a:solidFill>
                  <a:schemeClr val="tx1"/>
                </a:solidFill>
              </a:rPr>
              <a:t>savoury options with homemade taste and premium ingredients.</a:t>
            </a:r>
          </a:p>
          <a:p>
            <a:r>
              <a:rPr lang="en-US" dirty="0">
                <a:solidFill>
                  <a:schemeClr val="tx1"/>
                </a:solidFill>
              </a:rPr>
              <a:t>The business is a Partnership owned by myself and my mother, who is where most of the recipes come from - and is named after my baby niece.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CDDBFC-97E3-184D-62F2-77686168942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637" t="34576" r="21102" b="28474"/>
          <a:stretch>
            <a:fillRect/>
          </a:stretch>
        </p:blipFill>
        <p:spPr>
          <a:xfrm>
            <a:off x="8273143" y="95473"/>
            <a:ext cx="3744685" cy="2206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46336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F60C2-5480-244F-F5EE-01FF2618E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184" y="448732"/>
            <a:ext cx="8534400" cy="1507067"/>
          </a:xfrm>
        </p:spPr>
        <p:txBody>
          <a:bodyPr/>
          <a:lstStyle/>
          <a:p>
            <a:r>
              <a:rPr lang="en-GB" dirty="0"/>
              <a:t>Key External Factors (PESTLE)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CBA256-EA64-16E8-5447-325936B2D3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2184" y="1418772"/>
            <a:ext cx="9951131" cy="4685696"/>
          </a:xfrm>
        </p:spPr>
        <p:txBody>
          <a:bodyPr>
            <a:normAutofit fontScale="70000" lnSpcReduction="20000"/>
          </a:bodyPr>
          <a:lstStyle/>
          <a:p>
            <a:r>
              <a:rPr lang="en-US" sz="2400" b="1" dirty="0">
                <a:solidFill>
                  <a:schemeClr val="tx1"/>
                </a:solidFill>
              </a:rPr>
              <a:t>Legal &amp; Regulatory Compliance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>
                <a:solidFill>
                  <a:schemeClr val="tx1"/>
                </a:solidFill>
              </a:rPr>
              <a:t>Must follow Food Standards Agency rules,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>
                <a:solidFill>
                  <a:schemeClr val="tx1"/>
                </a:solidFill>
              </a:rPr>
              <a:t>Strict laws on hygiene,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>
                <a:solidFill>
                  <a:schemeClr val="tx1"/>
                </a:solidFill>
              </a:rPr>
              <a:t>Allergens &amp; labelling failure can lead to fines or product recalls. </a:t>
            </a:r>
          </a:p>
          <a:p>
            <a:r>
              <a:rPr lang="en-US" sz="2400" b="1" dirty="0">
                <a:solidFill>
                  <a:schemeClr val="tx1"/>
                </a:solidFill>
              </a:rPr>
              <a:t>Consumer Trends (Social)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>
                <a:solidFill>
                  <a:schemeClr val="tx1"/>
                </a:solidFill>
              </a:rPr>
              <a:t>Growing demand for convenience foods,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>
                <a:solidFill>
                  <a:schemeClr val="tx1"/>
                </a:solidFill>
              </a:rPr>
              <a:t>Popularity of global flavours,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>
                <a:solidFill>
                  <a:schemeClr val="tx1"/>
                </a:solidFill>
              </a:rPr>
              <a:t>Increasing interest in healthy options. </a:t>
            </a:r>
          </a:p>
          <a:p>
            <a:r>
              <a:rPr lang="en-US" sz="2400" b="1" dirty="0">
                <a:solidFill>
                  <a:schemeClr val="tx1"/>
                </a:solidFill>
              </a:rPr>
              <a:t>Economic Factors (Costs)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>
                <a:solidFill>
                  <a:schemeClr val="tx1"/>
                </a:solidFill>
              </a:rPr>
              <a:t>Inflation raises ingredient &amp; packaging costs,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>
                <a:solidFill>
                  <a:schemeClr val="tx1"/>
                </a:solidFill>
              </a:rPr>
              <a:t>Need to keep prices affordable,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>
                <a:solidFill>
                  <a:schemeClr val="tx1"/>
                </a:solidFill>
              </a:rPr>
              <a:t>Impacts overall profit margins.</a:t>
            </a:r>
          </a:p>
          <a:p>
            <a:r>
              <a:rPr lang="en-US" sz="2400" dirty="0">
                <a:solidFill>
                  <a:schemeClr val="tx1"/>
                </a:solidFill>
              </a:rPr>
              <a:t>These factors affect survival, demand, and profitability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79436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1B9F24-BA96-4251-1803-8CB24EBD7F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1041" y="481389"/>
            <a:ext cx="8534400" cy="1507067"/>
          </a:xfrm>
        </p:spPr>
        <p:txBody>
          <a:bodyPr/>
          <a:lstStyle/>
          <a:p>
            <a:r>
              <a:rPr lang="en-GB" dirty="0"/>
              <a:t>Marketing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B619A-6978-C6FC-1148-6AB9F7583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1" y="1621366"/>
            <a:ext cx="8884331" cy="433312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b="1" dirty="0">
                <a:solidFill>
                  <a:schemeClr val="tx1"/>
                </a:solidFill>
              </a:rPr>
              <a:t>Social Media Marketing</a:t>
            </a:r>
          </a:p>
          <a:p>
            <a:r>
              <a:rPr lang="en-US" dirty="0">
                <a:solidFill>
                  <a:schemeClr val="tx1"/>
                </a:solidFill>
              </a:rPr>
              <a:t>Use Instagram and TikTok to promote products</a:t>
            </a:r>
          </a:p>
          <a:p>
            <a:r>
              <a:rPr lang="en-US" dirty="0">
                <a:solidFill>
                  <a:schemeClr val="tx1"/>
                </a:solidFill>
              </a:rPr>
              <a:t>Post short videos (cooking, packaging, customer reactions)</a:t>
            </a:r>
          </a:p>
          <a:p>
            <a:r>
              <a:rPr lang="en-US" dirty="0">
                <a:solidFill>
                  <a:schemeClr val="tx1"/>
                </a:solidFill>
              </a:rPr>
              <a:t>Partner with local food influencers </a:t>
            </a:r>
          </a:p>
          <a:p>
            <a:pPr marL="0" indent="0">
              <a:buNone/>
            </a:pPr>
            <a:r>
              <a:rPr lang="en-US" b="1" dirty="0">
                <a:solidFill>
                  <a:schemeClr val="tx1"/>
                </a:solidFill>
              </a:rPr>
              <a:t>-How it reaches customers: </a:t>
            </a:r>
          </a:p>
          <a:p>
            <a:r>
              <a:rPr lang="en-US" dirty="0">
                <a:solidFill>
                  <a:schemeClr val="tx1"/>
                </a:solidFill>
              </a:rPr>
              <a:t>Targets young, local audiences and builds brand awareness quickly. </a:t>
            </a:r>
          </a:p>
          <a:p>
            <a:pPr marL="0" indent="0">
              <a:buNone/>
            </a:pPr>
            <a:r>
              <a:rPr lang="en-US" b="1" dirty="0">
                <a:solidFill>
                  <a:schemeClr val="tx1"/>
                </a:solidFill>
              </a:rPr>
              <a:t>Direct-to-Consumer (Online Sales)</a:t>
            </a:r>
          </a:p>
          <a:p>
            <a:r>
              <a:rPr lang="en-US" dirty="0">
                <a:solidFill>
                  <a:schemeClr val="tx1"/>
                </a:solidFill>
              </a:rPr>
              <a:t>Sell through Shopify or our own website</a:t>
            </a:r>
          </a:p>
          <a:p>
            <a:r>
              <a:rPr lang="en-US" dirty="0">
                <a:solidFill>
                  <a:schemeClr val="tx1"/>
                </a:solidFill>
              </a:rPr>
              <a:t>Offer home delivery for frozen products</a:t>
            </a:r>
          </a:p>
          <a:p>
            <a:r>
              <a:rPr lang="en-US" dirty="0">
                <a:solidFill>
                  <a:schemeClr val="tx1"/>
                </a:solidFill>
              </a:rPr>
              <a:t>Use insulated packaging for safe and secure delivery </a:t>
            </a:r>
          </a:p>
          <a:p>
            <a:pPr marL="0" indent="0">
              <a:buNone/>
            </a:pPr>
            <a:r>
              <a:rPr lang="en-US" b="1" dirty="0">
                <a:solidFill>
                  <a:schemeClr val="tx1"/>
                </a:solidFill>
              </a:rPr>
              <a:t>-How it reaches customers:</a:t>
            </a:r>
          </a:p>
          <a:p>
            <a:r>
              <a:rPr lang="en-US" dirty="0">
                <a:solidFill>
                  <a:schemeClr val="tx1"/>
                </a:solidFill>
              </a:rPr>
              <a:t>Makes it easy for customers to order directly from home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544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02A6F-F793-5C57-C10E-B1ED5E8DB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526" y="361647"/>
            <a:ext cx="8534400" cy="1507067"/>
          </a:xfrm>
        </p:spPr>
        <p:txBody>
          <a:bodyPr>
            <a:normAutofit fontScale="90000"/>
          </a:bodyPr>
          <a:lstStyle/>
          <a:p>
            <a:r>
              <a:rPr lang="en-US" dirty="0"/>
              <a:t>Funding Requirements &amp; Allocation Total Funding Required: £5,000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5C2CBE-6050-1E39-7538-5D59307F12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439" y="1618343"/>
            <a:ext cx="8971417" cy="453208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b="1" dirty="0">
                <a:solidFill>
                  <a:schemeClr val="tx1"/>
                </a:solidFill>
              </a:rPr>
              <a:t>How funds will be used:</a:t>
            </a:r>
          </a:p>
          <a:p>
            <a:r>
              <a:rPr lang="en-US" dirty="0">
                <a:solidFill>
                  <a:schemeClr val="tx1"/>
                </a:solidFill>
              </a:rPr>
              <a:t>Ingredients &amp; stock: £1,500 </a:t>
            </a:r>
          </a:p>
          <a:p>
            <a:r>
              <a:rPr lang="en-US" dirty="0">
                <a:solidFill>
                  <a:schemeClr val="tx1"/>
                </a:solidFill>
              </a:rPr>
              <a:t>Packaging (eco + insulated): £1,000</a:t>
            </a:r>
          </a:p>
          <a:p>
            <a:r>
              <a:rPr lang="en-US" dirty="0">
                <a:solidFill>
                  <a:schemeClr val="tx1"/>
                </a:solidFill>
              </a:rPr>
              <a:t>Equipment (freezer, tools): £1,500</a:t>
            </a:r>
          </a:p>
          <a:p>
            <a:r>
              <a:rPr lang="en-US" dirty="0">
                <a:solidFill>
                  <a:schemeClr val="tx1"/>
                </a:solidFill>
              </a:rPr>
              <a:t>Marketing (adverts, branding): £500</a:t>
            </a:r>
          </a:p>
          <a:p>
            <a:r>
              <a:rPr lang="en-US" dirty="0">
                <a:solidFill>
                  <a:schemeClr val="tx1"/>
                </a:solidFill>
              </a:rPr>
              <a:t>Website setup &amp; delivery costs: £500</a:t>
            </a:r>
          </a:p>
          <a:p>
            <a:pPr marL="0" indent="0">
              <a:buNone/>
            </a:pPr>
            <a:r>
              <a:rPr lang="en-US" b="1" dirty="0">
                <a:solidFill>
                  <a:schemeClr val="tx1"/>
                </a:solidFill>
              </a:rPr>
              <a:t>Initial Costs Include:</a:t>
            </a:r>
            <a:r>
              <a:rPr lang="en-US" dirty="0">
                <a:solidFill>
                  <a:schemeClr val="tx1"/>
                </a:solidFill>
              </a:rPr>
              <a:t> </a:t>
            </a:r>
          </a:p>
          <a:p>
            <a:r>
              <a:rPr lang="en-US" dirty="0">
                <a:solidFill>
                  <a:schemeClr val="tx1"/>
                </a:solidFill>
              </a:rPr>
              <a:t>First batch production</a:t>
            </a:r>
          </a:p>
          <a:p>
            <a:r>
              <a:rPr lang="en-US" dirty="0">
                <a:solidFill>
                  <a:schemeClr val="tx1"/>
                </a:solidFill>
              </a:rPr>
              <a:t>Packaging design &amp; labels</a:t>
            </a:r>
          </a:p>
          <a:p>
            <a:r>
              <a:rPr lang="en-US" dirty="0">
                <a:solidFill>
                  <a:schemeClr val="tx1"/>
                </a:solidFill>
              </a:rPr>
              <a:t>Basic equipment purchase</a:t>
            </a:r>
          </a:p>
          <a:p>
            <a:r>
              <a:rPr lang="en-US" dirty="0">
                <a:solidFill>
                  <a:schemeClr val="tx1"/>
                </a:solidFill>
              </a:rPr>
              <a:t>Launch marketing campaign</a:t>
            </a:r>
          </a:p>
          <a:p>
            <a:r>
              <a:rPr lang="en-US" dirty="0">
                <a:solidFill>
                  <a:schemeClr val="tx1"/>
                </a:solidFill>
              </a:rPr>
              <a:t>Funding will support launch, production, and customer reach.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97407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824180D-CB41-B0A5-CD61-8888A0B2E20F}"/>
              </a:ext>
            </a:extLst>
          </p:cNvPr>
          <p:cNvSpPr/>
          <p:nvPr/>
        </p:nvSpPr>
        <p:spPr>
          <a:xfrm>
            <a:off x="1281327" y="2771392"/>
            <a:ext cx="520655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2694271533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149</TotalTime>
  <Words>370</Words>
  <Application>Microsoft Office PowerPoint</Application>
  <PresentationFormat>Widescreen</PresentationFormat>
  <Paragraphs>48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Century Gothic</vt:lpstr>
      <vt:lpstr>Wingdings 3</vt:lpstr>
      <vt:lpstr>Slice</vt:lpstr>
      <vt:lpstr>Student Name:  Moin Sher Student number:  2434714 Module Title:  Enterprise and Entrepreneurship Module Code:  LCLM4006 Lecturer:  Konstantina Mari Assignment 2:  Individual Presentation pitch to  Lecturer  </vt:lpstr>
      <vt:lpstr>OVERVIEW</vt:lpstr>
      <vt:lpstr>Key External Factors (PESTLE) </vt:lpstr>
      <vt:lpstr>Marketing Strategies</vt:lpstr>
      <vt:lpstr>Funding Requirements &amp; Allocation Total Funding Required: £5,000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Moin Sher</dc:creator>
  <cp:lastModifiedBy>Moin Sher</cp:lastModifiedBy>
  <cp:revision>1</cp:revision>
  <dcterms:created xsi:type="dcterms:W3CDTF">2026-03-02T15:25:37Z</dcterms:created>
  <dcterms:modified xsi:type="dcterms:W3CDTF">2026-04-11T21:14:26Z</dcterms:modified>
</cp:coreProperties>
</file>