
<file path=[Content_Types].xml><?xml version="1.0" encoding="utf-8"?>
<Types xmlns="http://schemas.openxmlformats.org/package/2006/content-types">
  <Default Extension="fntdata" ContentType="application/x-fontdata"/>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9144000" cy="5143500" type="screen16x9"/>
  <p:notesSz cx="6858000" cy="9144000"/>
  <p:embeddedFontLst>
    <p:embeddedFont>
      <p:font typeface="Montserrat" panose="00000500000000000000" pitchFamily="2" charset="0"/>
      <p:regular r:id="rId18"/>
      <p:bold r:id="rId19"/>
      <p:italic r:id="rId20"/>
      <p:boldItalic r:id="rId21"/>
    </p:embeddedFont>
    <p:embeddedFont>
      <p:font typeface="Oswald" panose="00000500000000000000" pitchFamily="2" charset="0"/>
      <p:regular r:id="rId22"/>
      <p:bold r:id="rId23"/>
    </p:embeddedFont>
    <p:embeddedFont>
      <p:font typeface="Playfair Display" panose="00000500000000000000" pitchFamily="2"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2" roundtripDataSignature="AMtx7mgHtL585ptcpCsZ2DU1lW2TbJZP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F1FE428-BB1E-4DA2-A9EF-6963A67080D5}">
  <a:tblStyle styleId="{8F1FE428-BB1E-4DA2-A9EF-6963A67080D5}"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84" d="100"/>
          <a:sy n="84" d="100"/>
        </p:scale>
        <p:origin x="780" y="5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font" Target="fonts/font4.fntdata"/><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5" Type="http://schemas.openxmlformats.org/officeDocument/2006/relationships/font" Target="fonts/font8.fntdata"/><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7.fntdata"/><Relationship Id="rId32"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6.fntdata"/><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2.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5.fntdata"/><Relationship Id="rId27" Type="http://schemas.openxmlformats.org/officeDocument/2006/relationships/font" Target="fonts/font10.fntdata"/><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
        <p:cNvGrpSpPr/>
        <p:nvPr/>
      </p:nvGrpSpPr>
      <p:grpSpPr>
        <a:xfrm>
          <a:off x="0" y="0"/>
          <a:ext cx="0" cy="0"/>
          <a:chOff x="0" y="0"/>
          <a:chExt cx="0" cy="0"/>
        </a:xfrm>
      </p:grpSpPr>
      <p:sp>
        <p:nvSpPr>
          <p:cNvPr id="55" name="Google Shape;55;p1: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 name="Google Shape;5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
        <p:cNvGrpSpPr/>
        <p:nvPr/>
      </p:nvGrpSpPr>
      <p:grpSpPr>
        <a:xfrm>
          <a:off x="0" y="0"/>
          <a:ext cx="0" cy="0"/>
          <a:chOff x="0" y="0"/>
          <a:chExt cx="0" cy="0"/>
        </a:xfrm>
      </p:grpSpPr>
      <p:sp>
        <p:nvSpPr>
          <p:cNvPr id="62" name="Google Shape;62;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 name="Google Shape;6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9" name="Google Shape;6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dirty="0">
                <a:solidFill>
                  <a:schemeClr val="dk1"/>
                </a:solidFill>
              </a:rPr>
              <a:t>The following presentation is based on the topic “Operating Hotel Facilities”. It presents a basic training module for ensuring health and safety among the employees. The purpose of the presentation is to make employees aware of the basic standards of health and safety which they need to comply with and be aware of as well. </a:t>
            </a:r>
            <a:endParaRPr sz="1200" dirty="0">
              <a:solidFill>
                <a:schemeClr val="dk1"/>
              </a:solidFill>
            </a:endParaRPr>
          </a:p>
          <a:p>
            <a:pPr marL="0" lvl="0" indent="0" algn="l" rtl="0">
              <a:lnSpc>
                <a:spcPct val="100000"/>
              </a:lnSpc>
              <a:spcBef>
                <a:spcPts val="1000"/>
              </a:spcBef>
              <a:spcAft>
                <a:spcPts val="0"/>
              </a:spcAft>
              <a:buSzPts val="1100"/>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7" name="Google Shape;7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just" rtl="0">
              <a:lnSpc>
                <a:spcPct val="150000"/>
              </a:lnSpc>
              <a:spcBef>
                <a:spcPts val="0"/>
              </a:spcBef>
              <a:spcAft>
                <a:spcPts val="0"/>
              </a:spcAft>
              <a:buClr>
                <a:srgbClr val="FF0000"/>
              </a:buClr>
              <a:buSzPts val="1200"/>
              <a:buChar char="-"/>
            </a:pPr>
            <a:r>
              <a:rPr lang="en" sz="1200" b="1">
                <a:solidFill>
                  <a:srgbClr val="FF0000"/>
                </a:solidFill>
              </a:rPr>
              <a:t>Identification of risks </a:t>
            </a:r>
            <a:endParaRPr sz="1200" b="1">
              <a:solidFill>
                <a:srgbClr val="FF0000"/>
              </a:solidFill>
            </a:endParaRPr>
          </a:p>
          <a:p>
            <a:pPr marL="0" lvl="0" indent="0" algn="just" rtl="0">
              <a:lnSpc>
                <a:spcPct val="150000"/>
              </a:lnSpc>
              <a:spcBef>
                <a:spcPts val="1000"/>
              </a:spcBef>
              <a:spcAft>
                <a:spcPts val="0"/>
              </a:spcAft>
              <a:buClr>
                <a:schemeClr val="dk1"/>
              </a:buClr>
              <a:buSzPts val="1100"/>
              <a:buFont typeface="Arial"/>
              <a:buNone/>
            </a:pPr>
            <a:r>
              <a:rPr lang="en" sz="1200">
                <a:solidFill>
                  <a:srgbClr val="FF0000"/>
                </a:solidFill>
              </a:rPr>
              <a:t>Some of the potential risks associated with housekeeping are faulty equipment, damaged flooring, slippery floors or not mopped up properly, slippery guest bathrooms, broken or cracked glass and chemical exposure from the cleaning agents. All these can lead to danger and injuries which can harm or hurt the guest and can make the guest unsatisfied towards the services provided by the organisation. These risks can also result in infectious diseases, chemical exposure, overexertion injuries, tissue injuries, and fall and slip accidents from cluttered or wet surfaces. Some of the best industrial practices generally involve effective cleaning protocols and fostering the use of protective equipment (CCOH, 2023). In addition, some of the regulations can be followed in terms of OSHA standards, proper cleaning chemical storage, and providing adequate ventilation. Moreover, employee feedback and regular audits can contribute to the organisation to foster a safe housekeeping environment.</a:t>
            </a:r>
            <a:endParaRPr sz="1200">
              <a:solidFill>
                <a:srgbClr val="FF0000"/>
              </a:solidFill>
            </a:endParaRPr>
          </a:p>
          <a:p>
            <a:pPr marL="457200" lvl="0" indent="-304800" algn="just" rtl="0">
              <a:lnSpc>
                <a:spcPct val="150000"/>
              </a:lnSpc>
              <a:spcBef>
                <a:spcPts val="600"/>
              </a:spcBef>
              <a:spcAft>
                <a:spcPts val="0"/>
              </a:spcAft>
              <a:buClr>
                <a:schemeClr val="dk1"/>
              </a:buClr>
              <a:buSzPts val="1200"/>
              <a:buChar char="-"/>
            </a:pPr>
            <a:r>
              <a:rPr lang="en" sz="1200" b="1">
                <a:solidFill>
                  <a:schemeClr val="dk1"/>
                </a:solidFill>
              </a:rPr>
              <a:t>Importance</a:t>
            </a:r>
            <a:endParaRPr sz="1200" b="1">
              <a:solidFill>
                <a:schemeClr val="dk1"/>
              </a:solidFill>
            </a:endParaRPr>
          </a:p>
          <a:p>
            <a:pPr marL="0" lvl="0" indent="0" algn="just" rtl="0">
              <a:lnSpc>
                <a:spcPct val="150000"/>
              </a:lnSpc>
              <a:spcBef>
                <a:spcPts val="1000"/>
              </a:spcBef>
              <a:spcAft>
                <a:spcPts val="0"/>
              </a:spcAft>
              <a:buClr>
                <a:schemeClr val="dk1"/>
              </a:buClr>
              <a:buSzPts val="1100"/>
              <a:buFont typeface="Arial"/>
              <a:buNone/>
            </a:pPr>
            <a:r>
              <a:rPr lang="en" sz="1200">
                <a:solidFill>
                  <a:srgbClr val="FF0000"/>
                </a:solidFill>
              </a:rPr>
              <a:t>Safety measures for injuries and accidents during the time of cleaning the room are important as it require various types of precautions. Wearing proper protective tools which involve goggles and safety gloves for protecting against sharp objects or chemical exposure. It is very important to ensure good ventilation in terms of cleaning surfaces to reduce the respiratory risk from the agents of cleaning. It is very important to ensure that the wet floors need to be dry with proper signs and appropriate addresses to mitigate the issue of falls  (Aurosiksha, 2023). </a:t>
            </a:r>
            <a:endParaRPr sz="1200">
              <a:solidFill>
                <a:srgbClr val="FF0000"/>
              </a:solidFill>
            </a:endParaRPr>
          </a:p>
          <a:p>
            <a:pPr marL="0" lvl="0" indent="0" algn="just" rtl="0">
              <a:lnSpc>
                <a:spcPct val="150000"/>
              </a:lnSpc>
              <a:spcBef>
                <a:spcPts val="600"/>
              </a:spcBef>
              <a:spcAft>
                <a:spcPts val="0"/>
              </a:spcAft>
              <a:buClr>
                <a:schemeClr val="dk1"/>
              </a:buClr>
              <a:buSzPts val="1100"/>
              <a:buFont typeface="Arial"/>
              <a:buNone/>
            </a:pPr>
            <a:r>
              <a:rPr lang="en" sz="1200">
                <a:solidFill>
                  <a:srgbClr val="FF0000"/>
                </a:solidFill>
              </a:rPr>
              <a:t>Taking proper questions by utilising the electrical tools ensures that the sockets need to be entirely dry before connecting with the plugs to reduce the risk from electricity. Continuous checking is essential in terms of cleaning the equipment based on any hazards which need to be appropriately repaired when required. Taking heavy objects or utilising techniques can lead to injury in the back or skeleton issues. Developing surfaces from Waste and exploring the recycling of waste is essential to secure the trash bags and maintain an eco-friendly environment. Moreover, it is very important to keep a first aid kit for emergencies.  </a:t>
            </a:r>
            <a:endParaRPr sz="1200">
              <a:solidFill>
                <a:srgbClr val="FF0000"/>
              </a:solidFill>
            </a:endParaRPr>
          </a:p>
          <a:p>
            <a:pPr marL="0" lvl="0" indent="0" algn="l" rtl="0">
              <a:lnSpc>
                <a:spcPct val="100000"/>
              </a:lnSpc>
              <a:spcBef>
                <a:spcPts val="1000"/>
              </a:spcBef>
              <a:spcAft>
                <a:spcPts val="0"/>
              </a:spcAft>
              <a:buSzPts val="1100"/>
              <a:buNone/>
            </a:pPr>
            <a:endParaRPr sz="1200" b="1">
              <a:solidFill>
                <a:schemeClr val="dk1"/>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84" name="Google Shape;84;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just" rtl="0">
              <a:lnSpc>
                <a:spcPct val="150000"/>
              </a:lnSpc>
              <a:spcBef>
                <a:spcPts val="0"/>
              </a:spcBef>
              <a:spcAft>
                <a:spcPts val="0"/>
              </a:spcAft>
              <a:buClr>
                <a:schemeClr val="dk1"/>
              </a:buClr>
              <a:buSzPts val="1200"/>
              <a:buChar char="-"/>
            </a:pPr>
            <a:r>
              <a:rPr lang="en" sz="1200" b="1">
                <a:solidFill>
                  <a:schemeClr val="dk1"/>
                </a:solidFill>
              </a:rPr>
              <a:t>Precaution </a:t>
            </a:r>
            <a:endParaRPr sz="1200" b="1">
              <a:solidFill>
                <a:schemeClr val="dk1"/>
              </a:solidFill>
            </a:endParaRPr>
          </a:p>
          <a:p>
            <a:pPr marL="457200" lvl="0" indent="0" algn="just" rtl="0">
              <a:lnSpc>
                <a:spcPct val="150000"/>
              </a:lnSpc>
              <a:spcBef>
                <a:spcPts val="1000"/>
              </a:spcBef>
              <a:spcAft>
                <a:spcPts val="0"/>
              </a:spcAft>
              <a:buClr>
                <a:schemeClr val="dk1"/>
              </a:buClr>
              <a:buSzPts val="1100"/>
              <a:buFont typeface="Arial"/>
              <a:buNone/>
            </a:pPr>
            <a:r>
              <a:rPr lang="en" sz="1200">
                <a:solidFill>
                  <a:schemeClr val="dk1"/>
                </a:solidFill>
              </a:rPr>
              <a:t>For the implementation of the health and safety guide, the following will be ensured:</a:t>
            </a:r>
            <a:endParaRPr sz="1200">
              <a:solidFill>
                <a:schemeClr val="dk1"/>
              </a:solidFill>
            </a:endParaRPr>
          </a:p>
          <a:p>
            <a:pPr marL="914400" lvl="0" indent="-304800" algn="just" rtl="0">
              <a:lnSpc>
                <a:spcPct val="150000"/>
              </a:lnSpc>
              <a:spcBef>
                <a:spcPts val="1000"/>
              </a:spcBef>
              <a:spcAft>
                <a:spcPts val="0"/>
              </a:spcAft>
              <a:buClr>
                <a:schemeClr val="dk1"/>
              </a:buClr>
              <a:buSzPts val="1200"/>
              <a:buChar char="●"/>
            </a:pPr>
            <a:r>
              <a:rPr lang="en" sz="1200">
                <a:solidFill>
                  <a:schemeClr val="dk1"/>
                </a:solidFill>
              </a:rPr>
              <a:t>The safety manual’s hard copy will be distributed to every employee</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A session for discussing the manual will be conducted which will be recorded for later access as well</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Waste disposition will be made mandatory for better hygiene practise</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Any signs of hazards must be identified and immediately reported to the supervisor </a:t>
            </a:r>
            <a:endParaRPr sz="1200">
              <a:solidFill>
                <a:schemeClr val="dk1"/>
              </a:solidFill>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
        <p:cNvGrpSpPr/>
        <p:nvPr/>
      </p:nvGrpSpPr>
      <p:grpSpPr>
        <a:xfrm>
          <a:off x="0" y="0"/>
          <a:ext cx="0" cy="0"/>
          <a:chOff x="0" y="0"/>
          <a:chExt cx="0" cy="0"/>
        </a:xfrm>
      </p:grpSpPr>
      <p:sp>
        <p:nvSpPr>
          <p:cNvPr id="90" name="Google Shape;90;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1" name="Google Shape;91;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endParaRPr sz="1200">
              <a:solidFill>
                <a:schemeClr val="dk1"/>
              </a:solidFill>
            </a:endParaRPr>
          </a:p>
          <a:p>
            <a:pPr marL="457200" lvl="0" indent="0" algn="just" rtl="0">
              <a:lnSpc>
                <a:spcPct val="150000"/>
              </a:lnSpc>
              <a:spcBef>
                <a:spcPts val="0"/>
              </a:spcBef>
              <a:spcAft>
                <a:spcPts val="0"/>
              </a:spcAft>
              <a:buSzPts val="1100"/>
              <a:buNone/>
            </a:pPr>
            <a:r>
              <a:rPr lang="en" sz="1200">
                <a:solidFill>
                  <a:schemeClr val="dk1"/>
                </a:solidFill>
              </a:rPr>
              <a:t>Cleaning procedure in hotels inv</a:t>
            </a:r>
            <a:r>
              <a:rPr lang="en" sz="1200">
                <a:solidFill>
                  <a:srgbClr val="FF0000"/>
                </a:solidFill>
              </a:rPr>
              <a:t>olves activities such as sanitising, water disposal as well as dry and wet cleaning</a:t>
            </a:r>
            <a:r>
              <a:rPr lang="en" sz="1200">
                <a:solidFill>
                  <a:schemeClr val="dk1"/>
                </a:solidFill>
              </a:rPr>
              <a:t>. All of these activities are proceeded in order to maintain a healthy and safe environment in the hotel (Leiter and Bakker, 2010). There are certain areas which need to be cleaned every day such as the waiting hall, reception and toilets. On the other hand, certain areas can be cleaned occasionally where people’s entry is minimal or no engagement is there. Personal Protective Equipment should be used during the cleaning procedure.</a:t>
            </a:r>
            <a:endParaRPr sz="1200">
              <a:solidFill>
                <a:schemeClr val="dk1"/>
              </a:solidFill>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98" name="Google Shape;98;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Clr>
                <a:schemeClr val="dk1"/>
              </a:buClr>
              <a:buSzPts val="1100"/>
              <a:buFont typeface="Arial"/>
              <a:buNone/>
            </a:pPr>
            <a:r>
              <a:rPr lang="en" sz="1200">
                <a:solidFill>
                  <a:srgbClr val="FF0000"/>
                </a:solidFill>
              </a:rPr>
              <a:t>Some of the procedures for room cleaning which incorporate safety measures are</a:t>
            </a:r>
            <a:endParaRPr sz="1200">
              <a:solidFill>
                <a:srgbClr val="FF0000"/>
              </a:solidFill>
            </a:endParaRPr>
          </a:p>
          <a:p>
            <a:pPr marL="0" lvl="0" indent="0" algn="just" rtl="0">
              <a:lnSpc>
                <a:spcPct val="150000"/>
              </a:lnSpc>
              <a:spcBef>
                <a:spcPts val="600"/>
              </a:spcBef>
              <a:spcAft>
                <a:spcPts val="0"/>
              </a:spcAft>
              <a:buClr>
                <a:schemeClr val="dk1"/>
              </a:buClr>
              <a:buSzPts val="1100"/>
              <a:buFont typeface="Arial"/>
              <a:buNone/>
            </a:pPr>
            <a:r>
              <a:rPr lang="en" sz="1200" b="1">
                <a:solidFill>
                  <a:srgbClr val="FF0000"/>
                </a:solidFill>
              </a:rPr>
              <a:t>Sanitisation</a:t>
            </a:r>
            <a:r>
              <a:rPr lang="en" sz="1200">
                <a:solidFill>
                  <a:srgbClr val="FF0000"/>
                </a:solidFill>
              </a:rPr>
              <a:t>: This includes wiping and cleaning all the surfaces which are touched such as electronics and surfaces with the support of disinfectant. Cleaning all these areas can support making huge differences which can also make the guest more satisfied. This factor can prevent bacteria and viruses from spreading from person to person or other elements to objects (CCOH, 2023). This can also include disinfecting most commonly touched surfaces in terms of remote controls, light switches and doorknobs utilising EPA-approved disinfection. </a:t>
            </a:r>
            <a:endParaRPr sz="1200" b="1">
              <a:solidFill>
                <a:srgbClr val="FF0000"/>
              </a:solidFill>
            </a:endParaRPr>
          </a:p>
          <a:p>
            <a:pPr marL="0" lvl="0" indent="0" algn="just" rtl="0">
              <a:lnSpc>
                <a:spcPct val="150000"/>
              </a:lnSpc>
              <a:spcBef>
                <a:spcPts val="600"/>
              </a:spcBef>
              <a:spcAft>
                <a:spcPts val="0"/>
              </a:spcAft>
              <a:buClr>
                <a:schemeClr val="dk1"/>
              </a:buClr>
              <a:buSzPts val="1100"/>
              <a:buFont typeface="Arial"/>
              <a:buNone/>
            </a:pPr>
            <a:r>
              <a:rPr lang="en" sz="1200" b="1">
                <a:solidFill>
                  <a:srgbClr val="FF0000"/>
                </a:solidFill>
              </a:rPr>
              <a:t>Waste disposal</a:t>
            </a:r>
            <a:r>
              <a:rPr lang="en" sz="1200">
                <a:solidFill>
                  <a:srgbClr val="FF0000"/>
                </a:solidFill>
              </a:rPr>
              <a:t>: This includes the disposal of waste properly and effectively by segregating hazardous materials and recyclable materials appropriately. This can also include removing or eliminating unnecessary elements from the rooms or other spaces to lower the risk of tripping and clear workplaces. </a:t>
            </a:r>
            <a:endParaRPr sz="1200">
              <a:solidFill>
                <a:srgbClr val="FF0000"/>
              </a:solidFill>
            </a:endParaRPr>
          </a:p>
          <a:p>
            <a:pPr marL="0" lvl="0" indent="0" algn="just" rtl="0">
              <a:lnSpc>
                <a:spcPct val="150000"/>
              </a:lnSpc>
              <a:spcBef>
                <a:spcPts val="600"/>
              </a:spcBef>
              <a:spcAft>
                <a:spcPts val="0"/>
              </a:spcAft>
              <a:buClr>
                <a:schemeClr val="dk1"/>
              </a:buClr>
              <a:buSzPts val="1100"/>
              <a:buFont typeface="Arial"/>
              <a:buNone/>
            </a:pPr>
            <a:r>
              <a:rPr lang="en" sz="1200" b="1">
                <a:solidFill>
                  <a:srgbClr val="FF0000"/>
                </a:solidFill>
              </a:rPr>
              <a:t>Dry and wet cleaning</a:t>
            </a:r>
            <a:r>
              <a:rPr lang="en" sz="1200">
                <a:solidFill>
                  <a:srgbClr val="FF0000"/>
                </a:solidFill>
              </a:rPr>
              <a:t>: Housekeeping must ensure the cleaning of spaces and objects in a neat and clean manner through both wet and dry cleaning methods. Utilising quality vacuum methods of cleaners consisting of HEPA filters by maintaining more cleaning towards edges and corners can help to ensure deep cleaning (Patricia, 2023).</a:t>
            </a:r>
            <a:endParaRPr sz="1200">
              <a:solidFill>
                <a:schemeClr val="dk1"/>
              </a:solidFill>
            </a:endParaRPr>
          </a:p>
          <a:p>
            <a:pPr marL="0" lvl="0" indent="0" algn="l" rtl="0">
              <a:lnSpc>
                <a:spcPct val="100000"/>
              </a:lnSpc>
              <a:spcBef>
                <a:spcPts val="1000"/>
              </a:spcBef>
              <a:spcAft>
                <a:spcPts val="0"/>
              </a:spcAft>
              <a:buSzPts val="1100"/>
              <a:buNone/>
            </a:pPr>
            <a:endParaRPr sz="1200">
              <a:solidFill>
                <a:schemeClr val="dk1"/>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5" name="Google Shape;105;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just" rtl="0">
              <a:lnSpc>
                <a:spcPct val="150000"/>
              </a:lnSpc>
              <a:spcBef>
                <a:spcPts val="0"/>
              </a:spcBef>
              <a:spcAft>
                <a:spcPts val="0"/>
              </a:spcAft>
              <a:buClr>
                <a:schemeClr val="dk1"/>
              </a:buClr>
              <a:buSzPts val="1200"/>
              <a:buChar char="-"/>
            </a:pPr>
            <a:r>
              <a:rPr lang="en" sz="1200">
                <a:solidFill>
                  <a:schemeClr val="dk1"/>
                </a:solidFill>
              </a:rPr>
              <a:t>Discussion</a:t>
            </a:r>
            <a:endParaRPr sz="1200">
              <a:solidFill>
                <a:schemeClr val="dk1"/>
              </a:solidFill>
            </a:endParaRPr>
          </a:p>
          <a:p>
            <a:pPr marL="457200" lvl="0" indent="0" algn="just" rtl="0">
              <a:lnSpc>
                <a:spcPct val="150000"/>
              </a:lnSpc>
              <a:spcBef>
                <a:spcPts val="1000"/>
              </a:spcBef>
              <a:spcAft>
                <a:spcPts val="0"/>
              </a:spcAft>
              <a:buClr>
                <a:schemeClr val="dk1"/>
              </a:buClr>
              <a:buSzPts val="1100"/>
              <a:buFont typeface="Arial"/>
              <a:buNone/>
            </a:pPr>
            <a:r>
              <a:rPr lang="en" sz="1200">
                <a:solidFill>
                  <a:schemeClr val="dk1"/>
                </a:solidFill>
              </a:rPr>
              <a:t>Injuries often happen in hotels if the employees or staff are not careful. The most happening incidents are trips and falls which are very common in hotels. Sprains, back injuries and head trauma may occur due to such incidents and injuries (Quick, 2020). The risk increases on hard surfaces such as tile or concrete. This often happens on a freshly mopped floor or while moving away furniture and other heavy objects. </a:t>
            </a:r>
            <a:endParaRPr sz="1200">
              <a:solidFill>
                <a:schemeClr val="dk1"/>
              </a:solidFill>
            </a:endParaRPr>
          </a:p>
          <a:p>
            <a:pPr marL="457200" lvl="0" indent="-304800" algn="just" rtl="0">
              <a:lnSpc>
                <a:spcPct val="150000"/>
              </a:lnSpc>
              <a:spcBef>
                <a:spcPts val="1000"/>
              </a:spcBef>
              <a:spcAft>
                <a:spcPts val="0"/>
              </a:spcAft>
              <a:buClr>
                <a:schemeClr val="dk1"/>
              </a:buClr>
              <a:buSzPts val="1200"/>
              <a:buChar char="-"/>
            </a:pPr>
            <a:r>
              <a:rPr lang="en" sz="1200">
                <a:solidFill>
                  <a:schemeClr val="dk1"/>
                </a:solidFill>
              </a:rPr>
              <a:t>Importance</a:t>
            </a:r>
            <a:endParaRPr sz="1200">
              <a:solidFill>
                <a:schemeClr val="dk1"/>
              </a:solidFill>
            </a:endParaRPr>
          </a:p>
          <a:p>
            <a:pPr marL="457200" lvl="0" indent="0" algn="just" rtl="0">
              <a:lnSpc>
                <a:spcPct val="150000"/>
              </a:lnSpc>
              <a:spcBef>
                <a:spcPts val="1000"/>
              </a:spcBef>
              <a:spcAft>
                <a:spcPts val="0"/>
              </a:spcAft>
              <a:buClr>
                <a:schemeClr val="dk1"/>
              </a:buClr>
              <a:buSzPts val="1100"/>
              <a:buFont typeface="Arial"/>
              <a:buNone/>
            </a:pPr>
            <a:r>
              <a:rPr lang="en" sz="1200">
                <a:solidFill>
                  <a:schemeClr val="dk1"/>
                </a:solidFill>
              </a:rPr>
              <a:t>It is important to be aware of the expected injuries to avoid any unfortunate incidents in the hotel. Being aware of the expected spots where such injuries can happen will reduce the risk of such incidents and injuries. </a:t>
            </a:r>
            <a:endParaRPr sz="1200">
              <a:solidFill>
                <a:schemeClr val="dk1"/>
              </a:solidFill>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
        <p:cNvGrpSpPr/>
        <p:nvPr/>
      </p:nvGrpSpPr>
      <p:grpSpPr>
        <a:xfrm>
          <a:off x="0" y="0"/>
          <a:ext cx="0" cy="0"/>
          <a:chOff x="0" y="0"/>
          <a:chExt cx="0" cy="0"/>
        </a:xfrm>
      </p:grpSpPr>
      <p:sp>
        <p:nvSpPr>
          <p:cNvPr id="111" name="Google Shape;111;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2" name="Google Shape;112;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0" algn="just" rtl="0">
              <a:lnSpc>
                <a:spcPct val="150000"/>
              </a:lnSpc>
              <a:spcBef>
                <a:spcPts val="0"/>
              </a:spcBef>
              <a:spcAft>
                <a:spcPts val="0"/>
              </a:spcAft>
              <a:buClr>
                <a:schemeClr val="dk1"/>
              </a:buClr>
              <a:buSzPts val="1100"/>
              <a:buFont typeface="Arial"/>
              <a:buNone/>
            </a:pPr>
            <a:r>
              <a:rPr lang="en" sz="1200">
                <a:solidFill>
                  <a:schemeClr val="dk1"/>
                </a:solidFill>
              </a:rPr>
              <a:t>The staff in housekeeping should follow the following procedures to prevent injuries:</a:t>
            </a:r>
            <a:endParaRPr sz="1200">
              <a:solidFill>
                <a:schemeClr val="dk1"/>
              </a:solidFill>
            </a:endParaRPr>
          </a:p>
          <a:p>
            <a:pPr marL="914400" lvl="0" indent="-304800" algn="just" rtl="0">
              <a:lnSpc>
                <a:spcPct val="150000"/>
              </a:lnSpc>
              <a:spcBef>
                <a:spcPts val="1000"/>
              </a:spcBef>
              <a:spcAft>
                <a:spcPts val="0"/>
              </a:spcAft>
              <a:buClr>
                <a:schemeClr val="dk1"/>
              </a:buClr>
              <a:buSzPts val="1200"/>
              <a:buChar char="●"/>
            </a:pPr>
            <a:r>
              <a:rPr lang="en" sz="1200">
                <a:solidFill>
                  <a:schemeClr val="dk1"/>
                </a:solidFill>
              </a:rPr>
              <a:t>Bend your knees while lifting any heavy object or unloading items</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Make a full turnaround on the bed while making the bed </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Do not stand on one side of a bedsheet while removing it </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Move the small furniture that is placed in the way where you often go </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Read the instructions before using any cleaning products and chemicals</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Do not mix the chemicals while cleaning which may result in an explosion or any injuries </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Keep the signboards after mopping the floor to make people aware of it</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Read the signboards while walking in the areas which are cleaned daily </a:t>
            </a:r>
            <a:endParaRPr sz="1200">
              <a:solidFill>
                <a:schemeClr val="dk1"/>
              </a:solidFill>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19" name="Google Shape;119;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0"/>
              </a:spcAft>
              <a:buNone/>
            </a:pPr>
            <a:endParaRPr sz="1200">
              <a:solidFill>
                <a:schemeClr val="dk1"/>
              </a:solidFill>
            </a:endParaRPr>
          </a:p>
          <a:p>
            <a:pPr marL="457200" lvl="0" indent="0" algn="just" rtl="0">
              <a:lnSpc>
                <a:spcPct val="150000"/>
              </a:lnSpc>
              <a:spcBef>
                <a:spcPts val="1000"/>
              </a:spcBef>
              <a:spcAft>
                <a:spcPts val="0"/>
              </a:spcAft>
              <a:buClr>
                <a:schemeClr val="dk1"/>
              </a:buClr>
              <a:buSzPts val="1100"/>
              <a:buFont typeface="Arial"/>
              <a:buNone/>
            </a:pPr>
            <a:r>
              <a:rPr lang="en" sz="1200">
                <a:solidFill>
                  <a:schemeClr val="dk1"/>
                </a:solidFill>
              </a:rPr>
              <a:t>Emergency procedures are a plan of action which are conducted in a manner to foresee an emergency which may pose an immediate risk to health, property or life (Fallon and Rutherford, 2010). The emergency in hotels may arise at the e times of fire breakout, earthquake and others. </a:t>
            </a:r>
            <a:endParaRPr sz="1200">
              <a:solidFill>
                <a:schemeClr val="dk1"/>
              </a:solidFill>
            </a:endParaRPr>
          </a:p>
          <a:p>
            <a:pPr marL="457200" lvl="0" indent="-304800" algn="just" rtl="0">
              <a:lnSpc>
                <a:spcPct val="150000"/>
              </a:lnSpc>
              <a:spcBef>
                <a:spcPts val="1000"/>
              </a:spcBef>
              <a:spcAft>
                <a:spcPts val="0"/>
              </a:spcAft>
              <a:buClr>
                <a:schemeClr val="dk1"/>
              </a:buClr>
              <a:buSzPts val="1200"/>
              <a:buChar char="-"/>
            </a:pPr>
            <a:r>
              <a:rPr lang="en" sz="1200">
                <a:solidFill>
                  <a:schemeClr val="dk1"/>
                </a:solidFill>
              </a:rPr>
              <a:t>Importance</a:t>
            </a:r>
            <a:endParaRPr sz="1200">
              <a:solidFill>
                <a:schemeClr val="dk1"/>
              </a:solidFill>
            </a:endParaRPr>
          </a:p>
          <a:p>
            <a:pPr marL="457200" lvl="0" indent="0" algn="just" rtl="0">
              <a:lnSpc>
                <a:spcPct val="150000"/>
              </a:lnSpc>
              <a:spcBef>
                <a:spcPts val="1000"/>
              </a:spcBef>
              <a:spcAft>
                <a:spcPts val="1000"/>
              </a:spcAft>
              <a:buClr>
                <a:schemeClr val="dk1"/>
              </a:buClr>
              <a:buSzPts val="1100"/>
              <a:buFont typeface="Arial"/>
              <a:buNone/>
            </a:pPr>
            <a:r>
              <a:rPr lang="en" sz="1200">
                <a:solidFill>
                  <a:schemeClr val="dk1"/>
                </a:solidFill>
              </a:rPr>
              <a:t>For the staff in the hotel, it is very significant to know the locations where the equipment for emergencies is kept. The equipment may include fire extinguishers and others. Knowing the exact location can assist staff in making a quick and instant response to the emergency (Quick, 2020). It will ensure the overall well-being of employees, the hotel as well as the customers. The emergency exists should also be accounted for by the employees.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6" name="Google Shape;126;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304800" algn="just" rtl="0">
              <a:lnSpc>
                <a:spcPct val="150000"/>
              </a:lnSpc>
              <a:spcBef>
                <a:spcPts val="0"/>
              </a:spcBef>
              <a:spcAft>
                <a:spcPts val="0"/>
              </a:spcAft>
              <a:buClr>
                <a:srgbClr val="FF0000"/>
              </a:buClr>
              <a:buSzPts val="1200"/>
              <a:buChar char="-"/>
            </a:pPr>
            <a:r>
              <a:rPr lang="en" sz="1200">
                <a:solidFill>
                  <a:srgbClr val="FF0000"/>
                </a:solidFill>
              </a:rPr>
              <a:t>Precautions</a:t>
            </a:r>
            <a:endParaRPr sz="1200">
              <a:solidFill>
                <a:schemeClr val="dk1"/>
              </a:solidFill>
            </a:endParaRPr>
          </a:p>
          <a:p>
            <a:pPr marL="457200" lvl="0" indent="0" algn="just" rtl="0">
              <a:lnSpc>
                <a:spcPct val="150000"/>
              </a:lnSpc>
              <a:spcBef>
                <a:spcPts val="1000"/>
              </a:spcBef>
              <a:spcAft>
                <a:spcPts val="0"/>
              </a:spcAft>
              <a:buClr>
                <a:schemeClr val="dk1"/>
              </a:buClr>
              <a:buSzPts val="1100"/>
              <a:buFont typeface="Arial"/>
              <a:buNone/>
            </a:pPr>
            <a:r>
              <a:rPr lang="en" sz="1200">
                <a:solidFill>
                  <a:schemeClr val="dk1"/>
                </a:solidFill>
              </a:rPr>
              <a:t>The following should be kept in mind during emergency procedures by the staff:</a:t>
            </a:r>
            <a:endParaRPr sz="1200">
              <a:solidFill>
                <a:schemeClr val="dk1"/>
              </a:solidFill>
            </a:endParaRPr>
          </a:p>
          <a:p>
            <a:pPr marL="914400" lvl="0" indent="-304800" algn="just" rtl="0">
              <a:lnSpc>
                <a:spcPct val="150000"/>
              </a:lnSpc>
              <a:spcBef>
                <a:spcPts val="1000"/>
              </a:spcBef>
              <a:spcAft>
                <a:spcPts val="0"/>
              </a:spcAft>
              <a:buClr>
                <a:schemeClr val="dk1"/>
              </a:buClr>
              <a:buSzPts val="1200"/>
              <a:buChar char="●"/>
            </a:pPr>
            <a:r>
              <a:rPr lang="en" sz="1200">
                <a:solidFill>
                  <a:schemeClr val="dk1"/>
                </a:solidFill>
              </a:rPr>
              <a:t>Stay calm and alert when an emergency breaks out </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Be familiar with the procedures and ponder upon them</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If there is time, quickly notify the front desk </a:t>
            </a:r>
            <a:endParaRPr sz="1200">
              <a:solidFill>
                <a:schemeClr val="dk1"/>
              </a:solidFill>
            </a:endParaRPr>
          </a:p>
          <a:p>
            <a:pPr marL="0" lvl="0" indent="0" algn="l" rtl="0">
              <a:lnSpc>
                <a:spcPct val="100000"/>
              </a:lnSpc>
              <a:spcBef>
                <a:spcPts val="100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g2b8a4c17821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3" name="Google Shape;133;g2b8a4c17821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914400" lvl="0" indent="-304800" algn="just" rtl="0">
              <a:lnSpc>
                <a:spcPct val="150000"/>
              </a:lnSpc>
              <a:spcBef>
                <a:spcPts val="0"/>
              </a:spcBef>
              <a:spcAft>
                <a:spcPts val="0"/>
              </a:spcAft>
              <a:buClr>
                <a:schemeClr val="dk1"/>
              </a:buClr>
              <a:buSzPts val="1200"/>
              <a:buChar char="●"/>
            </a:pPr>
            <a:r>
              <a:rPr lang="en" sz="1200">
                <a:solidFill>
                  <a:schemeClr val="dk1"/>
                </a:solidFill>
              </a:rPr>
              <a:t>Be alert about the emergency gates and evacuate the hotel as quickly as possible</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Always keep the customers first when such an emergency breaks out</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Use emergency equipment such as first aid kits, fire extinguishers and others if needed</a:t>
            </a:r>
            <a:endParaRPr sz="1200">
              <a:solidFill>
                <a:schemeClr val="dk1"/>
              </a:solidFill>
            </a:endParaRPr>
          </a:p>
          <a:p>
            <a:pPr marL="914400" lvl="0" indent="-304800" algn="just" rtl="0">
              <a:lnSpc>
                <a:spcPct val="150000"/>
              </a:lnSpc>
              <a:spcBef>
                <a:spcPts val="0"/>
              </a:spcBef>
              <a:spcAft>
                <a:spcPts val="0"/>
              </a:spcAft>
              <a:buClr>
                <a:schemeClr val="dk1"/>
              </a:buClr>
              <a:buSzPts val="1200"/>
              <a:buChar char="●"/>
            </a:pPr>
            <a:r>
              <a:rPr lang="en" sz="1200">
                <a:solidFill>
                  <a:schemeClr val="dk1"/>
                </a:solidFill>
              </a:rPr>
              <a:t>Stay updated and listen to the announcements if there is any </a:t>
            </a:r>
            <a:endParaRPr sz="1200">
              <a:solidFill>
                <a:schemeClr val="dk1"/>
              </a:solidFill>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39" name="Google Shape;139;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just" rtl="0">
              <a:lnSpc>
                <a:spcPct val="150000"/>
              </a:lnSpc>
              <a:spcBef>
                <a:spcPts val="0"/>
              </a:spcBef>
              <a:spcAft>
                <a:spcPts val="1000"/>
              </a:spcAft>
              <a:buClr>
                <a:schemeClr val="dk1"/>
              </a:buClr>
              <a:buSzPts val="1100"/>
              <a:buFont typeface="Arial"/>
              <a:buNone/>
            </a:pPr>
            <a:r>
              <a:rPr lang="en" sz="1200">
                <a:solidFill>
                  <a:schemeClr val="dk1"/>
                </a:solidFill>
              </a:rPr>
              <a:t>The above presentation discussed the various health and safety standards such as careful use of chemicals while cleaning, alertness about emergency equipment and so on. Being careful while reading the training module is very significant for the overall well-being of the hotel and the people associated with it. The purpose of the training module was to educate the employees about a basic set of rules and regulations.</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7" name="Google Shape;147;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1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53" name="Google Shape;153;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sp>
        <p:nvSpPr>
          <p:cNvPr id="10" name="Google Shape;10;p16"/>
          <p:cNvSpPr/>
          <p:nvPr/>
        </p:nvSpPr>
        <p:spPr>
          <a:xfrm>
            <a:off x="4286250" y="0"/>
            <a:ext cx="72300" cy="5143500"/>
          </a:xfrm>
          <a:prstGeom prst="rect">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1" name="Google Shape;11;p16"/>
          <p:cNvSpPr/>
          <p:nvPr/>
        </p:nvSpPr>
        <p:spPr>
          <a:xfrm>
            <a:off x="4358475" y="0"/>
            <a:ext cx="3853200" cy="51435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2" name="Google Shape;12;p16"/>
          <p:cNvSpPr txBox="1">
            <a:spLocks noGrp="1"/>
          </p:cNvSpPr>
          <p:nvPr>
            <p:ph type="ctrTitle"/>
          </p:nvPr>
        </p:nvSpPr>
        <p:spPr>
          <a:xfrm>
            <a:off x="344250" y="1403850"/>
            <a:ext cx="8455500" cy="2146800"/>
          </a:xfrm>
          <a:prstGeom prst="rect">
            <a:avLst/>
          </a:prstGeom>
          <a:solidFill>
            <a:srgbClr val="FFFFFF"/>
          </a:solid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1pPr>
            <a:lvl2pPr lvl="1"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2pPr>
            <a:lvl3pPr lvl="2"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3pPr>
            <a:lvl4pPr lvl="3"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4pPr>
            <a:lvl5pPr lvl="4"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5pPr>
            <a:lvl6pPr lvl="5"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6pPr>
            <a:lvl7pPr lvl="6"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7pPr>
            <a:lvl8pPr lvl="7"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8pPr>
            <a:lvl9pPr lvl="8" algn="ctr">
              <a:lnSpc>
                <a:spcPct val="100000"/>
              </a:lnSpc>
              <a:spcBef>
                <a:spcPts val="0"/>
              </a:spcBef>
              <a:spcAft>
                <a:spcPts val="0"/>
              </a:spcAft>
              <a:buSzPts val="6800"/>
              <a:buFont typeface="Playfair Display"/>
              <a:buNone/>
              <a:defRPr sz="6800" b="1">
                <a:latin typeface="Playfair Display"/>
                <a:ea typeface="Playfair Display"/>
                <a:cs typeface="Playfair Display"/>
                <a:sym typeface="Playfair Display"/>
              </a:defRPr>
            </a:lvl9pPr>
          </a:lstStyle>
          <a:p>
            <a:endParaRPr/>
          </a:p>
        </p:txBody>
      </p:sp>
      <p:sp>
        <p:nvSpPr>
          <p:cNvPr id="13" name="Google Shape;13;p16"/>
          <p:cNvSpPr txBox="1">
            <a:spLocks noGrp="1"/>
          </p:cNvSpPr>
          <p:nvPr>
            <p:ph type="subTitle" idx="1"/>
          </p:nvPr>
        </p:nvSpPr>
        <p:spPr>
          <a:xfrm>
            <a:off x="344250" y="3550650"/>
            <a:ext cx="4910100" cy="577800"/>
          </a:xfrm>
          <a:prstGeom prst="rect">
            <a:avLst/>
          </a:prstGeom>
          <a:solidFill>
            <a:schemeClr val="dk2"/>
          </a:solid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1pPr>
            <a:lvl2pPr lvl="1"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2pPr>
            <a:lvl3pPr lvl="2"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3pPr>
            <a:lvl4pPr lvl="3"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4pPr>
            <a:lvl5pPr lvl="4"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5pPr>
            <a:lvl6pPr lvl="5"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6pPr>
            <a:lvl7pPr lvl="6"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7pPr>
            <a:lvl8pPr lvl="7"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8pPr>
            <a:lvl9pPr lvl="8" algn="l">
              <a:lnSpc>
                <a:spcPct val="100000"/>
              </a:lnSpc>
              <a:spcBef>
                <a:spcPts val="0"/>
              </a:spcBef>
              <a:spcAft>
                <a:spcPts val="0"/>
              </a:spcAft>
              <a:buClr>
                <a:schemeClr val="lt1"/>
              </a:buClr>
              <a:buSzPts val="2400"/>
              <a:buFont typeface="Montserrat"/>
              <a:buNone/>
              <a:defRPr sz="2400" b="1">
                <a:solidFill>
                  <a:schemeClr val="lt1"/>
                </a:solidFill>
                <a:latin typeface="Montserrat"/>
                <a:ea typeface="Montserrat"/>
                <a:cs typeface="Montserrat"/>
                <a:sym typeface="Montserrat"/>
              </a:defRPr>
            </a:lvl9pPr>
          </a:lstStyle>
          <a:p>
            <a:endParaRPr/>
          </a:p>
        </p:txBody>
      </p:sp>
      <p:sp>
        <p:nvSpPr>
          <p:cNvPr id="14" name="Google Shape;14;p16"/>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5"/>
        <p:cNvGrpSpPr/>
        <p:nvPr/>
      </p:nvGrpSpPr>
      <p:grpSpPr>
        <a:xfrm>
          <a:off x="0" y="0"/>
          <a:ext cx="0" cy="0"/>
          <a:chOff x="0" y="0"/>
          <a:chExt cx="0" cy="0"/>
        </a:xfrm>
      </p:grpSpPr>
      <p:sp>
        <p:nvSpPr>
          <p:cNvPr id="16" name="Google Shape;16;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17" name="Google Shape;17;p17"/>
          <p:cNvSpPr txBox="1">
            <a:spLocks noGrp="1"/>
          </p:cNvSpPr>
          <p:nvPr>
            <p:ph type="body" idx="1"/>
          </p:nvPr>
        </p:nvSpPr>
        <p:spPr>
          <a:xfrm>
            <a:off x="311700" y="1234075"/>
            <a:ext cx="8520600" cy="33348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18" name="Google Shape;18;p17"/>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4"/>
        </a:solidFill>
        <a:effectLst/>
      </p:bgPr>
    </p:bg>
    <p:spTree>
      <p:nvGrpSpPr>
        <p:cNvPr id="1" name="Shape 19"/>
        <p:cNvGrpSpPr/>
        <p:nvPr/>
      </p:nvGrpSpPr>
      <p:grpSpPr>
        <a:xfrm>
          <a:off x="0" y="0"/>
          <a:ext cx="0" cy="0"/>
          <a:chOff x="0" y="0"/>
          <a:chExt cx="0" cy="0"/>
        </a:xfrm>
      </p:grpSpPr>
      <p:sp>
        <p:nvSpPr>
          <p:cNvPr id="20" name="Google Shape;20;p18"/>
          <p:cNvSpPr/>
          <p:nvPr/>
        </p:nvSpPr>
        <p:spPr>
          <a:xfrm rot="5400000">
            <a:off x="4550700" y="-498600"/>
            <a:ext cx="42600" cy="8455800"/>
          </a:xfrm>
          <a:prstGeom prst="rect">
            <a:avLst/>
          </a:prstGeom>
          <a:solidFill>
            <a:schemeClr val="dk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21" name="Google Shape;21;p18"/>
          <p:cNvSpPr txBox="1">
            <a:spLocks noGrp="1"/>
          </p:cNvSpPr>
          <p:nvPr>
            <p:ph type="title"/>
          </p:nvPr>
        </p:nvSpPr>
        <p:spPr>
          <a:xfrm>
            <a:off x="344250" y="1403850"/>
            <a:ext cx="8455500" cy="2146800"/>
          </a:xfrm>
          <a:prstGeom prst="rect">
            <a:avLst/>
          </a:prstGeom>
          <a:solidFill>
            <a:srgbClr val="FFFFFF"/>
          </a:solid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1pPr>
            <a:lvl2pPr lvl="1"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2pPr>
            <a:lvl3pPr lvl="2"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3pPr>
            <a:lvl4pPr lvl="3"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4pPr>
            <a:lvl5pPr lvl="4"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5pPr>
            <a:lvl6pPr lvl="5"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6pPr>
            <a:lvl7pPr lvl="6"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7pPr>
            <a:lvl8pPr lvl="7"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8pPr>
            <a:lvl9pPr lvl="8" algn="ctr">
              <a:lnSpc>
                <a:spcPct val="100000"/>
              </a:lnSpc>
              <a:spcBef>
                <a:spcPts val="0"/>
              </a:spcBef>
              <a:spcAft>
                <a:spcPts val="0"/>
              </a:spcAft>
              <a:buSzPts val="4800"/>
              <a:buFont typeface="Playfair Display"/>
              <a:buNone/>
              <a:defRPr sz="4800" b="1">
                <a:latin typeface="Playfair Display"/>
                <a:ea typeface="Playfair Display"/>
                <a:cs typeface="Playfair Display"/>
                <a:sym typeface="Playfair Display"/>
              </a:defRPr>
            </a:lvl9pPr>
          </a:lstStyle>
          <a:p>
            <a:endParaRPr/>
          </a:p>
        </p:txBody>
      </p:sp>
      <p:sp>
        <p:nvSpPr>
          <p:cNvPr id="22" name="Google Shape;22;p18"/>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3"/>
        <p:cNvGrpSpPr/>
        <p:nvPr/>
      </p:nvGrpSpPr>
      <p:grpSpPr>
        <a:xfrm>
          <a:off x="0" y="0"/>
          <a:ext cx="0" cy="0"/>
          <a:chOff x="0" y="0"/>
          <a:chExt cx="0" cy="0"/>
        </a:xfrm>
      </p:grpSpPr>
      <p:sp>
        <p:nvSpPr>
          <p:cNvPr id="24" name="Google Shape;24;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25" name="Google Shape;25;p19"/>
          <p:cNvSpPr txBox="1">
            <a:spLocks noGrp="1"/>
          </p:cNvSpPr>
          <p:nvPr>
            <p:ph type="body" idx="1"/>
          </p:nvPr>
        </p:nvSpPr>
        <p:spPr>
          <a:xfrm>
            <a:off x="311700" y="1234050"/>
            <a:ext cx="3999900" cy="33348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6" name="Google Shape;26;p19"/>
          <p:cNvSpPr txBox="1">
            <a:spLocks noGrp="1"/>
          </p:cNvSpPr>
          <p:nvPr>
            <p:ph type="body" idx="2"/>
          </p:nvPr>
        </p:nvSpPr>
        <p:spPr>
          <a:xfrm>
            <a:off x="4832400" y="1234050"/>
            <a:ext cx="3999900" cy="33348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19"/>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8"/>
        <p:cNvGrpSpPr/>
        <p:nvPr/>
      </p:nvGrpSpPr>
      <p:grpSpPr>
        <a:xfrm>
          <a:off x="0" y="0"/>
          <a:ext cx="0" cy="0"/>
          <a:chOff x="0" y="0"/>
          <a:chExt cx="0" cy="0"/>
        </a:xfrm>
      </p:grpSpPr>
      <p:sp>
        <p:nvSpPr>
          <p:cNvPr id="29" name="Google Shape;29;p2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3000"/>
              <a:buNone/>
              <a:defRPr/>
            </a:lvl1pPr>
            <a:lvl2pPr lvl="1" algn="l">
              <a:lnSpc>
                <a:spcPct val="100000"/>
              </a:lnSpc>
              <a:spcBef>
                <a:spcPts val="0"/>
              </a:spcBef>
              <a:spcAft>
                <a:spcPts val="0"/>
              </a:spcAft>
              <a:buSzPts val="3000"/>
              <a:buNone/>
              <a:defRPr/>
            </a:lvl2pPr>
            <a:lvl3pPr lvl="2" algn="l">
              <a:lnSpc>
                <a:spcPct val="100000"/>
              </a:lnSpc>
              <a:spcBef>
                <a:spcPts val="0"/>
              </a:spcBef>
              <a:spcAft>
                <a:spcPts val="0"/>
              </a:spcAft>
              <a:buSzPts val="3000"/>
              <a:buNone/>
              <a:defRPr/>
            </a:lvl3pPr>
            <a:lvl4pPr lvl="3" algn="l">
              <a:lnSpc>
                <a:spcPct val="100000"/>
              </a:lnSpc>
              <a:spcBef>
                <a:spcPts val="0"/>
              </a:spcBef>
              <a:spcAft>
                <a:spcPts val="0"/>
              </a:spcAft>
              <a:buSzPts val="3000"/>
              <a:buNone/>
              <a:defRPr/>
            </a:lvl4pPr>
            <a:lvl5pPr lvl="4" algn="l">
              <a:lnSpc>
                <a:spcPct val="100000"/>
              </a:lnSpc>
              <a:spcBef>
                <a:spcPts val="0"/>
              </a:spcBef>
              <a:spcAft>
                <a:spcPts val="0"/>
              </a:spcAft>
              <a:buSzPts val="3000"/>
              <a:buNone/>
              <a:defRPr/>
            </a:lvl5pPr>
            <a:lvl6pPr lvl="5" algn="l">
              <a:lnSpc>
                <a:spcPct val="100000"/>
              </a:lnSpc>
              <a:spcBef>
                <a:spcPts val="0"/>
              </a:spcBef>
              <a:spcAft>
                <a:spcPts val="0"/>
              </a:spcAft>
              <a:buSzPts val="3000"/>
              <a:buNone/>
              <a:defRPr/>
            </a:lvl6pPr>
            <a:lvl7pPr lvl="6" algn="l">
              <a:lnSpc>
                <a:spcPct val="100000"/>
              </a:lnSpc>
              <a:spcBef>
                <a:spcPts val="0"/>
              </a:spcBef>
              <a:spcAft>
                <a:spcPts val="0"/>
              </a:spcAft>
              <a:buSzPts val="3000"/>
              <a:buNone/>
              <a:defRPr/>
            </a:lvl7pPr>
            <a:lvl8pPr lvl="7" algn="l">
              <a:lnSpc>
                <a:spcPct val="100000"/>
              </a:lnSpc>
              <a:spcBef>
                <a:spcPts val="0"/>
              </a:spcBef>
              <a:spcAft>
                <a:spcPts val="0"/>
              </a:spcAft>
              <a:buSzPts val="3000"/>
              <a:buNone/>
              <a:defRPr/>
            </a:lvl8pPr>
            <a:lvl9pPr lvl="8" algn="l">
              <a:lnSpc>
                <a:spcPct val="100000"/>
              </a:lnSpc>
              <a:spcBef>
                <a:spcPts val="0"/>
              </a:spcBef>
              <a:spcAft>
                <a:spcPts val="0"/>
              </a:spcAft>
              <a:buSzPts val="3000"/>
              <a:buNone/>
              <a:defRPr/>
            </a:lvl9pPr>
          </a:lstStyle>
          <a:p>
            <a:endParaRPr/>
          </a:p>
        </p:txBody>
      </p:sp>
      <p:sp>
        <p:nvSpPr>
          <p:cNvPr id="30" name="Google Shape;30;p20"/>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1"/>
        <p:cNvGrpSpPr/>
        <p:nvPr/>
      </p:nvGrpSpPr>
      <p:grpSpPr>
        <a:xfrm>
          <a:off x="0" y="0"/>
          <a:ext cx="0" cy="0"/>
          <a:chOff x="0" y="0"/>
          <a:chExt cx="0" cy="0"/>
        </a:xfrm>
      </p:grpSpPr>
      <p:sp>
        <p:nvSpPr>
          <p:cNvPr id="32" name="Google Shape;32;p21"/>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3" name="Google Shape;33;p21"/>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34" name="Google Shape;34;p21"/>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3"/>
        </a:solidFill>
        <a:effectLst/>
      </p:bgPr>
    </p:bg>
    <p:spTree>
      <p:nvGrpSpPr>
        <p:cNvPr id="1" name="Shape 35"/>
        <p:cNvGrpSpPr/>
        <p:nvPr/>
      </p:nvGrpSpPr>
      <p:grpSpPr>
        <a:xfrm>
          <a:off x="0" y="0"/>
          <a:ext cx="0" cy="0"/>
          <a:chOff x="0" y="0"/>
          <a:chExt cx="0" cy="0"/>
        </a:xfrm>
      </p:grpSpPr>
      <p:sp>
        <p:nvSpPr>
          <p:cNvPr id="36" name="Google Shape;36;p22"/>
          <p:cNvSpPr txBox="1">
            <a:spLocks noGrp="1"/>
          </p:cNvSpPr>
          <p:nvPr>
            <p:ph type="title"/>
          </p:nvPr>
        </p:nvSpPr>
        <p:spPr>
          <a:xfrm>
            <a:off x="490250" y="526350"/>
            <a:ext cx="56187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1pPr>
            <a:lvl2pPr lvl="1"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2pPr>
            <a:lvl3pPr lvl="2"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3pPr>
            <a:lvl4pPr lvl="3"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4pPr>
            <a:lvl5pPr lvl="4"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5pPr>
            <a:lvl6pPr lvl="5"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6pPr>
            <a:lvl7pPr lvl="6"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7pPr>
            <a:lvl8pPr lvl="7"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8pPr>
            <a:lvl9pPr lvl="8" algn="l">
              <a:lnSpc>
                <a:spcPct val="100000"/>
              </a:lnSpc>
              <a:spcBef>
                <a:spcPts val="0"/>
              </a:spcBef>
              <a:spcAft>
                <a:spcPts val="0"/>
              </a:spcAft>
              <a:buClr>
                <a:schemeClr val="lt1"/>
              </a:buClr>
              <a:buSzPts val="5400"/>
              <a:buFont typeface="Playfair Display"/>
              <a:buNone/>
              <a:defRPr sz="5400">
                <a:solidFill>
                  <a:schemeClr val="lt1"/>
                </a:solidFill>
                <a:latin typeface="Playfair Display"/>
                <a:ea typeface="Playfair Display"/>
                <a:cs typeface="Playfair Display"/>
                <a:sym typeface="Playfair Display"/>
              </a:defRPr>
            </a:lvl9pPr>
          </a:lstStyle>
          <a:p>
            <a:endParaRPr/>
          </a:p>
        </p:txBody>
      </p:sp>
      <p:sp>
        <p:nvSpPr>
          <p:cNvPr id="37" name="Google Shape;37;p22"/>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lt1"/>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8"/>
        <p:cNvGrpSpPr/>
        <p:nvPr/>
      </p:nvGrpSpPr>
      <p:grpSpPr>
        <a:xfrm>
          <a:off x="0" y="0"/>
          <a:ext cx="0" cy="0"/>
          <a:chOff x="0" y="0"/>
          <a:chExt cx="0" cy="0"/>
        </a:xfrm>
      </p:grpSpPr>
      <p:sp>
        <p:nvSpPr>
          <p:cNvPr id="39" name="Google Shape;39;p23"/>
          <p:cNvSpPr/>
          <p:nvPr/>
        </p:nvSpPr>
        <p:spPr>
          <a:xfrm>
            <a:off x="4572000" y="-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cxnSp>
        <p:nvCxnSpPr>
          <p:cNvPr id="40" name="Google Shape;40;p23"/>
          <p:cNvCxnSpPr/>
          <p:nvPr/>
        </p:nvCxnSpPr>
        <p:spPr>
          <a:xfrm>
            <a:off x="5029675" y="4495500"/>
            <a:ext cx="468300" cy="0"/>
          </a:xfrm>
          <a:prstGeom prst="straightConnector1">
            <a:avLst/>
          </a:prstGeom>
          <a:noFill/>
          <a:ln w="19050" cap="flat" cmpd="sng">
            <a:solidFill>
              <a:schemeClr val="dk2"/>
            </a:solidFill>
            <a:prstDash val="solid"/>
            <a:round/>
            <a:headEnd type="none" w="sm" len="sm"/>
            <a:tailEnd type="none" w="sm" len="sm"/>
          </a:ln>
        </p:spPr>
      </p:cxnSp>
      <p:sp>
        <p:nvSpPr>
          <p:cNvPr id="41" name="Google Shape;41;p23"/>
          <p:cNvSpPr txBox="1">
            <a:spLocks noGrp="1"/>
          </p:cNvSpPr>
          <p:nvPr>
            <p:ph type="title"/>
          </p:nvPr>
        </p:nvSpPr>
        <p:spPr>
          <a:xfrm>
            <a:off x="265500" y="1081675"/>
            <a:ext cx="4045200" cy="17862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2" name="Google Shape;42;p23"/>
          <p:cNvSpPr txBox="1">
            <a:spLocks noGrp="1"/>
          </p:cNvSpPr>
          <p:nvPr>
            <p:ph type="subTitle" idx="1"/>
          </p:nvPr>
        </p:nvSpPr>
        <p:spPr>
          <a:xfrm>
            <a:off x="265500" y="2921401"/>
            <a:ext cx="4045200" cy="13455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23"/>
          <p:cNvSpPr txBox="1">
            <a:spLocks noGrp="1"/>
          </p:cNvSpPr>
          <p:nvPr>
            <p:ph type="body" idx="2"/>
          </p:nvPr>
        </p:nvSpPr>
        <p:spPr>
          <a:xfrm>
            <a:off x="4939500" y="724200"/>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highlight>
                  <a:schemeClr val="lt1"/>
                </a:highlight>
              </a:defRPr>
            </a:lvl1pPr>
            <a:lvl2pPr marL="914400" lvl="1" indent="-317500" algn="l">
              <a:lnSpc>
                <a:spcPct val="115000"/>
              </a:lnSpc>
              <a:spcBef>
                <a:spcPts val="0"/>
              </a:spcBef>
              <a:spcAft>
                <a:spcPts val="0"/>
              </a:spcAft>
              <a:buSzPts val="1400"/>
              <a:buChar char="○"/>
              <a:defRPr>
                <a:highlight>
                  <a:schemeClr val="lt1"/>
                </a:highlight>
              </a:defRPr>
            </a:lvl2pPr>
            <a:lvl3pPr marL="1371600" lvl="2" indent="-317500" algn="l">
              <a:lnSpc>
                <a:spcPct val="115000"/>
              </a:lnSpc>
              <a:spcBef>
                <a:spcPts val="0"/>
              </a:spcBef>
              <a:spcAft>
                <a:spcPts val="0"/>
              </a:spcAft>
              <a:buSzPts val="1400"/>
              <a:buChar char="■"/>
              <a:defRPr>
                <a:highlight>
                  <a:schemeClr val="lt1"/>
                </a:highlight>
              </a:defRPr>
            </a:lvl3pPr>
            <a:lvl4pPr marL="1828800" lvl="3" indent="-317500" algn="l">
              <a:lnSpc>
                <a:spcPct val="115000"/>
              </a:lnSpc>
              <a:spcBef>
                <a:spcPts val="0"/>
              </a:spcBef>
              <a:spcAft>
                <a:spcPts val="0"/>
              </a:spcAft>
              <a:buSzPts val="1400"/>
              <a:buChar char="●"/>
              <a:defRPr>
                <a:highlight>
                  <a:schemeClr val="lt1"/>
                </a:highlight>
              </a:defRPr>
            </a:lvl4pPr>
            <a:lvl5pPr marL="2286000" lvl="4" indent="-317500" algn="l">
              <a:lnSpc>
                <a:spcPct val="115000"/>
              </a:lnSpc>
              <a:spcBef>
                <a:spcPts val="0"/>
              </a:spcBef>
              <a:spcAft>
                <a:spcPts val="0"/>
              </a:spcAft>
              <a:buSzPts val="1400"/>
              <a:buChar char="○"/>
              <a:defRPr>
                <a:highlight>
                  <a:schemeClr val="lt1"/>
                </a:highlight>
              </a:defRPr>
            </a:lvl5pPr>
            <a:lvl6pPr marL="2743200" lvl="5" indent="-317500" algn="l">
              <a:lnSpc>
                <a:spcPct val="115000"/>
              </a:lnSpc>
              <a:spcBef>
                <a:spcPts val="0"/>
              </a:spcBef>
              <a:spcAft>
                <a:spcPts val="0"/>
              </a:spcAft>
              <a:buSzPts val="1400"/>
              <a:buChar char="■"/>
              <a:defRPr>
                <a:highlight>
                  <a:schemeClr val="lt1"/>
                </a:highlight>
              </a:defRPr>
            </a:lvl6pPr>
            <a:lvl7pPr marL="3200400" lvl="6" indent="-317500" algn="l">
              <a:lnSpc>
                <a:spcPct val="115000"/>
              </a:lnSpc>
              <a:spcBef>
                <a:spcPts val="0"/>
              </a:spcBef>
              <a:spcAft>
                <a:spcPts val="0"/>
              </a:spcAft>
              <a:buSzPts val="1400"/>
              <a:buChar char="●"/>
              <a:defRPr>
                <a:highlight>
                  <a:schemeClr val="lt1"/>
                </a:highlight>
              </a:defRPr>
            </a:lvl7pPr>
            <a:lvl8pPr marL="3657600" lvl="7" indent="-317500" algn="l">
              <a:lnSpc>
                <a:spcPct val="115000"/>
              </a:lnSpc>
              <a:spcBef>
                <a:spcPts val="0"/>
              </a:spcBef>
              <a:spcAft>
                <a:spcPts val="0"/>
              </a:spcAft>
              <a:buSzPts val="1400"/>
              <a:buChar char="○"/>
              <a:defRPr>
                <a:highlight>
                  <a:schemeClr val="lt1"/>
                </a:highlight>
              </a:defRPr>
            </a:lvl8pPr>
            <a:lvl9pPr marL="4114800" lvl="8" indent="-317500" algn="l">
              <a:lnSpc>
                <a:spcPct val="115000"/>
              </a:lnSpc>
              <a:spcBef>
                <a:spcPts val="0"/>
              </a:spcBef>
              <a:spcAft>
                <a:spcPts val="0"/>
              </a:spcAft>
              <a:buSzPts val="1400"/>
              <a:buChar char="■"/>
              <a:defRPr>
                <a:highlight>
                  <a:schemeClr val="lt1"/>
                </a:highlight>
              </a:defRPr>
            </a:lvl9pPr>
          </a:lstStyle>
          <a:p>
            <a:endParaRPr/>
          </a:p>
        </p:txBody>
      </p:sp>
      <p:sp>
        <p:nvSpPr>
          <p:cNvPr id="44" name="Google Shape;44;p23"/>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24"/>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highlight>
                  <a:schemeClr val="dk1"/>
                </a:highlight>
              </a:defRPr>
            </a:lvl1pPr>
          </a:lstStyle>
          <a:p>
            <a:endParaRPr/>
          </a:p>
        </p:txBody>
      </p:sp>
      <p:sp>
        <p:nvSpPr>
          <p:cNvPr id="47" name="Google Shape;47;p24"/>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p25"/>
          <p:cNvSpPr txBox="1">
            <a:spLocks noGrp="1"/>
          </p:cNvSpPr>
          <p:nvPr>
            <p:ph type="title" hasCustomPrompt="1"/>
          </p:nvPr>
        </p:nvSpPr>
        <p:spPr>
          <a:xfrm>
            <a:off x="311700" y="999925"/>
            <a:ext cx="8520600" cy="21462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4000"/>
              <a:buFont typeface="Montserrat"/>
              <a:buNone/>
              <a:defRPr sz="14000">
                <a:latin typeface="Montserrat"/>
                <a:ea typeface="Montserrat"/>
                <a:cs typeface="Montserrat"/>
                <a:sym typeface="Montserrat"/>
              </a:defRPr>
            </a:lvl1pPr>
            <a:lvl2pPr lvl="1" algn="ctr">
              <a:lnSpc>
                <a:spcPct val="100000"/>
              </a:lnSpc>
              <a:spcBef>
                <a:spcPts val="0"/>
              </a:spcBef>
              <a:spcAft>
                <a:spcPts val="0"/>
              </a:spcAft>
              <a:buSzPts val="14000"/>
              <a:buFont typeface="Montserrat"/>
              <a:buNone/>
              <a:defRPr sz="14000">
                <a:latin typeface="Montserrat"/>
                <a:ea typeface="Montserrat"/>
                <a:cs typeface="Montserrat"/>
                <a:sym typeface="Montserrat"/>
              </a:defRPr>
            </a:lvl2pPr>
            <a:lvl3pPr lvl="2" algn="ctr">
              <a:lnSpc>
                <a:spcPct val="100000"/>
              </a:lnSpc>
              <a:spcBef>
                <a:spcPts val="0"/>
              </a:spcBef>
              <a:spcAft>
                <a:spcPts val="0"/>
              </a:spcAft>
              <a:buSzPts val="14000"/>
              <a:buFont typeface="Montserrat"/>
              <a:buNone/>
              <a:defRPr sz="14000">
                <a:latin typeface="Montserrat"/>
                <a:ea typeface="Montserrat"/>
                <a:cs typeface="Montserrat"/>
                <a:sym typeface="Montserrat"/>
              </a:defRPr>
            </a:lvl3pPr>
            <a:lvl4pPr lvl="3" algn="ctr">
              <a:lnSpc>
                <a:spcPct val="100000"/>
              </a:lnSpc>
              <a:spcBef>
                <a:spcPts val="0"/>
              </a:spcBef>
              <a:spcAft>
                <a:spcPts val="0"/>
              </a:spcAft>
              <a:buSzPts val="14000"/>
              <a:buFont typeface="Montserrat"/>
              <a:buNone/>
              <a:defRPr sz="14000">
                <a:latin typeface="Montserrat"/>
                <a:ea typeface="Montserrat"/>
                <a:cs typeface="Montserrat"/>
                <a:sym typeface="Montserrat"/>
              </a:defRPr>
            </a:lvl4pPr>
            <a:lvl5pPr lvl="4" algn="ctr">
              <a:lnSpc>
                <a:spcPct val="100000"/>
              </a:lnSpc>
              <a:spcBef>
                <a:spcPts val="0"/>
              </a:spcBef>
              <a:spcAft>
                <a:spcPts val="0"/>
              </a:spcAft>
              <a:buSzPts val="14000"/>
              <a:buFont typeface="Montserrat"/>
              <a:buNone/>
              <a:defRPr sz="14000">
                <a:latin typeface="Montserrat"/>
                <a:ea typeface="Montserrat"/>
                <a:cs typeface="Montserrat"/>
                <a:sym typeface="Montserrat"/>
              </a:defRPr>
            </a:lvl5pPr>
            <a:lvl6pPr lvl="5" algn="ctr">
              <a:lnSpc>
                <a:spcPct val="100000"/>
              </a:lnSpc>
              <a:spcBef>
                <a:spcPts val="0"/>
              </a:spcBef>
              <a:spcAft>
                <a:spcPts val="0"/>
              </a:spcAft>
              <a:buSzPts val="14000"/>
              <a:buFont typeface="Montserrat"/>
              <a:buNone/>
              <a:defRPr sz="14000">
                <a:latin typeface="Montserrat"/>
                <a:ea typeface="Montserrat"/>
                <a:cs typeface="Montserrat"/>
                <a:sym typeface="Montserrat"/>
              </a:defRPr>
            </a:lvl6pPr>
            <a:lvl7pPr lvl="6" algn="ctr">
              <a:lnSpc>
                <a:spcPct val="100000"/>
              </a:lnSpc>
              <a:spcBef>
                <a:spcPts val="0"/>
              </a:spcBef>
              <a:spcAft>
                <a:spcPts val="0"/>
              </a:spcAft>
              <a:buSzPts val="14000"/>
              <a:buFont typeface="Montserrat"/>
              <a:buNone/>
              <a:defRPr sz="14000">
                <a:latin typeface="Montserrat"/>
                <a:ea typeface="Montserrat"/>
                <a:cs typeface="Montserrat"/>
                <a:sym typeface="Montserrat"/>
              </a:defRPr>
            </a:lvl7pPr>
            <a:lvl8pPr lvl="7" algn="ctr">
              <a:lnSpc>
                <a:spcPct val="100000"/>
              </a:lnSpc>
              <a:spcBef>
                <a:spcPts val="0"/>
              </a:spcBef>
              <a:spcAft>
                <a:spcPts val="0"/>
              </a:spcAft>
              <a:buSzPts val="14000"/>
              <a:buFont typeface="Montserrat"/>
              <a:buNone/>
              <a:defRPr sz="14000">
                <a:latin typeface="Montserrat"/>
                <a:ea typeface="Montserrat"/>
                <a:cs typeface="Montserrat"/>
                <a:sym typeface="Montserrat"/>
              </a:defRPr>
            </a:lvl8pPr>
            <a:lvl9pPr lvl="8" algn="ctr">
              <a:lnSpc>
                <a:spcPct val="100000"/>
              </a:lnSpc>
              <a:spcBef>
                <a:spcPts val="0"/>
              </a:spcBef>
              <a:spcAft>
                <a:spcPts val="0"/>
              </a:spcAft>
              <a:buSzPts val="14000"/>
              <a:buFont typeface="Montserrat"/>
              <a:buNone/>
              <a:defRPr sz="14000">
                <a:latin typeface="Montserrat"/>
                <a:ea typeface="Montserrat"/>
                <a:cs typeface="Montserrat"/>
                <a:sym typeface="Montserrat"/>
              </a:defRPr>
            </a:lvl9pPr>
          </a:lstStyle>
          <a:p>
            <a:r>
              <a:t>xx%</a:t>
            </a:r>
          </a:p>
        </p:txBody>
      </p:sp>
      <p:sp>
        <p:nvSpPr>
          <p:cNvPr id="50" name="Google Shape;50;p25"/>
          <p:cNvSpPr txBox="1">
            <a:spLocks noGrp="1"/>
          </p:cNvSpPr>
          <p:nvPr>
            <p:ph type="body" idx="1"/>
          </p:nvPr>
        </p:nvSpPr>
        <p:spPr>
          <a:xfrm>
            <a:off x="311700" y="32284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highlight>
                  <a:schemeClr val="dk1"/>
                </a:highlight>
              </a:defRPr>
            </a:lvl1pPr>
            <a:lvl2pPr marL="914400" lvl="1" indent="-317500" algn="ctr">
              <a:lnSpc>
                <a:spcPct val="115000"/>
              </a:lnSpc>
              <a:spcBef>
                <a:spcPts val="0"/>
              </a:spcBef>
              <a:spcAft>
                <a:spcPts val="0"/>
              </a:spcAft>
              <a:buSzPts val="1400"/>
              <a:buChar char="○"/>
              <a:defRPr>
                <a:highlight>
                  <a:schemeClr val="dk1"/>
                </a:highlight>
              </a:defRPr>
            </a:lvl2pPr>
            <a:lvl3pPr marL="1371600" lvl="2" indent="-317500" algn="ctr">
              <a:lnSpc>
                <a:spcPct val="115000"/>
              </a:lnSpc>
              <a:spcBef>
                <a:spcPts val="0"/>
              </a:spcBef>
              <a:spcAft>
                <a:spcPts val="0"/>
              </a:spcAft>
              <a:buSzPts val="1400"/>
              <a:buChar char="■"/>
              <a:defRPr>
                <a:highlight>
                  <a:schemeClr val="dk1"/>
                </a:highlight>
              </a:defRPr>
            </a:lvl3pPr>
            <a:lvl4pPr marL="1828800" lvl="3" indent="-317500" algn="ctr">
              <a:lnSpc>
                <a:spcPct val="115000"/>
              </a:lnSpc>
              <a:spcBef>
                <a:spcPts val="0"/>
              </a:spcBef>
              <a:spcAft>
                <a:spcPts val="0"/>
              </a:spcAft>
              <a:buSzPts val="1400"/>
              <a:buChar char="●"/>
              <a:defRPr>
                <a:highlight>
                  <a:schemeClr val="dk1"/>
                </a:highlight>
              </a:defRPr>
            </a:lvl4pPr>
            <a:lvl5pPr marL="2286000" lvl="4" indent="-317500" algn="ctr">
              <a:lnSpc>
                <a:spcPct val="115000"/>
              </a:lnSpc>
              <a:spcBef>
                <a:spcPts val="0"/>
              </a:spcBef>
              <a:spcAft>
                <a:spcPts val="0"/>
              </a:spcAft>
              <a:buSzPts val="1400"/>
              <a:buChar char="○"/>
              <a:defRPr>
                <a:highlight>
                  <a:schemeClr val="dk1"/>
                </a:highlight>
              </a:defRPr>
            </a:lvl5pPr>
            <a:lvl6pPr marL="2743200" lvl="5" indent="-317500" algn="ctr">
              <a:lnSpc>
                <a:spcPct val="115000"/>
              </a:lnSpc>
              <a:spcBef>
                <a:spcPts val="0"/>
              </a:spcBef>
              <a:spcAft>
                <a:spcPts val="0"/>
              </a:spcAft>
              <a:buSzPts val="1400"/>
              <a:buChar char="■"/>
              <a:defRPr>
                <a:highlight>
                  <a:schemeClr val="dk1"/>
                </a:highlight>
              </a:defRPr>
            </a:lvl6pPr>
            <a:lvl7pPr marL="3200400" lvl="6" indent="-317500" algn="ctr">
              <a:lnSpc>
                <a:spcPct val="115000"/>
              </a:lnSpc>
              <a:spcBef>
                <a:spcPts val="0"/>
              </a:spcBef>
              <a:spcAft>
                <a:spcPts val="0"/>
              </a:spcAft>
              <a:buSzPts val="1400"/>
              <a:buChar char="●"/>
              <a:defRPr>
                <a:highlight>
                  <a:schemeClr val="dk1"/>
                </a:highlight>
              </a:defRPr>
            </a:lvl7pPr>
            <a:lvl8pPr marL="3657600" lvl="7" indent="-317500" algn="ctr">
              <a:lnSpc>
                <a:spcPct val="115000"/>
              </a:lnSpc>
              <a:spcBef>
                <a:spcPts val="0"/>
              </a:spcBef>
              <a:spcAft>
                <a:spcPts val="0"/>
              </a:spcAft>
              <a:buSzPts val="1400"/>
              <a:buChar char="○"/>
              <a:defRPr>
                <a:highlight>
                  <a:schemeClr val="dk1"/>
                </a:highlight>
              </a:defRPr>
            </a:lvl8pPr>
            <a:lvl9pPr marL="4114800" lvl="8" indent="-317500" algn="ctr">
              <a:lnSpc>
                <a:spcPct val="115000"/>
              </a:lnSpc>
              <a:spcBef>
                <a:spcPts val="0"/>
              </a:spcBef>
              <a:spcAft>
                <a:spcPts val="0"/>
              </a:spcAft>
              <a:buSzPts val="1400"/>
              <a:buChar char="■"/>
              <a:defRPr>
                <a:highlight>
                  <a:schemeClr val="dk1"/>
                </a:highlight>
              </a:defRPr>
            </a:lvl9pPr>
          </a:lstStyle>
          <a:p>
            <a:endParaRPr/>
          </a:p>
        </p:txBody>
      </p:sp>
      <p:sp>
        <p:nvSpPr>
          <p:cNvPr id="51" name="Google Shape;51;p25"/>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2"/>
        <p:cNvGrpSpPr/>
        <p:nvPr/>
      </p:nvGrpSpPr>
      <p:grpSpPr>
        <a:xfrm>
          <a:off x="0" y="0"/>
          <a:ext cx="0" cy="0"/>
          <a:chOff x="0" y="0"/>
          <a:chExt cx="0" cy="0"/>
        </a:xfrm>
      </p:grpSpPr>
      <p:sp>
        <p:nvSpPr>
          <p:cNvPr id="53" name="Google Shape;53;p26"/>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pop">
    <p:bg>
      <p:bgPr>
        <a:solidFill>
          <a:schemeClr val="lt1"/>
        </a:solidFill>
        <a:effectLst/>
      </p:bgPr>
    </p:bg>
    <p:spTree>
      <p:nvGrpSpPr>
        <p:cNvPr id="1" name="Shape 5"/>
        <p:cNvGrpSpPr/>
        <p:nvPr/>
      </p:nvGrpSpPr>
      <p:grpSpPr>
        <a:xfrm>
          <a:off x="0" y="0"/>
          <a:ext cx="0" cy="0"/>
          <a:chOff x="0" y="0"/>
          <a:chExt cx="0" cy="0"/>
        </a:xfrm>
      </p:grpSpPr>
      <p:sp>
        <p:nvSpPr>
          <p:cNvPr id="6" name="Google Shape;6;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1pPr>
            <a:lvl2pPr marR="0" lvl="1"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2pPr>
            <a:lvl3pPr marR="0" lvl="2"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3pPr>
            <a:lvl4pPr marR="0" lvl="3"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4pPr>
            <a:lvl5pPr marR="0" lvl="4"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5pPr>
            <a:lvl6pPr marR="0" lvl="5"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6pPr>
            <a:lvl7pPr marR="0" lvl="6"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7pPr>
            <a:lvl8pPr marR="0" lvl="7"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8pPr>
            <a:lvl9pPr marR="0" lvl="8" algn="l" rtl="0">
              <a:lnSpc>
                <a:spcPct val="100000"/>
              </a:lnSpc>
              <a:spcBef>
                <a:spcPts val="0"/>
              </a:spcBef>
              <a:spcAft>
                <a:spcPts val="0"/>
              </a:spcAft>
              <a:buClr>
                <a:schemeClr val="dk2"/>
              </a:buClr>
              <a:buSzPts val="3000"/>
              <a:buFont typeface="Oswald"/>
              <a:buNone/>
              <a:defRPr sz="3000" b="0" i="0" u="none" strike="noStrike" cap="none">
                <a:solidFill>
                  <a:schemeClr val="dk2"/>
                </a:solidFill>
                <a:highlight>
                  <a:schemeClr val="dk1"/>
                </a:highlight>
                <a:latin typeface="Oswald"/>
                <a:ea typeface="Oswald"/>
                <a:cs typeface="Oswald"/>
                <a:sym typeface="Oswald"/>
              </a:defRPr>
            </a:lvl9pPr>
          </a:lstStyle>
          <a:p>
            <a:endParaRPr/>
          </a:p>
        </p:txBody>
      </p:sp>
      <p:sp>
        <p:nvSpPr>
          <p:cNvPr id="7" name="Google Shape;7;p15"/>
          <p:cNvSpPr txBox="1">
            <a:spLocks noGrp="1"/>
          </p:cNvSpPr>
          <p:nvPr>
            <p:ph type="body" idx="1"/>
          </p:nvPr>
        </p:nvSpPr>
        <p:spPr>
          <a:xfrm>
            <a:off x="311700" y="1234075"/>
            <a:ext cx="8520600" cy="33348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Playfair Display"/>
              <a:buChar char="●"/>
              <a:defRPr sz="1800" b="0" i="0" u="none" strike="noStrike" cap="none">
                <a:solidFill>
                  <a:schemeClr val="dk2"/>
                </a:solidFill>
                <a:latin typeface="Playfair Display"/>
                <a:ea typeface="Playfair Display"/>
                <a:cs typeface="Playfair Display"/>
                <a:sym typeface="Playfair Display"/>
              </a:defRPr>
            </a:lvl1pPr>
            <a:lvl2pPr marL="914400" marR="0" lvl="1"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2pPr>
            <a:lvl3pPr marL="1371600" marR="0" lvl="2"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3pPr>
            <a:lvl4pPr marL="1828800" marR="0" lvl="3"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4pPr>
            <a:lvl5pPr marL="2286000" marR="0" lvl="4"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5pPr>
            <a:lvl6pPr marL="2743200" marR="0" lvl="5"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6pPr>
            <a:lvl7pPr marL="3200400" marR="0" lvl="6"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7pPr>
            <a:lvl8pPr marL="3657600" marR="0" lvl="7"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8pPr>
            <a:lvl9pPr marL="4114800" marR="0" lvl="8" indent="-317500" algn="l" rtl="0">
              <a:lnSpc>
                <a:spcPct val="115000"/>
              </a:lnSpc>
              <a:spcBef>
                <a:spcPts val="0"/>
              </a:spcBef>
              <a:spcAft>
                <a:spcPts val="0"/>
              </a:spcAft>
              <a:buClr>
                <a:schemeClr val="dk2"/>
              </a:buClr>
              <a:buSzPts val="1400"/>
              <a:buFont typeface="Playfair Display"/>
              <a:buChar char="■"/>
              <a:defRPr sz="1400" b="0" i="0" u="none" strike="noStrike" cap="none">
                <a:solidFill>
                  <a:schemeClr val="dk2"/>
                </a:solidFill>
                <a:latin typeface="Playfair Display"/>
                <a:ea typeface="Playfair Display"/>
                <a:cs typeface="Playfair Display"/>
                <a:sym typeface="Playfair Display"/>
              </a:defRPr>
            </a:lvl9pPr>
          </a:lstStyle>
          <a:p>
            <a:endParaRPr/>
          </a:p>
        </p:txBody>
      </p:sp>
      <p:sp>
        <p:nvSpPr>
          <p:cNvPr id="8" name="Google Shape;8;p15"/>
          <p:cNvSpPr txBox="1">
            <a:spLocks noGrp="1"/>
          </p:cNvSpPr>
          <p:nvPr>
            <p:ph type="sldNum" idx="12"/>
          </p:nvPr>
        </p:nvSpPr>
        <p:spPr>
          <a:xfrm>
            <a:off x="8497999" y="4688759"/>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Playfair Display"/>
                <a:ea typeface="Playfair Display"/>
                <a:cs typeface="Playfair Display"/>
                <a:sym typeface="Playfair Display"/>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7"/>
        <p:cNvGrpSpPr/>
        <p:nvPr/>
      </p:nvGrpSpPr>
      <p:grpSpPr>
        <a:xfrm>
          <a:off x="0" y="0"/>
          <a:ext cx="0" cy="0"/>
          <a:chOff x="0" y="0"/>
          <a:chExt cx="0" cy="0"/>
        </a:xfrm>
      </p:grpSpPr>
      <p:sp>
        <p:nvSpPr>
          <p:cNvPr id="58" name="Google Shape;58;p1"/>
          <p:cNvSpPr txBox="1">
            <a:spLocks noGrp="1"/>
          </p:cNvSpPr>
          <p:nvPr>
            <p:ph type="ctrTitle"/>
          </p:nvPr>
        </p:nvSpPr>
        <p:spPr>
          <a:xfrm>
            <a:off x="344250" y="1403850"/>
            <a:ext cx="8455500" cy="2146800"/>
          </a:xfrm>
          <a:prstGeom prst="rect">
            <a:avLst/>
          </a:prstGeom>
          <a:solidFill>
            <a:srgbClr val="FFFFFF"/>
          </a:solidFill>
          <a:ln>
            <a:noFill/>
          </a:ln>
        </p:spPr>
        <p:txBody>
          <a:bodyPr spcFirstLastPara="1" wrap="square" lIns="91425" tIns="91425" rIns="91425" bIns="91425" anchor="ctr" anchorCtr="0">
            <a:normAutofit fontScale="90000"/>
          </a:bodyPr>
          <a:lstStyle/>
          <a:p>
            <a:pPr marL="0" lvl="0" indent="0" algn="ctr" rtl="0">
              <a:lnSpc>
                <a:spcPct val="100000"/>
              </a:lnSpc>
              <a:spcBef>
                <a:spcPts val="0"/>
              </a:spcBef>
              <a:spcAft>
                <a:spcPts val="0"/>
              </a:spcAft>
              <a:buSzPct val="111111"/>
              <a:buNone/>
            </a:pPr>
            <a:r>
              <a:rPr lang="en"/>
              <a:t>Operating Hotel Facilities</a:t>
            </a:r>
            <a:endParaRPr/>
          </a:p>
        </p:txBody>
      </p:sp>
      <p:sp>
        <p:nvSpPr>
          <p:cNvPr id="59" name="Google Shape;59;p1"/>
          <p:cNvSpPr txBox="1">
            <a:spLocks noGrp="1"/>
          </p:cNvSpPr>
          <p:nvPr>
            <p:ph type="subTitle" idx="1"/>
          </p:nvPr>
        </p:nvSpPr>
        <p:spPr>
          <a:xfrm>
            <a:off x="344250" y="3550650"/>
            <a:ext cx="4910100" cy="577800"/>
          </a:xfrm>
          <a:prstGeom prst="rect">
            <a:avLst/>
          </a:prstGeom>
          <a:solidFill>
            <a:schemeClr val="dk2"/>
          </a:solidFill>
          <a:ln>
            <a:noFill/>
          </a:ln>
        </p:spPr>
        <p:txBody>
          <a:bodyPr spcFirstLastPara="1" wrap="square" lIns="91425" tIns="91425" rIns="91425" bIns="91425" anchor="ctr" anchorCtr="0">
            <a:normAutofit/>
          </a:bodyPr>
          <a:lstStyle/>
          <a:p>
            <a:pPr marL="0" lvl="0" indent="0" algn="l" rtl="0">
              <a:lnSpc>
                <a:spcPct val="100000"/>
              </a:lnSpc>
              <a:spcBef>
                <a:spcPts val="0"/>
              </a:spcBef>
              <a:spcAft>
                <a:spcPts val="0"/>
              </a:spcAft>
              <a:buSzPts val="2400"/>
              <a:buNone/>
            </a:pPr>
            <a:r>
              <a:rPr lang="en"/>
              <a:t>-Housekeeping</a:t>
            </a:r>
            <a:endParaRPr/>
          </a:p>
        </p:txBody>
      </p:sp>
      <p:pic>
        <p:nvPicPr>
          <p:cNvPr id="60" name="Google Shape;60;p1"/>
          <p:cNvPicPr preferRelativeResize="0"/>
          <p:nvPr/>
        </p:nvPicPr>
        <p:blipFill rotWithShape="1">
          <a:blip r:embed="rId3">
            <a:alphaModFix/>
          </a:blip>
          <a:srcRect/>
          <a:stretch/>
        </p:blipFill>
        <p:spPr>
          <a:xfrm>
            <a:off x="6286500" y="3543300"/>
            <a:ext cx="2857500" cy="16002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64"/>
        <p:cNvGrpSpPr/>
        <p:nvPr/>
      </p:nvGrpSpPr>
      <p:grpSpPr>
        <a:xfrm>
          <a:off x="0" y="0"/>
          <a:ext cx="0" cy="0"/>
          <a:chOff x="0" y="0"/>
          <a:chExt cx="0" cy="0"/>
        </a:xfrm>
      </p:grpSpPr>
      <p:sp>
        <p:nvSpPr>
          <p:cNvPr id="65" name="Google Shape;65;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dirty="0"/>
              <a:t>Contents table </a:t>
            </a:r>
            <a:endParaRPr dirty="0"/>
          </a:p>
        </p:txBody>
      </p:sp>
      <p:graphicFrame>
        <p:nvGraphicFramePr>
          <p:cNvPr id="66" name="Google Shape;66;p2"/>
          <p:cNvGraphicFramePr/>
          <p:nvPr/>
        </p:nvGraphicFramePr>
        <p:xfrm>
          <a:off x="952500" y="1191150"/>
          <a:ext cx="7239000" cy="3657330"/>
        </p:xfrm>
        <a:graphic>
          <a:graphicData uri="http://schemas.openxmlformats.org/drawingml/2006/table">
            <a:tbl>
              <a:tblPr>
                <a:noFill/>
                <a:tableStyleId>{8F1FE428-BB1E-4DA2-A9EF-6963A67080D5}</a:tableStyleId>
              </a:tblPr>
              <a:tblGrid>
                <a:gridCol w="3619500">
                  <a:extLst>
                    <a:ext uri="{9D8B030D-6E8A-4147-A177-3AD203B41FA5}">
                      <a16:colId xmlns:a16="http://schemas.microsoft.com/office/drawing/2014/main" val="20000"/>
                    </a:ext>
                  </a:extLst>
                </a:gridCol>
                <a:gridCol w="3619500">
                  <a:extLst>
                    <a:ext uri="{9D8B030D-6E8A-4147-A177-3AD203B41FA5}">
                      <a16:colId xmlns:a16="http://schemas.microsoft.com/office/drawing/2014/main" val="20001"/>
                    </a:ext>
                  </a:extLst>
                </a:gridCol>
              </a:tblGrid>
              <a:tr h="381000">
                <a:tc>
                  <a:txBody>
                    <a:bodyPr/>
                    <a:lstStyle/>
                    <a:p>
                      <a:pPr marL="0" marR="0" lvl="0" indent="0" algn="ctr" rtl="0">
                        <a:lnSpc>
                          <a:spcPct val="100000"/>
                        </a:lnSpc>
                        <a:spcBef>
                          <a:spcPts val="0"/>
                        </a:spcBef>
                        <a:spcAft>
                          <a:spcPts val="0"/>
                        </a:spcAft>
                        <a:buClr>
                          <a:srgbClr val="000000"/>
                        </a:buClr>
                        <a:buSzPts val="2000"/>
                        <a:buFont typeface="Arial"/>
                        <a:buNone/>
                      </a:pPr>
                      <a:r>
                        <a:rPr lang="en" sz="2000" b="1" u="sng" strike="noStrike" cap="none" dirty="0">
                          <a:highlight>
                            <a:schemeClr val="dk1"/>
                          </a:highlight>
                        </a:rPr>
                        <a:t>Contents </a:t>
                      </a:r>
                      <a:endParaRPr sz="2000" b="1" u="sng" strike="noStrike" cap="none" dirty="0">
                        <a:highlight>
                          <a:schemeClr val="dk1"/>
                        </a:highlight>
                      </a:endParaRPr>
                    </a:p>
                  </a:txBody>
                  <a:tcPr marL="91425" marR="91425" marT="91425" marB="91425"/>
                </a:tc>
                <a:tc>
                  <a:txBody>
                    <a:bodyPr/>
                    <a:lstStyle/>
                    <a:p>
                      <a:pPr marL="0" marR="0" lvl="0" indent="0" algn="ctr" rtl="0">
                        <a:lnSpc>
                          <a:spcPct val="100000"/>
                        </a:lnSpc>
                        <a:spcBef>
                          <a:spcPts val="0"/>
                        </a:spcBef>
                        <a:spcAft>
                          <a:spcPts val="0"/>
                        </a:spcAft>
                        <a:buClr>
                          <a:srgbClr val="000000"/>
                        </a:buClr>
                        <a:buSzPts val="2000"/>
                        <a:buFont typeface="Arial"/>
                        <a:buNone/>
                      </a:pPr>
                      <a:r>
                        <a:rPr lang="en" sz="2000" b="1" u="sng" strike="noStrike" cap="none">
                          <a:highlight>
                            <a:schemeClr val="dk1"/>
                          </a:highlight>
                        </a:rPr>
                        <a:t>Slide </a:t>
                      </a:r>
                      <a:endParaRPr sz="2000" b="1" u="sng" strike="noStrike" cap="none">
                        <a:highlight>
                          <a:schemeClr val="dk1"/>
                        </a:highlight>
                      </a:endParaRPr>
                    </a:p>
                  </a:txBody>
                  <a:tcPr marL="91425" marR="91425" marT="91425" marB="91425"/>
                </a:tc>
                <a:extLst>
                  <a:ext uri="{0D108BD9-81ED-4DB2-BD59-A6C34878D82A}">
                    <a16:rowId xmlns:a16="http://schemas.microsoft.com/office/drawing/2014/main" val="10000"/>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dirty="0"/>
                        <a:t>Introduction</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a:t>3</a:t>
                      </a:r>
                      <a:endParaRPr sz="1400" u="none" strike="noStrike" cap="none"/>
                    </a:p>
                  </a:txBody>
                  <a:tcPr marL="91425" marR="91425" marT="91425" marB="91425"/>
                </a:tc>
                <a:extLst>
                  <a:ext uri="{0D108BD9-81ED-4DB2-BD59-A6C34878D82A}">
                    <a16:rowId xmlns:a16="http://schemas.microsoft.com/office/drawing/2014/main" val="10001"/>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a:t>Health and safety guide in hotels</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a:t>4,5</a:t>
                      </a:r>
                      <a:endParaRPr sz="1400" u="none" strike="noStrike" cap="none"/>
                    </a:p>
                  </a:txBody>
                  <a:tcPr marL="91425" marR="91425" marT="91425" marB="91425"/>
                </a:tc>
                <a:extLst>
                  <a:ext uri="{0D108BD9-81ED-4DB2-BD59-A6C34878D82A}">
                    <a16:rowId xmlns:a16="http://schemas.microsoft.com/office/drawing/2014/main" val="10002"/>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dirty="0"/>
                        <a:t>Cleaning procedure</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a:t>6,7</a:t>
                      </a:r>
                      <a:endParaRPr sz="1400" u="none" strike="noStrike" cap="none"/>
                    </a:p>
                  </a:txBody>
                  <a:tcPr marL="91425" marR="91425" marT="91425" marB="91425"/>
                </a:tc>
                <a:extLst>
                  <a:ext uri="{0D108BD9-81ED-4DB2-BD59-A6C34878D82A}">
                    <a16:rowId xmlns:a16="http://schemas.microsoft.com/office/drawing/2014/main" val="10003"/>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a:t>Injury prevention</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a:t>8,9</a:t>
                      </a:r>
                      <a:endParaRPr sz="1400" u="none" strike="noStrike" cap="none"/>
                    </a:p>
                  </a:txBody>
                  <a:tcPr marL="91425" marR="91425" marT="91425" marB="91425"/>
                </a:tc>
                <a:extLst>
                  <a:ext uri="{0D108BD9-81ED-4DB2-BD59-A6C34878D82A}">
                    <a16:rowId xmlns:a16="http://schemas.microsoft.com/office/drawing/2014/main" val="10004"/>
                  </a:ext>
                </a:extLst>
              </a:tr>
              <a:tr h="381000">
                <a:tc>
                  <a:txBody>
                    <a:bodyPr/>
                    <a:lstStyle/>
                    <a:p>
                      <a:pPr marL="0" marR="0" lvl="0" indent="0" algn="ctr" rtl="0">
                        <a:lnSpc>
                          <a:spcPct val="100000"/>
                        </a:lnSpc>
                        <a:spcBef>
                          <a:spcPts val="0"/>
                        </a:spcBef>
                        <a:spcAft>
                          <a:spcPts val="0"/>
                        </a:spcAft>
                        <a:buClr>
                          <a:schemeClr val="dk2"/>
                        </a:buClr>
                        <a:buSzPts val="1100"/>
                        <a:buFont typeface="Arial"/>
                        <a:buNone/>
                      </a:pPr>
                      <a:r>
                        <a:rPr lang="en" sz="1400" u="none" strike="noStrike" cap="none">
                          <a:solidFill>
                            <a:schemeClr val="dk2"/>
                          </a:solidFill>
                        </a:rPr>
                        <a:t>Emergency procedures</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a:t>10,11</a:t>
                      </a:r>
                      <a:endParaRPr sz="1400" u="none" strike="noStrike" cap="none"/>
                    </a:p>
                  </a:txBody>
                  <a:tcPr marL="91425" marR="91425" marT="91425" marB="91425"/>
                </a:tc>
                <a:extLst>
                  <a:ext uri="{0D108BD9-81ED-4DB2-BD59-A6C34878D82A}">
                    <a16:rowId xmlns:a16="http://schemas.microsoft.com/office/drawing/2014/main" val="10005"/>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a:t>Conclusion</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a:t>12</a:t>
                      </a:r>
                      <a:endParaRPr sz="1400" u="none" strike="noStrike" cap="none"/>
                    </a:p>
                  </a:txBody>
                  <a:tcPr marL="91425" marR="91425" marT="91425" marB="91425"/>
                </a:tc>
                <a:extLst>
                  <a:ext uri="{0D108BD9-81ED-4DB2-BD59-A6C34878D82A}">
                    <a16:rowId xmlns:a16="http://schemas.microsoft.com/office/drawing/2014/main" val="10006"/>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a:t>Reference list </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a:t>13</a:t>
                      </a:r>
                      <a:endParaRPr sz="1400" u="none" strike="noStrike" cap="none"/>
                    </a:p>
                  </a:txBody>
                  <a:tcPr marL="91425" marR="91425" marT="91425" marB="91425"/>
                </a:tc>
                <a:extLst>
                  <a:ext uri="{0D108BD9-81ED-4DB2-BD59-A6C34878D82A}">
                    <a16:rowId xmlns:a16="http://schemas.microsoft.com/office/drawing/2014/main" val="10007"/>
                  </a:ext>
                </a:extLst>
              </a:tr>
              <a:tr h="381000">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a:t>Thank You </a:t>
                      </a:r>
                      <a:endParaRPr sz="1400" u="none" strike="noStrike" cap="none"/>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 sz="1400" u="none" strike="noStrike" cap="none" dirty="0"/>
                        <a:t>14</a:t>
                      </a:r>
                      <a:endParaRPr sz="1400" u="none" strike="noStrike" cap="none" dirty="0"/>
                    </a:p>
                  </a:txBody>
                  <a:tcPr marL="91425" marR="91425" marT="91425" marB="91425"/>
                </a:tc>
                <a:extLst>
                  <a:ext uri="{0D108BD9-81ED-4DB2-BD59-A6C34878D82A}">
                    <a16:rowId xmlns:a16="http://schemas.microsoft.com/office/drawing/2014/main" val="10008"/>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dirty="0">
                <a:latin typeface="+mj-lt"/>
              </a:rPr>
              <a:t>Introduction </a:t>
            </a:r>
            <a:endParaRPr dirty="0">
              <a:latin typeface="+mj-lt"/>
            </a:endParaRPr>
          </a:p>
        </p:txBody>
      </p:sp>
      <p:sp>
        <p:nvSpPr>
          <p:cNvPr id="72" name="Google Shape;72;p3"/>
          <p:cNvSpPr txBox="1">
            <a:spLocks noGrp="1"/>
          </p:cNvSpPr>
          <p:nvPr>
            <p:ph type="body" idx="1"/>
          </p:nvPr>
        </p:nvSpPr>
        <p:spPr>
          <a:xfrm>
            <a:off x="311700" y="1234075"/>
            <a:ext cx="8520600" cy="3334800"/>
          </a:xfrm>
          <a:prstGeom prst="rect">
            <a:avLst/>
          </a:prstGeom>
          <a:noFill/>
          <a:ln>
            <a:noFill/>
          </a:ln>
        </p:spPr>
        <p:txBody>
          <a:bodyPr spcFirstLastPara="1" wrap="square" lIns="91425" tIns="91425" rIns="91425" bIns="91425" anchor="t" anchorCtr="0">
            <a:normAutofit/>
          </a:bodyPr>
          <a:lstStyle/>
          <a:p>
            <a:pPr marL="457200" lvl="0" indent="-342900" algn="l" rtl="0">
              <a:lnSpc>
                <a:spcPct val="150000"/>
              </a:lnSpc>
              <a:spcBef>
                <a:spcPts val="0"/>
              </a:spcBef>
              <a:spcAft>
                <a:spcPts val="0"/>
              </a:spcAft>
              <a:buSzPts val="1800"/>
              <a:buChar char="●"/>
            </a:pPr>
            <a:r>
              <a:rPr lang="en" sz="1200" dirty="0">
                <a:latin typeface="+mj-lt"/>
              </a:rPr>
              <a:t>The following presentation is based on the topic “Operating Hotel Facilities”.</a:t>
            </a:r>
            <a:endParaRPr sz="1200" dirty="0">
              <a:latin typeface="+mj-lt"/>
            </a:endParaRPr>
          </a:p>
          <a:p>
            <a:pPr marL="457200" lvl="0" indent="-342900" algn="l" rtl="0">
              <a:lnSpc>
                <a:spcPct val="150000"/>
              </a:lnSpc>
              <a:spcBef>
                <a:spcPts val="0"/>
              </a:spcBef>
              <a:spcAft>
                <a:spcPts val="0"/>
              </a:spcAft>
              <a:buSzPts val="1800"/>
              <a:buChar char="●"/>
            </a:pPr>
            <a:r>
              <a:rPr lang="en" sz="1200" dirty="0">
                <a:latin typeface="+mj-lt"/>
              </a:rPr>
              <a:t>It presents a basic training module</a:t>
            </a:r>
            <a:endParaRPr sz="1200" dirty="0">
              <a:latin typeface="+mj-lt"/>
            </a:endParaRPr>
          </a:p>
          <a:p>
            <a:pPr marL="457200" lvl="0" indent="-342900" algn="l" rtl="0">
              <a:lnSpc>
                <a:spcPct val="150000"/>
              </a:lnSpc>
              <a:spcBef>
                <a:spcPts val="0"/>
              </a:spcBef>
              <a:spcAft>
                <a:spcPts val="0"/>
              </a:spcAft>
              <a:buSzPts val="1800"/>
              <a:buChar char="●"/>
            </a:pPr>
            <a:r>
              <a:rPr lang="en" sz="1200" dirty="0">
                <a:latin typeface="+mj-lt"/>
              </a:rPr>
              <a:t>The  purpose of the presentation is to make employees aware of the basic standards of health and safety</a:t>
            </a:r>
            <a:endParaRPr sz="1200" dirty="0">
              <a:latin typeface="+mj-lt"/>
            </a:endParaRPr>
          </a:p>
          <a:p>
            <a:pPr marL="0" lvl="0" indent="0" algn="l" rtl="0">
              <a:lnSpc>
                <a:spcPct val="115000"/>
              </a:lnSpc>
              <a:spcBef>
                <a:spcPts val="1200"/>
              </a:spcBef>
              <a:spcAft>
                <a:spcPts val="1200"/>
              </a:spcAft>
              <a:buSzPts val="1800"/>
              <a:buNone/>
            </a:pPr>
            <a:endParaRPr dirty="0"/>
          </a:p>
        </p:txBody>
      </p:sp>
      <p:pic>
        <p:nvPicPr>
          <p:cNvPr id="73" name="Google Shape;73;p3"/>
          <p:cNvPicPr preferRelativeResize="0"/>
          <p:nvPr/>
        </p:nvPicPr>
        <p:blipFill rotWithShape="1">
          <a:blip r:embed="rId3">
            <a:alphaModFix/>
          </a:blip>
          <a:srcRect/>
          <a:stretch/>
        </p:blipFill>
        <p:spPr>
          <a:xfrm>
            <a:off x="5909713" y="3086938"/>
            <a:ext cx="2619375" cy="1743075"/>
          </a:xfrm>
          <a:prstGeom prst="rect">
            <a:avLst/>
          </a:prstGeom>
          <a:noFill/>
          <a:ln>
            <a:noFill/>
          </a:ln>
        </p:spPr>
      </p:pic>
      <p:pic>
        <p:nvPicPr>
          <p:cNvPr id="74" name="Google Shape;74;p3"/>
          <p:cNvPicPr preferRelativeResize="0"/>
          <p:nvPr/>
        </p:nvPicPr>
        <p:blipFill rotWithShape="1">
          <a:blip r:embed="rId4">
            <a:alphaModFix/>
          </a:blip>
          <a:srcRect/>
          <a:stretch/>
        </p:blipFill>
        <p:spPr>
          <a:xfrm>
            <a:off x="311688" y="2973188"/>
            <a:ext cx="2619375" cy="17430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Health and safety guide in hotels</a:t>
            </a:r>
            <a:endParaRPr/>
          </a:p>
        </p:txBody>
      </p:sp>
      <p:sp>
        <p:nvSpPr>
          <p:cNvPr id="80" name="Google Shape;80;p4"/>
          <p:cNvSpPr txBox="1">
            <a:spLocks noGrp="1"/>
          </p:cNvSpPr>
          <p:nvPr>
            <p:ph type="body" idx="1"/>
          </p:nvPr>
        </p:nvSpPr>
        <p:spPr>
          <a:xfrm>
            <a:off x="311700" y="1691640"/>
            <a:ext cx="8520600" cy="3093719"/>
          </a:xfrm>
          <a:prstGeom prst="rect">
            <a:avLst/>
          </a:prstGeom>
          <a:noFill/>
          <a:ln>
            <a:noFill/>
          </a:ln>
        </p:spPr>
        <p:txBody>
          <a:bodyPr spcFirstLastPara="1" wrap="square" lIns="91425" tIns="91425" rIns="91425" bIns="91425" anchor="t" anchorCtr="0">
            <a:normAutofit fontScale="92500"/>
          </a:bodyPr>
          <a:lstStyle/>
          <a:p>
            <a:pPr marL="0" lvl="0" indent="0" algn="l" rtl="0">
              <a:lnSpc>
                <a:spcPct val="160000"/>
              </a:lnSpc>
              <a:spcBef>
                <a:spcPts val="0"/>
              </a:spcBef>
              <a:spcAft>
                <a:spcPts val="0"/>
              </a:spcAft>
              <a:buSzPct val="108107"/>
              <a:buNone/>
            </a:pPr>
            <a:r>
              <a:rPr lang="en" sz="1200" b="1" dirty="0">
                <a:latin typeface="+mj-lt"/>
              </a:rPr>
              <a:t>Identification of risks</a:t>
            </a:r>
            <a:endParaRPr sz="1200" b="1" dirty="0">
              <a:latin typeface="+mj-lt"/>
            </a:endParaRPr>
          </a:p>
          <a:p>
            <a:pPr marL="457200" lvl="0" indent="-334327" algn="l" rtl="0">
              <a:lnSpc>
                <a:spcPct val="160000"/>
              </a:lnSpc>
              <a:spcBef>
                <a:spcPts val="0"/>
              </a:spcBef>
              <a:spcAft>
                <a:spcPts val="0"/>
              </a:spcAft>
              <a:buSzPct val="100000"/>
              <a:buChar char="●"/>
            </a:pPr>
            <a:r>
              <a:rPr lang="en" sz="1200" dirty="0">
                <a:latin typeface="+mj-lt"/>
              </a:rPr>
              <a:t>Some of the potential risks associated with housekeeping are faulty equipment, damaged flooring, slippery floors or not mopped up properly, slippery guest bathrooms, broken or cracked glass and chemical exposure from the cleaning</a:t>
            </a:r>
            <a:endParaRPr sz="1200" dirty="0">
              <a:latin typeface="+mj-lt"/>
            </a:endParaRPr>
          </a:p>
          <a:p>
            <a:pPr marL="0" lvl="0" indent="0" algn="l" rtl="0">
              <a:lnSpc>
                <a:spcPct val="160000"/>
              </a:lnSpc>
              <a:spcBef>
                <a:spcPts val="0"/>
              </a:spcBef>
              <a:spcAft>
                <a:spcPts val="0"/>
              </a:spcAft>
              <a:buNone/>
            </a:pPr>
            <a:r>
              <a:rPr lang="en" sz="1200" dirty="0">
                <a:latin typeface="+mj-lt"/>
              </a:rPr>
              <a:t>         Agents.</a:t>
            </a:r>
            <a:endParaRPr sz="1200" dirty="0">
              <a:latin typeface="+mj-lt"/>
            </a:endParaRPr>
          </a:p>
          <a:p>
            <a:pPr marL="457200" lvl="0" indent="-334327" algn="l" rtl="0">
              <a:lnSpc>
                <a:spcPct val="160000"/>
              </a:lnSpc>
              <a:spcBef>
                <a:spcPts val="0"/>
              </a:spcBef>
              <a:spcAft>
                <a:spcPts val="0"/>
              </a:spcAft>
              <a:buSzPct val="100000"/>
              <a:buChar char="●"/>
            </a:pPr>
            <a:r>
              <a:rPr lang="en" sz="1200" dirty="0">
                <a:latin typeface="+mj-lt"/>
              </a:rPr>
              <a:t>Moreover, employee feedback and regular audits can contribute to the organisation to foster a safe housekeeping environment.</a:t>
            </a:r>
            <a:endParaRPr sz="1200" dirty="0">
              <a:latin typeface="+mj-lt"/>
            </a:endParaRPr>
          </a:p>
          <a:p>
            <a:pPr marL="0" lvl="0" indent="0" algn="l" rtl="0">
              <a:lnSpc>
                <a:spcPct val="160000"/>
              </a:lnSpc>
              <a:spcBef>
                <a:spcPts val="1200"/>
              </a:spcBef>
              <a:spcAft>
                <a:spcPts val="0"/>
              </a:spcAft>
              <a:buSzPct val="108107"/>
              <a:buNone/>
            </a:pPr>
            <a:r>
              <a:rPr lang="en" sz="1200" b="1" dirty="0">
                <a:latin typeface="+mj-lt"/>
              </a:rPr>
              <a:t>Importance </a:t>
            </a:r>
            <a:endParaRPr sz="1200" b="1" dirty="0">
              <a:latin typeface="+mj-lt"/>
            </a:endParaRPr>
          </a:p>
          <a:p>
            <a:pPr marL="457200" lvl="0" indent="-334327" algn="l" rtl="0">
              <a:lnSpc>
                <a:spcPct val="160000"/>
              </a:lnSpc>
              <a:spcBef>
                <a:spcPts val="1200"/>
              </a:spcBef>
              <a:spcAft>
                <a:spcPts val="0"/>
              </a:spcAft>
              <a:buSzPct val="100000"/>
              <a:buChar char="●"/>
            </a:pPr>
            <a:r>
              <a:rPr lang="en" sz="1200" dirty="0">
                <a:latin typeface="+mj-lt"/>
              </a:rPr>
              <a:t>Safety measures for injuries and accidents during the time of cleaning the room are important as it require various types of precautions.</a:t>
            </a:r>
            <a:endParaRPr sz="1200" dirty="0">
              <a:latin typeface="+mj-lt"/>
            </a:endParaRPr>
          </a:p>
        </p:txBody>
      </p:sp>
      <p:pic>
        <p:nvPicPr>
          <p:cNvPr id="81" name="Google Shape;81;p4"/>
          <p:cNvPicPr preferRelativeResize="0"/>
          <p:nvPr/>
        </p:nvPicPr>
        <p:blipFill rotWithShape="1">
          <a:blip r:embed="rId3">
            <a:alphaModFix/>
          </a:blip>
          <a:srcRect/>
          <a:stretch/>
        </p:blipFill>
        <p:spPr>
          <a:xfrm>
            <a:off x="5179638" y="218788"/>
            <a:ext cx="3267075" cy="1400175"/>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dirty="0"/>
              <a:t>Health and safety guide in hotels</a:t>
            </a:r>
            <a:endParaRPr dirty="0"/>
          </a:p>
        </p:txBody>
      </p:sp>
      <p:sp>
        <p:nvSpPr>
          <p:cNvPr id="87" name="Google Shape;87;p5"/>
          <p:cNvSpPr txBox="1">
            <a:spLocks noGrp="1"/>
          </p:cNvSpPr>
          <p:nvPr>
            <p:ph type="body" idx="1"/>
          </p:nvPr>
        </p:nvSpPr>
        <p:spPr>
          <a:xfrm>
            <a:off x="143800" y="1363675"/>
            <a:ext cx="8520600" cy="3334800"/>
          </a:xfrm>
          <a:prstGeom prst="rect">
            <a:avLst/>
          </a:prstGeom>
          <a:noFill/>
          <a:ln>
            <a:noFill/>
          </a:ln>
        </p:spPr>
        <p:txBody>
          <a:bodyPr spcFirstLastPara="1" wrap="square" lIns="91425" tIns="91425" rIns="91425" bIns="91425" anchor="t" anchorCtr="0">
            <a:normAutofit/>
          </a:bodyPr>
          <a:lstStyle/>
          <a:p>
            <a:pPr marL="0" lvl="0" indent="0" algn="l" rtl="0">
              <a:lnSpc>
                <a:spcPct val="150000"/>
              </a:lnSpc>
              <a:spcBef>
                <a:spcPts val="0"/>
              </a:spcBef>
              <a:spcAft>
                <a:spcPts val="0"/>
              </a:spcAft>
              <a:buSzPts val="1800"/>
              <a:buNone/>
            </a:pPr>
            <a:r>
              <a:rPr lang="en" sz="1200" b="1" dirty="0">
                <a:latin typeface="+mj-lt"/>
              </a:rPr>
              <a:t>Precaution</a:t>
            </a:r>
            <a:endParaRPr sz="1200" b="1" dirty="0">
              <a:latin typeface="+mj-lt"/>
            </a:endParaRPr>
          </a:p>
          <a:p>
            <a:pPr marL="457200" lvl="0" indent="-342900" algn="l" rtl="0">
              <a:lnSpc>
                <a:spcPct val="150000"/>
              </a:lnSpc>
              <a:spcBef>
                <a:spcPts val="1200"/>
              </a:spcBef>
              <a:spcAft>
                <a:spcPts val="0"/>
              </a:spcAft>
              <a:buSzPts val="1800"/>
              <a:buChar char="●"/>
            </a:pPr>
            <a:r>
              <a:rPr lang="en" sz="1200" dirty="0">
                <a:latin typeface="+mj-lt"/>
              </a:rPr>
              <a:t>The safety manual hard copy will be distributed to every employee</a:t>
            </a:r>
            <a:endParaRPr sz="1200" dirty="0">
              <a:latin typeface="+mj-lt"/>
            </a:endParaRPr>
          </a:p>
          <a:p>
            <a:pPr marL="457200" lvl="0" indent="-342900" algn="l" rtl="0">
              <a:lnSpc>
                <a:spcPct val="150000"/>
              </a:lnSpc>
              <a:spcBef>
                <a:spcPts val="0"/>
              </a:spcBef>
              <a:spcAft>
                <a:spcPts val="0"/>
              </a:spcAft>
              <a:buSzPts val="1800"/>
              <a:buChar char="●"/>
            </a:pPr>
            <a:r>
              <a:rPr lang="en" sz="1200" dirty="0">
                <a:latin typeface="+mj-lt"/>
              </a:rPr>
              <a:t>A session for discussing the manual will be conducted which will be recorded for later access as well</a:t>
            </a:r>
            <a:endParaRPr sz="1200" dirty="0">
              <a:latin typeface="+mj-lt"/>
            </a:endParaRPr>
          </a:p>
          <a:p>
            <a:pPr marL="457200" lvl="0" indent="-342900" algn="l" rtl="0">
              <a:lnSpc>
                <a:spcPct val="150000"/>
              </a:lnSpc>
              <a:spcBef>
                <a:spcPts val="0"/>
              </a:spcBef>
              <a:spcAft>
                <a:spcPts val="0"/>
              </a:spcAft>
              <a:buSzPts val="1800"/>
              <a:buChar char="●"/>
            </a:pPr>
            <a:r>
              <a:rPr lang="en" sz="1200" dirty="0">
                <a:latin typeface="+mj-lt"/>
              </a:rPr>
              <a:t>Waste disposition will be made mandatory for better hygiene practices</a:t>
            </a:r>
            <a:endParaRPr sz="1200" dirty="0">
              <a:latin typeface="+mj-lt"/>
            </a:endParaRPr>
          </a:p>
          <a:p>
            <a:pPr marL="457200" lvl="0" indent="-342900" algn="l" rtl="0">
              <a:lnSpc>
                <a:spcPct val="150000"/>
              </a:lnSpc>
              <a:spcBef>
                <a:spcPts val="0"/>
              </a:spcBef>
              <a:spcAft>
                <a:spcPts val="0"/>
              </a:spcAft>
              <a:buSzPts val="1800"/>
              <a:buChar char="●"/>
            </a:pPr>
            <a:r>
              <a:rPr lang="en" sz="1200" dirty="0">
                <a:latin typeface="+mj-lt"/>
              </a:rPr>
              <a:t>Any signs of hazards must be identified and immediately reported to the supervisor</a:t>
            </a:r>
            <a:endParaRPr sz="1200" dirty="0">
              <a:latin typeface="+mj-lt"/>
            </a:endParaRPr>
          </a:p>
          <a:p>
            <a:pPr marL="457200" lvl="0" indent="0" algn="l" rtl="0">
              <a:lnSpc>
                <a:spcPct val="115000"/>
              </a:lnSpc>
              <a:spcBef>
                <a:spcPts val="1200"/>
              </a:spcBef>
              <a:spcAft>
                <a:spcPts val="1200"/>
              </a:spcAft>
              <a:buSzPts val="1800"/>
              <a:buNone/>
            </a:pPr>
            <a:endParaRPr dirty="0"/>
          </a:p>
        </p:txBody>
      </p:sp>
      <p:pic>
        <p:nvPicPr>
          <p:cNvPr id="88" name="Google Shape;88;p5"/>
          <p:cNvPicPr preferRelativeResize="0"/>
          <p:nvPr/>
        </p:nvPicPr>
        <p:blipFill rotWithShape="1">
          <a:blip r:embed="rId3">
            <a:alphaModFix/>
          </a:blip>
          <a:srcRect/>
          <a:stretch/>
        </p:blipFill>
        <p:spPr>
          <a:xfrm>
            <a:off x="2861050" y="3553925"/>
            <a:ext cx="3086100" cy="148590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2"/>
        <p:cNvGrpSpPr/>
        <p:nvPr/>
      </p:nvGrpSpPr>
      <p:grpSpPr>
        <a:xfrm>
          <a:off x="0" y="0"/>
          <a:ext cx="0" cy="0"/>
          <a:chOff x="0" y="0"/>
          <a:chExt cx="0" cy="0"/>
        </a:xfrm>
      </p:grpSpPr>
      <p:sp>
        <p:nvSpPr>
          <p:cNvPr id="93" name="Google Shape;93;p6"/>
          <p:cNvSpPr txBox="1">
            <a:spLocks noGrp="1"/>
          </p:cNvSpPr>
          <p:nvPr>
            <p:ph type="title"/>
          </p:nvPr>
        </p:nvSpPr>
        <p:spPr>
          <a:xfrm>
            <a:off x="1614720" y="111497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dirty="0"/>
              <a:t>Cleaning procedure</a:t>
            </a:r>
            <a:endParaRPr dirty="0"/>
          </a:p>
        </p:txBody>
      </p:sp>
      <p:sp>
        <p:nvSpPr>
          <p:cNvPr id="94" name="Google Shape;94;p6"/>
          <p:cNvSpPr txBox="1">
            <a:spLocks noGrp="1"/>
          </p:cNvSpPr>
          <p:nvPr>
            <p:ph type="body" idx="1"/>
          </p:nvPr>
        </p:nvSpPr>
        <p:spPr>
          <a:xfrm>
            <a:off x="311700" y="2499359"/>
            <a:ext cx="6016200" cy="1897381"/>
          </a:xfrm>
          <a:prstGeom prst="rect">
            <a:avLst/>
          </a:prstGeom>
          <a:noFill/>
          <a:ln>
            <a:noFill/>
          </a:ln>
        </p:spPr>
        <p:txBody>
          <a:bodyPr spcFirstLastPara="1" wrap="square" lIns="91425" tIns="91425" rIns="91425" bIns="91425" anchor="t" anchorCtr="0">
            <a:normAutofit/>
          </a:bodyPr>
          <a:lstStyle/>
          <a:p>
            <a:pPr marL="457200" lvl="0" indent="-342900" algn="l" rtl="0">
              <a:lnSpc>
                <a:spcPct val="150000"/>
              </a:lnSpc>
              <a:spcBef>
                <a:spcPts val="1200"/>
              </a:spcBef>
              <a:spcAft>
                <a:spcPts val="0"/>
              </a:spcAft>
              <a:buSzPts val="1800"/>
              <a:buChar char="●"/>
            </a:pPr>
            <a:r>
              <a:rPr lang="en" sz="1200" dirty="0">
                <a:latin typeface="+mj-lt"/>
              </a:rPr>
              <a:t>Cleaning procedure in hotels involves activities such as dusting, sweeping,</a:t>
            </a:r>
            <a:endParaRPr sz="1200" dirty="0">
              <a:latin typeface="+mj-lt"/>
            </a:endParaRPr>
          </a:p>
          <a:p>
            <a:pPr marL="0" lvl="0" indent="0" algn="l" rtl="0">
              <a:lnSpc>
                <a:spcPct val="150000"/>
              </a:lnSpc>
              <a:spcBef>
                <a:spcPts val="1200"/>
              </a:spcBef>
              <a:spcAft>
                <a:spcPts val="0"/>
              </a:spcAft>
              <a:buSzPts val="2571"/>
              <a:buNone/>
            </a:pPr>
            <a:r>
              <a:rPr lang="en" sz="1200" dirty="0">
                <a:latin typeface="+mj-lt"/>
              </a:rPr>
              <a:t>mopping, polishing, disinfecting, spot cleaning, making the bed and so on.</a:t>
            </a:r>
            <a:endParaRPr sz="1200" dirty="0">
              <a:latin typeface="+mj-lt"/>
            </a:endParaRPr>
          </a:p>
          <a:p>
            <a:pPr marL="457200" lvl="0" indent="-342900" algn="l" rtl="0">
              <a:lnSpc>
                <a:spcPct val="150000"/>
              </a:lnSpc>
              <a:spcBef>
                <a:spcPts val="1200"/>
              </a:spcBef>
              <a:spcAft>
                <a:spcPts val="0"/>
              </a:spcAft>
              <a:buSzPts val="1800"/>
              <a:buChar char="●"/>
            </a:pPr>
            <a:r>
              <a:rPr lang="en" sz="1200" dirty="0">
                <a:latin typeface="+mj-lt"/>
              </a:rPr>
              <a:t>There are certain areas which need to be cleaned every day such as the waiting hall, reception and toilets.</a:t>
            </a:r>
            <a:endParaRPr sz="1200" dirty="0">
              <a:latin typeface="+mj-lt"/>
            </a:endParaRPr>
          </a:p>
          <a:p>
            <a:pPr marL="0" lvl="0" indent="0" algn="l" rtl="0">
              <a:lnSpc>
                <a:spcPct val="115000"/>
              </a:lnSpc>
              <a:spcBef>
                <a:spcPts val="1200"/>
              </a:spcBef>
              <a:spcAft>
                <a:spcPts val="1200"/>
              </a:spcAft>
              <a:buSzPts val="2571"/>
              <a:buNone/>
            </a:pPr>
            <a:endParaRPr dirty="0"/>
          </a:p>
        </p:txBody>
      </p:sp>
      <p:pic>
        <p:nvPicPr>
          <p:cNvPr id="95" name="Google Shape;95;p6"/>
          <p:cNvPicPr preferRelativeResize="0"/>
          <p:nvPr/>
        </p:nvPicPr>
        <p:blipFill rotWithShape="1">
          <a:blip r:embed="rId3">
            <a:alphaModFix/>
          </a:blip>
          <a:srcRect/>
          <a:stretch/>
        </p:blipFill>
        <p:spPr>
          <a:xfrm>
            <a:off x="6399963" y="243438"/>
            <a:ext cx="2619375" cy="174307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dirty="0"/>
              <a:t>Cleaning procedure</a:t>
            </a:r>
            <a:endParaRPr dirty="0"/>
          </a:p>
        </p:txBody>
      </p:sp>
      <p:sp>
        <p:nvSpPr>
          <p:cNvPr id="101" name="Google Shape;101;p7"/>
          <p:cNvSpPr txBox="1">
            <a:spLocks noGrp="1"/>
          </p:cNvSpPr>
          <p:nvPr>
            <p:ph type="body" idx="1"/>
          </p:nvPr>
        </p:nvSpPr>
        <p:spPr>
          <a:xfrm>
            <a:off x="311700" y="1798320"/>
            <a:ext cx="4702260" cy="3848445"/>
          </a:xfrm>
          <a:prstGeom prst="rect">
            <a:avLst/>
          </a:prstGeom>
          <a:noFill/>
          <a:ln>
            <a:noFill/>
          </a:ln>
        </p:spPr>
        <p:txBody>
          <a:bodyPr spcFirstLastPara="1" wrap="square" lIns="91425" tIns="91425" rIns="91425" bIns="91425" anchor="t" anchorCtr="0">
            <a:normAutofit/>
          </a:bodyPr>
          <a:lstStyle/>
          <a:p>
            <a:pPr marL="457200" lvl="0" indent="-406400" algn="l" rtl="0">
              <a:lnSpc>
                <a:spcPct val="150000"/>
              </a:lnSpc>
              <a:spcBef>
                <a:spcPts val="0"/>
              </a:spcBef>
              <a:spcAft>
                <a:spcPts val="0"/>
              </a:spcAft>
              <a:buSzPts val="2800"/>
              <a:buChar char="●"/>
            </a:pPr>
            <a:r>
              <a:rPr lang="en" sz="1200" dirty="0">
                <a:latin typeface="+mj-lt"/>
              </a:rPr>
              <a:t>Sanitisation</a:t>
            </a:r>
            <a:endParaRPr sz="1200" dirty="0">
              <a:latin typeface="+mj-lt"/>
            </a:endParaRPr>
          </a:p>
          <a:p>
            <a:pPr marL="457200" lvl="0" indent="-406400" algn="l" rtl="0">
              <a:lnSpc>
                <a:spcPct val="150000"/>
              </a:lnSpc>
              <a:spcBef>
                <a:spcPts val="0"/>
              </a:spcBef>
              <a:spcAft>
                <a:spcPts val="0"/>
              </a:spcAft>
              <a:buSzPts val="2800"/>
              <a:buChar char="●"/>
            </a:pPr>
            <a:r>
              <a:rPr lang="en" sz="1200" dirty="0">
                <a:latin typeface="+mj-lt"/>
              </a:rPr>
              <a:t>Waste disposal</a:t>
            </a:r>
            <a:endParaRPr sz="1200" dirty="0">
              <a:latin typeface="+mj-lt"/>
            </a:endParaRPr>
          </a:p>
          <a:p>
            <a:pPr marL="457200" lvl="0" indent="-406400" algn="l" rtl="0">
              <a:lnSpc>
                <a:spcPct val="150000"/>
              </a:lnSpc>
              <a:spcBef>
                <a:spcPts val="0"/>
              </a:spcBef>
              <a:spcAft>
                <a:spcPts val="0"/>
              </a:spcAft>
              <a:buSzPts val="2800"/>
              <a:buChar char="●"/>
            </a:pPr>
            <a:r>
              <a:rPr lang="en" sz="1200" dirty="0">
                <a:latin typeface="+mj-lt"/>
              </a:rPr>
              <a:t>Dry and wet cleaning</a:t>
            </a:r>
            <a:endParaRPr sz="1200" dirty="0">
              <a:latin typeface="+mj-lt"/>
            </a:endParaRPr>
          </a:p>
        </p:txBody>
      </p:sp>
      <p:pic>
        <p:nvPicPr>
          <p:cNvPr id="102" name="Google Shape;102;p7"/>
          <p:cNvPicPr preferRelativeResize="0"/>
          <p:nvPr/>
        </p:nvPicPr>
        <p:blipFill rotWithShape="1">
          <a:blip r:embed="rId3">
            <a:alphaModFix/>
          </a:blip>
          <a:srcRect/>
          <a:stretch/>
        </p:blipFill>
        <p:spPr>
          <a:xfrm>
            <a:off x="4454950" y="2200375"/>
            <a:ext cx="3965150" cy="22984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dirty="0"/>
              <a:t>Injury prevention</a:t>
            </a:r>
            <a:endParaRPr dirty="0"/>
          </a:p>
        </p:txBody>
      </p:sp>
      <p:sp>
        <p:nvSpPr>
          <p:cNvPr id="108" name="Google Shape;108;p8"/>
          <p:cNvSpPr txBox="1">
            <a:spLocks noGrp="1"/>
          </p:cNvSpPr>
          <p:nvPr>
            <p:ph type="body" idx="1"/>
          </p:nvPr>
        </p:nvSpPr>
        <p:spPr>
          <a:xfrm>
            <a:off x="90720" y="1592400"/>
            <a:ext cx="6139800" cy="3551100"/>
          </a:xfrm>
          <a:prstGeom prst="rect">
            <a:avLst/>
          </a:prstGeom>
          <a:noFill/>
          <a:ln>
            <a:noFill/>
          </a:ln>
        </p:spPr>
        <p:txBody>
          <a:bodyPr spcFirstLastPara="1" wrap="square" lIns="91425" tIns="91425" rIns="91425" bIns="91425" anchor="t" anchorCtr="0">
            <a:normAutofit/>
          </a:bodyPr>
          <a:lstStyle/>
          <a:p>
            <a:pPr marL="0" lvl="0" indent="0" algn="l" rtl="0">
              <a:lnSpc>
                <a:spcPct val="115000"/>
              </a:lnSpc>
              <a:spcBef>
                <a:spcPts val="0"/>
              </a:spcBef>
              <a:spcAft>
                <a:spcPts val="0"/>
              </a:spcAft>
              <a:buSzPts val="1800"/>
              <a:buNone/>
            </a:pPr>
            <a:endParaRPr dirty="0"/>
          </a:p>
          <a:p>
            <a:pPr marL="457200" lvl="0" indent="-342900" algn="l" rtl="0">
              <a:lnSpc>
                <a:spcPct val="150000"/>
              </a:lnSpc>
              <a:spcBef>
                <a:spcPts val="1200"/>
              </a:spcBef>
              <a:spcAft>
                <a:spcPts val="0"/>
              </a:spcAft>
              <a:buSzPts val="1800"/>
              <a:buChar char="●"/>
            </a:pPr>
            <a:r>
              <a:rPr lang="en" sz="1200" dirty="0">
                <a:latin typeface="+mj-lt"/>
              </a:rPr>
              <a:t>Injuries often happen in hotels if the employees or staff are not careful. The most happening incidents are trips and falls which are very common in hotels.</a:t>
            </a:r>
            <a:endParaRPr sz="1200" dirty="0">
              <a:latin typeface="+mj-lt"/>
            </a:endParaRPr>
          </a:p>
          <a:p>
            <a:pPr marL="457200" lvl="0" indent="-342900" algn="l" rtl="0">
              <a:lnSpc>
                <a:spcPct val="150000"/>
              </a:lnSpc>
              <a:spcBef>
                <a:spcPts val="0"/>
              </a:spcBef>
              <a:spcAft>
                <a:spcPts val="0"/>
              </a:spcAft>
              <a:buSzPts val="1800"/>
              <a:buChar char="●"/>
            </a:pPr>
            <a:r>
              <a:rPr lang="en" sz="1200" dirty="0">
                <a:latin typeface="+mj-lt"/>
              </a:rPr>
              <a:t>The risk increases on hard surfaces such as tile or concrete.</a:t>
            </a:r>
            <a:endParaRPr sz="1200" dirty="0">
              <a:latin typeface="+mj-lt"/>
            </a:endParaRPr>
          </a:p>
          <a:p>
            <a:pPr marL="0" lvl="0" indent="0" algn="l" rtl="0">
              <a:lnSpc>
                <a:spcPct val="150000"/>
              </a:lnSpc>
              <a:spcBef>
                <a:spcPts val="1200"/>
              </a:spcBef>
              <a:spcAft>
                <a:spcPts val="0"/>
              </a:spcAft>
              <a:buSzPts val="1800"/>
              <a:buNone/>
            </a:pPr>
            <a:r>
              <a:rPr lang="en" sz="1200" dirty="0">
                <a:latin typeface="+mj-lt"/>
              </a:rPr>
              <a:t>Importance</a:t>
            </a:r>
            <a:endParaRPr sz="1200" dirty="0">
              <a:latin typeface="+mj-lt"/>
            </a:endParaRPr>
          </a:p>
          <a:p>
            <a:pPr marL="457200" lvl="0" indent="-361950" algn="just" rtl="0">
              <a:lnSpc>
                <a:spcPct val="150000"/>
              </a:lnSpc>
              <a:spcBef>
                <a:spcPts val="0"/>
              </a:spcBef>
              <a:spcAft>
                <a:spcPts val="600"/>
              </a:spcAft>
              <a:buSzPts val="2100"/>
              <a:buChar char="●"/>
            </a:pPr>
            <a:r>
              <a:rPr lang="en" sz="1200" dirty="0">
                <a:solidFill>
                  <a:schemeClr val="bg2"/>
                </a:solidFill>
                <a:latin typeface="+mj-lt"/>
                <a:ea typeface="Arial"/>
                <a:cs typeface="Arial"/>
                <a:sym typeface="Arial"/>
              </a:rPr>
              <a:t>It is very important to measure the wet floors because falls and slips lead towards major accidents. </a:t>
            </a:r>
            <a:endParaRPr sz="1200" dirty="0">
              <a:solidFill>
                <a:schemeClr val="bg2"/>
              </a:solidFill>
              <a:latin typeface="+mj-lt"/>
            </a:endParaRPr>
          </a:p>
        </p:txBody>
      </p:sp>
      <p:pic>
        <p:nvPicPr>
          <p:cNvPr id="109" name="Google Shape;109;p8"/>
          <p:cNvPicPr preferRelativeResize="0"/>
          <p:nvPr/>
        </p:nvPicPr>
        <p:blipFill rotWithShape="1">
          <a:blip r:embed="rId3">
            <a:alphaModFix/>
          </a:blip>
          <a:srcRect/>
          <a:stretch/>
        </p:blipFill>
        <p:spPr>
          <a:xfrm>
            <a:off x="6329913" y="75338"/>
            <a:ext cx="2619375" cy="17430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3"/>
        <p:cNvGrpSpPr/>
        <p:nvPr/>
      </p:nvGrpSpPr>
      <p:grpSpPr>
        <a:xfrm>
          <a:off x="0" y="0"/>
          <a:ext cx="0" cy="0"/>
          <a:chOff x="0" y="0"/>
          <a:chExt cx="0" cy="0"/>
        </a:xfrm>
      </p:grpSpPr>
      <p:sp>
        <p:nvSpPr>
          <p:cNvPr id="114" name="Google Shape;114;p9"/>
          <p:cNvSpPr txBox="1">
            <a:spLocks noGrp="1"/>
          </p:cNvSpPr>
          <p:nvPr>
            <p:ph type="title"/>
          </p:nvPr>
        </p:nvSpPr>
        <p:spPr>
          <a:xfrm>
            <a:off x="311688" y="454657"/>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dirty="0"/>
              <a:t>Injury prevention</a:t>
            </a:r>
            <a:endParaRPr dirty="0"/>
          </a:p>
        </p:txBody>
      </p:sp>
      <p:sp>
        <p:nvSpPr>
          <p:cNvPr id="115" name="Google Shape;115;p9"/>
          <p:cNvSpPr txBox="1">
            <a:spLocks noGrp="1"/>
          </p:cNvSpPr>
          <p:nvPr>
            <p:ph type="body" idx="1"/>
          </p:nvPr>
        </p:nvSpPr>
        <p:spPr>
          <a:xfrm>
            <a:off x="311688" y="1615075"/>
            <a:ext cx="8520600" cy="3334800"/>
          </a:xfrm>
          <a:prstGeom prst="rect">
            <a:avLst/>
          </a:prstGeom>
          <a:noFill/>
          <a:ln>
            <a:noFill/>
          </a:ln>
        </p:spPr>
        <p:txBody>
          <a:bodyPr spcFirstLastPara="1" wrap="square" lIns="91425" tIns="91425" rIns="91425" bIns="91425" anchor="t" anchorCtr="0">
            <a:normAutofit/>
          </a:bodyPr>
          <a:lstStyle/>
          <a:p>
            <a:pPr marL="457200" lvl="0" indent="0" algn="just" rtl="0">
              <a:lnSpc>
                <a:spcPct val="150000"/>
              </a:lnSpc>
              <a:spcBef>
                <a:spcPts val="0"/>
              </a:spcBef>
              <a:spcAft>
                <a:spcPts val="0"/>
              </a:spcAft>
              <a:buNone/>
            </a:pPr>
            <a:r>
              <a:rPr lang="en" sz="1200" dirty="0">
                <a:solidFill>
                  <a:schemeClr val="bg2"/>
                </a:solidFill>
                <a:latin typeface="+mj-lt"/>
                <a:ea typeface="Arial"/>
                <a:cs typeface="Arial"/>
                <a:sym typeface="Arial"/>
              </a:rPr>
              <a:t>Precautions</a:t>
            </a:r>
            <a:endParaRPr sz="1200" dirty="0">
              <a:solidFill>
                <a:schemeClr val="bg2"/>
              </a:solidFill>
              <a:latin typeface="+mj-lt"/>
            </a:endParaRPr>
          </a:p>
          <a:p>
            <a:pPr marL="457200" lvl="0" indent="-342900" algn="l" rtl="0">
              <a:lnSpc>
                <a:spcPct val="150000"/>
              </a:lnSpc>
              <a:spcBef>
                <a:spcPts val="1200"/>
              </a:spcBef>
              <a:spcAft>
                <a:spcPts val="0"/>
              </a:spcAft>
              <a:buSzPts val="1800"/>
              <a:buChar char="●"/>
            </a:pPr>
            <a:r>
              <a:rPr lang="en" sz="1200" dirty="0">
                <a:latin typeface="+mj-lt"/>
              </a:rPr>
              <a:t>Bend your knees while lifting any heavy object or unloading items</a:t>
            </a:r>
            <a:endParaRPr sz="1200" dirty="0">
              <a:latin typeface="+mj-lt"/>
            </a:endParaRPr>
          </a:p>
          <a:p>
            <a:pPr marL="0" lvl="0" indent="0" algn="l" rtl="0">
              <a:lnSpc>
                <a:spcPct val="150000"/>
              </a:lnSpc>
              <a:spcBef>
                <a:spcPts val="1200"/>
              </a:spcBef>
              <a:spcAft>
                <a:spcPts val="0"/>
              </a:spcAft>
              <a:buClr>
                <a:schemeClr val="dk2"/>
              </a:buClr>
              <a:buSzPts val="1100"/>
              <a:buFont typeface="Arial"/>
              <a:buNone/>
            </a:pPr>
            <a:r>
              <a:rPr lang="en" sz="1200" dirty="0">
                <a:latin typeface="+mj-lt"/>
              </a:rPr>
              <a:t>   ● Make a full turnaround on the bed while making the bed</a:t>
            </a:r>
            <a:endParaRPr sz="1200" dirty="0">
              <a:latin typeface="+mj-lt"/>
            </a:endParaRPr>
          </a:p>
          <a:p>
            <a:pPr marL="0" lvl="0" indent="0" algn="l" rtl="0">
              <a:lnSpc>
                <a:spcPct val="150000"/>
              </a:lnSpc>
              <a:spcBef>
                <a:spcPts val="1200"/>
              </a:spcBef>
              <a:spcAft>
                <a:spcPts val="0"/>
              </a:spcAft>
              <a:buClr>
                <a:schemeClr val="dk2"/>
              </a:buClr>
              <a:buSzPts val="1100"/>
              <a:buFont typeface="Arial"/>
              <a:buNone/>
            </a:pPr>
            <a:r>
              <a:rPr lang="en" sz="1200" dirty="0">
                <a:latin typeface="+mj-lt"/>
              </a:rPr>
              <a:t>   ● Do not stand on one side of a bedsheet while removing it</a:t>
            </a:r>
            <a:endParaRPr sz="1200" dirty="0">
              <a:latin typeface="+mj-lt"/>
            </a:endParaRPr>
          </a:p>
          <a:p>
            <a:pPr marL="0" lvl="0" indent="0" algn="l" rtl="0">
              <a:lnSpc>
                <a:spcPct val="150000"/>
              </a:lnSpc>
              <a:spcBef>
                <a:spcPts val="1200"/>
              </a:spcBef>
              <a:spcAft>
                <a:spcPts val="0"/>
              </a:spcAft>
              <a:buClr>
                <a:schemeClr val="dk2"/>
              </a:buClr>
              <a:buSzPts val="1100"/>
              <a:buFont typeface="Arial"/>
              <a:buNone/>
            </a:pPr>
            <a:r>
              <a:rPr lang="en" sz="1200" dirty="0">
                <a:latin typeface="+mj-lt"/>
              </a:rPr>
              <a:t>   ● Move the small furniture that is placed in the way where you often go</a:t>
            </a:r>
            <a:endParaRPr sz="1200" dirty="0">
              <a:latin typeface="+mj-lt"/>
            </a:endParaRPr>
          </a:p>
          <a:p>
            <a:pPr marL="0" lvl="0" indent="0" algn="l" rtl="0">
              <a:lnSpc>
                <a:spcPct val="150000"/>
              </a:lnSpc>
              <a:spcBef>
                <a:spcPts val="1200"/>
              </a:spcBef>
              <a:spcAft>
                <a:spcPts val="0"/>
              </a:spcAft>
              <a:buClr>
                <a:schemeClr val="dk2"/>
              </a:buClr>
              <a:buSzPts val="1100"/>
              <a:buFont typeface="Arial"/>
              <a:buNone/>
            </a:pPr>
            <a:r>
              <a:rPr lang="en" sz="1200" dirty="0">
                <a:latin typeface="+mj-lt"/>
              </a:rPr>
              <a:t>   ● Read the instructions before using any cleaning products and chemicals</a:t>
            </a:r>
            <a:endParaRPr sz="1200" dirty="0">
              <a:latin typeface="+mj-lt"/>
            </a:endParaRPr>
          </a:p>
          <a:p>
            <a:pPr marL="457200" lvl="0" indent="-342900" algn="l" rtl="0">
              <a:lnSpc>
                <a:spcPct val="150000"/>
              </a:lnSpc>
              <a:spcBef>
                <a:spcPts val="1200"/>
              </a:spcBef>
              <a:spcAft>
                <a:spcPts val="0"/>
              </a:spcAft>
              <a:buSzPts val="1800"/>
              <a:buChar char="●"/>
            </a:pPr>
            <a:r>
              <a:rPr lang="en" sz="1200" dirty="0">
                <a:latin typeface="+mj-lt"/>
              </a:rPr>
              <a:t>Keep the signboards after mopping the floor to make people aware of it</a:t>
            </a:r>
            <a:endParaRPr sz="1200" dirty="0">
              <a:latin typeface="+mj-lt"/>
            </a:endParaRPr>
          </a:p>
        </p:txBody>
      </p:sp>
      <p:pic>
        <p:nvPicPr>
          <p:cNvPr id="116" name="Google Shape;116;p9"/>
          <p:cNvPicPr preferRelativeResize="0"/>
          <p:nvPr/>
        </p:nvPicPr>
        <p:blipFill rotWithShape="1">
          <a:blip r:embed="rId3">
            <a:alphaModFix/>
          </a:blip>
          <a:srcRect/>
          <a:stretch/>
        </p:blipFill>
        <p:spPr>
          <a:xfrm>
            <a:off x="5260413" y="247938"/>
            <a:ext cx="3571875" cy="12858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1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Emergency procedures</a:t>
            </a:r>
            <a:endParaRPr/>
          </a:p>
        </p:txBody>
      </p:sp>
      <p:sp>
        <p:nvSpPr>
          <p:cNvPr id="122" name="Google Shape;122;p10"/>
          <p:cNvSpPr txBox="1">
            <a:spLocks noGrp="1"/>
          </p:cNvSpPr>
          <p:nvPr>
            <p:ph type="body" idx="1"/>
          </p:nvPr>
        </p:nvSpPr>
        <p:spPr>
          <a:xfrm>
            <a:off x="227880" y="2460895"/>
            <a:ext cx="8520600" cy="3334800"/>
          </a:xfrm>
          <a:prstGeom prst="rect">
            <a:avLst/>
          </a:prstGeom>
          <a:noFill/>
          <a:ln>
            <a:noFill/>
          </a:ln>
        </p:spPr>
        <p:txBody>
          <a:bodyPr spcFirstLastPara="1" wrap="square" lIns="91425" tIns="91425" rIns="91425" bIns="91425" anchor="t" anchorCtr="0">
            <a:normAutofit/>
          </a:bodyPr>
          <a:lstStyle/>
          <a:p>
            <a:pPr marL="0" lvl="0" indent="0" algn="l" rtl="0">
              <a:lnSpc>
                <a:spcPct val="150000"/>
              </a:lnSpc>
              <a:spcBef>
                <a:spcPts val="0"/>
              </a:spcBef>
              <a:spcAft>
                <a:spcPts val="0"/>
              </a:spcAft>
              <a:buSzPts val="1800"/>
              <a:buNone/>
            </a:pPr>
            <a:r>
              <a:rPr lang="en" sz="1200" dirty="0">
                <a:latin typeface="+mj-lt"/>
              </a:rPr>
              <a:t>Emergency procedures are a plan of action which are conducted in a manner to foresee an emergency which may pose an immediate risk to health, property or life (Fallon and Rutherford, 2010).</a:t>
            </a:r>
            <a:endParaRPr sz="1200" dirty="0">
              <a:latin typeface="+mj-lt"/>
            </a:endParaRPr>
          </a:p>
          <a:p>
            <a:pPr marL="0" lvl="0" indent="0" algn="l" rtl="0">
              <a:lnSpc>
                <a:spcPct val="150000"/>
              </a:lnSpc>
              <a:spcBef>
                <a:spcPts val="1200"/>
              </a:spcBef>
              <a:spcAft>
                <a:spcPts val="0"/>
              </a:spcAft>
              <a:buSzPts val="1800"/>
              <a:buNone/>
            </a:pPr>
            <a:r>
              <a:rPr lang="en" sz="1200" dirty="0">
                <a:latin typeface="+mj-lt"/>
              </a:rPr>
              <a:t>Importance</a:t>
            </a:r>
            <a:endParaRPr sz="1200" dirty="0">
              <a:latin typeface="+mj-lt"/>
            </a:endParaRPr>
          </a:p>
          <a:p>
            <a:pPr marL="457200" lvl="0" indent="-342900" algn="l" rtl="0">
              <a:lnSpc>
                <a:spcPct val="150000"/>
              </a:lnSpc>
              <a:spcBef>
                <a:spcPts val="1200"/>
              </a:spcBef>
              <a:spcAft>
                <a:spcPts val="0"/>
              </a:spcAft>
              <a:buSzPts val="1800"/>
              <a:buChar char="●"/>
            </a:pPr>
            <a:r>
              <a:rPr lang="en" sz="1200" dirty="0">
                <a:latin typeface="+mj-lt"/>
              </a:rPr>
              <a:t>Knowing the exact location can assist staff in making a quick and instant response to the emergency</a:t>
            </a:r>
            <a:endParaRPr sz="1200" dirty="0">
              <a:latin typeface="+mj-lt"/>
            </a:endParaRPr>
          </a:p>
        </p:txBody>
      </p:sp>
      <p:pic>
        <p:nvPicPr>
          <p:cNvPr id="123" name="Google Shape;123;p10"/>
          <p:cNvPicPr preferRelativeResize="0"/>
          <p:nvPr/>
        </p:nvPicPr>
        <p:blipFill rotWithShape="1">
          <a:blip r:embed="rId3">
            <a:alphaModFix/>
          </a:blip>
          <a:srcRect/>
          <a:stretch/>
        </p:blipFill>
        <p:spPr>
          <a:xfrm>
            <a:off x="6863600" y="-1"/>
            <a:ext cx="2280400" cy="1754825"/>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1"/>
          <p:cNvSpPr txBox="1">
            <a:spLocks noGrp="1"/>
          </p:cNvSpPr>
          <p:nvPr>
            <p:ph type="title"/>
          </p:nvPr>
        </p:nvSpPr>
        <p:spPr>
          <a:xfrm>
            <a:off x="471720" y="445012"/>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Emergency procedures Continued </a:t>
            </a:r>
            <a:endParaRPr/>
          </a:p>
        </p:txBody>
      </p:sp>
      <p:sp>
        <p:nvSpPr>
          <p:cNvPr id="129" name="Google Shape;129;p11"/>
          <p:cNvSpPr txBox="1">
            <a:spLocks noGrp="1"/>
          </p:cNvSpPr>
          <p:nvPr>
            <p:ph type="body" idx="1"/>
          </p:nvPr>
        </p:nvSpPr>
        <p:spPr>
          <a:xfrm>
            <a:off x="288840" y="2125615"/>
            <a:ext cx="6243600" cy="3783600"/>
          </a:xfrm>
          <a:prstGeom prst="rect">
            <a:avLst/>
          </a:prstGeom>
          <a:noFill/>
          <a:ln>
            <a:noFill/>
          </a:ln>
        </p:spPr>
        <p:txBody>
          <a:bodyPr spcFirstLastPara="1" wrap="square" lIns="91425" tIns="91425" rIns="91425" bIns="91425" anchor="t" anchorCtr="0">
            <a:normAutofit/>
          </a:bodyPr>
          <a:lstStyle/>
          <a:p>
            <a:pPr marL="114300" lvl="0" indent="0" algn="just" rtl="0">
              <a:lnSpc>
                <a:spcPct val="150000"/>
              </a:lnSpc>
              <a:spcBef>
                <a:spcPts val="0"/>
              </a:spcBef>
              <a:spcAft>
                <a:spcPts val="0"/>
              </a:spcAft>
              <a:buClr>
                <a:srgbClr val="FF0000"/>
              </a:buClr>
              <a:buSzPts val="1800"/>
              <a:buNone/>
            </a:pPr>
            <a:r>
              <a:rPr lang="en" sz="1200" dirty="0">
                <a:solidFill>
                  <a:schemeClr val="bg2"/>
                </a:solidFill>
                <a:latin typeface="+mj-lt"/>
                <a:ea typeface="Arial"/>
                <a:cs typeface="Arial"/>
                <a:sym typeface="Arial"/>
              </a:rPr>
              <a:t>Precautions</a:t>
            </a:r>
            <a:endParaRPr sz="1200" dirty="0">
              <a:solidFill>
                <a:schemeClr val="bg2"/>
              </a:solidFill>
              <a:latin typeface="+mj-lt"/>
            </a:endParaRPr>
          </a:p>
          <a:p>
            <a:pPr marL="0" lvl="0" indent="0" algn="l" rtl="0">
              <a:lnSpc>
                <a:spcPct val="150000"/>
              </a:lnSpc>
              <a:spcBef>
                <a:spcPts val="1200"/>
              </a:spcBef>
              <a:spcAft>
                <a:spcPts val="0"/>
              </a:spcAft>
              <a:buClr>
                <a:schemeClr val="dk2"/>
              </a:buClr>
              <a:buSzPts val="1100"/>
              <a:buFont typeface="Arial"/>
              <a:buNone/>
            </a:pPr>
            <a:r>
              <a:rPr lang="en" sz="1200" dirty="0">
                <a:latin typeface="+mj-lt"/>
              </a:rPr>
              <a:t>● Stay calm and alert when an emergency breaks out</a:t>
            </a:r>
            <a:endParaRPr sz="1200" dirty="0">
              <a:latin typeface="+mj-lt"/>
            </a:endParaRPr>
          </a:p>
          <a:p>
            <a:pPr marL="0" lvl="0" indent="0" algn="l" rtl="0">
              <a:lnSpc>
                <a:spcPct val="150000"/>
              </a:lnSpc>
              <a:spcBef>
                <a:spcPts val="1200"/>
              </a:spcBef>
              <a:spcAft>
                <a:spcPts val="0"/>
              </a:spcAft>
              <a:buClr>
                <a:schemeClr val="dk2"/>
              </a:buClr>
              <a:buSzPts val="1100"/>
              <a:buFont typeface="Arial"/>
              <a:buNone/>
            </a:pPr>
            <a:r>
              <a:rPr lang="en" sz="1200" dirty="0">
                <a:latin typeface="+mj-lt"/>
              </a:rPr>
              <a:t>● Be familiar with the procedures and ponder upon them</a:t>
            </a:r>
            <a:endParaRPr sz="1200" dirty="0">
              <a:latin typeface="+mj-lt"/>
            </a:endParaRPr>
          </a:p>
          <a:p>
            <a:pPr marL="0" lvl="0" indent="0" algn="l" rtl="0">
              <a:lnSpc>
                <a:spcPct val="150000"/>
              </a:lnSpc>
              <a:spcBef>
                <a:spcPts val="1200"/>
              </a:spcBef>
              <a:spcAft>
                <a:spcPts val="0"/>
              </a:spcAft>
              <a:buClr>
                <a:schemeClr val="dk2"/>
              </a:buClr>
              <a:buSzPts val="1100"/>
              <a:buFont typeface="Arial"/>
              <a:buNone/>
            </a:pPr>
            <a:r>
              <a:rPr lang="en" sz="1200" dirty="0">
                <a:latin typeface="+mj-lt"/>
              </a:rPr>
              <a:t>● If there is time, quickly notify the front desk</a:t>
            </a:r>
            <a:endParaRPr sz="1200" dirty="0">
              <a:latin typeface="+mj-lt"/>
            </a:endParaRPr>
          </a:p>
          <a:p>
            <a:pPr marL="0" lvl="0" indent="0" algn="l" rtl="0">
              <a:lnSpc>
                <a:spcPct val="115000"/>
              </a:lnSpc>
              <a:spcBef>
                <a:spcPts val="1200"/>
              </a:spcBef>
              <a:spcAft>
                <a:spcPts val="0"/>
              </a:spcAft>
              <a:buClr>
                <a:schemeClr val="dk2"/>
              </a:buClr>
              <a:buSzPts val="1100"/>
              <a:buFont typeface="Arial"/>
              <a:buNone/>
            </a:pPr>
            <a:endParaRPr dirty="0"/>
          </a:p>
        </p:txBody>
      </p:sp>
      <p:pic>
        <p:nvPicPr>
          <p:cNvPr id="130" name="Google Shape;130;p11"/>
          <p:cNvPicPr preferRelativeResize="0"/>
          <p:nvPr/>
        </p:nvPicPr>
        <p:blipFill rotWithShape="1">
          <a:blip r:embed="rId3">
            <a:alphaModFix/>
          </a:blip>
          <a:srcRect/>
          <a:stretch/>
        </p:blipFill>
        <p:spPr>
          <a:xfrm>
            <a:off x="5540460" y="2125457"/>
            <a:ext cx="3314700" cy="13811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4"/>
        <p:cNvGrpSpPr/>
        <p:nvPr/>
      </p:nvGrpSpPr>
      <p:grpSpPr>
        <a:xfrm>
          <a:off x="0" y="0"/>
          <a:ext cx="0" cy="0"/>
          <a:chOff x="0" y="0"/>
          <a:chExt cx="0" cy="0"/>
        </a:xfrm>
      </p:grpSpPr>
      <p:sp>
        <p:nvSpPr>
          <p:cNvPr id="135" name="Google Shape;135;g2b8a4c17821_0_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chemeClr val="dk2"/>
              </a:buClr>
              <a:buSzPct val="111111"/>
              <a:buFont typeface="Arial"/>
              <a:buNone/>
            </a:pPr>
            <a:r>
              <a:rPr lang="en" dirty="0"/>
              <a:t>Emergency procedures Continued </a:t>
            </a:r>
            <a:endParaRPr dirty="0"/>
          </a:p>
        </p:txBody>
      </p:sp>
      <p:sp>
        <p:nvSpPr>
          <p:cNvPr id="136" name="Google Shape;136;g2b8a4c17821_0_0"/>
          <p:cNvSpPr txBox="1">
            <a:spLocks noGrp="1"/>
          </p:cNvSpPr>
          <p:nvPr>
            <p:ph type="body" idx="1"/>
          </p:nvPr>
        </p:nvSpPr>
        <p:spPr>
          <a:xfrm>
            <a:off x="311700" y="1653175"/>
            <a:ext cx="8520600" cy="3334800"/>
          </a:xfrm>
          <a:prstGeom prst="rect">
            <a:avLst/>
          </a:prstGeom>
          <a:noFill/>
          <a:ln>
            <a:noFill/>
          </a:ln>
        </p:spPr>
        <p:txBody>
          <a:bodyPr spcFirstLastPara="1" wrap="square" lIns="91425" tIns="91425" rIns="91425" bIns="91425" anchor="t" anchorCtr="0">
            <a:normAutofit/>
          </a:bodyPr>
          <a:lstStyle/>
          <a:p>
            <a:pPr marL="457200" lvl="0" indent="-342900" algn="l" rtl="0">
              <a:lnSpc>
                <a:spcPct val="150000"/>
              </a:lnSpc>
              <a:spcBef>
                <a:spcPts val="1200"/>
              </a:spcBef>
              <a:spcAft>
                <a:spcPts val="0"/>
              </a:spcAft>
              <a:buSzPts val="1800"/>
              <a:buChar char="●"/>
            </a:pPr>
            <a:r>
              <a:rPr lang="en" sz="1200" dirty="0">
                <a:latin typeface="+mj-lt"/>
              </a:rPr>
              <a:t>Be alert about the emergency gates and evacuate the hotel as quickly as</a:t>
            </a:r>
            <a:endParaRPr sz="1200" dirty="0">
              <a:latin typeface="+mj-lt"/>
            </a:endParaRPr>
          </a:p>
          <a:p>
            <a:pPr marL="0" lvl="0" indent="0" algn="l" rtl="0">
              <a:lnSpc>
                <a:spcPct val="150000"/>
              </a:lnSpc>
              <a:spcBef>
                <a:spcPts val="1200"/>
              </a:spcBef>
              <a:spcAft>
                <a:spcPts val="0"/>
              </a:spcAft>
              <a:buClr>
                <a:schemeClr val="dk2"/>
              </a:buClr>
              <a:buSzPts val="1100"/>
              <a:buFont typeface="Arial"/>
              <a:buNone/>
            </a:pPr>
            <a:r>
              <a:rPr lang="en" sz="1200" dirty="0">
                <a:latin typeface="+mj-lt"/>
              </a:rPr>
              <a:t>possible</a:t>
            </a:r>
            <a:endParaRPr sz="1200" dirty="0">
              <a:latin typeface="+mj-lt"/>
            </a:endParaRPr>
          </a:p>
          <a:p>
            <a:pPr marL="0" lvl="0" indent="0" algn="l" rtl="0">
              <a:lnSpc>
                <a:spcPct val="150000"/>
              </a:lnSpc>
              <a:spcBef>
                <a:spcPts val="1200"/>
              </a:spcBef>
              <a:spcAft>
                <a:spcPts val="0"/>
              </a:spcAft>
              <a:buClr>
                <a:schemeClr val="dk2"/>
              </a:buClr>
              <a:buSzPts val="1100"/>
              <a:buFont typeface="Arial"/>
              <a:buNone/>
            </a:pPr>
            <a:r>
              <a:rPr lang="en" sz="1200" dirty="0">
                <a:latin typeface="+mj-lt"/>
              </a:rPr>
              <a:t>   ● Always keep the customers first when such an emergency breaks out</a:t>
            </a:r>
            <a:endParaRPr sz="1200" dirty="0">
              <a:latin typeface="+mj-lt"/>
            </a:endParaRPr>
          </a:p>
          <a:p>
            <a:pPr marL="0" lvl="0" indent="0" algn="l" rtl="0">
              <a:lnSpc>
                <a:spcPct val="150000"/>
              </a:lnSpc>
              <a:spcBef>
                <a:spcPts val="1200"/>
              </a:spcBef>
              <a:spcAft>
                <a:spcPts val="0"/>
              </a:spcAft>
              <a:buClr>
                <a:schemeClr val="dk2"/>
              </a:buClr>
              <a:buSzPts val="1100"/>
              <a:buFont typeface="Arial"/>
              <a:buNone/>
            </a:pPr>
            <a:r>
              <a:rPr lang="en" sz="1200" dirty="0">
                <a:latin typeface="+mj-lt"/>
              </a:rPr>
              <a:t>   ● Use emergency equipment such as first aid kits, fire extinguishers and</a:t>
            </a:r>
            <a:endParaRPr sz="1200" dirty="0">
              <a:latin typeface="+mj-lt"/>
            </a:endParaRPr>
          </a:p>
          <a:p>
            <a:pPr marL="0" lvl="0" indent="0" algn="l" rtl="0">
              <a:lnSpc>
                <a:spcPct val="150000"/>
              </a:lnSpc>
              <a:spcBef>
                <a:spcPts val="1200"/>
              </a:spcBef>
              <a:spcAft>
                <a:spcPts val="0"/>
              </a:spcAft>
              <a:buClr>
                <a:schemeClr val="dk2"/>
              </a:buClr>
              <a:buSzPts val="1100"/>
              <a:buFont typeface="Arial"/>
              <a:buNone/>
            </a:pPr>
            <a:r>
              <a:rPr lang="en" sz="1200" dirty="0">
                <a:latin typeface="+mj-lt"/>
              </a:rPr>
              <a:t>others if needed</a:t>
            </a:r>
            <a:endParaRPr sz="1200" dirty="0">
              <a:latin typeface="+mj-lt"/>
            </a:endParaRPr>
          </a:p>
          <a:p>
            <a:pPr marL="0" lvl="0" indent="0" algn="l" rtl="0">
              <a:lnSpc>
                <a:spcPct val="115000"/>
              </a:lnSpc>
              <a:spcBef>
                <a:spcPts val="1200"/>
              </a:spcBef>
              <a:spcAft>
                <a:spcPts val="0"/>
              </a:spcAft>
              <a:buClr>
                <a:schemeClr val="dk2"/>
              </a:buClr>
              <a:buSzPts val="2323"/>
              <a:buFont typeface="Arial"/>
              <a:buNone/>
            </a:pPr>
            <a:endParaRPr dirty="0"/>
          </a:p>
          <a:p>
            <a:pPr marL="0" lvl="0" indent="0" algn="l" rtl="0">
              <a:lnSpc>
                <a:spcPct val="115000"/>
              </a:lnSpc>
              <a:spcBef>
                <a:spcPts val="1200"/>
              </a:spcBef>
              <a:spcAft>
                <a:spcPts val="0"/>
              </a:spcAft>
              <a:buSzPts val="1800"/>
              <a:buNone/>
            </a:pPr>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Conclusion</a:t>
            </a:r>
            <a:endParaRPr/>
          </a:p>
        </p:txBody>
      </p:sp>
      <p:sp>
        <p:nvSpPr>
          <p:cNvPr id="142" name="Google Shape;142;p12"/>
          <p:cNvSpPr txBox="1">
            <a:spLocks noGrp="1"/>
          </p:cNvSpPr>
          <p:nvPr>
            <p:ph type="body" idx="1"/>
          </p:nvPr>
        </p:nvSpPr>
        <p:spPr>
          <a:xfrm>
            <a:off x="365040" y="2178955"/>
            <a:ext cx="4260300" cy="3334800"/>
          </a:xfrm>
          <a:prstGeom prst="rect">
            <a:avLst/>
          </a:prstGeom>
          <a:noFill/>
          <a:ln>
            <a:noFill/>
          </a:ln>
        </p:spPr>
        <p:txBody>
          <a:bodyPr spcFirstLastPara="1" wrap="square" lIns="91425" tIns="91425" rIns="91425" bIns="91425" anchor="t" anchorCtr="0">
            <a:normAutofit/>
          </a:bodyPr>
          <a:lstStyle/>
          <a:p>
            <a:pPr marL="457200" lvl="0" indent="-342900" algn="l" rtl="0">
              <a:lnSpc>
                <a:spcPct val="150000"/>
              </a:lnSpc>
              <a:spcBef>
                <a:spcPts val="0"/>
              </a:spcBef>
              <a:spcAft>
                <a:spcPts val="0"/>
              </a:spcAft>
              <a:buSzPts val="1800"/>
              <a:buChar char="●"/>
            </a:pPr>
            <a:r>
              <a:rPr lang="en" sz="1200" dirty="0">
                <a:latin typeface="+mj-lt"/>
              </a:rPr>
              <a:t>The above presentation discussed the various health and safety standards</a:t>
            </a:r>
            <a:endParaRPr sz="1200" dirty="0">
              <a:latin typeface="+mj-lt"/>
            </a:endParaRPr>
          </a:p>
          <a:p>
            <a:pPr marL="457200" lvl="0" indent="-342900" algn="l" rtl="0">
              <a:lnSpc>
                <a:spcPct val="150000"/>
              </a:lnSpc>
              <a:spcBef>
                <a:spcPts val="0"/>
              </a:spcBef>
              <a:spcAft>
                <a:spcPts val="0"/>
              </a:spcAft>
              <a:buSzPts val="1800"/>
              <a:buChar char="●"/>
            </a:pPr>
            <a:r>
              <a:rPr lang="en" sz="1200" dirty="0">
                <a:latin typeface="+mj-lt"/>
              </a:rPr>
              <a:t>Being careful while reading the training module is very significant</a:t>
            </a:r>
            <a:endParaRPr sz="1200" dirty="0">
              <a:latin typeface="+mj-lt"/>
            </a:endParaRPr>
          </a:p>
          <a:p>
            <a:pPr marL="457200" lvl="0" indent="-342900" algn="l" rtl="0">
              <a:lnSpc>
                <a:spcPct val="150000"/>
              </a:lnSpc>
              <a:spcBef>
                <a:spcPts val="0"/>
              </a:spcBef>
              <a:spcAft>
                <a:spcPts val="0"/>
              </a:spcAft>
              <a:buSzPts val="1800"/>
              <a:buChar char="●"/>
            </a:pPr>
            <a:r>
              <a:rPr lang="en" sz="1200" dirty="0">
                <a:latin typeface="+mj-lt"/>
              </a:rPr>
              <a:t>The purpose of the training module was to educate the employees</a:t>
            </a:r>
            <a:endParaRPr sz="1200" dirty="0">
              <a:latin typeface="+mj-lt"/>
            </a:endParaRPr>
          </a:p>
          <a:p>
            <a:pPr marL="0" lvl="0" indent="0" algn="l" rtl="0">
              <a:lnSpc>
                <a:spcPct val="115000"/>
              </a:lnSpc>
              <a:spcBef>
                <a:spcPts val="1200"/>
              </a:spcBef>
              <a:spcAft>
                <a:spcPts val="1200"/>
              </a:spcAft>
              <a:buSzPts val="1800"/>
              <a:buNone/>
            </a:pPr>
            <a:endParaRPr dirty="0"/>
          </a:p>
        </p:txBody>
      </p:sp>
      <p:pic>
        <p:nvPicPr>
          <p:cNvPr id="143" name="Google Shape;143;p12"/>
          <p:cNvPicPr preferRelativeResize="0"/>
          <p:nvPr/>
        </p:nvPicPr>
        <p:blipFill rotWithShape="1">
          <a:blip r:embed="rId3">
            <a:alphaModFix/>
          </a:blip>
          <a:srcRect/>
          <a:stretch/>
        </p:blipFill>
        <p:spPr>
          <a:xfrm>
            <a:off x="5957050" y="175600"/>
            <a:ext cx="2619375" cy="1743075"/>
          </a:xfrm>
          <a:prstGeom prst="rect">
            <a:avLst/>
          </a:prstGeom>
          <a:noFill/>
          <a:ln>
            <a:noFill/>
          </a:ln>
        </p:spPr>
      </p:pic>
      <p:pic>
        <p:nvPicPr>
          <p:cNvPr id="144" name="Google Shape;144;p12"/>
          <p:cNvPicPr preferRelativeResize="0"/>
          <p:nvPr/>
        </p:nvPicPr>
        <p:blipFill rotWithShape="1">
          <a:blip r:embed="rId4">
            <a:alphaModFix/>
          </a:blip>
          <a:srcRect/>
          <a:stretch/>
        </p:blipFill>
        <p:spPr>
          <a:xfrm>
            <a:off x="6073860" y="3281975"/>
            <a:ext cx="2705100" cy="1685925"/>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48"/>
        <p:cNvGrpSpPr/>
        <p:nvPr/>
      </p:nvGrpSpPr>
      <p:grpSpPr>
        <a:xfrm>
          <a:off x="0" y="0"/>
          <a:ext cx="0" cy="0"/>
          <a:chOff x="0" y="0"/>
          <a:chExt cx="0" cy="0"/>
        </a:xfrm>
      </p:grpSpPr>
      <p:sp>
        <p:nvSpPr>
          <p:cNvPr id="149" name="Google Shape;149;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SzPct val="111111"/>
              <a:buNone/>
            </a:pPr>
            <a:r>
              <a:rPr lang="en"/>
              <a:t>Reference list</a:t>
            </a:r>
            <a:endParaRPr/>
          </a:p>
        </p:txBody>
      </p:sp>
      <p:sp>
        <p:nvSpPr>
          <p:cNvPr id="150" name="Google Shape;150;p13"/>
          <p:cNvSpPr txBox="1">
            <a:spLocks noGrp="1"/>
          </p:cNvSpPr>
          <p:nvPr>
            <p:ph type="body" idx="1"/>
          </p:nvPr>
        </p:nvSpPr>
        <p:spPr>
          <a:xfrm>
            <a:off x="311700" y="1234075"/>
            <a:ext cx="8520600" cy="3334800"/>
          </a:xfrm>
          <a:prstGeom prst="rect">
            <a:avLst/>
          </a:prstGeom>
          <a:noFill/>
          <a:ln>
            <a:noFill/>
          </a:ln>
        </p:spPr>
        <p:txBody>
          <a:bodyPr spcFirstLastPara="1" wrap="square" lIns="91425" tIns="91425" rIns="91425" bIns="91425" anchor="t" anchorCtr="0">
            <a:normAutofit fontScale="40000" lnSpcReduction="20000"/>
          </a:bodyPr>
          <a:lstStyle/>
          <a:p>
            <a:pPr marL="0" lvl="0" indent="0" algn="just" rtl="0">
              <a:lnSpc>
                <a:spcPct val="150000"/>
              </a:lnSpc>
              <a:spcBef>
                <a:spcPts val="0"/>
              </a:spcBef>
              <a:spcAft>
                <a:spcPts val="0"/>
              </a:spcAft>
              <a:buClr>
                <a:schemeClr val="dk2"/>
              </a:buClr>
              <a:buSzPct val="91666"/>
              <a:buFont typeface="Arial"/>
              <a:buNone/>
            </a:pPr>
            <a:r>
              <a:rPr lang="en" sz="2200" dirty="0">
                <a:latin typeface="Arial"/>
                <a:ea typeface="Arial"/>
                <a:cs typeface="Arial"/>
                <a:sym typeface="Arial"/>
              </a:rPr>
              <a:t>Bridger, E. (2018) Employee engagement: a practical introduction. 2nd ed. HR Fundamentals. London: CIPD and Kogan Page.</a:t>
            </a:r>
            <a:endParaRPr sz="2200" dirty="0">
              <a:latin typeface="Arial"/>
              <a:ea typeface="Arial"/>
              <a:cs typeface="Arial"/>
              <a:sym typeface="Arial"/>
            </a:endParaRPr>
          </a:p>
          <a:p>
            <a:pPr marL="0" lvl="0" indent="0" algn="just" rtl="0">
              <a:lnSpc>
                <a:spcPct val="150000"/>
              </a:lnSpc>
              <a:spcBef>
                <a:spcPts val="1000"/>
              </a:spcBef>
              <a:spcAft>
                <a:spcPts val="0"/>
              </a:spcAft>
              <a:buClr>
                <a:schemeClr val="dk2"/>
              </a:buClr>
              <a:buSzPct val="91666"/>
              <a:buFont typeface="Arial"/>
              <a:buNone/>
            </a:pPr>
            <a:r>
              <a:rPr lang="en" sz="2200" dirty="0">
                <a:latin typeface="Arial"/>
                <a:ea typeface="Arial"/>
                <a:cs typeface="Arial"/>
                <a:sym typeface="Arial"/>
              </a:rPr>
              <a:t>Leiter, M. P. and Bakker, A. B. (2010) Work Engagement: A Handbook of Essential Theory and Research. Hove [England]: Psychology Press.</a:t>
            </a:r>
            <a:endParaRPr sz="2200" dirty="0">
              <a:latin typeface="Arial"/>
              <a:ea typeface="Arial"/>
              <a:cs typeface="Arial"/>
              <a:sym typeface="Arial"/>
            </a:endParaRPr>
          </a:p>
          <a:p>
            <a:pPr marL="0" lvl="0" indent="0" algn="just" rtl="0">
              <a:lnSpc>
                <a:spcPct val="150000"/>
              </a:lnSpc>
              <a:spcBef>
                <a:spcPts val="1000"/>
              </a:spcBef>
              <a:spcAft>
                <a:spcPts val="0"/>
              </a:spcAft>
              <a:buClr>
                <a:schemeClr val="dk2"/>
              </a:buClr>
              <a:buSzPct val="91666"/>
              <a:buFont typeface="Arial"/>
              <a:buNone/>
            </a:pPr>
            <a:r>
              <a:rPr lang="en" sz="2200" dirty="0">
                <a:latin typeface="Arial"/>
                <a:ea typeface="Arial"/>
                <a:cs typeface="Arial"/>
                <a:sym typeface="Arial"/>
              </a:rPr>
              <a:t>Quick, L. (2020) Managing Events. Real Challenges, Real Outcomes. London: SAGE Publications Ltd.</a:t>
            </a:r>
            <a:endParaRPr sz="2200" dirty="0">
              <a:latin typeface="Arial"/>
              <a:ea typeface="Arial"/>
              <a:cs typeface="Arial"/>
              <a:sym typeface="Arial"/>
            </a:endParaRPr>
          </a:p>
          <a:p>
            <a:pPr marL="0" lvl="0" indent="0" algn="just" rtl="0">
              <a:lnSpc>
                <a:spcPct val="150000"/>
              </a:lnSpc>
              <a:spcBef>
                <a:spcPts val="1000"/>
              </a:spcBef>
              <a:spcAft>
                <a:spcPts val="0"/>
              </a:spcAft>
              <a:buClr>
                <a:schemeClr val="dk2"/>
              </a:buClr>
              <a:buSzPct val="91666"/>
              <a:buFont typeface="Arial"/>
              <a:buNone/>
            </a:pPr>
            <a:r>
              <a:rPr lang="en" sz="2200" dirty="0">
                <a:latin typeface="Arial"/>
                <a:ea typeface="Arial"/>
                <a:cs typeface="Arial"/>
                <a:sym typeface="Arial"/>
              </a:rPr>
              <a:t>Fallon, M. &amp; Rutherford, D. (2010) Hotel Management and Operations. London: Pearson.</a:t>
            </a:r>
            <a:endParaRPr sz="2200" dirty="0">
              <a:latin typeface="Arial"/>
              <a:ea typeface="Arial"/>
              <a:cs typeface="Arial"/>
              <a:sym typeface="Arial"/>
            </a:endParaRPr>
          </a:p>
          <a:p>
            <a:pPr marL="0" lvl="0" indent="0" algn="just" rtl="0">
              <a:lnSpc>
                <a:spcPct val="150000"/>
              </a:lnSpc>
              <a:spcBef>
                <a:spcPts val="1000"/>
              </a:spcBef>
              <a:spcAft>
                <a:spcPts val="0"/>
              </a:spcAft>
              <a:buClr>
                <a:schemeClr val="dk2"/>
              </a:buClr>
              <a:buSzPct val="91666"/>
              <a:buFont typeface="Arial"/>
              <a:buNone/>
            </a:pPr>
            <a:r>
              <a:rPr lang="en" sz="2200" dirty="0">
                <a:latin typeface="Arial"/>
                <a:ea typeface="Arial"/>
                <a:cs typeface="Arial"/>
                <a:sym typeface="Arial"/>
              </a:rPr>
              <a:t>Johnston, R., Clark, G. &amp; Shulver, M. (2012) Service Operations Management. London: Pearson.</a:t>
            </a:r>
            <a:endParaRPr sz="2200" dirty="0">
              <a:latin typeface="Arial"/>
              <a:ea typeface="Arial"/>
              <a:cs typeface="Arial"/>
              <a:sym typeface="Arial"/>
            </a:endParaRPr>
          </a:p>
          <a:p>
            <a:pPr marL="0" lvl="0" indent="0" algn="just" rtl="0">
              <a:lnSpc>
                <a:spcPct val="150000"/>
              </a:lnSpc>
              <a:spcBef>
                <a:spcPts val="1000"/>
              </a:spcBef>
              <a:spcAft>
                <a:spcPts val="0"/>
              </a:spcAft>
              <a:buClr>
                <a:schemeClr val="dk2"/>
              </a:buClr>
              <a:buSzPct val="91666"/>
              <a:buFont typeface="Arial"/>
              <a:buNone/>
            </a:pPr>
            <a:r>
              <a:rPr lang="en" sz="2200" dirty="0">
                <a:latin typeface="Arial"/>
                <a:ea typeface="Arial"/>
                <a:cs typeface="Arial"/>
                <a:sym typeface="Arial"/>
              </a:rPr>
              <a:t>Sharma, N., Chaudhary, N. and Singh, V. (2019) Management Techniques For Employee Engagement In Contemporary Organizations. Hershey, Pennsylvania: IGI Global.</a:t>
            </a:r>
            <a:endParaRPr sz="2200" dirty="0">
              <a:latin typeface="Arial"/>
              <a:ea typeface="Arial"/>
              <a:cs typeface="Arial"/>
              <a:sym typeface="Arial"/>
            </a:endParaRPr>
          </a:p>
          <a:p>
            <a:pPr marL="0" lvl="0" indent="0" algn="just" rtl="0">
              <a:lnSpc>
                <a:spcPct val="150000"/>
              </a:lnSpc>
              <a:spcBef>
                <a:spcPts val="1000"/>
              </a:spcBef>
              <a:spcAft>
                <a:spcPts val="0"/>
              </a:spcAft>
              <a:buClr>
                <a:schemeClr val="dk2"/>
              </a:buClr>
              <a:buSzPct val="91666"/>
              <a:buFont typeface="Arial"/>
              <a:buNone/>
            </a:pPr>
            <a:r>
              <a:rPr lang="en" sz="2200" dirty="0">
                <a:latin typeface="Arial"/>
                <a:ea typeface="Arial"/>
                <a:cs typeface="Arial"/>
                <a:sym typeface="Arial"/>
              </a:rPr>
              <a:t>Tesone, D. (2010) Principles Of Management For The Hospitality Industry. 1st ed. London: Routledge.</a:t>
            </a:r>
            <a:endParaRPr sz="2200" dirty="0">
              <a:latin typeface="Arial"/>
              <a:ea typeface="Arial"/>
              <a:cs typeface="Arial"/>
              <a:sym typeface="Arial"/>
            </a:endParaRPr>
          </a:p>
          <a:p>
            <a:pPr marL="0" lvl="0" indent="0" algn="just" rtl="0">
              <a:lnSpc>
                <a:spcPct val="150000"/>
              </a:lnSpc>
              <a:spcBef>
                <a:spcPts val="1000"/>
              </a:spcBef>
              <a:spcAft>
                <a:spcPts val="0"/>
              </a:spcAft>
              <a:buClr>
                <a:schemeClr val="dk2"/>
              </a:buClr>
              <a:buSzPct val="91666"/>
              <a:buFont typeface="Arial"/>
              <a:buNone/>
            </a:pPr>
            <a:r>
              <a:rPr lang="en" sz="2200" dirty="0">
                <a:latin typeface="Arial"/>
                <a:ea typeface="Arial"/>
                <a:cs typeface="Arial"/>
                <a:sym typeface="Arial"/>
              </a:rPr>
              <a:t>Wood, R. (2013) Key Concepts in Hospitality Management.London: Sage.</a:t>
            </a:r>
            <a:endParaRPr sz="2200" dirty="0">
              <a:latin typeface="Arial"/>
              <a:ea typeface="Arial"/>
              <a:cs typeface="Arial"/>
              <a:sym typeface="Arial"/>
            </a:endParaRPr>
          </a:p>
          <a:p>
            <a:pPr marL="0" lvl="0" indent="0" algn="just" rtl="0">
              <a:lnSpc>
                <a:spcPct val="150000"/>
              </a:lnSpc>
              <a:spcBef>
                <a:spcPts val="1000"/>
              </a:spcBef>
              <a:spcAft>
                <a:spcPts val="0"/>
              </a:spcAft>
              <a:buClr>
                <a:schemeClr val="dk2"/>
              </a:buClr>
              <a:buSzPct val="91666"/>
              <a:buFont typeface="Arial"/>
              <a:buNone/>
            </a:pPr>
            <a:r>
              <a:rPr lang="en" sz="2200" dirty="0">
                <a:latin typeface="Arial"/>
                <a:ea typeface="Arial"/>
                <a:cs typeface="Arial"/>
                <a:sym typeface="Arial"/>
              </a:rPr>
              <a:t>Cottrell, S. (2019) The Study Skills Handbook. 5th ed. London:Red Globe Press.</a:t>
            </a:r>
            <a:endParaRPr sz="2200" dirty="0">
              <a:latin typeface="Arial"/>
              <a:ea typeface="Arial"/>
              <a:cs typeface="Arial"/>
              <a:sym typeface="Arial"/>
            </a:endParaRPr>
          </a:p>
          <a:p>
            <a:pPr marL="0" lvl="0" indent="0" algn="just" rtl="0">
              <a:lnSpc>
                <a:spcPct val="150000"/>
              </a:lnSpc>
              <a:spcBef>
                <a:spcPts val="1000"/>
              </a:spcBef>
              <a:spcAft>
                <a:spcPts val="0"/>
              </a:spcAft>
              <a:buClr>
                <a:schemeClr val="dk2"/>
              </a:buClr>
              <a:buSzPct val="91666"/>
              <a:buFont typeface="Arial"/>
              <a:buNone/>
            </a:pPr>
            <a:r>
              <a:rPr lang="en" sz="2200" dirty="0">
                <a:latin typeface="Arial"/>
                <a:ea typeface="Arial"/>
                <a:cs typeface="Arial"/>
                <a:sym typeface="Arial"/>
              </a:rPr>
              <a:t>Mullins, L. and Dossor, P. (2013) Hospitality Management and Organisational Behaviour. 5th ed. Harlow: Pearson.</a:t>
            </a:r>
            <a:endParaRPr sz="2200" dirty="0">
              <a:latin typeface="Arial"/>
              <a:ea typeface="Arial"/>
              <a:cs typeface="Arial"/>
              <a:sym typeface="Arial"/>
            </a:endParaRPr>
          </a:p>
          <a:p>
            <a:pPr marL="0" lvl="0" indent="0" algn="l" rtl="0">
              <a:lnSpc>
                <a:spcPct val="115000"/>
              </a:lnSpc>
              <a:spcBef>
                <a:spcPts val="1000"/>
              </a:spcBef>
              <a:spcAft>
                <a:spcPts val="1200"/>
              </a:spcAft>
              <a:buSzPct val="142857"/>
              <a:buNone/>
            </a:pPr>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4"/>
        <p:cNvGrpSpPr/>
        <p:nvPr/>
      </p:nvGrpSpPr>
      <p:grpSpPr>
        <a:xfrm>
          <a:off x="0" y="0"/>
          <a:ext cx="0" cy="0"/>
          <a:chOff x="0" y="0"/>
          <a:chExt cx="0" cy="0"/>
        </a:xfrm>
      </p:grpSpPr>
      <p:pic>
        <p:nvPicPr>
          <p:cNvPr id="155" name="Google Shape;155;p14"/>
          <p:cNvPicPr preferRelativeResize="0"/>
          <p:nvPr/>
        </p:nvPicPr>
        <p:blipFill rotWithShape="1">
          <a:blip r:embed="rId3">
            <a:alphaModFix/>
          </a:blip>
          <a:srcRect/>
          <a:stretch/>
        </p:blipFill>
        <p:spPr>
          <a:xfrm>
            <a:off x="762000" y="428625"/>
            <a:ext cx="7620000" cy="4286250"/>
          </a:xfrm>
          <a:prstGeom prst="rect">
            <a:avLst/>
          </a:prstGeom>
          <a:noFill/>
          <a:ln>
            <a:noFill/>
          </a:ln>
        </p:spPr>
      </p:pic>
    </p:spTree>
  </p:cSld>
  <p:clrMapOvr>
    <a:masterClrMapping/>
  </p:clrMapOvr>
</p:sld>
</file>

<file path=ppt/theme/theme1.xml><?xml version="1.0" encoding="utf-8"?>
<a:theme xmlns:a="http://schemas.openxmlformats.org/drawingml/2006/main" name="Pop">
  <a:themeElements>
    <a:clrScheme name="Pop">
      <a:dk1>
        <a:srgbClr val="F8E71C"/>
      </a:dk1>
      <a:lt1>
        <a:srgbClr val="FFFFFF"/>
      </a:lt1>
      <a:dk2>
        <a:srgbClr val="000000"/>
      </a:dk2>
      <a:lt2>
        <a:srgbClr val="D9D9D9"/>
      </a:lt2>
      <a:accent1>
        <a:srgbClr val="666666"/>
      </a:accent1>
      <a:accent2>
        <a:srgbClr val="483165"/>
      </a:accent2>
      <a:accent3>
        <a:srgbClr val="EB1E95"/>
      </a:accent3>
      <a:accent4>
        <a:srgbClr val="01AFD1"/>
      </a:accent4>
      <a:accent5>
        <a:srgbClr val="0F9D58"/>
      </a:accent5>
      <a:accent6>
        <a:srgbClr val="9C27B0"/>
      </a:accent6>
      <a:hlink>
        <a:srgbClr val="0F9D58"/>
      </a:hlink>
      <a:folHlink>
        <a:srgbClr val="0F9D5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2184</Words>
  <Application>Microsoft Office PowerPoint</Application>
  <PresentationFormat>On-screen Show (16:9)</PresentationFormat>
  <Paragraphs>135</Paragraphs>
  <Slides>15</Slides>
  <Notes>15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Oswald</vt:lpstr>
      <vt:lpstr>Montserrat</vt:lpstr>
      <vt:lpstr>Playfair Display</vt:lpstr>
      <vt:lpstr>Pop</vt:lpstr>
      <vt:lpstr>Operating Hotel Facilities</vt:lpstr>
      <vt:lpstr>Contents table </vt:lpstr>
      <vt:lpstr>Introduction </vt:lpstr>
      <vt:lpstr>Health and safety guide in hotels</vt:lpstr>
      <vt:lpstr>Health and safety guide in hotels</vt:lpstr>
      <vt:lpstr>Cleaning procedure</vt:lpstr>
      <vt:lpstr>Cleaning procedure</vt:lpstr>
      <vt:lpstr>Injury prevention</vt:lpstr>
      <vt:lpstr>Injury prevention</vt:lpstr>
      <vt:lpstr>Emergency procedures</vt:lpstr>
      <vt:lpstr>Emergency procedures Continued </vt:lpstr>
      <vt:lpstr>Emergency procedures Continued </vt:lpstr>
      <vt:lpstr>Conclusion</vt:lpstr>
      <vt:lpstr>Reference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Operating Hotel Facilities</dc:title>
  <cp:lastModifiedBy>Elena Stenic</cp:lastModifiedBy>
  <cp:revision>1</cp:revision>
  <dcterms:modified xsi:type="dcterms:W3CDTF">2024-02-22T20:12:43Z</dcterms:modified>
</cp:coreProperties>
</file>