
<file path=[Content_Types].xml><?xml version="1.0" encoding="utf-8"?>
<Types xmlns="http://schemas.openxmlformats.org/package/2006/content-types">
  <Default Extension="gif" ContentType="image/gi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7"/>
  </p:notesMasterIdLst>
  <p:handoutMasterIdLst>
    <p:handoutMasterId r:id="rId18"/>
  </p:handoutMasterIdLst>
  <p:sldIdLst>
    <p:sldId id="339" r:id="rId2"/>
    <p:sldId id="1333" r:id="rId3"/>
    <p:sldId id="1340" r:id="rId4"/>
    <p:sldId id="1345" r:id="rId5"/>
    <p:sldId id="1344" r:id="rId6"/>
    <p:sldId id="1328" r:id="rId7"/>
    <p:sldId id="1343" r:id="rId8"/>
    <p:sldId id="1342" r:id="rId9"/>
    <p:sldId id="1351" r:id="rId10"/>
    <p:sldId id="1341" r:id="rId11"/>
    <p:sldId id="1347" r:id="rId12"/>
    <p:sldId id="1350" r:id="rId13"/>
    <p:sldId id="1348" r:id="rId14"/>
    <p:sldId id="1349" r:id="rId15"/>
    <p:sldId id="1329" r:id="rId16"/>
  </p:sldIdLst>
  <p:sldSz cx="12192000" cy="6858000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8578E42-1C81-410D-9DBE-508DEBA73177}" v="440" dt="2023-03-11T08:23:40.863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616DA210-FB5B-4158-B5E0-FEB733F419BA}" styleName="Light Style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327F97BB-C833-4FB7-BDE5-3F7075034690}" styleName="Themed Style 2 - Accent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8799B23B-EC83-4686-B30A-512413B5E67A}" styleName="Light Style 3 –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840" autoAdjust="0"/>
    <p:restoredTop sz="93385" autoAdjust="0"/>
  </p:normalViewPr>
  <p:slideViewPr>
    <p:cSldViewPr>
      <p:cViewPr varScale="1">
        <p:scale>
          <a:sx n="76" d="100"/>
          <a:sy n="76" d="100"/>
        </p:scale>
        <p:origin x="58" y="250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2265789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2550" y="730250"/>
            <a:ext cx="65039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1324776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fld id="{57708EB7-2A54-4C95-90F5-05EE3C616A54}" type="slidenum">
              <a:rPr lang="en-GB" altLang="en-US"/>
              <a:pPr/>
              <a:t>1</a:t>
            </a:fld>
            <a:endParaRPr lang="en-GB" altLang="en-US"/>
          </a:p>
        </p:txBody>
      </p:sp>
      <p:sp>
        <p:nvSpPr>
          <p:cNvPr id="604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2550" y="730250"/>
            <a:ext cx="6503988" cy="3659188"/>
          </a:xfrm>
          <a:ln/>
        </p:spPr>
      </p:sp>
      <p:sp>
        <p:nvSpPr>
          <p:cNvPr id="604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6179095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6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832496916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xfrm>
            <a:off x="382588" y="685800"/>
            <a:ext cx="6094412" cy="3429000"/>
          </a:xfrm>
          <a:ln/>
        </p:spPr>
      </p:sp>
      <p:sp>
        <p:nvSpPr>
          <p:cNvPr id="6147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148" name="Slide Number Placeholder 3"/>
          <p:cNvSpPr>
            <a:spLocks noGrp="1"/>
          </p:cNvSpPr>
          <p:nvPr>
            <p:ph type="sldNum" sz="quarter" idx="5"/>
          </p:nvPr>
        </p:nvSpPr>
        <p:spPr>
          <a:xfrm>
            <a:off x="0" y="0"/>
            <a:ext cx="0" cy="0"/>
          </a:xfrm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" pitchFamily="18" charset="0"/>
              </a:defRPr>
            </a:lvl9pPr>
          </a:lstStyle>
          <a:p>
            <a:pPr marL="0" marR="0" lvl="0" indent="0" algn="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fld id="{B55C682C-BEAF-4365-B5E8-533534DD8CDE}" type="slidenum">
              <a:rPr kumimoji="0" lang="en-US" altLang="en-US" sz="1200" b="0" i="0" u="none" strike="noStrike" kern="1200" cap="none" spc="0" normalizeH="0" baseline="0" noProof="0" smtClean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Arial" panose="020B0604020202020204" pitchFamily="34" charset="0"/>
                <a:ea typeface="MS PGothic" panose="020B0600070205080204" pitchFamily="34" charset="-128"/>
                <a:cs typeface="+mn-cs"/>
              </a:rPr>
              <a:pPr marL="0" marR="0" lvl="0" indent="0" algn="r" defTabSz="914400" rtl="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tabLst/>
                <a:defRPr/>
              </a:pPr>
              <a:t>15</a:t>
            </a:fld>
            <a:endParaRPr kumimoji="0" lang="en-US" altLang="en-US" sz="12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Arial" panose="020B0604020202020204" pitchFamily="34" charset="0"/>
              <a:ea typeface="MS PGothic" panose="020B0600070205080204" pitchFamily="34" charset="-128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9226065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1499B58-9205-4FF2-9B7C-AECC93D72618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72E1F8-BCFB-44C6-B696-7A74408526EC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D873EB-E076-48DF-B502-812D079C0797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35E3E-DC75-4665-AEA7-86DC4BF45934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F34A0-4761-46B5-B509-A7563F218A83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DB6942-DACB-4879-90C5-D0ADF3FD036D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1118F0-C6F5-456C-8138-3AE0A7B3937D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C0A634-D170-423C-9AEA-9F8F779036BA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913935-A17A-4230-B338-B38EDD3D1A9B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5BA4B8F-3D98-4382-B8AB-0DF34334EBF8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70D71B9-D667-4267-B204-C96A2458EBAA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CDE6D1B9-AA3E-46AF-B30D-93A94EFC84BA}" type="datetime1">
              <a:rPr lang="en-GB" altLang="en-US" smtClean="0"/>
              <a:t>13/02/2025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hf sldNum="0"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1" name="Rectangle 2"/>
          <p:cNvSpPr>
            <a:spLocks noGrp="1" noChangeArrowheads="1"/>
          </p:cNvSpPr>
          <p:nvPr>
            <p:ph type="ctrTitle"/>
          </p:nvPr>
        </p:nvSpPr>
        <p:spPr>
          <a:xfrm>
            <a:off x="623392" y="1196752"/>
            <a:ext cx="10873208" cy="2816730"/>
          </a:xfrm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eaLnBrk="1" hangingPunct="1">
              <a:buFont typeface="Arial" charset="0"/>
              <a:buNone/>
              <a:defRPr/>
            </a:pPr>
            <a:r>
              <a:rPr lang="en-GB" sz="6000" dirty="0">
                <a:solidFill>
                  <a:schemeClr val="accent2"/>
                </a:solidFill>
                <a:ea typeface="ＭＳ Ｐゴシック" charset="0"/>
              </a:rPr>
              <a:t>LCBB5011</a:t>
            </a:r>
            <a:br>
              <a:rPr lang="en-GB" sz="6000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6000" b="1" dirty="0">
                <a:solidFill>
                  <a:schemeClr val="accent2"/>
                </a:solidFill>
                <a:ea typeface="ＭＳ Ｐゴシック" charset="0"/>
              </a:rPr>
              <a:t>Essentials of Accounting &amp; Finance</a:t>
            </a:r>
            <a:br>
              <a:rPr lang="en-GB" b="1" dirty="0">
                <a:solidFill>
                  <a:schemeClr val="accent2"/>
                </a:solidFill>
                <a:ea typeface="ＭＳ Ｐゴシック" charset="0"/>
              </a:rPr>
            </a:br>
            <a:r>
              <a:rPr lang="en-GB" sz="4000" dirty="0">
                <a:solidFill>
                  <a:schemeClr val="accent2"/>
                </a:solidFill>
                <a:ea typeface="ＭＳ Ｐゴシック" charset="0"/>
              </a:rPr>
              <a:t>Week 8 Session 2</a:t>
            </a:r>
            <a:endParaRPr lang="en-GB" cap="none" dirty="0">
              <a:ea typeface="ＭＳ Ｐゴシック" charset="0"/>
            </a:endParaRPr>
          </a:p>
        </p:txBody>
      </p:sp>
      <p:sp>
        <p:nvSpPr>
          <p:cNvPr id="2" name="Subtitle 1">
            <a:extLst>
              <a:ext uri="{FF2B5EF4-FFF2-40B4-BE49-F238E27FC236}">
                <a16:creationId xmlns:a16="http://schemas.microsoft.com/office/drawing/2014/main" id="{3A5521FE-B377-A2AC-430A-4B0D8CC79EDE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71564" y="4189504"/>
            <a:ext cx="7448871" cy="1008112"/>
          </a:xfrm>
        </p:spPr>
        <p:txBody>
          <a:bodyPr/>
          <a:lstStyle/>
          <a:p>
            <a:pPr eaLnBrk="1" hangingPunct="1">
              <a:defRPr/>
            </a:pPr>
            <a:r>
              <a:rPr lang="en-GB" sz="2400" dirty="0">
                <a:solidFill>
                  <a:schemeClr val="accent2"/>
                </a:solidFill>
                <a:ea typeface="ＭＳ Ｐゴシック" charset="0"/>
              </a:rPr>
              <a:t> </a:t>
            </a:r>
            <a:r>
              <a:rPr lang="en-GB" altLang="en-US" sz="3200" b="1" dirty="0">
                <a:solidFill>
                  <a:schemeClr val="accent2"/>
                </a:solidFill>
                <a:ea typeface="ＭＳ Ｐゴシック" charset="0"/>
              </a:rPr>
              <a:t>Financing a Business</a:t>
            </a:r>
          </a:p>
          <a:p>
            <a:pPr eaLnBrk="1" hangingPunct="1">
              <a:defRPr/>
            </a:pPr>
            <a:endParaRPr lang="en-GB" altLang="en-US" b="1" dirty="0">
              <a:solidFill>
                <a:schemeClr val="accent2"/>
              </a:solidFill>
              <a:ea typeface="ＭＳ Ｐゴシック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548598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A409490E-891E-385D-37A7-58F4E540809B}"/>
              </a:ext>
            </a:extLst>
          </p:cNvPr>
          <p:cNvSpPr txBox="1"/>
          <p:nvPr/>
        </p:nvSpPr>
        <p:spPr>
          <a:xfrm>
            <a:off x="443372" y="1268321"/>
            <a:ext cx="968507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Understand the different sources of business finance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ECF534E-C463-A2D3-9043-9B707FFD3620}"/>
              </a:ext>
            </a:extLst>
          </p:cNvPr>
          <p:cNvSpPr txBox="1"/>
          <p:nvPr/>
        </p:nvSpPr>
        <p:spPr>
          <a:xfrm>
            <a:off x="443372" y="1826824"/>
            <a:ext cx="1098122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Analyse the advantages and risks associated with long-term and short-term financing options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9FDD9ED-D9D9-759E-2220-182D80C022DB}"/>
              </a:ext>
            </a:extLst>
          </p:cNvPr>
          <p:cNvSpPr txBox="1"/>
          <p:nvPr/>
        </p:nvSpPr>
        <p:spPr>
          <a:xfrm>
            <a:off x="425787" y="2860099"/>
            <a:ext cx="715452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400" dirty="0"/>
              <a:t>Evaluate the factors influencing financing decisions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A0B5F90E-F460-C7D6-A227-69D2D108F354}"/>
              </a:ext>
            </a:extLst>
          </p:cNvPr>
          <p:cNvSpPr txBox="1"/>
          <p:nvPr/>
        </p:nvSpPr>
        <p:spPr>
          <a:xfrm>
            <a:off x="368581" y="3444487"/>
            <a:ext cx="10755195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Apply financial decision-making principles to recommend an appropriate financing mix for a business expansion program.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B9704618-088F-067B-9A4C-FFB4198E0260}"/>
              </a:ext>
            </a:extLst>
          </p:cNvPr>
          <p:cNvSpPr txBox="1"/>
          <p:nvPr/>
        </p:nvSpPr>
        <p:spPr>
          <a:xfrm>
            <a:off x="371363" y="4415865"/>
            <a:ext cx="10513168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/>
              <a:t>Demonstrate knowledge of capital structure strategies and their implications on business operations and financial sustainability</a:t>
            </a:r>
          </a:p>
        </p:txBody>
      </p:sp>
      <p:sp>
        <p:nvSpPr>
          <p:cNvPr id="10" name="Rectangle 2">
            <a:extLst>
              <a:ext uri="{FF2B5EF4-FFF2-40B4-BE49-F238E27FC236}">
                <a16:creationId xmlns:a16="http://schemas.microsoft.com/office/drawing/2014/main" id="{F5126C84-31A2-45C2-E54D-8E24FFF98727}"/>
              </a:ext>
            </a:extLst>
          </p:cNvPr>
          <p:cNvSpPr txBox="1">
            <a:spLocks noChangeArrowheads="1"/>
          </p:cNvSpPr>
          <p:nvPr/>
        </p:nvSpPr>
        <p:spPr>
          <a:xfrm>
            <a:off x="443372" y="309943"/>
            <a:ext cx="10369151" cy="559711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Learning Outcomes</a:t>
            </a:r>
          </a:p>
        </p:txBody>
      </p:sp>
    </p:spTree>
    <p:extLst>
      <p:ext uri="{BB962C8B-B14F-4D97-AF65-F5344CB8AC3E}">
        <p14:creationId xmlns:p14="http://schemas.microsoft.com/office/powerpoint/2010/main" val="34594785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9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14348E45-BEDA-065F-8FAD-FE35683E748A}"/>
              </a:ext>
            </a:extLst>
          </p:cNvPr>
          <p:cNvSpPr txBox="1"/>
          <p:nvPr/>
        </p:nvSpPr>
        <p:spPr>
          <a:xfrm>
            <a:off x="479376" y="1331640"/>
            <a:ext cx="10739551" cy="40626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Borrowing (Debt Financing)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Risk</a:t>
            </a:r>
            <a:r>
              <a:rPr lang="en-GB" sz="2400" dirty="0"/>
              <a:t> (for lenders):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Low risk compared to equity because lenders are entitled to interest payments and principal repayment regardless of the company's profitability.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Secured loans may have even lower risk due to collateral backing.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Risk</a:t>
            </a:r>
            <a:r>
              <a:rPr lang="en-GB" sz="2400" dirty="0"/>
              <a:t> (for the business):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High risk since debt repayments are obligatory, which can create financial strain during downturns.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Failure to meet payments can lead to insolvency or loss of assets.</a:t>
            </a:r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7BB5DA9F-B1BB-EFE8-DB1B-326502CA69CC}"/>
              </a:ext>
            </a:extLst>
          </p:cNvPr>
          <p:cNvSpPr txBox="1">
            <a:spLocks noChangeArrowheads="1"/>
          </p:cNvSpPr>
          <p:nvPr/>
        </p:nvSpPr>
        <p:spPr>
          <a:xfrm>
            <a:off x="191344" y="188640"/>
            <a:ext cx="11521280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The risk/return characteristics of sources of long-term finance</a:t>
            </a:r>
          </a:p>
        </p:txBody>
      </p:sp>
    </p:spTree>
    <p:extLst>
      <p:ext uri="{BB962C8B-B14F-4D97-AF65-F5344CB8AC3E}">
        <p14:creationId xmlns:p14="http://schemas.microsoft.com/office/powerpoint/2010/main" val="38046145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4431D6-B23B-65AE-B851-E340AA34787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3797ED60-4A72-15C4-A479-A736C98AF8ED}"/>
              </a:ext>
            </a:extLst>
          </p:cNvPr>
          <p:cNvSpPr txBox="1">
            <a:spLocks noChangeArrowheads="1"/>
          </p:cNvSpPr>
          <p:nvPr/>
        </p:nvSpPr>
        <p:spPr>
          <a:xfrm>
            <a:off x="224860" y="0"/>
            <a:ext cx="11809312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algn="l"/>
            <a:r>
              <a:rPr lang="en-US" sz="3200" kern="0" dirty="0"/>
              <a:t>The risk/return characteristics of sources of long-term finance - </a:t>
            </a:r>
            <a:r>
              <a:rPr lang="en-GB" sz="3200" b="1" dirty="0"/>
              <a:t>Preference Shares</a:t>
            </a:r>
          </a:p>
          <a:p>
            <a:pPr lvl="0" algn="l"/>
            <a:endParaRPr lang="en-US" sz="3200" kern="0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7DCCDC40-85FD-3484-2C3C-AF06AF79AA79}"/>
              </a:ext>
            </a:extLst>
          </p:cNvPr>
          <p:cNvSpPr txBox="1"/>
          <p:nvPr/>
        </p:nvSpPr>
        <p:spPr>
          <a:xfrm>
            <a:off x="191344" y="1182231"/>
            <a:ext cx="11809312" cy="44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Risk</a:t>
            </a:r>
            <a:r>
              <a:rPr lang="en-GB" sz="2200" dirty="0"/>
              <a:t> (for investors):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Moderate risk, as preference shareholders have a higher claim on assets and earnings than ordinary shareholders but lower than debt holders.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Dividend payments are generally fixed but not guaranteed. If the company faces financial difficulty, dividends may be deferred.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Risk</a:t>
            </a:r>
            <a:r>
              <a:rPr lang="en-GB" sz="2200" dirty="0"/>
              <a:t> (for the business):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Moderate risk, as preference dividends are less flexible than ordinary dividends but can still be postponed if necessary.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200" b="1" dirty="0"/>
              <a:t>Return</a:t>
            </a:r>
            <a:r>
              <a:rPr lang="en-GB" sz="22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Fixed dividend payments, often at a higher rate than debt interest to compensate for higher risk.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200" dirty="0"/>
              <a:t>Preference shareholders do not typically benefit from profit growth or capital appreciation.</a:t>
            </a:r>
          </a:p>
        </p:txBody>
      </p:sp>
    </p:spTree>
    <p:extLst>
      <p:ext uri="{BB962C8B-B14F-4D97-AF65-F5344CB8AC3E}">
        <p14:creationId xmlns:p14="http://schemas.microsoft.com/office/powerpoint/2010/main" val="38134613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69BE171-97C1-79B2-AC87-218D443D90E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21C2D692-699E-E9E6-09CB-F461A508A446}"/>
              </a:ext>
            </a:extLst>
          </p:cNvPr>
          <p:cNvSpPr txBox="1"/>
          <p:nvPr/>
        </p:nvSpPr>
        <p:spPr>
          <a:xfrm>
            <a:off x="371364" y="1166842"/>
            <a:ext cx="1144927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Ordinary Shares (Equity Financing)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Risk</a:t>
            </a:r>
            <a:r>
              <a:rPr lang="en-GB" sz="2400" dirty="0"/>
              <a:t> (for investors):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High risk, as ordinary shareholders are the last to receive any returns. In case of liquidation, they are paid after all debt and preference obligations.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Dividends are variable and depend on profitability; there may be no payout during poor performance.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Risk</a:t>
            </a:r>
            <a:r>
              <a:rPr lang="en-GB" sz="2400" dirty="0"/>
              <a:t> (for the business):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Lower risk than debt, as there are no mandatory repayment obligations or fixed dividends.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1" dirty="0"/>
              <a:t>Return</a:t>
            </a:r>
            <a:r>
              <a:rPr lang="en-GB" sz="2400" dirty="0"/>
              <a:t>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Potential for high returns through both dividends and capital gains.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Shareholders benefit directly from the company's growth and profitability.</a:t>
            </a: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A3F5F82D-9722-B631-39B4-87E7EF293B85}"/>
              </a:ext>
            </a:extLst>
          </p:cNvPr>
          <p:cNvSpPr txBox="1">
            <a:spLocks noChangeArrowheads="1"/>
          </p:cNvSpPr>
          <p:nvPr/>
        </p:nvSpPr>
        <p:spPr>
          <a:xfrm>
            <a:off x="191344" y="188640"/>
            <a:ext cx="11809312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The risk/return characteristics of sources of long-term finance</a:t>
            </a:r>
          </a:p>
        </p:txBody>
      </p:sp>
    </p:spTree>
    <p:extLst>
      <p:ext uri="{BB962C8B-B14F-4D97-AF65-F5344CB8AC3E}">
        <p14:creationId xmlns:p14="http://schemas.microsoft.com/office/powerpoint/2010/main" val="184452188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2"/>
          <p:cNvSpPr txBox="1">
            <a:spLocks noChangeArrowheads="1"/>
          </p:cNvSpPr>
          <p:nvPr/>
        </p:nvSpPr>
        <p:spPr>
          <a:xfrm>
            <a:off x="803412" y="260648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Short-term and long-term financing requirements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95247" y="1124744"/>
            <a:ext cx="7201505" cy="4374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917282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D7D07A2-B9E7-A317-A304-57339500F2B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78282EFB-89EA-F871-C5E6-DCA27D61FCC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87318855"/>
              </p:ext>
            </p:extLst>
          </p:nvPr>
        </p:nvGraphicFramePr>
        <p:xfrm>
          <a:off x="609600" y="620688"/>
          <a:ext cx="10972800" cy="2560320"/>
        </p:xfrm>
        <a:graphic>
          <a:graphicData uri="http://schemas.openxmlformats.org/drawingml/2006/table">
            <a:tbl>
              <a:tblPr>
                <a:tableStyleId>{8799B23B-EC83-4686-B30A-512413B5E67A}</a:tableStyleId>
              </a:tblPr>
              <a:tblGrid>
                <a:gridCol w="2194560">
                  <a:extLst>
                    <a:ext uri="{9D8B030D-6E8A-4147-A177-3AD203B41FA5}">
                      <a16:colId xmlns:a16="http://schemas.microsoft.com/office/drawing/2014/main" val="1983719136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4274469936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1930591612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3080861695"/>
                    </a:ext>
                  </a:extLst>
                </a:gridCol>
                <a:gridCol w="2194560">
                  <a:extLst>
                    <a:ext uri="{9D8B030D-6E8A-4147-A177-3AD203B41FA5}">
                      <a16:colId xmlns:a16="http://schemas.microsoft.com/office/drawing/2014/main" val="823055469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 dirty="0"/>
                        <a:t>Source</a:t>
                      </a:r>
                      <a:endParaRPr lang="en-GB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Risk (Investor Perspective)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Risk (Business Perspective)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Return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Control Impact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85408158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Borrowing (Debt)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Fixed interest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No dilution of control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435525286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Preference Shares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Moderate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Moderate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Fixed dividends (higher than debt)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Limited or no dilution of control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8700616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Ordinary Shares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High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Low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Variable dividends and capital gains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Dilution of ownership/control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729641473"/>
                  </a:ext>
                </a:extLst>
              </a:tr>
            </a:tbl>
          </a:graphicData>
        </a:graphic>
      </p:graphicFrame>
      <p:sp>
        <p:nvSpPr>
          <p:cNvPr id="3" name="Rectangle 1">
            <a:extLst>
              <a:ext uri="{FF2B5EF4-FFF2-40B4-BE49-F238E27FC236}">
                <a16:creationId xmlns:a16="http://schemas.microsoft.com/office/drawing/2014/main" id="{95F2CEE2-9DB1-4BF9-7E31-79E671A2C8B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364" y="4005064"/>
            <a:ext cx="11449272" cy="13234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Summary of Comparison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This comparison highlights how borrowing is the least risky for investors but places a greater burden on the business, while ordinary shares carry the highest risk for investors but offer the potential for high returns. Preference shares fall somewhere in between, offering a balance of risk and return.</a:t>
            </a:r>
          </a:p>
        </p:txBody>
      </p:sp>
    </p:spTree>
    <p:extLst>
      <p:ext uri="{BB962C8B-B14F-4D97-AF65-F5344CB8AC3E}">
        <p14:creationId xmlns:p14="http://schemas.microsoft.com/office/powerpoint/2010/main" val="23341969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E5EEE1-0BA6-175C-08C7-E80897582D0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33300E16-78D1-9B0C-7655-A38F560E70CC}"/>
              </a:ext>
            </a:extLst>
          </p:cNvPr>
          <p:cNvSpPr txBox="1"/>
          <p:nvPr/>
        </p:nvSpPr>
        <p:spPr>
          <a:xfrm>
            <a:off x="299356" y="621725"/>
            <a:ext cx="11593288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Short-term Financing Requirements</a:t>
            </a:r>
          </a:p>
          <a:p>
            <a:r>
              <a:rPr lang="en-GB" sz="2400" dirty="0"/>
              <a:t>These needs arise from day-to-day operations and are usually met through financing with a duration of less than one year.</a:t>
            </a:r>
          </a:p>
          <a:p>
            <a:endParaRPr lang="en-GB" dirty="0"/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219D45E7-5434-BBC5-B8CB-338010B13268}"/>
              </a:ext>
            </a:extLst>
          </p:cNvPr>
          <p:cNvSpPr txBox="1">
            <a:spLocks noChangeArrowheads="1"/>
          </p:cNvSpPr>
          <p:nvPr/>
        </p:nvSpPr>
        <p:spPr>
          <a:xfrm>
            <a:off x="623392" y="24674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Short-term financing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92A1A4E-F0DD-F645-61B4-BD5E0A743FAF}"/>
              </a:ext>
            </a:extLst>
          </p:cNvPr>
          <p:cNvSpPr txBox="1"/>
          <p:nvPr/>
        </p:nvSpPr>
        <p:spPr>
          <a:xfrm>
            <a:off x="299356" y="1556792"/>
            <a:ext cx="11329166" cy="30162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sz="2800" dirty="0"/>
          </a:p>
          <a:p>
            <a:r>
              <a:rPr lang="en-GB" sz="2400" b="1" dirty="0"/>
              <a:t>Common Short-term Financing Needs</a:t>
            </a:r>
            <a:r>
              <a:rPr lang="en-GB" sz="2400" dirty="0"/>
              <a:t>:</a:t>
            </a:r>
          </a:p>
          <a:p>
            <a:pPr>
              <a:buFont typeface="+mj-lt"/>
              <a:buAutoNum type="arabicPeriod"/>
            </a:pPr>
            <a:r>
              <a:rPr lang="en-GB" sz="2400" b="1" dirty="0"/>
              <a:t>Working Capital</a:t>
            </a:r>
            <a:r>
              <a:rPr lang="en-GB" sz="2400" dirty="0"/>
              <a:t>: To cover daily expenses, such as wages, rent, and utilities.</a:t>
            </a:r>
          </a:p>
          <a:p>
            <a:pPr>
              <a:buFont typeface="+mj-lt"/>
              <a:buAutoNum type="arabicPeriod"/>
            </a:pPr>
            <a:endParaRPr lang="en-GB" sz="2400" dirty="0"/>
          </a:p>
          <a:p>
            <a:endParaRPr lang="en-GB" sz="2400" dirty="0"/>
          </a:p>
          <a:p>
            <a:pPr>
              <a:buFont typeface="+mj-lt"/>
              <a:buAutoNum type="arabicPeriod"/>
            </a:pPr>
            <a:r>
              <a:rPr lang="en-GB" sz="2400" b="1" dirty="0"/>
              <a:t>Inventory Purchases</a:t>
            </a:r>
            <a:r>
              <a:rPr lang="en-GB" sz="2400" dirty="0"/>
              <a:t>: Businesses need funds to maintain sufficient stock to meet customer demand.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794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FF77428-056D-729B-FA02-3F980A8C49B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852E494D-324C-E1A0-1014-33AF109483CD}"/>
              </a:ext>
            </a:extLst>
          </p:cNvPr>
          <p:cNvSpPr txBox="1">
            <a:spLocks noChangeArrowheads="1"/>
          </p:cNvSpPr>
          <p:nvPr/>
        </p:nvSpPr>
        <p:spPr>
          <a:xfrm>
            <a:off x="623392" y="24674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Short-term financing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256F1BC-3B4E-C322-E091-88DBB7E0DE4F}"/>
              </a:ext>
            </a:extLst>
          </p:cNvPr>
          <p:cNvSpPr txBox="1"/>
          <p:nvPr/>
        </p:nvSpPr>
        <p:spPr>
          <a:xfrm>
            <a:off x="251397" y="980728"/>
            <a:ext cx="11329166" cy="36933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3. Accounts Payable Management</a:t>
            </a:r>
            <a:r>
              <a:rPr lang="en-GB" sz="2400" dirty="0"/>
              <a:t>: Short-term financing helps pay suppliers and manage payables efficiently.</a:t>
            </a:r>
          </a:p>
          <a:p>
            <a:endParaRPr lang="en-GB" sz="2400" dirty="0"/>
          </a:p>
          <a:p>
            <a:pPr>
              <a:buFont typeface="+mj-lt"/>
              <a:buAutoNum type="arabicPeriod"/>
            </a:pPr>
            <a:endParaRPr lang="en-GB" sz="2400" dirty="0"/>
          </a:p>
          <a:p>
            <a:r>
              <a:rPr lang="en-GB" sz="2400" b="1" dirty="0"/>
              <a:t>4. Seasonal Demand</a:t>
            </a:r>
            <a:r>
              <a:rPr lang="en-GB" sz="2400" dirty="0"/>
              <a:t>: Industries with fluctuating sales cycles require short-term funding to bridge gaps in revenue.</a:t>
            </a:r>
          </a:p>
          <a:p>
            <a:endParaRPr lang="en-GB" sz="2400" dirty="0"/>
          </a:p>
          <a:p>
            <a:pPr>
              <a:buFont typeface="+mj-lt"/>
              <a:buAutoNum type="arabicPeriod"/>
            </a:pPr>
            <a:endParaRPr lang="en-GB" sz="2400" dirty="0"/>
          </a:p>
          <a:p>
            <a:r>
              <a:rPr lang="en-GB" sz="2400" b="1" dirty="0"/>
              <a:t>5. Unexpected Expenses</a:t>
            </a:r>
            <a:r>
              <a:rPr lang="en-GB" sz="2400" dirty="0"/>
              <a:t>: Short-term loans can cover sudden operational costs.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421733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BBE359-A58C-A231-908A-40F269FE100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C4B330DC-093A-DD33-C889-C1CDB17B2344}"/>
              </a:ext>
            </a:extLst>
          </p:cNvPr>
          <p:cNvSpPr txBox="1">
            <a:spLocks noChangeArrowheads="1"/>
          </p:cNvSpPr>
          <p:nvPr/>
        </p:nvSpPr>
        <p:spPr>
          <a:xfrm>
            <a:off x="263352" y="0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Short-term financing requirements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C5EA634-D75C-9B92-B3DB-4316E092FCF3}"/>
              </a:ext>
            </a:extLst>
          </p:cNvPr>
          <p:cNvSpPr txBox="1"/>
          <p:nvPr/>
        </p:nvSpPr>
        <p:spPr>
          <a:xfrm>
            <a:off x="263352" y="692696"/>
            <a:ext cx="10057317" cy="47705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600" b="1" dirty="0"/>
              <a:t>Sources of Short-term Financing</a:t>
            </a:r>
            <a:r>
              <a:rPr lang="en-GB" sz="26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Bank overdrafts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Trade credit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Short-term loans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Invoice financing or factoring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Business credit cards</a:t>
            </a:r>
          </a:p>
          <a:p>
            <a:endParaRPr lang="en-GB" sz="2600" dirty="0"/>
          </a:p>
          <a:p>
            <a:r>
              <a:rPr lang="en-GB" sz="2600" b="1" dirty="0"/>
              <a:t>Characteristics</a:t>
            </a:r>
            <a:r>
              <a:rPr lang="en-GB" sz="26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Lower interest rates than long-term debt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Fast approval and flexible repayment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600" dirty="0"/>
              <a:t>Greater refinancing risk due to short duration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258017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ECB2386-79D5-2988-9A1F-0016D6769D7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BAE9C3ED-268B-2E76-1D52-6059F52667EA}"/>
              </a:ext>
            </a:extLst>
          </p:cNvPr>
          <p:cNvSpPr txBox="1">
            <a:spLocks noChangeArrowheads="1"/>
          </p:cNvSpPr>
          <p:nvPr/>
        </p:nvSpPr>
        <p:spPr>
          <a:xfrm>
            <a:off x="119336" y="9925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long-term financing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E00448D-6B61-6823-A306-F43642EAA9C3}"/>
              </a:ext>
            </a:extLst>
          </p:cNvPr>
          <p:cNvSpPr txBox="1"/>
          <p:nvPr/>
        </p:nvSpPr>
        <p:spPr>
          <a:xfrm>
            <a:off x="146754" y="592227"/>
            <a:ext cx="11593288" cy="35548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500" dirty="0"/>
              <a:t>These are associated with strategic investments and projects that provide benefits over several years.</a:t>
            </a:r>
          </a:p>
          <a:p>
            <a:endParaRPr lang="en-GB" sz="2500" dirty="0"/>
          </a:p>
          <a:p>
            <a:r>
              <a:rPr lang="en-GB" sz="2500" b="1" dirty="0"/>
              <a:t>Common Long-term Financing Needs</a:t>
            </a:r>
            <a:r>
              <a:rPr lang="en-GB" sz="2500" dirty="0"/>
              <a:t>:</a:t>
            </a:r>
          </a:p>
          <a:p>
            <a:pPr>
              <a:buFont typeface="+mj-lt"/>
              <a:buAutoNum type="arabicPeriod"/>
            </a:pPr>
            <a:r>
              <a:rPr lang="en-GB" sz="2500" b="1" dirty="0"/>
              <a:t>Capital Expenditures (</a:t>
            </a:r>
            <a:r>
              <a:rPr lang="en-GB" sz="2500" b="1" dirty="0" err="1"/>
              <a:t>CapEx</a:t>
            </a:r>
            <a:r>
              <a:rPr lang="en-GB" sz="2500" b="1" dirty="0"/>
              <a:t>)</a:t>
            </a:r>
            <a:r>
              <a:rPr lang="en-GB" sz="2500" dirty="0"/>
              <a:t>: Purchasing or upgrading fixed assets such as plant, machinery, and equipment.</a:t>
            </a:r>
          </a:p>
          <a:p>
            <a:pPr>
              <a:buFont typeface="+mj-lt"/>
              <a:buAutoNum type="arabicPeriod"/>
            </a:pPr>
            <a:endParaRPr lang="en-GB" sz="2500" dirty="0"/>
          </a:p>
          <a:p>
            <a:pPr>
              <a:buFont typeface="+mj-lt"/>
              <a:buAutoNum type="arabicPeriod"/>
            </a:pPr>
            <a:r>
              <a:rPr lang="en-GB" sz="2500" b="1" dirty="0"/>
              <a:t>Business Expansion</a:t>
            </a:r>
            <a:r>
              <a:rPr lang="en-GB" sz="2500" dirty="0"/>
              <a:t>: Financing for new branches, product lines, or market entry.</a:t>
            </a:r>
          </a:p>
        </p:txBody>
      </p:sp>
    </p:spTree>
    <p:extLst>
      <p:ext uri="{BB962C8B-B14F-4D97-AF65-F5344CB8AC3E}">
        <p14:creationId xmlns:p14="http://schemas.microsoft.com/office/powerpoint/2010/main" val="285451461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25C864E-1272-4B47-682A-5B594A343D4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00CEA967-C86A-BE8C-ED26-7D90962ECDCA}"/>
              </a:ext>
            </a:extLst>
          </p:cNvPr>
          <p:cNvSpPr txBox="1">
            <a:spLocks noChangeArrowheads="1"/>
          </p:cNvSpPr>
          <p:nvPr/>
        </p:nvSpPr>
        <p:spPr>
          <a:xfrm>
            <a:off x="119336" y="9925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long-term financing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ED16904-163D-EF76-D736-427FBE17A060}"/>
              </a:ext>
            </a:extLst>
          </p:cNvPr>
          <p:cNvSpPr txBox="1"/>
          <p:nvPr/>
        </p:nvSpPr>
        <p:spPr>
          <a:xfrm>
            <a:off x="150221" y="1046121"/>
            <a:ext cx="11593288" cy="31700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buFont typeface="+mj-lt"/>
              <a:buAutoNum type="arabicPeriod"/>
            </a:pPr>
            <a:r>
              <a:rPr lang="en-GB" sz="2500" b="1" dirty="0"/>
              <a:t>Debt Refinancing</a:t>
            </a:r>
            <a:r>
              <a:rPr lang="en-GB" sz="2500" dirty="0"/>
              <a:t>: Long-term loans may be used to consolidate or replace short-term debts.</a:t>
            </a:r>
          </a:p>
          <a:p>
            <a:pPr>
              <a:buFont typeface="+mj-lt"/>
              <a:buAutoNum type="arabicPeriod"/>
            </a:pPr>
            <a:endParaRPr lang="en-GB" sz="2500" dirty="0"/>
          </a:p>
          <a:p>
            <a:pPr>
              <a:buFont typeface="+mj-lt"/>
              <a:buAutoNum type="arabicPeriod"/>
            </a:pPr>
            <a:r>
              <a:rPr lang="en-GB" sz="2500" b="1" dirty="0"/>
              <a:t>Research and Development (R&amp;D)</a:t>
            </a:r>
            <a:r>
              <a:rPr lang="en-GB" sz="2500" dirty="0"/>
              <a:t>: Funding to support long-term innovation and competitive positioning.</a:t>
            </a:r>
          </a:p>
          <a:p>
            <a:pPr>
              <a:buFont typeface="+mj-lt"/>
              <a:buAutoNum type="arabicPeriod"/>
            </a:pPr>
            <a:endParaRPr lang="en-GB" sz="2500" dirty="0"/>
          </a:p>
          <a:p>
            <a:pPr>
              <a:buFont typeface="+mj-lt"/>
              <a:buAutoNum type="arabicPeriod"/>
            </a:pPr>
            <a:r>
              <a:rPr lang="en-GB" sz="2500" b="1" dirty="0"/>
              <a:t>Mergers and Acquisitions</a:t>
            </a:r>
            <a:r>
              <a:rPr lang="en-GB" sz="2500" dirty="0"/>
              <a:t>: Acquiring other companies or assets requires significant long-term financing.</a:t>
            </a:r>
          </a:p>
        </p:txBody>
      </p:sp>
    </p:spTree>
    <p:extLst>
      <p:ext uri="{BB962C8B-B14F-4D97-AF65-F5344CB8AC3E}">
        <p14:creationId xmlns:p14="http://schemas.microsoft.com/office/powerpoint/2010/main" val="21823502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D26BF58-2ED3-3097-B023-DAC1F860177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5D73E9B8-27F4-5C0E-00D0-4370BAAE863A}"/>
              </a:ext>
            </a:extLst>
          </p:cNvPr>
          <p:cNvSpPr txBox="1">
            <a:spLocks noChangeArrowheads="1"/>
          </p:cNvSpPr>
          <p:nvPr/>
        </p:nvSpPr>
        <p:spPr>
          <a:xfrm>
            <a:off x="263352" y="188640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Long-term financing requirements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B0D4E89F-ADBB-B003-5DC4-CD1F6BE4EF25}"/>
              </a:ext>
            </a:extLst>
          </p:cNvPr>
          <p:cNvSpPr txBox="1"/>
          <p:nvPr/>
        </p:nvSpPr>
        <p:spPr>
          <a:xfrm>
            <a:off x="407368" y="1124744"/>
            <a:ext cx="10441160" cy="440120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dirty="0"/>
              <a:t>Sources of Long-term Financing</a:t>
            </a:r>
            <a:r>
              <a:rPr lang="en-GB" sz="28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Bank loans with extended repayment terms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Issuance of bonds or debentures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Equity financing (e.g., issuing ordinary or preference shares)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Retained earnings</a:t>
            </a:r>
          </a:p>
          <a:p>
            <a:endParaRPr lang="en-GB" sz="2800" dirty="0"/>
          </a:p>
          <a:p>
            <a:r>
              <a:rPr lang="en-GB" sz="2800" b="1" dirty="0"/>
              <a:t>Characteristics</a:t>
            </a:r>
            <a:r>
              <a:rPr lang="en-GB" sz="2800" dirty="0"/>
              <a:t>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Higher interest rates compared to short-term financing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Long repayment periods (typically 3 to 30 years)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800" dirty="0"/>
              <a:t>Regular repayment schedules (e.g., monthly, quarterly)</a:t>
            </a:r>
          </a:p>
        </p:txBody>
      </p:sp>
    </p:spTree>
    <p:extLst>
      <p:ext uri="{BB962C8B-B14F-4D97-AF65-F5344CB8AC3E}">
        <p14:creationId xmlns:p14="http://schemas.microsoft.com/office/powerpoint/2010/main" val="424465364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4B15F6B-DC81-0C59-9BF3-0680FDE05F9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2">
            <a:extLst>
              <a:ext uri="{FF2B5EF4-FFF2-40B4-BE49-F238E27FC236}">
                <a16:creationId xmlns:a16="http://schemas.microsoft.com/office/drawing/2014/main" id="{0BCED7D2-3497-AB0E-1841-64D1DF1B48CA}"/>
              </a:ext>
            </a:extLst>
          </p:cNvPr>
          <p:cNvSpPr txBox="1">
            <a:spLocks noChangeArrowheads="1"/>
          </p:cNvSpPr>
          <p:nvPr/>
        </p:nvSpPr>
        <p:spPr>
          <a:xfrm>
            <a:off x="803412" y="260648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Short-term and long-term financing requirements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C585E5D9-6BA3-7C46-1309-476251E9515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88451541"/>
              </p:ext>
            </p:extLst>
          </p:nvPr>
        </p:nvGraphicFramePr>
        <p:xfrm>
          <a:off x="609600" y="1413713"/>
          <a:ext cx="10972800" cy="3108960"/>
        </p:xfrm>
        <a:graphic>
          <a:graphicData uri="http://schemas.openxmlformats.org/drawingml/2006/table">
            <a:tbl>
              <a:tblPr>
                <a:tableStyleId>{616DA210-FB5B-4158-B5E0-FEB733F419BA}</a:tableStyleId>
              </a:tblPr>
              <a:tblGrid>
                <a:gridCol w="3657600">
                  <a:extLst>
                    <a:ext uri="{9D8B030D-6E8A-4147-A177-3AD203B41FA5}">
                      <a16:colId xmlns:a16="http://schemas.microsoft.com/office/drawing/2014/main" val="4115951022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2371612371"/>
                    </a:ext>
                  </a:extLst>
                </a:gridCol>
                <a:gridCol w="3657600">
                  <a:extLst>
                    <a:ext uri="{9D8B030D-6E8A-4147-A177-3AD203B41FA5}">
                      <a16:colId xmlns:a16="http://schemas.microsoft.com/office/drawing/2014/main" val="441098024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r>
                        <a:rPr lang="en-GB" b="1"/>
                        <a:t>Aspect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Short-term Financing</a:t>
                      </a:r>
                      <a:endParaRPr lang="en-GB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b="1"/>
                        <a:t>Long-term Financing</a:t>
                      </a:r>
                      <a:endParaRPr lang="en-GB"/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513255085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Duration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Less than 1 year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Over 1 year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246738858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Purpose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Day-to-day operations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Strategic investments and growth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19477380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 dirty="0"/>
                        <a:t>Risk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Refinancing and interest rate risks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Long-term financial commitment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209516203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Cost of Financing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Generally lower interest rates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Higher interest rates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783380284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Flexibility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More flexible repayment options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Less flexible, structured repayments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746081559"/>
                  </a:ext>
                </a:extLst>
              </a:tr>
              <a:tr h="0">
                <a:tc>
                  <a:txBody>
                    <a:bodyPr/>
                    <a:lstStyle/>
                    <a:p>
                      <a:r>
                        <a:rPr lang="en-GB"/>
                        <a:t>Examples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/>
                        <a:t>Overdrafts, trade credit, invoice financing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Bank loans, bonds, equity issuance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086618783"/>
                  </a:ext>
                </a:extLst>
              </a:tr>
            </a:tbl>
          </a:graphicData>
        </a:graphic>
      </p:graphicFrame>
      <p:sp>
        <p:nvSpPr>
          <p:cNvPr id="4" name="Rectangle 1">
            <a:extLst>
              <a:ext uri="{FF2B5EF4-FFF2-40B4-BE49-F238E27FC236}">
                <a16:creationId xmlns:a16="http://schemas.microsoft.com/office/drawing/2014/main" id="{C1BCC175-A65F-829F-9AAE-74FF8C7BEE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01353" y="789652"/>
            <a:ext cx="7787709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Comparison of Short-term and Long-term Financing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427219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>
            <a:extLst>
              <a:ext uri="{FF2B5EF4-FFF2-40B4-BE49-F238E27FC236}">
                <a16:creationId xmlns:a16="http://schemas.microsoft.com/office/drawing/2014/main" id="{B7EFB79C-6868-EB35-13BD-83B20F4EE1EF}"/>
              </a:ext>
            </a:extLst>
          </p:cNvPr>
          <p:cNvSpPr txBox="1">
            <a:spLocks noChangeArrowheads="1"/>
          </p:cNvSpPr>
          <p:nvPr/>
        </p:nvSpPr>
        <p:spPr>
          <a:xfrm>
            <a:off x="479376" y="188640"/>
            <a:ext cx="10585176" cy="1143000"/>
          </a:xfrm>
          <a:prstGeom prst="rect">
            <a:avLst/>
          </a:prstGeom>
        </p:spPr>
        <p:txBody>
          <a:bodyPr/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3600" b="1">
                <a:solidFill>
                  <a:srgbClr val="007FA3"/>
                </a:solidFill>
                <a:latin typeface="Arial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2"/>
                </a:solidFill>
                <a:latin typeface="Arial" pitchFamily="34" charset="0"/>
              </a:defRPr>
            </a:lvl9pPr>
          </a:lstStyle>
          <a:p>
            <a:pPr lvl="0" algn="l"/>
            <a:r>
              <a:rPr lang="en-US" sz="3200" kern="0" dirty="0"/>
              <a:t>References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8820C9E-D878-88D4-9CB2-51A14D4E9C25}"/>
              </a:ext>
            </a:extLst>
          </p:cNvPr>
          <p:cNvSpPr txBox="1"/>
          <p:nvPr/>
        </p:nvSpPr>
        <p:spPr>
          <a:xfrm>
            <a:off x="479376" y="980728"/>
            <a:ext cx="10729192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 err="1"/>
              <a:t>Atrill</a:t>
            </a:r>
            <a:r>
              <a:rPr lang="en-GB" sz="2400" dirty="0"/>
              <a:t>, P., McLaney, E., (2022) Accounting and Finance For Non-specialists. Twelfth Edition</a:t>
            </a:r>
          </a:p>
        </p:txBody>
      </p:sp>
    </p:spTree>
    <p:extLst>
      <p:ext uri="{BB962C8B-B14F-4D97-AF65-F5344CB8AC3E}">
        <p14:creationId xmlns:p14="http://schemas.microsoft.com/office/powerpoint/2010/main" val="209488632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937</Words>
  <Application>Microsoft Office PowerPoint</Application>
  <PresentationFormat>Widescreen</PresentationFormat>
  <Paragraphs>139</Paragraphs>
  <Slides>15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0" baseType="lpstr">
      <vt:lpstr>ＭＳ Ｐゴシック</vt:lpstr>
      <vt:lpstr>Myriad Pro</vt:lpstr>
      <vt:lpstr>Arial</vt:lpstr>
      <vt:lpstr>Verdana</vt:lpstr>
      <vt:lpstr>20140311PresentationUWTSDTemplate</vt:lpstr>
      <vt:lpstr>LCBB5011 Essentials of Accounting &amp; Finance Week 8 Session 2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Patrick Yeboah</cp:lastModifiedBy>
  <cp:revision>168</cp:revision>
  <cp:lastPrinted>2018-07-09T15:27:01Z</cp:lastPrinted>
  <dcterms:created xsi:type="dcterms:W3CDTF">2002-10-07T19:43:58Z</dcterms:created>
  <dcterms:modified xsi:type="dcterms:W3CDTF">2025-02-13T11:10:51Z</dcterms:modified>
</cp:coreProperties>
</file>