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3" r:id="rId1"/>
  </p:sldMasterIdLst>
  <p:sldIdLst>
    <p:sldId id="260" r:id="rId2"/>
    <p:sldId id="256" r:id="rId3"/>
    <p:sldId id="257" r:id="rId4"/>
    <p:sldId id="259" r:id="rId5"/>
    <p:sldId id="258" r:id="rId6"/>
    <p:sldId id="263" r:id="rId7"/>
    <p:sldId id="264" r:id="rId8"/>
    <p:sldId id="261" r:id="rId9"/>
    <p:sldId id="262" r:id="rId10"/>
    <p:sldId id="265" r:id="rId11"/>
    <p:sldId id="266" r:id="rId12"/>
    <p:sldId id="267" r:id="rId13"/>
    <p:sldId id="271" r:id="rId14"/>
    <p:sldId id="269" r:id="rId15"/>
    <p:sldId id="270"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39" autoAdjust="0"/>
    <p:restoredTop sz="94660"/>
  </p:normalViewPr>
  <p:slideViewPr>
    <p:cSldViewPr snapToGrid="0">
      <p:cViewPr varScale="1">
        <p:scale>
          <a:sx n="68" d="100"/>
          <a:sy n="68" d="100"/>
        </p:scale>
        <p:origin x="82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691586-9904-497C-BE62-19CAC1B9150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11125A1-5594-4B33-B1FE-09F0DB1C6ABC}">
      <dgm:prSet/>
      <dgm:spPr/>
      <dgm:t>
        <a:bodyPr/>
        <a:lstStyle/>
        <a:p>
          <a:pPr>
            <a:defRPr cap="all"/>
          </a:pPr>
          <a:r>
            <a:rPr lang="en-GB"/>
            <a:t>Lack of communication</a:t>
          </a:r>
          <a:endParaRPr lang="en-US"/>
        </a:p>
      </dgm:t>
    </dgm:pt>
    <dgm:pt modelId="{CCDB4C50-30C3-43D5-8B58-E2A39254DB69}" type="parTrans" cxnId="{EF29C2E1-0EDC-4741-90B9-129CF25DFD37}">
      <dgm:prSet/>
      <dgm:spPr/>
      <dgm:t>
        <a:bodyPr/>
        <a:lstStyle/>
        <a:p>
          <a:endParaRPr lang="en-US"/>
        </a:p>
      </dgm:t>
    </dgm:pt>
    <dgm:pt modelId="{0204CFE7-E7C3-473D-84E4-1D122E381C78}" type="sibTrans" cxnId="{EF29C2E1-0EDC-4741-90B9-129CF25DFD37}">
      <dgm:prSet/>
      <dgm:spPr/>
      <dgm:t>
        <a:bodyPr/>
        <a:lstStyle/>
        <a:p>
          <a:endParaRPr lang="en-US"/>
        </a:p>
      </dgm:t>
    </dgm:pt>
    <dgm:pt modelId="{AE11B1F1-2A0E-437E-A1CB-CFB16277AA24}">
      <dgm:prSet/>
      <dgm:spPr/>
      <dgm:t>
        <a:bodyPr/>
        <a:lstStyle/>
        <a:p>
          <a:pPr>
            <a:defRPr cap="all"/>
          </a:pPr>
          <a:r>
            <a:rPr lang="en-GB"/>
            <a:t>Worry</a:t>
          </a:r>
          <a:endParaRPr lang="en-US"/>
        </a:p>
      </dgm:t>
    </dgm:pt>
    <dgm:pt modelId="{E392F3B0-A441-46C8-854B-9C8629DB37EE}" type="parTrans" cxnId="{9A957C94-2195-43C0-99FA-BD9595D30EEA}">
      <dgm:prSet/>
      <dgm:spPr/>
      <dgm:t>
        <a:bodyPr/>
        <a:lstStyle/>
        <a:p>
          <a:endParaRPr lang="en-US"/>
        </a:p>
      </dgm:t>
    </dgm:pt>
    <dgm:pt modelId="{9972F80F-B06F-4749-B6EB-3039AB74FD5D}" type="sibTrans" cxnId="{9A957C94-2195-43C0-99FA-BD9595D30EEA}">
      <dgm:prSet/>
      <dgm:spPr/>
      <dgm:t>
        <a:bodyPr/>
        <a:lstStyle/>
        <a:p>
          <a:endParaRPr lang="en-US"/>
        </a:p>
      </dgm:t>
    </dgm:pt>
    <dgm:pt modelId="{973FDCEB-AE24-4754-9239-570C9C8B0042}">
      <dgm:prSet/>
      <dgm:spPr/>
      <dgm:t>
        <a:bodyPr/>
        <a:lstStyle/>
        <a:p>
          <a:pPr>
            <a:defRPr cap="all"/>
          </a:pPr>
          <a:r>
            <a:rPr lang="en-GB"/>
            <a:t>No reassurance</a:t>
          </a:r>
          <a:endParaRPr lang="en-US"/>
        </a:p>
      </dgm:t>
    </dgm:pt>
    <dgm:pt modelId="{0FAD513A-049E-4E01-904D-CE2FD47B6B1A}" type="parTrans" cxnId="{23B0DEB3-201B-4DCE-93B3-DEF0AA09FE10}">
      <dgm:prSet/>
      <dgm:spPr/>
      <dgm:t>
        <a:bodyPr/>
        <a:lstStyle/>
        <a:p>
          <a:endParaRPr lang="en-US"/>
        </a:p>
      </dgm:t>
    </dgm:pt>
    <dgm:pt modelId="{215FE1A1-F5AC-4E2F-B042-BA2E7A6FDEAB}" type="sibTrans" cxnId="{23B0DEB3-201B-4DCE-93B3-DEF0AA09FE10}">
      <dgm:prSet/>
      <dgm:spPr/>
      <dgm:t>
        <a:bodyPr/>
        <a:lstStyle/>
        <a:p>
          <a:endParaRPr lang="en-US"/>
        </a:p>
      </dgm:t>
    </dgm:pt>
    <dgm:pt modelId="{4EBDC37C-BB79-49EC-B171-5F27BA519337}">
      <dgm:prSet/>
      <dgm:spPr/>
      <dgm:t>
        <a:bodyPr/>
        <a:lstStyle/>
        <a:p>
          <a:pPr>
            <a:defRPr cap="all"/>
          </a:pPr>
          <a:r>
            <a:rPr lang="en-GB"/>
            <a:t>Bad feedback</a:t>
          </a:r>
          <a:endParaRPr lang="en-US"/>
        </a:p>
      </dgm:t>
    </dgm:pt>
    <dgm:pt modelId="{8B0E8578-82DD-46E1-A63D-F90D558ED26B}" type="parTrans" cxnId="{F5F2A522-7A3A-4ECE-B28C-531DEE412DFA}">
      <dgm:prSet/>
      <dgm:spPr/>
      <dgm:t>
        <a:bodyPr/>
        <a:lstStyle/>
        <a:p>
          <a:endParaRPr lang="en-US"/>
        </a:p>
      </dgm:t>
    </dgm:pt>
    <dgm:pt modelId="{71AF6DD8-BA8F-4ABD-A364-73986A242CFC}" type="sibTrans" cxnId="{F5F2A522-7A3A-4ECE-B28C-531DEE412DFA}">
      <dgm:prSet/>
      <dgm:spPr/>
      <dgm:t>
        <a:bodyPr/>
        <a:lstStyle/>
        <a:p>
          <a:endParaRPr lang="en-US"/>
        </a:p>
      </dgm:t>
    </dgm:pt>
    <dgm:pt modelId="{55082533-4E37-4DFE-B7AF-A79479229C8F}" type="pres">
      <dgm:prSet presAssocID="{4D691586-9904-497C-BE62-19CAC1B9150D}" presName="root" presStyleCnt="0">
        <dgm:presLayoutVars>
          <dgm:dir/>
          <dgm:resizeHandles val="exact"/>
        </dgm:presLayoutVars>
      </dgm:prSet>
      <dgm:spPr/>
    </dgm:pt>
    <dgm:pt modelId="{F41C52E1-5C3E-446E-82F9-C4EB1BB232B8}" type="pres">
      <dgm:prSet presAssocID="{E11125A1-5594-4B33-B1FE-09F0DB1C6ABC}" presName="compNode" presStyleCnt="0"/>
      <dgm:spPr/>
    </dgm:pt>
    <dgm:pt modelId="{C19C3005-1749-406D-9512-403E9AB57091}" type="pres">
      <dgm:prSet presAssocID="{E11125A1-5594-4B33-B1FE-09F0DB1C6ABC}" presName="iconBgRect" presStyleLbl="bgShp" presStyleIdx="0" presStyleCnt="4"/>
      <dgm:spPr/>
    </dgm:pt>
    <dgm:pt modelId="{A7762894-46DD-4F17-979E-A9FD7D4FF767}" type="pres">
      <dgm:prSet presAssocID="{E11125A1-5594-4B33-B1FE-09F0DB1C6AB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96DE6B0-42F9-4E64-B2E9-FB474AC19DD2}" type="pres">
      <dgm:prSet presAssocID="{E11125A1-5594-4B33-B1FE-09F0DB1C6ABC}" presName="spaceRect" presStyleCnt="0"/>
      <dgm:spPr/>
    </dgm:pt>
    <dgm:pt modelId="{47EC899F-4D34-4AF2-A6D9-CC119BE37CF0}" type="pres">
      <dgm:prSet presAssocID="{E11125A1-5594-4B33-B1FE-09F0DB1C6ABC}" presName="textRect" presStyleLbl="revTx" presStyleIdx="0" presStyleCnt="4">
        <dgm:presLayoutVars>
          <dgm:chMax val="1"/>
          <dgm:chPref val="1"/>
        </dgm:presLayoutVars>
      </dgm:prSet>
      <dgm:spPr/>
    </dgm:pt>
    <dgm:pt modelId="{B221580D-EA10-41A6-A527-BAAC34BC7082}" type="pres">
      <dgm:prSet presAssocID="{0204CFE7-E7C3-473D-84E4-1D122E381C78}" presName="sibTrans" presStyleCnt="0"/>
      <dgm:spPr/>
    </dgm:pt>
    <dgm:pt modelId="{BCD1255F-AF2C-474D-97B7-D07B7F559881}" type="pres">
      <dgm:prSet presAssocID="{AE11B1F1-2A0E-437E-A1CB-CFB16277AA24}" presName="compNode" presStyleCnt="0"/>
      <dgm:spPr/>
    </dgm:pt>
    <dgm:pt modelId="{FAA9A4A6-A013-4E82-BF92-90FFA95A6458}" type="pres">
      <dgm:prSet presAssocID="{AE11B1F1-2A0E-437E-A1CB-CFB16277AA24}" presName="iconBgRect" presStyleLbl="bgShp" presStyleIdx="1" presStyleCnt="4"/>
      <dgm:spPr/>
    </dgm:pt>
    <dgm:pt modelId="{74F2E95B-CCAA-44A6-A703-CCC53FD3D834}" type="pres">
      <dgm:prSet presAssocID="{AE11B1F1-2A0E-437E-A1CB-CFB16277AA2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Face with No Fill"/>
        </a:ext>
      </dgm:extLst>
    </dgm:pt>
    <dgm:pt modelId="{C02EEE9B-DFBA-43F1-84AF-98A6EF14ACB3}" type="pres">
      <dgm:prSet presAssocID="{AE11B1F1-2A0E-437E-A1CB-CFB16277AA24}" presName="spaceRect" presStyleCnt="0"/>
      <dgm:spPr/>
    </dgm:pt>
    <dgm:pt modelId="{29C42F32-EBE9-4879-9ACF-78DE0199674E}" type="pres">
      <dgm:prSet presAssocID="{AE11B1F1-2A0E-437E-A1CB-CFB16277AA24}" presName="textRect" presStyleLbl="revTx" presStyleIdx="1" presStyleCnt="4">
        <dgm:presLayoutVars>
          <dgm:chMax val="1"/>
          <dgm:chPref val="1"/>
        </dgm:presLayoutVars>
      </dgm:prSet>
      <dgm:spPr/>
    </dgm:pt>
    <dgm:pt modelId="{CD943ED0-4F1A-49F4-A0FD-F8E2DA32BA6A}" type="pres">
      <dgm:prSet presAssocID="{9972F80F-B06F-4749-B6EB-3039AB74FD5D}" presName="sibTrans" presStyleCnt="0"/>
      <dgm:spPr/>
    </dgm:pt>
    <dgm:pt modelId="{DEAC86DB-79BA-4FE7-8C37-16021D5FB412}" type="pres">
      <dgm:prSet presAssocID="{973FDCEB-AE24-4754-9239-570C9C8B0042}" presName="compNode" presStyleCnt="0"/>
      <dgm:spPr/>
    </dgm:pt>
    <dgm:pt modelId="{5BEB7175-E1AD-4A40-8573-35D1328F6DCA}" type="pres">
      <dgm:prSet presAssocID="{973FDCEB-AE24-4754-9239-570C9C8B0042}" presName="iconBgRect" presStyleLbl="bgShp" presStyleIdx="2" presStyleCnt="4"/>
      <dgm:spPr/>
    </dgm:pt>
    <dgm:pt modelId="{739AC5DB-B9FC-4A2D-9ECA-39C821666DB0}" type="pres">
      <dgm:prSet presAssocID="{973FDCEB-AE24-4754-9239-570C9C8B00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ised Hand"/>
        </a:ext>
      </dgm:extLst>
    </dgm:pt>
    <dgm:pt modelId="{D3E24998-126C-4531-808A-788F889F05E5}" type="pres">
      <dgm:prSet presAssocID="{973FDCEB-AE24-4754-9239-570C9C8B0042}" presName="spaceRect" presStyleCnt="0"/>
      <dgm:spPr/>
    </dgm:pt>
    <dgm:pt modelId="{283EC91C-0E65-46B3-8303-41AA1443C414}" type="pres">
      <dgm:prSet presAssocID="{973FDCEB-AE24-4754-9239-570C9C8B0042}" presName="textRect" presStyleLbl="revTx" presStyleIdx="2" presStyleCnt="4">
        <dgm:presLayoutVars>
          <dgm:chMax val="1"/>
          <dgm:chPref val="1"/>
        </dgm:presLayoutVars>
      </dgm:prSet>
      <dgm:spPr/>
    </dgm:pt>
    <dgm:pt modelId="{EF6C344D-BEBB-4D16-8000-4693C64CB580}" type="pres">
      <dgm:prSet presAssocID="{215FE1A1-F5AC-4E2F-B042-BA2E7A6FDEAB}" presName="sibTrans" presStyleCnt="0"/>
      <dgm:spPr/>
    </dgm:pt>
    <dgm:pt modelId="{DE709EA6-1E5C-400F-AA59-9827A166D982}" type="pres">
      <dgm:prSet presAssocID="{4EBDC37C-BB79-49EC-B171-5F27BA519337}" presName="compNode" presStyleCnt="0"/>
      <dgm:spPr/>
    </dgm:pt>
    <dgm:pt modelId="{2BA95AE3-5AC6-40F9-B31B-8BF7371B9591}" type="pres">
      <dgm:prSet presAssocID="{4EBDC37C-BB79-49EC-B171-5F27BA519337}" presName="iconBgRect" presStyleLbl="bgShp" presStyleIdx="3" presStyleCnt="4"/>
      <dgm:spPr/>
    </dgm:pt>
    <dgm:pt modelId="{158D0547-73E9-4781-9CAC-445C5FF5D0B4}" type="pres">
      <dgm:prSet presAssocID="{4EBDC37C-BB79-49EC-B171-5F27BA5193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d Face with No Fill"/>
        </a:ext>
      </dgm:extLst>
    </dgm:pt>
    <dgm:pt modelId="{0BD67F6F-6A57-490E-889A-B300294AA029}" type="pres">
      <dgm:prSet presAssocID="{4EBDC37C-BB79-49EC-B171-5F27BA519337}" presName="spaceRect" presStyleCnt="0"/>
      <dgm:spPr/>
    </dgm:pt>
    <dgm:pt modelId="{07EF94EF-2D92-44B6-902C-8C796FF381E6}" type="pres">
      <dgm:prSet presAssocID="{4EBDC37C-BB79-49EC-B171-5F27BA519337}" presName="textRect" presStyleLbl="revTx" presStyleIdx="3" presStyleCnt="4">
        <dgm:presLayoutVars>
          <dgm:chMax val="1"/>
          <dgm:chPref val="1"/>
        </dgm:presLayoutVars>
      </dgm:prSet>
      <dgm:spPr/>
    </dgm:pt>
  </dgm:ptLst>
  <dgm:cxnLst>
    <dgm:cxn modelId="{A8B9361C-126E-4364-BF0A-46740ED03417}" type="presOf" srcId="{AE11B1F1-2A0E-437E-A1CB-CFB16277AA24}" destId="{29C42F32-EBE9-4879-9ACF-78DE0199674E}" srcOrd="0" destOrd="0" presId="urn:microsoft.com/office/officeart/2018/5/layout/IconCircleLabelList"/>
    <dgm:cxn modelId="{F5F2A522-7A3A-4ECE-B28C-531DEE412DFA}" srcId="{4D691586-9904-497C-BE62-19CAC1B9150D}" destId="{4EBDC37C-BB79-49EC-B171-5F27BA519337}" srcOrd="3" destOrd="0" parTransId="{8B0E8578-82DD-46E1-A63D-F90D558ED26B}" sibTransId="{71AF6DD8-BA8F-4ABD-A364-73986A242CFC}"/>
    <dgm:cxn modelId="{21F26069-3CA9-4F7E-8C8F-4AB4E1693B0D}" type="presOf" srcId="{973FDCEB-AE24-4754-9239-570C9C8B0042}" destId="{283EC91C-0E65-46B3-8303-41AA1443C414}" srcOrd="0" destOrd="0" presId="urn:microsoft.com/office/officeart/2018/5/layout/IconCircleLabelList"/>
    <dgm:cxn modelId="{9A957C94-2195-43C0-99FA-BD9595D30EEA}" srcId="{4D691586-9904-497C-BE62-19CAC1B9150D}" destId="{AE11B1F1-2A0E-437E-A1CB-CFB16277AA24}" srcOrd="1" destOrd="0" parTransId="{E392F3B0-A441-46C8-854B-9C8629DB37EE}" sibTransId="{9972F80F-B06F-4749-B6EB-3039AB74FD5D}"/>
    <dgm:cxn modelId="{23B0DEB3-201B-4DCE-93B3-DEF0AA09FE10}" srcId="{4D691586-9904-497C-BE62-19CAC1B9150D}" destId="{973FDCEB-AE24-4754-9239-570C9C8B0042}" srcOrd="2" destOrd="0" parTransId="{0FAD513A-049E-4E01-904D-CE2FD47B6B1A}" sibTransId="{215FE1A1-F5AC-4E2F-B042-BA2E7A6FDEAB}"/>
    <dgm:cxn modelId="{3C66CDDB-0746-4FA2-BE20-D7346EA6CDE6}" type="presOf" srcId="{E11125A1-5594-4B33-B1FE-09F0DB1C6ABC}" destId="{47EC899F-4D34-4AF2-A6D9-CC119BE37CF0}" srcOrd="0" destOrd="0" presId="urn:microsoft.com/office/officeart/2018/5/layout/IconCircleLabelList"/>
    <dgm:cxn modelId="{EF29C2E1-0EDC-4741-90B9-129CF25DFD37}" srcId="{4D691586-9904-497C-BE62-19CAC1B9150D}" destId="{E11125A1-5594-4B33-B1FE-09F0DB1C6ABC}" srcOrd="0" destOrd="0" parTransId="{CCDB4C50-30C3-43D5-8B58-E2A39254DB69}" sibTransId="{0204CFE7-E7C3-473D-84E4-1D122E381C78}"/>
    <dgm:cxn modelId="{E92FD1E2-F722-4E00-B243-9DE206545458}" type="presOf" srcId="{4EBDC37C-BB79-49EC-B171-5F27BA519337}" destId="{07EF94EF-2D92-44B6-902C-8C796FF381E6}" srcOrd="0" destOrd="0" presId="urn:microsoft.com/office/officeart/2018/5/layout/IconCircleLabelList"/>
    <dgm:cxn modelId="{0A0269F3-09FA-41D8-93E7-B5E5F9ECD272}" type="presOf" srcId="{4D691586-9904-497C-BE62-19CAC1B9150D}" destId="{55082533-4E37-4DFE-B7AF-A79479229C8F}" srcOrd="0" destOrd="0" presId="urn:microsoft.com/office/officeart/2018/5/layout/IconCircleLabelList"/>
    <dgm:cxn modelId="{0D94B47B-78FF-4D72-B7AA-020455A10721}" type="presParOf" srcId="{55082533-4E37-4DFE-B7AF-A79479229C8F}" destId="{F41C52E1-5C3E-446E-82F9-C4EB1BB232B8}" srcOrd="0" destOrd="0" presId="urn:microsoft.com/office/officeart/2018/5/layout/IconCircleLabelList"/>
    <dgm:cxn modelId="{CAB2EF1C-D92D-4C9D-B714-C9C03F466271}" type="presParOf" srcId="{F41C52E1-5C3E-446E-82F9-C4EB1BB232B8}" destId="{C19C3005-1749-406D-9512-403E9AB57091}" srcOrd="0" destOrd="0" presId="urn:microsoft.com/office/officeart/2018/5/layout/IconCircleLabelList"/>
    <dgm:cxn modelId="{36795B79-425B-4634-83D4-5C7AEFC8CAB8}" type="presParOf" srcId="{F41C52E1-5C3E-446E-82F9-C4EB1BB232B8}" destId="{A7762894-46DD-4F17-979E-A9FD7D4FF767}" srcOrd="1" destOrd="0" presId="urn:microsoft.com/office/officeart/2018/5/layout/IconCircleLabelList"/>
    <dgm:cxn modelId="{1509330C-29C3-4C8A-B7F1-BC6E75A00D18}" type="presParOf" srcId="{F41C52E1-5C3E-446E-82F9-C4EB1BB232B8}" destId="{E96DE6B0-42F9-4E64-B2E9-FB474AC19DD2}" srcOrd="2" destOrd="0" presId="urn:microsoft.com/office/officeart/2018/5/layout/IconCircleLabelList"/>
    <dgm:cxn modelId="{98EBD615-A17A-4151-8D0E-EA059BFBC9EC}" type="presParOf" srcId="{F41C52E1-5C3E-446E-82F9-C4EB1BB232B8}" destId="{47EC899F-4D34-4AF2-A6D9-CC119BE37CF0}" srcOrd="3" destOrd="0" presId="urn:microsoft.com/office/officeart/2018/5/layout/IconCircleLabelList"/>
    <dgm:cxn modelId="{8D591E66-FA25-41B9-9B5B-FF5112C19FEB}" type="presParOf" srcId="{55082533-4E37-4DFE-B7AF-A79479229C8F}" destId="{B221580D-EA10-41A6-A527-BAAC34BC7082}" srcOrd="1" destOrd="0" presId="urn:microsoft.com/office/officeart/2018/5/layout/IconCircleLabelList"/>
    <dgm:cxn modelId="{049A1550-C119-497D-BAAC-06979F122DFB}" type="presParOf" srcId="{55082533-4E37-4DFE-B7AF-A79479229C8F}" destId="{BCD1255F-AF2C-474D-97B7-D07B7F559881}" srcOrd="2" destOrd="0" presId="urn:microsoft.com/office/officeart/2018/5/layout/IconCircleLabelList"/>
    <dgm:cxn modelId="{B04B4F76-1A4E-4BF4-80CF-2A57EBEFBB7A}" type="presParOf" srcId="{BCD1255F-AF2C-474D-97B7-D07B7F559881}" destId="{FAA9A4A6-A013-4E82-BF92-90FFA95A6458}" srcOrd="0" destOrd="0" presId="urn:microsoft.com/office/officeart/2018/5/layout/IconCircleLabelList"/>
    <dgm:cxn modelId="{93E68CCE-78AC-48D3-A9F8-1246FB392FDF}" type="presParOf" srcId="{BCD1255F-AF2C-474D-97B7-D07B7F559881}" destId="{74F2E95B-CCAA-44A6-A703-CCC53FD3D834}" srcOrd="1" destOrd="0" presId="urn:microsoft.com/office/officeart/2018/5/layout/IconCircleLabelList"/>
    <dgm:cxn modelId="{1F64EC77-0D79-49CA-85D0-62B988112CE7}" type="presParOf" srcId="{BCD1255F-AF2C-474D-97B7-D07B7F559881}" destId="{C02EEE9B-DFBA-43F1-84AF-98A6EF14ACB3}" srcOrd="2" destOrd="0" presId="urn:microsoft.com/office/officeart/2018/5/layout/IconCircleLabelList"/>
    <dgm:cxn modelId="{94D189F8-7A68-4297-9D45-E40350D7B507}" type="presParOf" srcId="{BCD1255F-AF2C-474D-97B7-D07B7F559881}" destId="{29C42F32-EBE9-4879-9ACF-78DE0199674E}" srcOrd="3" destOrd="0" presId="urn:microsoft.com/office/officeart/2018/5/layout/IconCircleLabelList"/>
    <dgm:cxn modelId="{FA67E265-B4EE-4D8D-A183-5CCA6FBD57F6}" type="presParOf" srcId="{55082533-4E37-4DFE-B7AF-A79479229C8F}" destId="{CD943ED0-4F1A-49F4-A0FD-F8E2DA32BA6A}" srcOrd="3" destOrd="0" presId="urn:microsoft.com/office/officeart/2018/5/layout/IconCircleLabelList"/>
    <dgm:cxn modelId="{7F2D9DB7-587F-4963-8E6C-FA6B5E717DD3}" type="presParOf" srcId="{55082533-4E37-4DFE-B7AF-A79479229C8F}" destId="{DEAC86DB-79BA-4FE7-8C37-16021D5FB412}" srcOrd="4" destOrd="0" presId="urn:microsoft.com/office/officeart/2018/5/layout/IconCircleLabelList"/>
    <dgm:cxn modelId="{D445D317-7507-40EF-BFCC-6A467F52756D}" type="presParOf" srcId="{DEAC86DB-79BA-4FE7-8C37-16021D5FB412}" destId="{5BEB7175-E1AD-4A40-8573-35D1328F6DCA}" srcOrd="0" destOrd="0" presId="urn:microsoft.com/office/officeart/2018/5/layout/IconCircleLabelList"/>
    <dgm:cxn modelId="{AA8E6E0B-8DCB-400F-95E9-BA06133BC241}" type="presParOf" srcId="{DEAC86DB-79BA-4FE7-8C37-16021D5FB412}" destId="{739AC5DB-B9FC-4A2D-9ECA-39C821666DB0}" srcOrd="1" destOrd="0" presId="urn:microsoft.com/office/officeart/2018/5/layout/IconCircleLabelList"/>
    <dgm:cxn modelId="{6F8C6084-D27F-43EE-9D17-197D1C3F4B88}" type="presParOf" srcId="{DEAC86DB-79BA-4FE7-8C37-16021D5FB412}" destId="{D3E24998-126C-4531-808A-788F889F05E5}" srcOrd="2" destOrd="0" presId="urn:microsoft.com/office/officeart/2018/5/layout/IconCircleLabelList"/>
    <dgm:cxn modelId="{B4E56040-1AE1-4443-8310-F20216DBECC1}" type="presParOf" srcId="{DEAC86DB-79BA-4FE7-8C37-16021D5FB412}" destId="{283EC91C-0E65-46B3-8303-41AA1443C414}" srcOrd="3" destOrd="0" presId="urn:microsoft.com/office/officeart/2018/5/layout/IconCircleLabelList"/>
    <dgm:cxn modelId="{E9693F85-6299-4A64-B819-B4B1442A3F33}" type="presParOf" srcId="{55082533-4E37-4DFE-B7AF-A79479229C8F}" destId="{EF6C344D-BEBB-4D16-8000-4693C64CB580}" srcOrd="5" destOrd="0" presId="urn:microsoft.com/office/officeart/2018/5/layout/IconCircleLabelList"/>
    <dgm:cxn modelId="{73F06271-B1C6-47A1-BABB-401F62AF99B8}" type="presParOf" srcId="{55082533-4E37-4DFE-B7AF-A79479229C8F}" destId="{DE709EA6-1E5C-400F-AA59-9827A166D982}" srcOrd="6" destOrd="0" presId="urn:microsoft.com/office/officeart/2018/5/layout/IconCircleLabelList"/>
    <dgm:cxn modelId="{9B2982B3-35A3-45C6-AFDD-6A0A93168367}" type="presParOf" srcId="{DE709EA6-1E5C-400F-AA59-9827A166D982}" destId="{2BA95AE3-5AC6-40F9-B31B-8BF7371B9591}" srcOrd="0" destOrd="0" presId="urn:microsoft.com/office/officeart/2018/5/layout/IconCircleLabelList"/>
    <dgm:cxn modelId="{014F6371-F9E2-4099-8992-9C10DE72680E}" type="presParOf" srcId="{DE709EA6-1E5C-400F-AA59-9827A166D982}" destId="{158D0547-73E9-4781-9CAC-445C5FF5D0B4}" srcOrd="1" destOrd="0" presId="urn:microsoft.com/office/officeart/2018/5/layout/IconCircleLabelList"/>
    <dgm:cxn modelId="{09234826-09B9-4336-B741-BE4D6775A672}" type="presParOf" srcId="{DE709EA6-1E5C-400F-AA59-9827A166D982}" destId="{0BD67F6F-6A57-490E-889A-B300294AA029}" srcOrd="2" destOrd="0" presId="urn:microsoft.com/office/officeart/2018/5/layout/IconCircleLabelList"/>
    <dgm:cxn modelId="{152E0D7F-1237-4FAF-9C1D-737931E26D1A}" type="presParOf" srcId="{DE709EA6-1E5C-400F-AA59-9827A166D982}" destId="{07EF94EF-2D92-44B6-902C-8C796FF381E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85CBBD-7A01-4274-B60B-641FF002C19F}"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7E9A6AA0-26F1-4A32-A72F-1B62A2B76DD2}">
      <dgm:prSet/>
      <dgm:spPr/>
      <dgm:t>
        <a:bodyPr/>
        <a:lstStyle/>
        <a:p>
          <a:r>
            <a:rPr lang="en-GB"/>
            <a:t>Stay in touch with your team! In work and outside if needed</a:t>
          </a:r>
          <a:endParaRPr lang="en-US"/>
        </a:p>
      </dgm:t>
    </dgm:pt>
    <dgm:pt modelId="{FA254557-56C5-4187-95FB-EE0A311F0613}" type="parTrans" cxnId="{E8E28F59-7E58-4709-AAA3-7ABB82797AD5}">
      <dgm:prSet/>
      <dgm:spPr/>
      <dgm:t>
        <a:bodyPr/>
        <a:lstStyle/>
        <a:p>
          <a:endParaRPr lang="en-US"/>
        </a:p>
      </dgm:t>
    </dgm:pt>
    <dgm:pt modelId="{41DF5CA8-C96C-4507-8758-0F3C7CB39293}" type="sibTrans" cxnId="{E8E28F59-7E58-4709-AAA3-7ABB82797AD5}">
      <dgm:prSet/>
      <dgm:spPr/>
      <dgm:t>
        <a:bodyPr/>
        <a:lstStyle/>
        <a:p>
          <a:endParaRPr lang="en-US"/>
        </a:p>
      </dgm:t>
    </dgm:pt>
    <dgm:pt modelId="{DB40F996-57D9-4FDB-AB37-D5058C5428D9}">
      <dgm:prSet/>
      <dgm:spPr/>
      <dgm:t>
        <a:bodyPr/>
        <a:lstStyle/>
        <a:p>
          <a:r>
            <a:rPr lang="en-GB"/>
            <a:t>121’s</a:t>
          </a:r>
          <a:endParaRPr lang="en-US"/>
        </a:p>
      </dgm:t>
    </dgm:pt>
    <dgm:pt modelId="{E22346B2-128B-4188-A17F-81D7292E7B25}" type="parTrans" cxnId="{52135CDA-345B-4945-A44C-2387256D4310}">
      <dgm:prSet/>
      <dgm:spPr/>
      <dgm:t>
        <a:bodyPr/>
        <a:lstStyle/>
        <a:p>
          <a:endParaRPr lang="en-US"/>
        </a:p>
      </dgm:t>
    </dgm:pt>
    <dgm:pt modelId="{DC965763-A21A-48FC-9BEE-646CD873DC57}" type="sibTrans" cxnId="{52135CDA-345B-4945-A44C-2387256D4310}">
      <dgm:prSet/>
      <dgm:spPr/>
      <dgm:t>
        <a:bodyPr/>
        <a:lstStyle/>
        <a:p>
          <a:endParaRPr lang="en-US"/>
        </a:p>
      </dgm:t>
    </dgm:pt>
    <dgm:pt modelId="{9E3CFFD2-3DCB-482C-962E-74D7ECFEF795}">
      <dgm:prSet/>
      <dgm:spPr/>
      <dgm:t>
        <a:bodyPr/>
        <a:lstStyle/>
        <a:p>
          <a:r>
            <a:rPr lang="en-GB"/>
            <a:t>Emails</a:t>
          </a:r>
          <a:endParaRPr lang="en-US"/>
        </a:p>
      </dgm:t>
    </dgm:pt>
    <dgm:pt modelId="{D86ED0C7-DD2B-4994-BB11-B3244D2641DD}" type="parTrans" cxnId="{C6FF2EBF-B1F2-493C-AFA5-217D01314BDF}">
      <dgm:prSet/>
      <dgm:spPr/>
      <dgm:t>
        <a:bodyPr/>
        <a:lstStyle/>
        <a:p>
          <a:endParaRPr lang="en-US"/>
        </a:p>
      </dgm:t>
    </dgm:pt>
    <dgm:pt modelId="{78AA4B78-0127-4582-9005-B1F36EA96165}" type="sibTrans" cxnId="{C6FF2EBF-B1F2-493C-AFA5-217D01314BDF}">
      <dgm:prSet/>
      <dgm:spPr/>
      <dgm:t>
        <a:bodyPr/>
        <a:lstStyle/>
        <a:p>
          <a:endParaRPr lang="en-US"/>
        </a:p>
      </dgm:t>
    </dgm:pt>
    <dgm:pt modelId="{7B7420AA-A1D7-415A-B9B3-A3D65EBA7509}">
      <dgm:prSet/>
      <dgm:spPr/>
      <dgm:t>
        <a:bodyPr/>
        <a:lstStyle/>
        <a:p>
          <a:r>
            <a:rPr lang="en-GB"/>
            <a:t>WhatsApp group’s</a:t>
          </a:r>
          <a:endParaRPr lang="en-US"/>
        </a:p>
      </dgm:t>
    </dgm:pt>
    <dgm:pt modelId="{E0E2F9BC-771E-42D5-9E03-43A628635898}" type="parTrans" cxnId="{05677B54-7447-4979-B46D-822AC9092F39}">
      <dgm:prSet/>
      <dgm:spPr/>
      <dgm:t>
        <a:bodyPr/>
        <a:lstStyle/>
        <a:p>
          <a:endParaRPr lang="en-US"/>
        </a:p>
      </dgm:t>
    </dgm:pt>
    <dgm:pt modelId="{D9ED9965-B88C-4F46-8065-16BC415B12B9}" type="sibTrans" cxnId="{05677B54-7447-4979-B46D-822AC9092F39}">
      <dgm:prSet/>
      <dgm:spPr/>
      <dgm:t>
        <a:bodyPr/>
        <a:lstStyle/>
        <a:p>
          <a:endParaRPr lang="en-US"/>
        </a:p>
      </dgm:t>
    </dgm:pt>
    <dgm:pt modelId="{2BCB5B4C-7D7E-4DAE-A648-A5F280A4C49F}">
      <dgm:prSet/>
      <dgm:spPr/>
      <dgm:t>
        <a:bodyPr/>
        <a:lstStyle/>
        <a:p>
          <a:r>
            <a:rPr lang="en-GB"/>
            <a:t>Mobile group chat</a:t>
          </a:r>
          <a:endParaRPr lang="en-US"/>
        </a:p>
      </dgm:t>
    </dgm:pt>
    <dgm:pt modelId="{6956E18E-EB04-4053-BDF2-ED373350C67F}" type="parTrans" cxnId="{4E264910-0736-4350-9FF2-55883223B4D4}">
      <dgm:prSet/>
      <dgm:spPr/>
      <dgm:t>
        <a:bodyPr/>
        <a:lstStyle/>
        <a:p>
          <a:endParaRPr lang="en-US"/>
        </a:p>
      </dgm:t>
    </dgm:pt>
    <dgm:pt modelId="{9477BEB3-CC28-4BAD-8D72-5B8389960D97}" type="sibTrans" cxnId="{4E264910-0736-4350-9FF2-55883223B4D4}">
      <dgm:prSet/>
      <dgm:spPr/>
      <dgm:t>
        <a:bodyPr/>
        <a:lstStyle/>
        <a:p>
          <a:endParaRPr lang="en-US"/>
        </a:p>
      </dgm:t>
    </dgm:pt>
    <dgm:pt modelId="{3C44E1C3-DD77-4E64-9E95-24E312CB11A0}">
      <dgm:prSet/>
      <dgm:spPr/>
      <dgm:t>
        <a:bodyPr/>
        <a:lstStyle/>
        <a:p>
          <a:r>
            <a:rPr lang="en-GB"/>
            <a:t>A designated ‘go to’ person</a:t>
          </a:r>
          <a:endParaRPr lang="en-US"/>
        </a:p>
      </dgm:t>
    </dgm:pt>
    <dgm:pt modelId="{5F538CF9-6088-454F-A35A-DCB25E5F450F}" type="parTrans" cxnId="{A03E3EF5-6F68-4386-B580-23B92FEEA6CA}">
      <dgm:prSet/>
      <dgm:spPr/>
      <dgm:t>
        <a:bodyPr/>
        <a:lstStyle/>
        <a:p>
          <a:endParaRPr lang="en-US"/>
        </a:p>
      </dgm:t>
    </dgm:pt>
    <dgm:pt modelId="{046908AC-C176-4355-8E29-15B685960B3B}" type="sibTrans" cxnId="{A03E3EF5-6F68-4386-B580-23B92FEEA6CA}">
      <dgm:prSet/>
      <dgm:spPr/>
      <dgm:t>
        <a:bodyPr/>
        <a:lstStyle/>
        <a:p>
          <a:endParaRPr lang="en-US"/>
        </a:p>
      </dgm:t>
    </dgm:pt>
    <dgm:pt modelId="{E99172B3-8877-4837-92A2-F205054C14DD}" type="pres">
      <dgm:prSet presAssocID="{FE85CBBD-7A01-4274-B60B-641FF002C19F}" presName="diagram" presStyleCnt="0">
        <dgm:presLayoutVars>
          <dgm:dir/>
          <dgm:resizeHandles val="exact"/>
        </dgm:presLayoutVars>
      </dgm:prSet>
      <dgm:spPr/>
    </dgm:pt>
    <dgm:pt modelId="{F16DF70A-9F19-4ACD-931A-4C48396853D5}" type="pres">
      <dgm:prSet presAssocID="{7E9A6AA0-26F1-4A32-A72F-1B62A2B76DD2}" presName="node" presStyleLbl="node1" presStyleIdx="0" presStyleCnt="6">
        <dgm:presLayoutVars>
          <dgm:bulletEnabled val="1"/>
        </dgm:presLayoutVars>
      </dgm:prSet>
      <dgm:spPr/>
    </dgm:pt>
    <dgm:pt modelId="{786A0665-7ADD-4168-A488-2545C22E00B3}" type="pres">
      <dgm:prSet presAssocID="{41DF5CA8-C96C-4507-8758-0F3C7CB39293}" presName="sibTrans" presStyleCnt="0"/>
      <dgm:spPr/>
    </dgm:pt>
    <dgm:pt modelId="{1CCE48CF-8DBF-4286-B698-E9CE646685B5}" type="pres">
      <dgm:prSet presAssocID="{DB40F996-57D9-4FDB-AB37-D5058C5428D9}" presName="node" presStyleLbl="node1" presStyleIdx="1" presStyleCnt="6">
        <dgm:presLayoutVars>
          <dgm:bulletEnabled val="1"/>
        </dgm:presLayoutVars>
      </dgm:prSet>
      <dgm:spPr/>
    </dgm:pt>
    <dgm:pt modelId="{33EF6323-FE7C-4C1D-87BD-F82969054D85}" type="pres">
      <dgm:prSet presAssocID="{DC965763-A21A-48FC-9BEE-646CD873DC57}" presName="sibTrans" presStyleCnt="0"/>
      <dgm:spPr/>
    </dgm:pt>
    <dgm:pt modelId="{B2F74B97-181F-4B83-95AF-1E7AA75F1955}" type="pres">
      <dgm:prSet presAssocID="{9E3CFFD2-3DCB-482C-962E-74D7ECFEF795}" presName="node" presStyleLbl="node1" presStyleIdx="2" presStyleCnt="6">
        <dgm:presLayoutVars>
          <dgm:bulletEnabled val="1"/>
        </dgm:presLayoutVars>
      </dgm:prSet>
      <dgm:spPr/>
    </dgm:pt>
    <dgm:pt modelId="{1CBA9760-7696-4F0F-AA0D-4DAACFF2EED0}" type="pres">
      <dgm:prSet presAssocID="{78AA4B78-0127-4582-9005-B1F36EA96165}" presName="sibTrans" presStyleCnt="0"/>
      <dgm:spPr/>
    </dgm:pt>
    <dgm:pt modelId="{A6B30052-96B2-491E-9782-3D1DA5D899D7}" type="pres">
      <dgm:prSet presAssocID="{7B7420AA-A1D7-415A-B9B3-A3D65EBA7509}" presName="node" presStyleLbl="node1" presStyleIdx="3" presStyleCnt="6">
        <dgm:presLayoutVars>
          <dgm:bulletEnabled val="1"/>
        </dgm:presLayoutVars>
      </dgm:prSet>
      <dgm:spPr/>
    </dgm:pt>
    <dgm:pt modelId="{4BD6A413-7818-4D8A-BE92-BE4B0B95E7F0}" type="pres">
      <dgm:prSet presAssocID="{D9ED9965-B88C-4F46-8065-16BC415B12B9}" presName="sibTrans" presStyleCnt="0"/>
      <dgm:spPr/>
    </dgm:pt>
    <dgm:pt modelId="{8A564274-E981-42AC-9FDE-2BCAA3D81160}" type="pres">
      <dgm:prSet presAssocID="{2BCB5B4C-7D7E-4DAE-A648-A5F280A4C49F}" presName="node" presStyleLbl="node1" presStyleIdx="4" presStyleCnt="6">
        <dgm:presLayoutVars>
          <dgm:bulletEnabled val="1"/>
        </dgm:presLayoutVars>
      </dgm:prSet>
      <dgm:spPr/>
    </dgm:pt>
    <dgm:pt modelId="{DB4972DB-AC0C-4EB4-BE91-E66437E8B4A9}" type="pres">
      <dgm:prSet presAssocID="{9477BEB3-CC28-4BAD-8D72-5B8389960D97}" presName="sibTrans" presStyleCnt="0"/>
      <dgm:spPr/>
    </dgm:pt>
    <dgm:pt modelId="{37B0889E-4FF2-4558-B5E3-4BE2F90AB143}" type="pres">
      <dgm:prSet presAssocID="{3C44E1C3-DD77-4E64-9E95-24E312CB11A0}" presName="node" presStyleLbl="node1" presStyleIdx="5" presStyleCnt="6">
        <dgm:presLayoutVars>
          <dgm:bulletEnabled val="1"/>
        </dgm:presLayoutVars>
      </dgm:prSet>
      <dgm:spPr/>
    </dgm:pt>
  </dgm:ptLst>
  <dgm:cxnLst>
    <dgm:cxn modelId="{4E264910-0736-4350-9FF2-55883223B4D4}" srcId="{FE85CBBD-7A01-4274-B60B-641FF002C19F}" destId="{2BCB5B4C-7D7E-4DAE-A648-A5F280A4C49F}" srcOrd="4" destOrd="0" parTransId="{6956E18E-EB04-4053-BDF2-ED373350C67F}" sibTransId="{9477BEB3-CC28-4BAD-8D72-5B8389960D97}"/>
    <dgm:cxn modelId="{08D00A61-0786-49B6-896A-EA259B864ECD}" type="presOf" srcId="{2BCB5B4C-7D7E-4DAE-A648-A5F280A4C49F}" destId="{8A564274-E981-42AC-9FDE-2BCAA3D81160}" srcOrd="0" destOrd="0" presId="urn:microsoft.com/office/officeart/2005/8/layout/default"/>
    <dgm:cxn modelId="{05677B54-7447-4979-B46D-822AC9092F39}" srcId="{FE85CBBD-7A01-4274-B60B-641FF002C19F}" destId="{7B7420AA-A1D7-415A-B9B3-A3D65EBA7509}" srcOrd="3" destOrd="0" parTransId="{E0E2F9BC-771E-42D5-9E03-43A628635898}" sibTransId="{D9ED9965-B88C-4F46-8065-16BC415B12B9}"/>
    <dgm:cxn modelId="{E8E28F59-7E58-4709-AAA3-7ABB82797AD5}" srcId="{FE85CBBD-7A01-4274-B60B-641FF002C19F}" destId="{7E9A6AA0-26F1-4A32-A72F-1B62A2B76DD2}" srcOrd="0" destOrd="0" parTransId="{FA254557-56C5-4187-95FB-EE0A311F0613}" sibTransId="{41DF5CA8-C96C-4507-8758-0F3C7CB39293}"/>
    <dgm:cxn modelId="{766ED686-A495-4324-8C30-D690918EAB57}" type="presOf" srcId="{9E3CFFD2-3DCB-482C-962E-74D7ECFEF795}" destId="{B2F74B97-181F-4B83-95AF-1E7AA75F1955}" srcOrd="0" destOrd="0" presId="urn:microsoft.com/office/officeart/2005/8/layout/default"/>
    <dgm:cxn modelId="{9BE64FAD-21A3-4717-8CE3-74F201D5C34F}" type="presOf" srcId="{FE85CBBD-7A01-4274-B60B-641FF002C19F}" destId="{E99172B3-8877-4837-92A2-F205054C14DD}" srcOrd="0" destOrd="0" presId="urn:microsoft.com/office/officeart/2005/8/layout/default"/>
    <dgm:cxn modelId="{9E7082B5-168D-44F9-B986-A65B37F61AA3}" type="presOf" srcId="{DB40F996-57D9-4FDB-AB37-D5058C5428D9}" destId="{1CCE48CF-8DBF-4286-B698-E9CE646685B5}" srcOrd="0" destOrd="0" presId="urn:microsoft.com/office/officeart/2005/8/layout/default"/>
    <dgm:cxn modelId="{C6FF2EBF-B1F2-493C-AFA5-217D01314BDF}" srcId="{FE85CBBD-7A01-4274-B60B-641FF002C19F}" destId="{9E3CFFD2-3DCB-482C-962E-74D7ECFEF795}" srcOrd="2" destOrd="0" parTransId="{D86ED0C7-DD2B-4994-BB11-B3244D2641DD}" sibTransId="{78AA4B78-0127-4582-9005-B1F36EA96165}"/>
    <dgm:cxn modelId="{CE1FAECC-204B-4470-A9AE-1B70E261984D}" type="presOf" srcId="{7E9A6AA0-26F1-4A32-A72F-1B62A2B76DD2}" destId="{F16DF70A-9F19-4ACD-931A-4C48396853D5}" srcOrd="0" destOrd="0" presId="urn:microsoft.com/office/officeart/2005/8/layout/default"/>
    <dgm:cxn modelId="{52135CDA-345B-4945-A44C-2387256D4310}" srcId="{FE85CBBD-7A01-4274-B60B-641FF002C19F}" destId="{DB40F996-57D9-4FDB-AB37-D5058C5428D9}" srcOrd="1" destOrd="0" parTransId="{E22346B2-128B-4188-A17F-81D7292E7B25}" sibTransId="{DC965763-A21A-48FC-9BEE-646CD873DC57}"/>
    <dgm:cxn modelId="{B0F98AE0-B167-4CB5-A419-52D1E912D611}" type="presOf" srcId="{3C44E1C3-DD77-4E64-9E95-24E312CB11A0}" destId="{37B0889E-4FF2-4558-B5E3-4BE2F90AB143}" srcOrd="0" destOrd="0" presId="urn:microsoft.com/office/officeart/2005/8/layout/default"/>
    <dgm:cxn modelId="{648BF4E8-7685-455F-9CCB-5787097E4459}" type="presOf" srcId="{7B7420AA-A1D7-415A-B9B3-A3D65EBA7509}" destId="{A6B30052-96B2-491E-9782-3D1DA5D899D7}" srcOrd="0" destOrd="0" presId="urn:microsoft.com/office/officeart/2005/8/layout/default"/>
    <dgm:cxn modelId="{A03E3EF5-6F68-4386-B580-23B92FEEA6CA}" srcId="{FE85CBBD-7A01-4274-B60B-641FF002C19F}" destId="{3C44E1C3-DD77-4E64-9E95-24E312CB11A0}" srcOrd="5" destOrd="0" parTransId="{5F538CF9-6088-454F-A35A-DCB25E5F450F}" sibTransId="{046908AC-C176-4355-8E29-15B685960B3B}"/>
    <dgm:cxn modelId="{06B007BE-C6BC-410A-A186-0213F6A38CF7}" type="presParOf" srcId="{E99172B3-8877-4837-92A2-F205054C14DD}" destId="{F16DF70A-9F19-4ACD-931A-4C48396853D5}" srcOrd="0" destOrd="0" presId="urn:microsoft.com/office/officeart/2005/8/layout/default"/>
    <dgm:cxn modelId="{FC4599AC-C490-4CC6-9A8A-0DF37FC0EB99}" type="presParOf" srcId="{E99172B3-8877-4837-92A2-F205054C14DD}" destId="{786A0665-7ADD-4168-A488-2545C22E00B3}" srcOrd="1" destOrd="0" presId="urn:microsoft.com/office/officeart/2005/8/layout/default"/>
    <dgm:cxn modelId="{F5826313-360C-4CEC-B0C5-73E04A896D67}" type="presParOf" srcId="{E99172B3-8877-4837-92A2-F205054C14DD}" destId="{1CCE48CF-8DBF-4286-B698-E9CE646685B5}" srcOrd="2" destOrd="0" presId="urn:microsoft.com/office/officeart/2005/8/layout/default"/>
    <dgm:cxn modelId="{12FDF18D-E1FC-46DD-B6B4-FA3DD7E6E162}" type="presParOf" srcId="{E99172B3-8877-4837-92A2-F205054C14DD}" destId="{33EF6323-FE7C-4C1D-87BD-F82969054D85}" srcOrd="3" destOrd="0" presId="urn:microsoft.com/office/officeart/2005/8/layout/default"/>
    <dgm:cxn modelId="{9BA8F4D0-E445-4644-A821-5E9FFADB583A}" type="presParOf" srcId="{E99172B3-8877-4837-92A2-F205054C14DD}" destId="{B2F74B97-181F-4B83-95AF-1E7AA75F1955}" srcOrd="4" destOrd="0" presId="urn:microsoft.com/office/officeart/2005/8/layout/default"/>
    <dgm:cxn modelId="{5377C7B6-BC72-4387-B7E8-05AE609F2874}" type="presParOf" srcId="{E99172B3-8877-4837-92A2-F205054C14DD}" destId="{1CBA9760-7696-4F0F-AA0D-4DAACFF2EED0}" srcOrd="5" destOrd="0" presId="urn:microsoft.com/office/officeart/2005/8/layout/default"/>
    <dgm:cxn modelId="{C9AA253A-503E-4092-9EA8-54861C361345}" type="presParOf" srcId="{E99172B3-8877-4837-92A2-F205054C14DD}" destId="{A6B30052-96B2-491E-9782-3D1DA5D899D7}" srcOrd="6" destOrd="0" presId="urn:microsoft.com/office/officeart/2005/8/layout/default"/>
    <dgm:cxn modelId="{068BABFF-0956-4F88-9F44-5D57B0419EFF}" type="presParOf" srcId="{E99172B3-8877-4837-92A2-F205054C14DD}" destId="{4BD6A413-7818-4D8A-BE92-BE4B0B95E7F0}" srcOrd="7" destOrd="0" presId="urn:microsoft.com/office/officeart/2005/8/layout/default"/>
    <dgm:cxn modelId="{BC54C7DF-1E22-45D3-8ABF-B6F2AF40DF98}" type="presParOf" srcId="{E99172B3-8877-4837-92A2-F205054C14DD}" destId="{8A564274-E981-42AC-9FDE-2BCAA3D81160}" srcOrd="8" destOrd="0" presId="urn:microsoft.com/office/officeart/2005/8/layout/default"/>
    <dgm:cxn modelId="{39347067-611C-4EC3-AF51-4783BBCA98BB}" type="presParOf" srcId="{E99172B3-8877-4837-92A2-F205054C14DD}" destId="{DB4972DB-AC0C-4EB4-BE91-E66437E8B4A9}" srcOrd="9" destOrd="0" presId="urn:microsoft.com/office/officeart/2005/8/layout/default"/>
    <dgm:cxn modelId="{9F9A5685-8C30-4A5B-B683-D9A3ABB81FA7}" type="presParOf" srcId="{E99172B3-8877-4837-92A2-F205054C14DD}" destId="{37B0889E-4FF2-4558-B5E3-4BE2F90AB14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C3005-1749-406D-9512-403E9AB57091}">
      <dsp:nvSpPr>
        <dsp:cNvPr id="0" name=""/>
        <dsp:cNvSpPr/>
      </dsp:nvSpPr>
      <dsp:spPr>
        <a:xfrm>
          <a:off x="585598" y="533524"/>
          <a:ext cx="1247171" cy="12471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62894-46DD-4F17-979E-A9FD7D4FF767}">
      <dsp:nvSpPr>
        <dsp:cNvPr id="0" name=""/>
        <dsp:cNvSpPr/>
      </dsp:nvSpPr>
      <dsp:spPr>
        <a:xfrm>
          <a:off x="851389" y="799314"/>
          <a:ext cx="715590" cy="7155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EC899F-4D34-4AF2-A6D9-CC119BE37CF0}">
      <dsp:nvSpPr>
        <dsp:cNvPr id="0" name=""/>
        <dsp:cNvSpPr/>
      </dsp:nvSpPr>
      <dsp:spPr>
        <a:xfrm>
          <a:off x="186912"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Lack of communication</a:t>
          </a:r>
          <a:endParaRPr lang="en-US" sz="1700" kern="1200"/>
        </a:p>
      </dsp:txBody>
      <dsp:txXfrm>
        <a:off x="186912" y="2169158"/>
        <a:ext cx="2044543" cy="720000"/>
      </dsp:txXfrm>
    </dsp:sp>
    <dsp:sp modelId="{FAA9A4A6-A013-4E82-BF92-90FFA95A6458}">
      <dsp:nvSpPr>
        <dsp:cNvPr id="0" name=""/>
        <dsp:cNvSpPr/>
      </dsp:nvSpPr>
      <dsp:spPr>
        <a:xfrm>
          <a:off x="2987936" y="533524"/>
          <a:ext cx="1247171" cy="124717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2E95B-CCAA-44A6-A703-CCC53FD3D834}">
      <dsp:nvSpPr>
        <dsp:cNvPr id="0" name=""/>
        <dsp:cNvSpPr/>
      </dsp:nvSpPr>
      <dsp:spPr>
        <a:xfrm>
          <a:off x="3253727" y="799314"/>
          <a:ext cx="715590" cy="7155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C42F32-EBE9-4879-9ACF-78DE0199674E}">
      <dsp:nvSpPr>
        <dsp:cNvPr id="0" name=""/>
        <dsp:cNvSpPr/>
      </dsp:nvSpPr>
      <dsp:spPr>
        <a:xfrm>
          <a:off x="2589250"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Worry</a:t>
          </a:r>
          <a:endParaRPr lang="en-US" sz="1700" kern="1200"/>
        </a:p>
      </dsp:txBody>
      <dsp:txXfrm>
        <a:off x="2589250" y="2169158"/>
        <a:ext cx="2044543" cy="720000"/>
      </dsp:txXfrm>
    </dsp:sp>
    <dsp:sp modelId="{5BEB7175-E1AD-4A40-8573-35D1328F6DCA}">
      <dsp:nvSpPr>
        <dsp:cNvPr id="0" name=""/>
        <dsp:cNvSpPr/>
      </dsp:nvSpPr>
      <dsp:spPr>
        <a:xfrm>
          <a:off x="5390274" y="533524"/>
          <a:ext cx="1247171" cy="1247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9AC5DB-B9FC-4A2D-9ECA-39C821666DB0}">
      <dsp:nvSpPr>
        <dsp:cNvPr id="0" name=""/>
        <dsp:cNvSpPr/>
      </dsp:nvSpPr>
      <dsp:spPr>
        <a:xfrm>
          <a:off x="5656065" y="799314"/>
          <a:ext cx="715590" cy="7155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3EC91C-0E65-46B3-8303-41AA1443C414}">
      <dsp:nvSpPr>
        <dsp:cNvPr id="0" name=""/>
        <dsp:cNvSpPr/>
      </dsp:nvSpPr>
      <dsp:spPr>
        <a:xfrm>
          <a:off x="4991589"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 reassurance</a:t>
          </a:r>
          <a:endParaRPr lang="en-US" sz="1700" kern="1200"/>
        </a:p>
      </dsp:txBody>
      <dsp:txXfrm>
        <a:off x="4991589" y="2169158"/>
        <a:ext cx="2044543" cy="720000"/>
      </dsp:txXfrm>
    </dsp:sp>
    <dsp:sp modelId="{2BA95AE3-5AC6-40F9-B31B-8BF7371B9591}">
      <dsp:nvSpPr>
        <dsp:cNvPr id="0" name=""/>
        <dsp:cNvSpPr/>
      </dsp:nvSpPr>
      <dsp:spPr>
        <a:xfrm>
          <a:off x="7792613" y="533524"/>
          <a:ext cx="1247171" cy="124717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D0547-73E9-4781-9CAC-445C5FF5D0B4}">
      <dsp:nvSpPr>
        <dsp:cNvPr id="0" name=""/>
        <dsp:cNvSpPr/>
      </dsp:nvSpPr>
      <dsp:spPr>
        <a:xfrm>
          <a:off x="8058403" y="799314"/>
          <a:ext cx="715590" cy="7155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EF94EF-2D92-44B6-902C-8C796FF381E6}">
      <dsp:nvSpPr>
        <dsp:cNvPr id="0" name=""/>
        <dsp:cNvSpPr/>
      </dsp:nvSpPr>
      <dsp:spPr>
        <a:xfrm>
          <a:off x="7393927"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Bad feedback</a:t>
          </a:r>
          <a:endParaRPr lang="en-US" sz="1700" kern="1200"/>
        </a:p>
      </dsp:txBody>
      <dsp:txXfrm>
        <a:off x="7393927" y="2169158"/>
        <a:ext cx="204454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DF70A-9F19-4ACD-931A-4C48396853D5}">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Stay in touch with your team! In work and outside if needed</a:t>
          </a:r>
          <a:endParaRPr lang="en-US" sz="2200" kern="1200"/>
        </a:p>
      </dsp:txBody>
      <dsp:txXfrm>
        <a:off x="601586" y="580"/>
        <a:ext cx="2631940" cy="1579164"/>
      </dsp:txXfrm>
    </dsp:sp>
    <dsp:sp modelId="{1CCE48CF-8DBF-4286-B698-E9CE646685B5}">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121’s</a:t>
          </a:r>
          <a:endParaRPr lang="en-US" sz="2200" kern="1200"/>
        </a:p>
      </dsp:txBody>
      <dsp:txXfrm>
        <a:off x="3496721" y="580"/>
        <a:ext cx="2631940" cy="1579164"/>
      </dsp:txXfrm>
    </dsp:sp>
    <dsp:sp modelId="{B2F74B97-181F-4B83-95AF-1E7AA75F1955}">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Emails</a:t>
          </a:r>
          <a:endParaRPr lang="en-US" sz="2200" kern="1200"/>
        </a:p>
      </dsp:txBody>
      <dsp:txXfrm>
        <a:off x="6391855" y="580"/>
        <a:ext cx="2631940" cy="1579164"/>
      </dsp:txXfrm>
    </dsp:sp>
    <dsp:sp modelId="{A6B30052-96B2-491E-9782-3D1DA5D899D7}">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WhatsApp group’s</a:t>
          </a:r>
          <a:endParaRPr lang="en-US" sz="2200" kern="1200"/>
        </a:p>
      </dsp:txBody>
      <dsp:txXfrm>
        <a:off x="601586" y="1842938"/>
        <a:ext cx="2631940" cy="1579164"/>
      </dsp:txXfrm>
    </dsp:sp>
    <dsp:sp modelId="{8A564274-E981-42AC-9FDE-2BCAA3D81160}">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Mobile group chat</a:t>
          </a:r>
          <a:endParaRPr lang="en-US" sz="2200" kern="1200"/>
        </a:p>
      </dsp:txBody>
      <dsp:txXfrm>
        <a:off x="3496721" y="1842938"/>
        <a:ext cx="2631940" cy="1579164"/>
      </dsp:txXfrm>
    </dsp:sp>
    <dsp:sp modelId="{37B0889E-4FF2-4558-B5E3-4BE2F90AB143}">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designated ‘go to’ person</a:t>
          </a:r>
          <a:endParaRPr lang="en-US" sz="2200" kern="1200"/>
        </a:p>
      </dsp:txBody>
      <dsp:txXfrm>
        <a:off x="6391855" y="1842938"/>
        <a:ext cx="2631940" cy="157916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48A87A34-81AB-432B-8DAE-1953F412C126}" type="datetimeFigureOut">
              <a:rPr lang="en-US" smtClean="0"/>
              <a:t>5/21/2021</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4014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935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63904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3187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522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274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2972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4020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44952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3761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76095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405187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63116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5/21/2021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768542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5/21/2021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911936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06410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3106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48A87A34-81AB-432B-8DAE-1953F412C126}" type="datetimeFigureOut">
              <a:rPr lang="en-US" smtClean="0"/>
              <a:pPr/>
              <a:t>5/21/2021</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79534802"/>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 id="2147483945" r:id="rId12"/>
    <p:sldLayoutId id="2147483946" r:id="rId13"/>
    <p:sldLayoutId id="2147483947" r:id="rId14"/>
    <p:sldLayoutId id="2147483948" r:id="rId15"/>
    <p:sldLayoutId id="2147483949" r:id="rId16"/>
    <p:sldLayoutId id="2147483950"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essionlab.com/blog/working-with-groups-and-teams/" TargetMode="External"/><Relationship Id="rId3" Type="http://schemas.openxmlformats.org/officeDocument/2006/relationships/hyperlink" Target="https://www.forbes.com/sites/danabrownlee/2019/10/20/5-reasons-why-trust-matters-on-teams" TargetMode="External"/><Relationship Id="rId7" Type="http://schemas.openxmlformats.org/officeDocument/2006/relationships/hyperlink" Target="https://activecollab.com/blog/collaboration/group-vs-team"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6" Type="http://schemas.openxmlformats.org/officeDocument/2006/relationships/hyperlink" Target="https://www.mindtools.com/pages/article/Assertiveness.htm" TargetMode="External"/><Relationship Id="rId11" Type="http://schemas.openxmlformats.org/officeDocument/2006/relationships/hyperlink" Target="https://www.google.com/search?q=tuckman%27s+theory" TargetMode="External"/><Relationship Id="rId5" Type="http://schemas.openxmlformats.org/officeDocument/2006/relationships/hyperlink" Target="https://www.managementstudyguide.com/role-of-team-leader.htm" TargetMode="External"/><Relationship Id="rId10" Type="http://schemas.openxmlformats.org/officeDocument/2006/relationships/hyperlink" Target="https://www.potential.com/articles/5-important-reasons-why-teamwork-matters/" TargetMode="External"/><Relationship Id="rId4" Type="http://schemas.openxmlformats.org/officeDocument/2006/relationships/hyperlink" Target="https://courses.lumenlearning.com/" TargetMode="External"/><Relationship Id="rId9" Type="http://schemas.openxmlformats.org/officeDocument/2006/relationships/hyperlink" Target="https://www.teamtechnology.co.uk/team/dynamics/vs-group-dynamic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C803063-AF00-4EBB-8D44-A2512496C764}"/>
              </a:ext>
            </a:extLst>
          </p:cNvPr>
          <p:cNvSpPr>
            <a:spLocks noGrp="1"/>
          </p:cNvSpPr>
          <p:nvPr>
            <p:ph type="title"/>
          </p:nvPr>
        </p:nvSpPr>
        <p:spPr>
          <a:xfrm>
            <a:off x="1772529" y="450166"/>
            <a:ext cx="8989256" cy="6077243"/>
          </a:xfrm>
        </p:spPr>
        <p:txBody>
          <a:bodyPr vert="horz" lIns="91440" tIns="45720" rIns="91440" bIns="45720" rtlCol="0" anchor="t">
            <a:normAutofit/>
          </a:bodyPr>
          <a:lstStyle/>
          <a:p>
            <a:pPr>
              <a:lnSpc>
                <a:spcPct val="90000"/>
              </a:lnSpc>
            </a:pPr>
            <a:r>
              <a:rPr lang="en-US" sz="1400" dirty="0">
                <a:solidFill>
                  <a:schemeClr val="tx1"/>
                </a:solidFill>
              </a:rPr>
              <a:t> </a:t>
            </a:r>
            <a:br>
              <a:rPr lang="en-US" sz="1400" dirty="0">
                <a:solidFill>
                  <a:schemeClr val="tx1"/>
                </a:solidFill>
              </a:rPr>
            </a:br>
            <a:r>
              <a:rPr lang="en-US" sz="1400" dirty="0">
                <a:solidFill>
                  <a:schemeClr val="tx1"/>
                </a:solidFill>
              </a:rPr>
              <a:t>Skills for the Workplace</a:t>
            </a:r>
            <a:br>
              <a:rPr lang="en-US" sz="1400" dirty="0">
                <a:solidFill>
                  <a:schemeClr val="tx1"/>
                </a:solidFill>
              </a:rPr>
            </a:br>
            <a:r>
              <a:rPr lang="en-US" sz="1400" dirty="0">
                <a:solidFill>
                  <a:schemeClr val="tx1"/>
                </a:solidFill>
              </a:rPr>
              <a:t>Module Assignment Submission </a:t>
            </a:r>
            <a:br>
              <a:rPr lang="en-US" sz="1400" dirty="0">
                <a:solidFill>
                  <a:schemeClr val="tx1"/>
                </a:solidFill>
              </a:rPr>
            </a:br>
            <a:br>
              <a:rPr lang="en-US" sz="1400" dirty="0">
                <a:solidFill>
                  <a:schemeClr val="tx1"/>
                </a:solidFill>
              </a:rPr>
            </a:br>
            <a:r>
              <a:rPr lang="en-US" sz="1400" dirty="0">
                <a:solidFill>
                  <a:schemeClr val="tx1"/>
                </a:solidFill>
              </a:rPr>
              <a:t>Student Name:	Gemma Senatore</a:t>
            </a:r>
            <a:br>
              <a:rPr lang="en-US" sz="1400" dirty="0">
                <a:solidFill>
                  <a:schemeClr val="tx1"/>
                </a:solidFill>
              </a:rPr>
            </a:br>
            <a:r>
              <a:rPr lang="en-US" sz="1400" dirty="0">
                <a:solidFill>
                  <a:schemeClr val="tx1"/>
                </a:solidFill>
              </a:rPr>
              <a:t>Student Number:	2017238</a:t>
            </a:r>
            <a:br>
              <a:rPr lang="en-US" sz="1400" dirty="0">
                <a:solidFill>
                  <a:schemeClr val="tx1"/>
                </a:solidFill>
              </a:rPr>
            </a:br>
            <a:r>
              <a:rPr lang="en-US" sz="1400" dirty="0">
                <a:solidFill>
                  <a:schemeClr val="tx1"/>
                </a:solidFill>
              </a:rPr>
              <a:t>Module No:	BMSK4002</a:t>
            </a:r>
            <a:br>
              <a:rPr lang="en-US" sz="1400" dirty="0">
                <a:solidFill>
                  <a:schemeClr val="tx1"/>
                </a:solidFill>
              </a:rPr>
            </a:br>
            <a:r>
              <a:rPr lang="en-US" sz="1400" dirty="0">
                <a:solidFill>
                  <a:schemeClr val="tx1"/>
                </a:solidFill>
              </a:rPr>
              <a:t>Module Title:	Effective teamwork and communication</a:t>
            </a:r>
            <a:br>
              <a:rPr lang="en-US" sz="1400" dirty="0">
                <a:solidFill>
                  <a:schemeClr val="tx1"/>
                </a:solidFill>
              </a:rPr>
            </a:br>
            <a:br>
              <a:rPr lang="en-US" sz="1400" dirty="0">
                <a:solidFill>
                  <a:schemeClr val="tx1"/>
                </a:solidFill>
              </a:rPr>
            </a:br>
            <a:r>
              <a:rPr lang="en-US" sz="1400" dirty="0">
                <a:solidFill>
                  <a:schemeClr val="tx1"/>
                </a:solidFill>
              </a:rPr>
              <a:t>Statement of Confirmation of Authenticity</a:t>
            </a:r>
            <a:br>
              <a:rPr lang="en-US" sz="1400" dirty="0">
                <a:solidFill>
                  <a:schemeClr val="tx1"/>
                </a:solidFill>
              </a:rPr>
            </a:br>
            <a:r>
              <a:rPr lang="en-US" sz="1400" dirty="0">
                <a:solidFill>
                  <a:schemeClr val="tx1"/>
                </a:solidFill>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br>
              <a:rPr lang="en-US" sz="1400" dirty="0">
                <a:solidFill>
                  <a:schemeClr val="tx1"/>
                </a:solidFill>
              </a:rPr>
            </a:br>
            <a:r>
              <a:rPr lang="en-US" sz="1400" dirty="0">
                <a:solidFill>
                  <a:schemeClr val="tx1"/>
                </a:solidFill>
              </a:rPr>
              <a:t>Attention is drawn to the plagiarism and unfair practice policies of UWTSD.</a:t>
            </a:r>
            <a:br>
              <a:rPr lang="en-US" sz="1400" dirty="0">
                <a:solidFill>
                  <a:schemeClr val="tx1"/>
                </a:solidFill>
              </a:rPr>
            </a:br>
            <a:br>
              <a:rPr lang="en-US" sz="1400" dirty="0">
                <a:solidFill>
                  <a:schemeClr val="tx1"/>
                </a:solidFill>
              </a:rPr>
            </a:br>
            <a:br>
              <a:rPr lang="en-US" sz="1400" dirty="0">
                <a:solidFill>
                  <a:schemeClr val="tx1"/>
                </a:solidFill>
              </a:rPr>
            </a:br>
            <a:br>
              <a:rPr lang="en-US" sz="1400" dirty="0">
                <a:solidFill>
                  <a:schemeClr val="tx1"/>
                </a:solidFill>
              </a:rPr>
            </a:br>
            <a:br>
              <a:rPr lang="en-US" sz="1400" dirty="0">
                <a:solidFill>
                  <a:schemeClr val="tx1"/>
                </a:solidFill>
              </a:rPr>
            </a:br>
            <a:endParaRPr lang="en-US" sz="1400" dirty="0">
              <a:solidFill>
                <a:schemeClr val="tx1"/>
              </a:solidFill>
            </a:endParaRPr>
          </a:p>
        </p:txBody>
      </p:sp>
    </p:spTree>
    <p:extLst>
      <p:ext uri="{BB962C8B-B14F-4D97-AF65-F5344CB8AC3E}">
        <p14:creationId xmlns:p14="http://schemas.microsoft.com/office/powerpoint/2010/main" val="16979976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FAA5-B00B-4402-ADC4-2D50F0024B2F}"/>
              </a:ext>
            </a:extLst>
          </p:cNvPr>
          <p:cNvSpPr>
            <a:spLocks noGrp="1"/>
          </p:cNvSpPr>
          <p:nvPr>
            <p:ph type="ctrTitle"/>
          </p:nvPr>
        </p:nvSpPr>
        <p:spPr>
          <a:xfrm>
            <a:off x="967791" y="1449324"/>
            <a:ext cx="2621734" cy="4391640"/>
          </a:xfrm>
        </p:spPr>
        <p:txBody>
          <a:bodyPr vert="horz" lIns="91440" tIns="45720" rIns="91440" bIns="45720" rtlCol="0" anchor="t">
            <a:normAutofit/>
          </a:bodyPr>
          <a:lstStyle/>
          <a:p>
            <a:r>
              <a:rPr lang="en-US" sz="2800" dirty="0">
                <a:solidFill>
                  <a:schemeClr val="tx1"/>
                </a:solidFill>
              </a:rPr>
              <a:t>TOPICS FOR TOAY</a:t>
            </a:r>
          </a:p>
        </p:txBody>
      </p:sp>
      <p:sp>
        <p:nvSpPr>
          <p:cNvPr id="3" name="Subtitle 2">
            <a:extLst>
              <a:ext uri="{FF2B5EF4-FFF2-40B4-BE49-F238E27FC236}">
                <a16:creationId xmlns:a16="http://schemas.microsoft.com/office/drawing/2014/main" id="{A3B82F63-01C0-42C1-AEDD-61D69D4DB74A}"/>
              </a:ext>
            </a:extLst>
          </p:cNvPr>
          <p:cNvSpPr>
            <a:spLocks noGrp="1"/>
          </p:cNvSpPr>
          <p:nvPr>
            <p:ph type="subTitle" idx="1"/>
          </p:nvPr>
        </p:nvSpPr>
        <p:spPr>
          <a:xfrm>
            <a:off x="3750393" y="1449324"/>
            <a:ext cx="6230220" cy="4391640"/>
          </a:xfrm>
        </p:spPr>
        <p:txBody>
          <a:bodyPr vert="horz" lIns="91440" tIns="45720" rIns="91440" bIns="45720" rtlCol="0">
            <a:normAutofit/>
          </a:bodyPr>
          <a:lstStyle/>
          <a:p>
            <a:pPr>
              <a:buFont typeface="Wingdings 3" charset="2"/>
              <a:buChar char=""/>
            </a:pPr>
            <a:r>
              <a:rPr lang="en-US" dirty="0">
                <a:solidFill>
                  <a:schemeClr val="tx1"/>
                </a:solidFill>
              </a:rPr>
              <a:t>WHAT MAKES AN EFFECTIVE TEAM</a:t>
            </a:r>
          </a:p>
          <a:p>
            <a:pPr>
              <a:buFont typeface="Wingdings 3" charset="2"/>
              <a:buChar char=""/>
            </a:pPr>
            <a:r>
              <a:rPr lang="en-US" dirty="0">
                <a:solidFill>
                  <a:schemeClr val="tx1"/>
                </a:solidFill>
              </a:rPr>
              <a:t>TEAMS VS GROUPS</a:t>
            </a:r>
          </a:p>
          <a:p>
            <a:pPr>
              <a:buFont typeface="Wingdings 3" charset="2"/>
              <a:buChar char=""/>
            </a:pPr>
            <a:r>
              <a:rPr lang="en-US" dirty="0">
                <a:solidFill>
                  <a:schemeClr val="tx1"/>
                </a:solidFill>
              </a:rPr>
              <a:t>WHAT MAKES A GREAT TEAM</a:t>
            </a:r>
          </a:p>
          <a:p>
            <a:pPr>
              <a:buFont typeface="Wingdings 3" charset="2"/>
              <a:buChar char=""/>
            </a:pPr>
            <a:r>
              <a:rPr lang="en-US" dirty="0">
                <a:solidFill>
                  <a:schemeClr val="tx1"/>
                </a:solidFill>
              </a:rPr>
              <a:t>What makes a team fail</a:t>
            </a:r>
          </a:p>
          <a:p>
            <a:pPr>
              <a:buFont typeface="Wingdings 3" charset="2"/>
              <a:buChar char=""/>
            </a:pPr>
            <a:r>
              <a:rPr lang="en-US" dirty="0" err="1">
                <a:solidFill>
                  <a:schemeClr val="tx1"/>
                </a:solidFill>
              </a:rPr>
              <a:t>Tuckmans</a:t>
            </a:r>
            <a:r>
              <a:rPr lang="en-US" dirty="0">
                <a:solidFill>
                  <a:schemeClr val="tx1"/>
                </a:solidFill>
              </a:rPr>
              <a:t> theory</a:t>
            </a:r>
          </a:p>
          <a:p>
            <a:pPr>
              <a:buFont typeface="Wingdings 3" charset="2"/>
              <a:buChar char=""/>
            </a:pPr>
            <a:r>
              <a:rPr lang="en-US" dirty="0">
                <a:solidFill>
                  <a:schemeClr val="tx1"/>
                </a:solidFill>
              </a:rPr>
              <a:t>Belbin theory </a:t>
            </a:r>
          </a:p>
          <a:p>
            <a:pPr>
              <a:buFont typeface="Wingdings 3" charset="2"/>
              <a:buChar char=""/>
            </a:pPr>
            <a:r>
              <a:rPr lang="en-US" dirty="0">
                <a:solidFill>
                  <a:schemeClr val="tx1"/>
                </a:solidFill>
              </a:rPr>
              <a:t>Team dynamics</a:t>
            </a:r>
          </a:p>
          <a:p>
            <a:pPr>
              <a:buFont typeface="Wingdings 3" charset="2"/>
              <a:buChar char=""/>
            </a:pPr>
            <a:r>
              <a:rPr lang="en-US" dirty="0">
                <a:solidFill>
                  <a:schemeClr val="tx1"/>
                </a:solidFill>
              </a:rPr>
              <a:t>communication</a:t>
            </a:r>
          </a:p>
          <a:p>
            <a:pPr>
              <a:buFont typeface="Wingdings 3" charset="2"/>
              <a:buChar char=""/>
            </a:pPr>
            <a:r>
              <a:rPr lang="en-US" dirty="0">
                <a:solidFill>
                  <a:schemeClr val="tx1"/>
                </a:solidFill>
              </a:rPr>
              <a:t>Q and a</a:t>
            </a: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27812241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C0D35-5EC9-4214-AD51-2CD84A57350A}"/>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What makes an effective team</a:t>
            </a:r>
          </a:p>
        </p:txBody>
      </p:sp>
      <p:sp>
        <p:nvSpPr>
          <p:cNvPr id="3" name="Content Placeholder 2">
            <a:extLst>
              <a:ext uri="{FF2B5EF4-FFF2-40B4-BE49-F238E27FC236}">
                <a16:creationId xmlns:a16="http://schemas.microsoft.com/office/drawing/2014/main" id="{55A3BB8C-1EBE-4332-9C6B-1868FC0C2158}"/>
              </a:ext>
            </a:extLst>
          </p:cNvPr>
          <p:cNvSpPr>
            <a:spLocks noGrp="1"/>
          </p:cNvSpPr>
          <p:nvPr>
            <p:ph idx="1"/>
          </p:nvPr>
        </p:nvSpPr>
        <p:spPr>
          <a:xfrm>
            <a:off x="5041399" y="1085549"/>
            <a:ext cx="5579707" cy="4686903"/>
          </a:xfrm>
        </p:spPr>
        <p:txBody>
          <a:bodyPr anchor="ctr">
            <a:normAutofit/>
          </a:bodyPr>
          <a:lstStyle/>
          <a:p>
            <a:r>
              <a:rPr lang="en-GB" dirty="0">
                <a:solidFill>
                  <a:schemeClr val="tx1"/>
                </a:solidFill>
              </a:rPr>
              <a:t>TRUST</a:t>
            </a:r>
          </a:p>
          <a:p>
            <a:r>
              <a:rPr lang="en-GB" dirty="0">
                <a:solidFill>
                  <a:schemeClr val="tx1"/>
                </a:solidFill>
              </a:rPr>
              <a:t>Being open and honest</a:t>
            </a:r>
          </a:p>
          <a:p>
            <a:r>
              <a:rPr lang="en-GB" dirty="0">
                <a:solidFill>
                  <a:schemeClr val="tx1"/>
                </a:solidFill>
              </a:rPr>
              <a:t>Common goals</a:t>
            </a:r>
          </a:p>
          <a:p>
            <a:r>
              <a:rPr lang="en-GB" dirty="0">
                <a:solidFill>
                  <a:schemeClr val="tx1"/>
                </a:solidFill>
              </a:rPr>
              <a:t>Putting people together with good problem-solving, decision making, communication, and interpersonal skills</a:t>
            </a:r>
          </a:p>
          <a:p>
            <a:r>
              <a:rPr lang="en-GB" dirty="0">
                <a:solidFill>
                  <a:schemeClr val="tx1"/>
                </a:solidFill>
              </a:rPr>
              <a:t>Making plans</a:t>
            </a:r>
          </a:p>
          <a:p>
            <a:r>
              <a:rPr lang="en-GB" dirty="0">
                <a:solidFill>
                  <a:schemeClr val="tx1"/>
                </a:solidFill>
              </a:rPr>
              <a:t>Communication</a:t>
            </a:r>
          </a:p>
          <a:p>
            <a:endParaRPr lang="en-GB" dirty="0">
              <a:solidFill>
                <a:schemeClr val="tx1"/>
              </a:solidFill>
            </a:endParaRPr>
          </a:p>
          <a:p>
            <a:pPr marL="0" indent="0">
              <a:buNone/>
            </a:pPr>
            <a:endParaRPr lang="en-GB" dirty="0">
              <a:solidFill>
                <a:schemeClr val="tx1"/>
              </a:solidFill>
            </a:endParaRPr>
          </a:p>
          <a:p>
            <a:pPr marL="0" indent="0">
              <a:buNone/>
            </a:pPr>
            <a:endParaRPr lang="en-GB" dirty="0">
              <a:solidFill>
                <a:schemeClr val="tx1"/>
              </a:solidFill>
            </a:endParaRPr>
          </a:p>
          <a:p>
            <a:pPr marL="0" indent="0">
              <a:buNone/>
            </a:pPr>
            <a:endParaRPr lang="en-GB" dirty="0">
              <a:solidFill>
                <a:schemeClr val="tx1"/>
              </a:solidFill>
            </a:endParaRPr>
          </a:p>
        </p:txBody>
      </p:sp>
    </p:spTree>
    <p:extLst>
      <p:ext uri="{BB962C8B-B14F-4D97-AF65-F5344CB8AC3E}">
        <p14:creationId xmlns:p14="http://schemas.microsoft.com/office/powerpoint/2010/main" val="20318482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B19EC-0CD9-4710-B048-069B0E75991C}"/>
              </a:ext>
            </a:extLst>
          </p:cNvPr>
          <p:cNvSpPr>
            <a:spLocks noGrp="1"/>
          </p:cNvSpPr>
          <p:nvPr>
            <p:ph type="title"/>
          </p:nvPr>
        </p:nvSpPr>
        <p:spPr>
          <a:xfrm>
            <a:off x="1154954" y="855481"/>
            <a:ext cx="8761413" cy="898674"/>
          </a:xfrm>
        </p:spPr>
        <p:txBody>
          <a:bodyPr anchor="b">
            <a:normAutofit/>
          </a:bodyPr>
          <a:lstStyle/>
          <a:p>
            <a:r>
              <a:rPr lang="en-GB">
                <a:solidFill>
                  <a:schemeClr val="tx1"/>
                </a:solidFill>
              </a:rPr>
              <a:t>Group VS Teams</a:t>
            </a:r>
          </a:p>
        </p:txBody>
      </p:sp>
      <p:sp>
        <p:nvSpPr>
          <p:cNvPr id="3" name="Content Placeholder 2">
            <a:extLst>
              <a:ext uri="{FF2B5EF4-FFF2-40B4-BE49-F238E27FC236}">
                <a16:creationId xmlns:a16="http://schemas.microsoft.com/office/drawing/2014/main" id="{7FE6D26D-A238-42C2-87CE-0D27EB684C45}"/>
              </a:ext>
            </a:extLst>
          </p:cNvPr>
          <p:cNvSpPr>
            <a:spLocks noGrp="1"/>
          </p:cNvSpPr>
          <p:nvPr>
            <p:ph idx="1"/>
          </p:nvPr>
        </p:nvSpPr>
        <p:spPr>
          <a:xfrm>
            <a:off x="1154954" y="2079173"/>
            <a:ext cx="8182191" cy="3730689"/>
          </a:xfrm>
        </p:spPr>
        <p:txBody>
          <a:bodyPr anchor="ctr">
            <a:normAutofit/>
          </a:bodyPr>
          <a:lstStyle/>
          <a:p>
            <a:pPr>
              <a:lnSpc>
                <a:spcPct val="90000"/>
              </a:lnSpc>
            </a:pPr>
            <a:r>
              <a:rPr lang="en-GB" sz="1500" dirty="0">
                <a:solidFill>
                  <a:schemeClr val="tx1"/>
                </a:solidFill>
              </a:rPr>
              <a:t>They have their own goal</a:t>
            </a:r>
          </a:p>
          <a:p>
            <a:pPr>
              <a:lnSpc>
                <a:spcPct val="90000"/>
              </a:lnSpc>
            </a:pPr>
            <a:r>
              <a:rPr lang="en-GB" sz="1500" dirty="0">
                <a:solidFill>
                  <a:schemeClr val="tx1"/>
                </a:solidFill>
              </a:rPr>
              <a:t>Does not care about others</a:t>
            </a:r>
          </a:p>
          <a:p>
            <a:pPr>
              <a:lnSpc>
                <a:spcPct val="90000"/>
              </a:lnSpc>
            </a:pPr>
            <a:r>
              <a:rPr lang="en-GB" sz="1500" dirty="0">
                <a:solidFill>
                  <a:schemeClr val="tx1"/>
                </a:solidFill>
              </a:rPr>
              <a:t>Does not care if anyone else win or fails</a:t>
            </a:r>
          </a:p>
          <a:p>
            <a:pPr>
              <a:lnSpc>
                <a:spcPct val="90000"/>
              </a:lnSpc>
            </a:pPr>
            <a:r>
              <a:rPr lang="en-GB" sz="1500" dirty="0">
                <a:solidFill>
                  <a:schemeClr val="tx1"/>
                </a:solidFill>
              </a:rPr>
              <a:t>They are like passengers on a flight, the same plane but very different reasons why</a:t>
            </a:r>
          </a:p>
          <a:p>
            <a:pPr>
              <a:lnSpc>
                <a:spcPct val="90000"/>
              </a:lnSpc>
            </a:pPr>
            <a:endParaRPr lang="en-GB" sz="1500" dirty="0">
              <a:solidFill>
                <a:schemeClr val="tx1"/>
              </a:solidFill>
            </a:endParaRPr>
          </a:p>
          <a:p>
            <a:pPr>
              <a:lnSpc>
                <a:spcPct val="90000"/>
              </a:lnSpc>
            </a:pPr>
            <a:r>
              <a:rPr lang="en-GB" sz="1500" dirty="0">
                <a:solidFill>
                  <a:schemeClr val="tx1"/>
                </a:solidFill>
              </a:rPr>
              <a:t>Want to reach a common goal together</a:t>
            </a:r>
          </a:p>
          <a:p>
            <a:pPr>
              <a:lnSpc>
                <a:spcPct val="90000"/>
              </a:lnSpc>
            </a:pPr>
            <a:r>
              <a:rPr lang="en-GB" sz="1500" dirty="0">
                <a:solidFill>
                  <a:schemeClr val="tx1"/>
                </a:solidFill>
              </a:rPr>
              <a:t>TRUST</a:t>
            </a:r>
          </a:p>
          <a:p>
            <a:pPr>
              <a:lnSpc>
                <a:spcPct val="90000"/>
              </a:lnSpc>
            </a:pPr>
            <a:r>
              <a:rPr lang="en-GB" sz="1500" dirty="0">
                <a:solidFill>
                  <a:schemeClr val="tx1"/>
                </a:solidFill>
              </a:rPr>
              <a:t>Has a purpose</a:t>
            </a:r>
          </a:p>
          <a:p>
            <a:pPr>
              <a:lnSpc>
                <a:spcPct val="90000"/>
              </a:lnSpc>
            </a:pPr>
            <a:r>
              <a:rPr lang="en-GB" sz="1500" dirty="0">
                <a:solidFill>
                  <a:schemeClr val="tx1"/>
                </a:solidFill>
              </a:rPr>
              <a:t>Wants the business/team to thrive</a:t>
            </a:r>
          </a:p>
          <a:p>
            <a:pPr>
              <a:lnSpc>
                <a:spcPct val="90000"/>
              </a:lnSpc>
            </a:pPr>
            <a:r>
              <a:rPr lang="en-GB" sz="1500" dirty="0">
                <a:solidFill>
                  <a:schemeClr val="tx1"/>
                </a:solidFill>
              </a:rPr>
              <a:t>Passionate</a:t>
            </a:r>
          </a:p>
          <a:p>
            <a:pPr>
              <a:lnSpc>
                <a:spcPct val="90000"/>
              </a:lnSpc>
            </a:pPr>
            <a:endParaRPr lang="en-GB" sz="1500" dirty="0">
              <a:solidFill>
                <a:schemeClr val="tx1"/>
              </a:solidFill>
            </a:endParaRPr>
          </a:p>
          <a:p>
            <a:pPr>
              <a:lnSpc>
                <a:spcPct val="90000"/>
              </a:lnSpc>
            </a:pPr>
            <a:endParaRPr lang="en-GB" sz="1500" dirty="0">
              <a:solidFill>
                <a:schemeClr val="tx1"/>
              </a:solidFill>
            </a:endParaRPr>
          </a:p>
          <a:p>
            <a:pPr>
              <a:lnSpc>
                <a:spcPct val="90000"/>
              </a:lnSpc>
            </a:pPr>
            <a:endParaRPr lang="en-GB" sz="1500" dirty="0">
              <a:solidFill>
                <a:schemeClr val="tx1"/>
              </a:solidFill>
            </a:endParaRPr>
          </a:p>
          <a:p>
            <a:pPr>
              <a:lnSpc>
                <a:spcPct val="90000"/>
              </a:lnSpc>
            </a:pPr>
            <a:endParaRPr lang="en-GB" sz="1500" dirty="0">
              <a:solidFill>
                <a:schemeClr val="tx1"/>
              </a:solidFill>
            </a:endParaRPr>
          </a:p>
        </p:txBody>
      </p:sp>
    </p:spTree>
    <p:extLst>
      <p:ext uri="{BB962C8B-B14F-4D97-AF65-F5344CB8AC3E}">
        <p14:creationId xmlns:p14="http://schemas.microsoft.com/office/powerpoint/2010/main" val="13593047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wipe(down)">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wipe(down)">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wipe(down)">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wipe(down)">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942C654-3588-41B5-A95C-0E383A2F8086}"/>
              </a:ext>
            </a:extLst>
          </p:cNvPr>
          <p:cNvPicPr>
            <a:picLocks noGrp="1" noChangeAspect="1"/>
          </p:cNvPicPr>
          <p:nvPr>
            <p:ph idx="1"/>
          </p:nvPr>
        </p:nvPicPr>
        <p:blipFill>
          <a:blip r:embed="rId2"/>
          <a:stretch>
            <a:fillRect/>
          </a:stretch>
        </p:blipFill>
        <p:spPr>
          <a:xfrm>
            <a:off x="2336414" y="1284394"/>
            <a:ext cx="7614340" cy="4283066"/>
          </a:xfrm>
          <a:prstGeom prst="rect">
            <a:avLst/>
          </a:prstGeom>
        </p:spPr>
      </p:pic>
    </p:spTree>
    <p:extLst>
      <p:ext uri="{BB962C8B-B14F-4D97-AF65-F5344CB8AC3E}">
        <p14:creationId xmlns:p14="http://schemas.microsoft.com/office/powerpoint/2010/main" val="2932487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D800D60-1868-42BC-8B35-45B765D44B4E}"/>
              </a:ext>
            </a:extLst>
          </p:cNvPr>
          <p:cNvPicPr>
            <a:picLocks noGrp="1" noChangeAspect="1"/>
          </p:cNvPicPr>
          <p:nvPr>
            <p:ph idx="1"/>
          </p:nvPr>
        </p:nvPicPr>
        <p:blipFill>
          <a:blip r:embed="rId2"/>
          <a:stretch>
            <a:fillRect/>
          </a:stretch>
        </p:blipFill>
        <p:spPr>
          <a:xfrm>
            <a:off x="6690021" y="235503"/>
            <a:ext cx="8539776" cy="5236935"/>
          </a:xfrm>
          <a:prstGeom prst="rect">
            <a:avLst/>
          </a:prstGeom>
        </p:spPr>
      </p:pic>
    </p:spTree>
    <p:extLst>
      <p:ext uri="{BB962C8B-B14F-4D97-AF65-F5344CB8AC3E}">
        <p14:creationId xmlns:p14="http://schemas.microsoft.com/office/powerpoint/2010/main" val="2155832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154B-9EA0-4A9D-A1FF-35C63F845D0C}"/>
              </a:ext>
            </a:extLst>
          </p:cNvPr>
          <p:cNvSpPr>
            <a:spLocks noGrp="1"/>
          </p:cNvSpPr>
          <p:nvPr>
            <p:ph type="title"/>
          </p:nvPr>
        </p:nvSpPr>
        <p:spPr>
          <a:xfrm>
            <a:off x="8160773" y="1113062"/>
            <a:ext cx="3382297" cy="3281957"/>
          </a:xfrm>
        </p:spPr>
        <p:txBody>
          <a:bodyPr vert="horz" lIns="91440" tIns="45720" rIns="91440" bIns="45720" rtlCol="0" anchor="b">
            <a:normAutofit/>
          </a:bodyPr>
          <a:lstStyle/>
          <a:p>
            <a:r>
              <a:rPr lang="en-US" sz="5400" b="0" i="0" kern="1200">
                <a:solidFill>
                  <a:srgbClr val="EBEBEB"/>
                </a:solidFill>
                <a:latin typeface="+mj-lt"/>
                <a:ea typeface="+mj-ea"/>
                <a:cs typeface="+mj-cs"/>
              </a:rPr>
              <a:t>Belbin theory</a:t>
            </a:r>
          </a:p>
        </p:txBody>
      </p:sp>
      <p:pic>
        <p:nvPicPr>
          <p:cNvPr id="7" name="Content Placeholder 6">
            <a:extLst>
              <a:ext uri="{FF2B5EF4-FFF2-40B4-BE49-F238E27FC236}">
                <a16:creationId xmlns:a16="http://schemas.microsoft.com/office/drawing/2014/main" id="{BC559172-670B-468C-AB1F-D1FC62B972F6}"/>
              </a:ext>
            </a:extLst>
          </p:cNvPr>
          <p:cNvPicPr>
            <a:picLocks noGrp="1" noChangeAspect="1"/>
          </p:cNvPicPr>
          <p:nvPr>
            <p:ph idx="1"/>
          </p:nvPr>
        </p:nvPicPr>
        <p:blipFill>
          <a:blip r:embed="rId2"/>
          <a:stretch>
            <a:fillRect/>
          </a:stretch>
        </p:blipFill>
        <p:spPr>
          <a:xfrm>
            <a:off x="1863309" y="1113063"/>
            <a:ext cx="4963815"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2212115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CF78F-AA36-4460-AC08-8475B54C973A}"/>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1800" b="0" i="0" kern="1200" dirty="0">
                <a:solidFill>
                  <a:schemeClr val="bg2"/>
                </a:solidFill>
                <a:effectLst/>
                <a:latin typeface="+mj-lt"/>
                <a:ea typeface="+mj-ea"/>
                <a:cs typeface="+mj-cs"/>
              </a:rPr>
              <a:t>Tuckman's theory focuses on the way in which a team tackles a task from the initial formation of the team through to the completion of the project. ... Tuckman's theory is particularly relevant to team building challenges as the phases pertain to the completion of any task undertaken by a team</a:t>
            </a:r>
            <a:endParaRPr lang="en-US" sz="1800" b="0" i="0" kern="1200" dirty="0">
              <a:solidFill>
                <a:schemeClr val="bg2"/>
              </a:solidFill>
              <a:latin typeface="+mj-lt"/>
              <a:ea typeface="+mj-ea"/>
              <a:cs typeface="+mj-cs"/>
            </a:endParaRPr>
          </a:p>
        </p:txBody>
      </p:sp>
      <p:pic>
        <p:nvPicPr>
          <p:cNvPr id="4" name="Content Placeholder 3">
            <a:extLst>
              <a:ext uri="{FF2B5EF4-FFF2-40B4-BE49-F238E27FC236}">
                <a16:creationId xmlns:a16="http://schemas.microsoft.com/office/drawing/2014/main" id="{A6945195-5FEF-4A16-9EF4-58125E21CB32}"/>
              </a:ext>
            </a:extLst>
          </p:cNvPr>
          <p:cNvPicPr>
            <a:picLocks noGrp="1" noChangeAspect="1"/>
          </p:cNvPicPr>
          <p:nvPr>
            <p:ph idx="1"/>
          </p:nvPr>
        </p:nvPicPr>
        <p:blipFill rotWithShape="1">
          <a:blip r:embed="rId2"/>
          <a:srcRect t="6671" r="-1" b="12885"/>
          <a:stretch/>
        </p:blipFill>
        <p:spPr>
          <a:xfrm>
            <a:off x="1081628" y="2613698"/>
            <a:ext cx="6470907" cy="300612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00126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3CBE3-65B2-491C-8CB7-BB3B0D69435B}"/>
              </a:ext>
            </a:extLst>
          </p:cNvPr>
          <p:cNvSpPr>
            <a:spLocks noGrp="1"/>
          </p:cNvSpPr>
          <p:nvPr>
            <p:ph type="title"/>
          </p:nvPr>
        </p:nvSpPr>
        <p:spPr/>
        <p:txBody>
          <a:bodyPr>
            <a:normAutofit/>
          </a:bodyPr>
          <a:lstStyle/>
          <a:p>
            <a:r>
              <a:rPr lang="en-GB">
                <a:solidFill>
                  <a:srgbClr val="FFFFFF"/>
                </a:solidFill>
              </a:rPr>
              <a:t>Why do teams fail?</a:t>
            </a:r>
          </a:p>
        </p:txBody>
      </p:sp>
      <p:graphicFrame>
        <p:nvGraphicFramePr>
          <p:cNvPr id="5" name="Content Placeholder 2">
            <a:extLst>
              <a:ext uri="{FF2B5EF4-FFF2-40B4-BE49-F238E27FC236}">
                <a16:creationId xmlns:a16="http://schemas.microsoft.com/office/drawing/2014/main" id="{9DDF1F84-BD80-40DB-AD62-D47D2C0860B8}"/>
              </a:ext>
            </a:extLst>
          </p:cNvPr>
          <p:cNvGraphicFramePr>
            <a:graphicFrameLocks noGrp="1"/>
          </p:cNvGraphicFramePr>
          <p:nvPr>
            <p:ph idx="1"/>
            <p:extLst>
              <p:ext uri="{D42A27DB-BD31-4B8C-83A1-F6EECF244321}">
                <p14:modId xmlns:p14="http://schemas.microsoft.com/office/powerpoint/2010/main" val="293923889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25823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1E8BC-B3D9-449F-8390-AE10515E177F}"/>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Team dynamics</a:t>
            </a:r>
          </a:p>
        </p:txBody>
      </p:sp>
      <p:sp>
        <p:nvSpPr>
          <p:cNvPr id="3" name="Content Placeholder 2">
            <a:extLst>
              <a:ext uri="{FF2B5EF4-FFF2-40B4-BE49-F238E27FC236}">
                <a16:creationId xmlns:a16="http://schemas.microsoft.com/office/drawing/2014/main" id="{A59CF033-85D8-4595-A609-49990F7A24AA}"/>
              </a:ext>
            </a:extLst>
          </p:cNvPr>
          <p:cNvSpPr>
            <a:spLocks noGrp="1"/>
          </p:cNvSpPr>
          <p:nvPr>
            <p:ph idx="1"/>
          </p:nvPr>
        </p:nvSpPr>
        <p:spPr>
          <a:xfrm>
            <a:off x="5041399" y="1085549"/>
            <a:ext cx="5579707" cy="4686903"/>
          </a:xfrm>
        </p:spPr>
        <p:txBody>
          <a:bodyPr anchor="ctr">
            <a:normAutofit/>
          </a:bodyPr>
          <a:lstStyle/>
          <a:p>
            <a:r>
              <a:rPr lang="en-GB" i="0" dirty="0">
                <a:solidFill>
                  <a:schemeClr val="tx1"/>
                </a:solidFill>
                <a:effectLst/>
                <a:latin typeface="arial" panose="020B0604020202020204" pitchFamily="34" charset="0"/>
              </a:rPr>
              <a:t>Team dynamics </a:t>
            </a:r>
            <a:r>
              <a:rPr lang="en-GB" b="0" i="0" dirty="0">
                <a:solidFill>
                  <a:schemeClr val="tx1"/>
                </a:solidFill>
                <a:effectLst/>
                <a:latin typeface="arial" panose="020B0604020202020204" pitchFamily="34" charset="0"/>
              </a:rPr>
              <a:t>are those psychological forces influencing the direction of your </a:t>
            </a:r>
            <a:r>
              <a:rPr lang="en-GB" i="0" dirty="0">
                <a:solidFill>
                  <a:schemeClr val="tx1"/>
                </a:solidFill>
                <a:effectLst/>
                <a:latin typeface="arial" panose="020B0604020202020204" pitchFamily="34" charset="0"/>
              </a:rPr>
              <a:t>team's</a:t>
            </a:r>
            <a:r>
              <a:rPr lang="en-GB" b="0" i="0" dirty="0">
                <a:solidFill>
                  <a:schemeClr val="tx1"/>
                </a:solidFill>
                <a:effectLst/>
                <a:latin typeface="arial" panose="020B0604020202020204" pitchFamily="34" charset="0"/>
              </a:rPr>
              <a:t> performance and behaviour. Those </a:t>
            </a:r>
            <a:r>
              <a:rPr lang="en-GB" i="0" dirty="0">
                <a:solidFill>
                  <a:schemeClr val="tx1"/>
                </a:solidFill>
                <a:effectLst/>
                <a:latin typeface="arial" panose="020B0604020202020204" pitchFamily="34" charset="0"/>
              </a:rPr>
              <a:t>dynamics</a:t>
            </a:r>
            <a:r>
              <a:rPr lang="en-GB" b="0" i="0" dirty="0">
                <a:solidFill>
                  <a:schemeClr val="tx1"/>
                </a:solidFill>
                <a:effectLst/>
                <a:latin typeface="arial" panose="020B0604020202020204" pitchFamily="34" charset="0"/>
              </a:rPr>
              <a:t> are created by the personalities involved and how they interact. Understanding a </a:t>
            </a:r>
            <a:r>
              <a:rPr lang="en-GB" i="0" dirty="0">
                <a:solidFill>
                  <a:schemeClr val="tx1"/>
                </a:solidFill>
                <a:effectLst/>
                <a:latin typeface="arial" panose="020B0604020202020204" pitchFamily="34" charset="0"/>
              </a:rPr>
              <a:t>team's dynamics </a:t>
            </a:r>
            <a:r>
              <a:rPr lang="en-GB" b="0" i="0" dirty="0">
                <a:solidFill>
                  <a:schemeClr val="tx1"/>
                </a:solidFill>
                <a:effectLst/>
                <a:latin typeface="arial" panose="020B0604020202020204" pitchFamily="34" charset="0"/>
              </a:rPr>
              <a:t>can alert you to how successful it might be.</a:t>
            </a:r>
            <a:endParaRPr lang="en-GB" dirty="0">
              <a:solidFill>
                <a:schemeClr val="tx1"/>
              </a:solidFill>
            </a:endParaRPr>
          </a:p>
        </p:txBody>
      </p:sp>
    </p:spTree>
    <p:extLst>
      <p:ext uri="{BB962C8B-B14F-4D97-AF65-F5344CB8AC3E}">
        <p14:creationId xmlns:p14="http://schemas.microsoft.com/office/powerpoint/2010/main" val="203991297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C03EC-19BB-4261-8795-26DF103AEBB0}"/>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sz="3600" b="0" i="0" kern="1200" dirty="0">
                <a:solidFill>
                  <a:srgbClr val="EBEBEB"/>
                </a:solidFill>
                <a:latin typeface="+mj-lt"/>
                <a:ea typeface="+mj-ea"/>
                <a:cs typeface="+mj-cs"/>
              </a:rPr>
              <a:t>I am assertive!</a:t>
            </a:r>
          </a:p>
        </p:txBody>
      </p:sp>
      <p:graphicFrame>
        <p:nvGraphicFramePr>
          <p:cNvPr id="4" name="Content Placeholder 3">
            <a:extLst>
              <a:ext uri="{FF2B5EF4-FFF2-40B4-BE49-F238E27FC236}">
                <a16:creationId xmlns:a16="http://schemas.microsoft.com/office/drawing/2014/main" id="{9FE72128-F8D8-4719-A168-91FE901B5DE6}"/>
              </a:ext>
            </a:extLst>
          </p:cNvPr>
          <p:cNvGraphicFramePr>
            <a:graphicFrameLocks noGrp="1"/>
          </p:cNvGraphicFramePr>
          <p:nvPr>
            <p:ph idx="1"/>
            <p:extLst>
              <p:ext uri="{D42A27DB-BD31-4B8C-83A1-F6EECF244321}">
                <p14:modId xmlns:p14="http://schemas.microsoft.com/office/powerpoint/2010/main" val="1868143750"/>
              </p:ext>
            </p:extLst>
          </p:nvPr>
        </p:nvGraphicFramePr>
        <p:xfrm>
          <a:off x="7443811" y="645106"/>
          <a:ext cx="4074149" cy="5585374"/>
        </p:xfrm>
        <a:graphic>
          <a:graphicData uri="http://schemas.openxmlformats.org/drawingml/2006/table">
            <a:tbl>
              <a:tblPr>
                <a:tableStyleId>{8EC20E35-A176-4012-BC5E-935CFFF8708E}</a:tableStyleId>
              </a:tblPr>
              <a:tblGrid>
                <a:gridCol w="922331">
                  <a:extLst>
                    <a:ext uri="{9D8B030D-6E8A-4147-A177-3AD203B41FA5}">
                      <a16:colId xmlns:a16="http://schemas.microsoft.com/office/drawing/2014/main" val="3064510299"/>
                    </a:ext>
                  </a:extLst>
                </a:gridCol>
                <a:gridCol w="922331">
                  <a:extLst>
                    <a:ext uri="{9D8B030D-6E8A-4147-A177-3AD203B41FA5}">
                      <a16:colId xmlns:a16="http://schemas.microsoft.com/office/drawing/2014/main" val="1551294622"/>
                    </a:ext>
                  </a:extLst>
                </a:gridCol>
                <a:gridCol w="1307156">
                  <a:extLst>
                    <a:ext uri="{9D8B030D-6E8A-4147-A177-3AD203B41FA5}">
                      <a16:colId xmlns:a16="http://schemas.microsoft.com/office/drawing/2014/main" val="2229207602"/>
                    </a:ext>
                  </a:extLst>
                </a:gridCol>
                <a:gridCol w="922331">
                  <a:extLst>
                    <a:ext uri="{9D8B030D-6E8A-4147-A177-3AD203B41FA5}">
                      <a16:colId xmlns:a16="http://schemas.microsoft.com/office/drawing/2014/main" val="2365655079"/>
                    </a:ext>
                  </a:extLst>
                </a:gridCol>
              </a:tblGrid>
              <a:tr h="751264">
                <a:tc>
                  <a:txBody>
                    <a:bodyPr/>
                    <a:lstStyle/>
                    <a:p>
                      <a:pPr algn="l" rtl="0" fontAlgn="base"/>
                      <a:r>
                        <a:rPr lang="en-GB" sz="1100" b="1">
                          <a:effectLst/>
                        </a:rPr>
                        <a:t> </a:t>
                      </a:r>
                    </a:p>
                    <a:p>
                      <a:pPr algn="l" rtl="0" fontAlgn="base"/>
                      <a:r>
                        <a:rPr lang="en-GB" sz="1100" b="1">
                          <a:effectLst/>
                        </a:rPr>
                        <a:t>Q1</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Q3</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Q4</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Q2</a:t>
                      </a:r>
                      <a:r>
                        <a:rPr lang="en-GB" sz="1100" b="0">
                          <a:effectLst/>
                        </a:rPr>
                        <a:t> </a:t>
                      </a:r>
                      <a:endParaRPr lang="en-GB" sz="1700" b="0">
                        <a:effectLst/>
                      </a:endParaRPr>
                    </a:p>
                    <a:p>
                      <a:pPr algn="l" rtl="0" fontAlgn="base"/>
                      <a:r>
                        <a:rPr lang="en-GB" sz="1100" b="1">
                          <a:effectLst/>
                        </a:rPr>
                        <a:t>3</a:t>
                      </a:r>
                      <a:r>
                        <a:rPr lang="en-GB" sz="1100" b="0">
                          <a:effectLst/>
                        </a:rPr>
                        <a:t> </a:t>
                      </a:r>
                      <a:endParaRPr lang="en-GB" sz="1700" b="0" i="0">
                        <a:effectLst/>
                      </a:endParaRPr>
                    </a:p>
                  </a:txBody>
                  <a:tcPr marL="59030" marR="59030" marT="29515" marB="29515"/>
                </a:tc>
                <a:extLst>
                  <a:ext uri="{0D108BD9-81ED-4DB2-BD59-A6C34878D82A}">
                    <a16:rowId xmlns:a16="http://schemas.microsoft.com/office/drawing/2014/main" val="3904029954"/>
                  </a:ext>
                </a:extLst>
              </a:tr>
              <a:tr h="914527">
                <a:tc>
                  <a:txBody>
                    <a:bodyPr/>
                    <a:lstStyle/>
                    <a:p>
                      <a:pPr algn="l" rtl="0" fontAlgn="base"/>
                      <a:r>
                        <a:rPr lang="en-GB" sz="1100" b="1">
                          <a:effectLst/>
                        </a:rPr>
                        <a:t> </a:t>
                      </a:r>
                    </a:p>
                    <a:p>
                      <a:pPr algn="l" rtl="0" fontAlgn="base"/>
                      <a:r>
                        <a:rPr lang="en-GB" sz="1100" b="1">
                          <a:effectLst/>
                        </a:rPr>
                        <a:t>Q5</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a:effectLst/>
                      </a:endParaRPr>
                    </a:p>
                    <a:p>
                      <a:pPr algn="l" rtl="0" fontAlgn="base"/>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tc>
                  <a:txBody>
                    <a:bodyPr/>
                    <a:lstStyle/>
                    <a:p>
                      <a:pPr algn="l" rtl="0" fontAlgn="base"/>
                      <a:r>
                        <a:rPr lang="en-GB" sz="1100" b="1">
                          <a:effectLst/>
                        </a:rPr>
                        <a:t>Q6</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Q7</a:t>
                      </a:r>
                      <a:r>
                        <a:rPr lang="en-GB" sz="1100" b="0">
                          <a:effectLst/>
                        </a:rPr>
                        <a:t> </a:t>
                      </a:r>
                      <a:endParaRPr lang="en-GB" sz="1700" b="0">
                        <a:effectLst/>
                      </a:endParaRPr>
                    </a:p>
                    <a:p>
                      <a:pPr algn="l" rtl="0" fontAlgn="base"/>
                      <a:r>
                        <a:rPr lang="en-GB" sz="1100" b="1">
                          <a:effectLst/>
                        </a:rPr>
                        <a:t>2</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Q8</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extLst>
                  <a:ext uri="{0D108BD9-81ED-4DB2-BD59-A6C34878D82A}">
                    <a16:rowId xmlns:a16="http://schemas.microsoft.com/office/drawing/2014/main" val="3369140574"/>
                  </a:ext>
                </a:extLst>
              </a:tr>
              <a:tr h="914527">
                <a:tc>
                  <a:txBody>
                    <a:bodyPr/>
                    <a:lstStyle/>
                    <a:p>
                      <a:pPr algn="l" rtl="0" fontAlgn="base"/>
                      <a:r>
                        <a:rPr lang="en-GB" sz="1100" b="1">
                          <a:effectLst/>
                        </a:rPr>
                        <a:t> </a:t>
                      </a:r>
                    </a:p>
                    <a:p>
                      <a:pPr algn="l" rtl="0" fontAlgn="base"/>
                      <a:r>
                        <a:rPr lang="en-GB" sz="1100" b="1">
                          <a:effectLst/>
                        </a:rPr>
                        <a:t>Q10</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a:effectLst/>
                      </a:endParaRPr>
                    </a:p>
                    <a:p>
                      <a:pPr algn="l" rtl="0" fontAlgn="base"/>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Q11</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Q9</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Q12</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extLst>
                  <a:ext uri="{0D108BD9-81ED-4DB2-BD59-A6C34878D82A}">
                    <a16:rowId xmlns:a16="http://schemas.microsoft.com/office/drawing/2014/main" val="564815950"/>
                  </a:ext>
                </a:extLst>
              </a:tr>
              <a:tr h="751264">
                <a:tc>
                  <a:txBody>
                    <a:bodyPr/>
                    <a:lstStyle/>
                    <a:p>
                      <a:pPr algn="l" rtl="0" fontAlgn="base"/>
                      <a:r>
                        <a:rPr lang="en-GB" sz="1100" b="1">
                          <a:effectLst/>
                        </a:rPr>
                        <a:t> </a:t>
                      </a:r>
                    </a:p>
                    <a:p>
                      <a:pPr algn="l" rtl="0" fontAlgn="base"/>
                      <a:r>
                        <a:rPr lang="en-GB" sz="1100" b="1">
                          <a:effectLst/>
                        </a:rPr>
                        <a:t>Q14</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Q15</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Q16</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Q13</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extLst>
                  <a:ext uri="{0D108BD9-81ED-4DB2-BD59-A6C34878D82A}">
                    <a16:rowId xmlns:a16="http://schemas.microsoft.com/office/drawing/2014/main" val="4215871261"/>
                  </a:ext>
                </a:extLst>
              </a:tr>
              <a:tr h="751264">
                <a:tc>
                  <a:txBody>
                    <a:bodyPr/>
                    <a:lstStyle/>
                    <a:p>
                      <a:pPr algn="l" rtl="0" fontAlgn="base"/>
                      <a:r>
                        <a:rPr lang="en-GB" sz="1100" b="1">
                          <a:effectLst/>
                        </a:rPr>
                        <a:t> </a:t>
                      </a:r>
                    </a:p>
                    <a:p>
                      <a:pPr algn="l" rtl="0" fontAlgn="base"/>
                      <a:r>
                        <a:rPr lang="en-GB" sz="1100" b="1">
                          <a:effectLst/>
                        </a:rPr>
                        <a:t>Q18</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Q17</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Q19</a:t>
                      </a:r>
                      <a:r>
                        <a:rPr lang="en-GB" sz="1100" b="0">
                          <a:effectLst/>
                        </a:rPr>
                        <a:t> </a:t>
                      </a:r>
                      <a:endParaRPr lang="en-GB" sz="1700" b="0">
                        <a:effectLst/>
                      </a:endParaRPr>
                    </a:p>
                    <a:p>
                      <a:pPr algn="l" rtl="0" fontAlgn="base"/>
                      <a:r>
                        <a:rPr lang="en-GB" sz="1100" b="1">
                          <a:effectLst/>
                        </a:rPr>
                        <a:t>1</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Q20</a:t>
                      </a:r>
                      <a:r>
                        <a:rPr lang="en-GB" sz="1100" b="0">
                          <a:effectLst/>
                        </a:rPr>
                        <a:t> </a:t>
                      </a:r>
                      <a:endParaRPr lang="en-GB" sz="1700" b="0">
                        <a:effectLst/>
                      </a:endParaRPr>
                    </a:p>
                    <a:p>
                      <a:pPr algn="l" rtl="0" fontAlgn="base"/>
                      <a:r>
                        <a:rPr lang="en-GB" sz="1100" b="1">
                          <a:effectLst/>
                        </a:rPr>
                        <a:t>4</a:t>
                      </a:r>
                      <a:r>
                        <a:rPr lang="en-GB" sz="1100" b="0">
                          <a:effectLst/>
                        </a:rPr>
                        <a:t> </a:t>
                      </a:r>
                      <a:endParaRPr lang="en-GB" sz="1700" b="0" i="0">
                        <a:effectLst/>
                      </a:endParaRPr>
                    </a:p>
                  </a:txBody>
                  <a:tcPr marL="59030" marR="59030" marT="29515" marB="29515"/>
                </a:tc>
                <a:extLst>
                  <a:ext uri="{0D108BD9-81ED-4DB2-BD59-A6C34878D82A}">
                    <a16:rowId xmlns:a16="http://schemas.microsoft.com/office/drawing/2014/main" val="3720837875"/>
                  </a:ext>
                </a:extLst>
              </a:tr>
              <a:tr h="751264">
                <a:tc>
                  <a:txBody>
                    <a:bodyPr/>
                    <a:lstStyle/>
                    <a:p>
                      <a:pPr algn="l" rtl="0" fontAlgn="base"/>
                      <a:r>
                        <a:rPr lang="en-GB" sz="1100" b="1">
                          <a:effectLst/>
                        </a:rPr>
                        <a:t> </a:t>
                      </a:r>
                    </a:p>
                    <a:p>
                      <a:pPr algn="l" rtl="0" fontAlgn="base"/>
                      <a:r>
                        <a:rPr lang="en-GB" sz="1100" b="1">
                          <a:effectLst/>
                        </a:rPr>
                        <a:t>Total</a:t>
                      </a:r>
                      <a:r>
                        <a:rPr lang="en-GB" sz="1100" b="0">
                          <a:effectLst/>
                        </a:rPr>
                        <a:t> </a:t>
                      </a:r>
                      <a:endParaRPr lang="en-GB" sz="1700" b="0">
                        <a:effectLst/>
                      </a:endParaRPr>
                    </a:p>
                    <a:p>
                      <a:pPr algn="l" rtl="0" fontAlgn="base"/>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Total</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Total</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Total</a:t>
                      </a:r>
                      <a:r>
                        <a:rPr lang="en-GB" sz="1100" b="0">
                          <a:effectLst/>
                        </a:rPr>
                        <a:t> </a:t>
                      </a:r>
                      <a:endParaRPr lang="en-GB" sz="1700" b="0" i="0">
                        <a:effectLst/>
                      </a:endParaRPr>
                    </a:p>
                  </a:txBody>
                  <a:tcPr marL="59030" marR="59030" marT="29515" marB="29515"/>
                </a:tc>
                <a:extLst>
                  <a:ext uri="{0D108BD9-81ED-4DB2-BD59-A6C34878D82A}">
                    <a16:rowId xmlns:a16="http://schemas.microsoft.com/office/drawing/2014/main" val="667480943"/>
                  </a:ext>
                </a:extLst>
              </a:tr>
              <a:tr h="751264">
                <a:tc>
                  <a:txBody>
                    <a:bodyPr/>
                    <a:lstStyle/>
                    <a:p>
                      <a:pPr algn="l" rtl="0" fontAlgn="base"/>
                      <a:r>
                        <a:rPr lang="en-GB" sz="1100" b="1">
                          <a:effectLst/>
                        </a:rPr>
                        <a:t> </a:t>
                      </a:r>
                    </a:p>
                    <a:p>
                      <a:pPr algn="l" rtl="0" fontAlgn="base"/>
                      <a:r>
                        <a:rPr lang="en-GB" sz="1100" b="1">
                          <a:effectLst/>
                        </a:rPr>
                        <a:t>Assertive</a:t>
                      </a:r>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Passive</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Passive Aggressive</a:t>
                      </a:r>
                      <a:r>
                        <a:rPr lang="en-GB" sz="1100" b="0">
                          <a:effectLst/>
                        </a:rPr>
                        <a:t> </a:t>
                      </a:r>
                      <a:endParaRPr lang="en-GB" sz="1700" b="0" i="0">
                        <a:effectLst/>
                      </a:endParaRPr>
                    </a:p>
                  </a:txBody>
                  <a:tcPr marL="59030" marR="59030" marT="29515" marB="29515"/>
                </a:tc>
                <a:tc>
                  <a:txBody>
                    <a:bodyPr/>
                    <a:lstStyle/>
                    <a:p>
                      <a:pPr algn="l" rtl="0" fontAlgn="base"/>
                      <a:r>
                        <a:rPr lang="en-GB" sz="1100" b="1">
                          <a:effectLst/>
                        </a:rPr>
                        <a:t> </a:t>
                      </a:r>
                    </a:p>
                    <a:p>
                      <a:pPr algn="l" rtl="0" fontAlgn="base"/>
                      <a:r>
                        <a:rPr lang="en-GB" sz="1100" b="1">
                          <a:effectLst/>
                        </a:rPr>
                        <a:t>Aggressive</a:t>
                      </a:r>
                      <a:r>
                        <a:rPr lang="en-GB" sz="1100" b="0">
                          <a:effectLst/>
                        </a:rPr>
                        <a:t> </a:t>
                      </a:r>
                      <a:endParaRPr lang="en-GB" sz="1700" b="0">
                        <a:effectLst/>
                      </a:endParaRPr>
                    </a:p>
                    <a:p>
                      <a:pPr algn="l" rtl="0" fontAlgn="base"/>
                      <a:r>
                        <a:rPr lang="en-GB" sz="1100" b="0">
                          <a:effectLst/>
                        </a:rPr>
                        <a:t> </a:t>
                      </a:r>
                      <a:endParaRPr lang="en-GB" sz="1700" b="0">
                        <a:effectLst/>
                      </a:endParaRPr>
                    </a:p>
                    <a:p>
                      <a:pPr algn="l" rtl="0" fontAlgn="base"/>
                      <a:r>
                        <a:rPr lang="en-GB" sz="1100" b="0">
                          <a:effectLst/>
                        </a:rPr>
                        <a:t> </a:t>
                      </a:r>
                      <a:endParaRPr lang="en-GB" sz="1700" b="0" i="0">
                        <a:effectLst/>
                      </a:endParaRPr>
                    </a:p>
                  </a:txBody>
                  <a:tcPr marL="59030" marR="59030" marT="29515" marB="29515"/>
                </a:tc>
                <a:extLst>
                  <a:ext uri="{0D108BD9-81ED-4DB2-BD59-A6C34878D82A}">
                    <a16:rowId xmlns:a16="http://schemas.microsoft.com/office/drawing/2014/main" val="3610575896"/>
                  </a:ext>
                </a:extLst>
              </a:tr>
            </a:tbl>
          </a:graphicData>
        </a:graphic>
      </p:graphicFrame>
      <p:sp>
        <p:nvSpPr>
          <p:cNvPr id="5" name="Rectangle 1">
            <a:extLst>
              <a:ext uri="{FF2B5EF4-FFF2-40B4-BE49-F238E27FC236}">
                <a16:creationId xmlns:a16="http://schemas.microsoft.com/office/drawing/2014/main" id="{EF6911E7-6169-4C24-B6F7-752A6618376D}"/>
              </a:ext>
            </a:extLst>
          </p:cNvPr>
          <p:cNvSpPr>
            <a:spLocks noChangeArrowheads="1"/>
          </p:cNvSpPr>
          <p:nvPr/>
        </p:nvSpPr>
        <p:spPr bwMode="auto">
          <a:xfrm>
            <a:off x="639098" y="2418735"/>
            <a:ext cx="6072776" cy="381174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ts val="1000"/>
              </a:spcBef>
              <a:spcAft>
                <a:spcPts val="0"/>
              </a:spcAft>
              <a:buClr>
                <a:schemeClr val="accent1"/>
              </a:buClr>
              <a:buSzPct val="80000"/>
              <a:buFont typeface="Wingdings 3" charset="2"/>
              <a:buChar char=""/>
              <a:tabLst/>
            </a:pPr>
            <a:endParaRPr kumimoji="0" lang="en-US" altLang="en-US" sz="1700" u="none" strike="noStrike" cap="none" normalizeH="0" baseline="0" dirty="0">
              <a:ln>
                <a:noFill/>
              </a:ln>
              <a:solidFill>
                <a:srgbClr val="FFFFFF"/>
              </a:solidFill>
              <a:effectLst/>
              <a:latin typeface="+mn-lt"/>
            </a:endParaRPr>
          </a:p>
        </p:txBody>
      </p:sp>
      <p:sp>
        <p:nvSpPr>
          <p:cNvPr id="15" name="TextBox 14">
            <a:extLst>
              <a:ext uri="{FF2B5EF4-FFF2-40B4-BE49-F238E27FC236}">
                <a16:creationId xmlns:a16="http://schemas.microsoft.com/office/drawing/2014/main" id="{9C7BE081-2EF9-4409-ABBE-990980DB2EA7}"/>
              </a:ext>
            </a:extLst>
          </p:cNvPr>
          <p:cNvSpPr txBox="1"/>
          <p:nvPr/>
        </p:nvSpPr>
        <p:spPr>
          <a:xfrm>
            <a:off x="738883" y="2595753"/>
            <a:ext cx="6098344" cy="1754326"/>
          </a:xfrm>
          <a:prstGeom prst="rect">
            <a:avLst/>
          </a:prstGeom>
          <a:noFill/>
        </p:spPr>
        <p:txBody>
          <a:bodyPr wrap="square">
            <a:spAutoFit/>
          </a:bodyPr>
          <a:lstStyle/>
          <a:p>
            <a:r>
              <a:rPr lang="en-GB" b="1" i="0" dirty="0">
                <a:effectLst/>
                <a:latin typeface="arial" panose="020B0604020202020204" pitchFamily="34" charset="0"/>
              </a:rPr>
              <a:t>Assertiveness</a:t>
            </a:r>
            <a:r>
              <a:rPr lang="en-GB" b="0" i="0" dirty="0">
                <a:effectLst/>
                <a:latin typeface="arial" panose="020B0604020202020204" pitchFamily="34" charset="0"/>
              </a:rPr>
              <a:t> in </a:t>
            </a:r>
            <a:r>
              <a:rPr lang="en-GB" b="1" i="0" dirty="0">
                <a:effectLst/>
                <a:latin typeface="arial" panose="020B0604020202020204" pitchFamily="34" charset="0"/>
              </a:rPr>
              <a:t>the workplace</a:t>
            </a:r>
            <a:r>
              <a:rPr lang="en-GB" b="0" i="0" dirty="0">
                <a:effectLst/>
                <a:latin typeface="arial" panose="020B0604020202020204" pitchFamily="34" charset="0"/>
              </a:rPr>
              <a:t> is a key communication skill that allows you to speak up for yourself in a manner that is respectful and appropriate for the </a:t>
            </a:r>
            <a:r>
              <a:rPr lang="en-GB" b="1" i="0" dirty="0">
                <a:effectLst/>
                <a:latin typeface="arial" panose="020B0604020202020204" pitchFamily="34" charset="0"/>
              </a:rPr>
              <a:t>work</a:t>
            </a:r>
            <a:r>
              <a:rPr lang="en-GB" b="0" i="0" dirty="0">
                <a:effectLst/>
                <a:latin typeface="arial" panose="020B0604020202020204" pitchFamily="34" charset="0"/>
              </a:rPr>
              <a:t> environment. </a:t>
            </a:r>
            <a:r>
              <a:rPr lang="en-GB" b="1" i="0" dirty="0">
                <a:effectLst/>
                <a:latin typeface="arial" panose="020B0604020202020204" pitchFamily="34" charset="0"/>
              </a:rPr>
              <a:t>Assertiveness means</a:t>
            </a:r>
            <a:r>
              <a:rPr lang="en-GB" b="0" i="0" dirty="0">
                <a:effectLst/>
                <a:latin typeface="arial" panose="020B0604020202020204" pitchFamily="34" charset="0"/>
              </a:rPr>
              <a:t> being confident in communicating your skills, abilities and goals without being pushy.</a:t>
            </a:r>
            <a:endParaRPr lang="en-GB" dirty="0"/>
          </a:p>
        </p:txBody>
      </p:sp>
    </p:spTree>
    <p:extLst>
      <p:ext uri="{BB962C8B-B14F-4D97-AF65-F5344CB8AC3E}">
        <p14:creationId xmlns:p14="http://schemas.microsoft.com/office/powerpoint/2010/main" val="275493589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35E2E-9452-4D7B-828E-1DA7A5151ACB}"/>
              </a:ext>
            </a:extLst>
          </p:cNvPr>
          <p:cNvSpPr>
            <a:spLocks noGrp="1"/>
          </p:cNvSpPr>
          <p:nvPr>
            <p:ph type="title"/>
          </p:nvPr>
        </p:nvSpPr>
        <p:spPr/>
        <p:txBody>
          <a:bodyPr>
            <a:normAutofit/>
          </a:bodyPr>
          <a:lstStyle/>
          <a:p>
            <a:r>
              <a:rPr lang="en-GB">
                <a:solidFill>
                  <a:srgbClr val="FFFFFF"/>
                </a:solidFill>
              </a:rPr>
              <a:t>Communication is key!</a:t>
            </a:r>
          </a:p>
        </p:txBody>
      </p:sp>
      <p:graphicFrame>
        <p:nvGraphicFramePr>
          <p:cNvPr id="5" name="Content Placeholder 2">
            <a:extLst>
              <a:ext uri="{FF2B5EF4-FFF2-40B4-BE49-F238E27FC236}">
                <a16:creationId xmlns:a16="http://schemas.microsoft.com/office/drawing/2014/main" id="{16529593-11F1-4280-B8AF-88075DC16AFE}"/>
              </a:ext>
            </a:extLst>
          </p:cNvPr>
          <p:cNvGraphicFramePr>
            <a:graphicFrameLocks noGrp="1"/>
          </p:cNvGraphicFramePr>
          <p:nvPr>
            <p:ph idx="1"/>
            <p:extLst>
              <p:ext uri="{D42A27DB-BD31-4B8C-83A1-F6EECF244321}">
                <p14:modId xmlns:p14="http://schemas.microsoft.com/office/powerpoint/2010/main" val="288885132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935501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213F6558-8750-4FDB-A9AC-B79CFC4E6782}"/>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Conclusion </a:t>
            </a:r>
          </a:p>
        </p:txBody>
      </p:sp>
      <p:sp>
        <p:nvSpPr>
          <p:cNvPr id="3" name="Content Placeholder 2">
            <a:extLst>
              <a:ext uri="{FF2B5EF4-FFF2-40B4-BE49-F238E27FC236}">
                <a16:creationId xmlns:a16="http://schemas.microsoft.com/office/drawing/2014/main" id="{82E5967A-73D1-4F62-9A54-F383B7353BE1}"/>
              </a:ext>
            </a:extLst>
          </p:cNvPr>
          <p:cNvSpPr>
            <a:spLocks noGrp="1"/>
          </p:cNvSpPr>
          <p:nvPr>
            <p:ph idx="1"/>
          </p:nvPr>
        </p:nvSpPr>
        <p:spPr>
          <a:xfrm>
            <a:off x="5290077" y="437513"/>
            <a:ext cx="5502614" cy="5954325"/>
          </a:xfrm>
        </p:spPr>
        <p:txBody>
          <a:bodyPr anchor="ctr">
            <a:normAutofit/>
          </a:bodyPr>
          <a:lstStyle/>
          <a:p>
            <a:r>
              <a:rPr lang="en-GB" sz="2000" b="1" dirty="0"/>
              <a:t>So I conclude that teams are the major factor of a successful business. It helps your team grow in work and in their home life by having a </a:t>
            </a:r>
            <a:r>
              <a:rPr lang="en-GB" sz="2000" b="1"/>
              <a:t>great team. </a:t>
            </a:r>
            <a:r>
              <a:rPr lang="en-GB" sz="2000" b="1" dirty="0"/>
              <a:t>By communicating with each other, laying out goals and working together as a unit, your business and your team will be successful. </a:t>
            </a:r>
            <a:r>
              <a:rPr lang="en-GB" sz="2000" b="1" dirty="0">
                <a:effectLst/>
                <a:latin typeface="arial" panose="020B0604020202020204" pitchFamily="34" charset="0"/>
              </a:rPr>
              <a:t>Teamwork is becoming increasingly important in contemporary organisations, and as long as teams are formed, managed and implemented effectively, can provide a source of competitive advantage in terms of increased employee satisfaction, creativity and innovation.</a:t>
            </a:r>
            <a:endParaRPr lang="en-GB" sz="2000" b="1" dirty="0"/>
          </a:p>
        </p:txBody>
      </p:sp>
    </p:spTree>
    <p:extLst>
      <p:ext uri="{BB962C8B-B14F-4D97-AF65-F5344CB8AC3E}">
        <p14:creationId xmlns:p14="http://schemas.microsoft.com/office/powerpoint/2010/main" val="1666490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845EA-B7D7-404F-BBC1-67547D542460}"/>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a:solidFill>
                  <a:schemeClr val="tx1"/>
                </a:solidFill>
              </a:rPr>
              <a:t>Question and answer time!</a:t>
            </a:r>
          </a:p>
        </p:txBody>
      </p:sp>
    </p:spTree>
    <p:extLst>
      <p:ext uri="{BB962C8B-B14F-4D97-AF65-F5344CB8AC3E}">
        <p14:creationId xmlns:p14="http://schemas.microsoft.com/office/powerpoint/2010/main" val="324066258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B6A3B-F01C-4C80-9E47-FCBAF6CF1030}"/>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references</a:t>
            </a:r>
          </a:p>
        </p:txBody>
      </p:sp>
      <p:sp>
        <p:nvSpPr>
          <p:cNvPr id="26" name="Content Placeholder 2">
            <a:extLst>
              <a:ext uri="{FF2B5EF4-FFF2-40B4-BE49-F238E27FC236}">
                <a16:creationId xmlns:a16="http://schemas.microsoft.com/office/drawing/2014/main" id="{B3B0D6B0-FA19-409E-ABA5-A01A75CC37D0}"/>
              </a:ext>
            </a:extLst>
          </p:cNvPr>
          <p:cNvSpPr>
            <a:spLocks noGrp="1"/>
          </p:cNvSpPr>
          <p:nvPr>
            <p:ph idx="1"/>
          </p:nvPr>
        </p:nvSpPr>
        <p:spPr>
          <a:xfrm>
            <a:off x="5290077" y="437513"/>
            <a:ext cx="5502614" cy="5954325"/>
          </a:xfrm>
        </p:spPr>
        <p:txBody>
          <a:bodyPr anchor="ctr">
            <a:normAutofit/>
          </a:bodyPr>
          <a:lstStyle/>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Belbin (2019).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Belbin Team Roles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Belbin.com.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https://www.belbin.com/about/belbin-team-roles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Brownlee, D. (n.d.).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5 Reasons Why Trust Matters On Teams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Forbes.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https://www.forbes.com/sites/danabrownlee/2019/10/20/5-reasons-why-trust-matters-on-teams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[Accessed 20 May 2021].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Lumenlearning.com. (2016).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Lumen Learning – Simple Book Production</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https://courses.lumenlearning.com/</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Managementstudyguide.com. (2015).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Role of Team Leader in Team Building</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https://www.managementstudyguide.com/role-of-team-leader.htm</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MindTools (2009).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How to Be AssertiveAsking for What You Want Firmly and Fairly</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Mindtools.com.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https://www.mindtools.com/pages/article/Assertiveness.htm</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Moga, B. (2017).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Group vs Team [Differences, Comparison, Transformation] · Activecollab Blog</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ActiveCollab.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https://activecollab.com/blog/collaboration/group-vs-team</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Nemeth, B. (2018).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Group vs Team: What’s the difference?</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SessionLab.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https://www.sessionlab.com/blog/working-with-groups-and-teams/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Teamtechnology.co.uk. (2013).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The difference between team and group dynamics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https://www.teamtechnology.co.uk/team/dynamics/vs-group-dynamics/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Wehbe, S. (2018).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5 Important Reasons Why Teamwork Matters - Potential.com</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The Online Learning Platform.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https://www.potential.com/articles/5-important-reasons-why-teamwork-matters/</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www.google.com. (n.d.). </a:t>
            </a:r>
            <a:r>
              <a:rPr lang="en-US" sz="1000" i="1">
                <a:effectLst/>
                <a:latin typeface="Times New Roman" panose="02020603050405020304" pitchFamily="18" charset="0"/>
                <a:ea typeface="Times New Roman" panose="02020603050405020304" pitchFamily="18" charset="0"/>
                <a:cs typeface="Times New Roman" panose="02020603050405020304" pitchFamily="18" charset="0"/>
              </a:rPr>
              <a:t>tuckman%27s theory - Google Search</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000"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https://www.google.com/search?q=tuckman%27s+theory</a:t>
            </a:r>
            <a:r>
              <a:rPr lang="en-US" sz="1000">
                <a:effectLst/>
                <a:latin typeface="Times New Roman" panose="02020603050405020304" pitchFamily="18" charset="0"/>
                <a:ea typeface="Times New Roman" panose="02020603050405020304" pitchFamily="18" charset="0"/>
                <a:cs typeface="Times New Roman" panose="02020603050405020304" pitchFamily="18" charset="0"/>
              </a:rPr>
              <a:t> [Accessed 20 May 2021].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5475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6F406223-D929-4B87-87B9-1CEE249A8582}"/>
              </a:ext>
            </a:extLst>
          </p:cNvPr>
          <p:cNvPicPr>
            <a:picLocks noGrp="1" noChangeAspect="1"/>
          </p:cNvPicPr>
          <p:nvPr>
            <p:ph idx="1"/>
          </p:nvPr>
        </p:nvPicPr>
        <p:blipFill>
          <a:blip r:embed="rId2"/>
          <a:stretch>
            <a:fillRect/>
          </a:stretch>
        </p:blipFill>
        <p:spPr>
          <a:xfrm>
            <a:off x="2363950" y="914400"/>
            <a:ext cx="4576415" cy="5105400"/>
          </a:xfrm>
          <a:prstGeom prst="rect">
            <a:avLst/>
          </a:prstGeom>
        </p:spPr>
      </p:pic>
    </p:spTree>
    <p:extLst>
      <p:ext uri="{BB962C8B-B14F-4D97-AF65-F5344CB8AC3E}">
        <p14:creationId xmlns:p14="http://schemas.microsoft.com/office/powerpoint/2010/main" val="23464693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otalTime>106</TotalTime>
  <Words>1037</Words>
  <Application>Microsoft Office PowerPoint</Application>
  <PresentationFormat>Widescreen</PresentationFormat>
  <Paragraphs>152</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Arial</vt:lpstr>
      <vt:lpstr>Calibri</vt:lpstr>
      <vt:lpstr>Century Gothic</vt:lpstr>
      <vt:lpstr>Times New Roman</vt:lpstr>
      <vt:lpstr>Wingdings 3</vt:lpstr>
      <vt:lpstr>Ion Boardroom</vt:lpstr>
      <vt:lpstr>  Skills for the Workplace Module Assignment Submission   Student Name: Gemma Senatore Student Number: 2017238 Module No: BMSK4002 Module Title: Effective teamwork and communication  Statement of Confirmation of Authenticity 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 Attention is drawn to the plagiarism and unfair practice policies of UWTSD.     </vt:lpstr>
      <vt:lpstr>TOPICS FOR TOAY</vt:lpstr>
      <vt:lpstr>What makes an effective team</vt:lpstr>
      <vt:lpstr>Group VS Teams</vt:lpstr>
      <vt:lpstr>PowerPoint Presentation</vt:lpstr>
      <vt:lpstr>PowerPoint Presentation</vt:lpstr>
      <vt:lpstr>Belbin theory</vt:lpstr>
      <vt:lpstr>Tuckman's theory focuses on the way in which a team tackles a task from the initial formation of the team through to the completion of the project. ... Tuckman's theory is particularly relevant to team building challenges as the phases pertain to the completion of any task undertaken by a team</vt:lpstr>
      <vt:lpstr>Why do teams fail?</vt:lpstr>
      <vt:lpstr>Team dynamics</vt:lpstr>
      <vt:lpstr>I am assertive!</vt:lpstr>
      <vt:lpstr>Communication is key!</vt:lpstr>
      <vt:lpstr>Conclusion </vt:lpstr>
      <vt:lpstr>Question and answer time!</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Workplace Module Assignment Submission   Student Name: Gemm Senatore Student Number: 2017238 Module No: BMSK4002 Module Title: Effective teamwork and communication  Statement of Confirmation of Authenticity 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 Attention is drawn to the plagiarism and unfair practice policies of UWTSD.</dc:title>
  <dc:creator>Deb Senatore</dc:creator>
  <cp:lastModifiedBy>Deb Senatore</cp:lastModifiedBy>
  <cp:revision>6</cp:revision>
  <dcterms:created xsi:type="dcterms:W3CDTF">2021-05-20T21:27:08Z</dcterms:created>
  <dcterms:modified xsi:type="dcterms:W3CDTF">2021-05-21T15:13:15Z</dcterms:modified>
</cp:coreProperties>
</file>