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8AE04-7E23-4E14-8576-FB3C9FFC57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D369FC-1497-4C7F-9B2F-AD9557FB39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AE3D8-CFE3-411B-A4E9-8254F8722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A30DD-D371-4F9E-B524-5A37BED602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751F-D1FD-41C5-BE44-67DBBBDEC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48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0ED18-CBA3-49F5-B1FF-9A9FE02EE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2CCBF5-226B-4AB1-B840-3B4921CD9B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02CB4D-B71B-40B7-AF49-024E950946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782824-2026-4A18-8A67-39B867561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D14FE4-BF83-4450-9DCB-DCEACC868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808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37221-DB8E-4FC2-B25A-DA048091CC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C09EBE-48D9-4772-B01B-1EE16BC95F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B15878-6D55-44B8-A6FF-89F229B9C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1F384-14D4-433D-AA6F-5A807A9F4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B126C-27F0-4398-92D3-8A250C980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3297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83E55-D816-496A-A97F-83BEEF998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BEC22-C8C0-4145-9372-53ACB952E5D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1893D9-5195-4C47-8611-45A17777F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8911B1-0DBA-4C70-B3A1-08F278DA8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2B7CE3-375F-48E1-B6C1-95C0927F7C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4A7C7B-C4B0-4823-A8C2-A7BF18C14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76848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488D0-116B-4416-AD7A-37521725EE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3A7BC3-DE56-4E19-86F5-10ADAE46C8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A59C1E-CF8D-4D4F-B76D-936D36D17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B4FF6C-00E9-4B13-9E15-6FE413CD73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A5F0D-0568-4EC2-AB87-850E703BBB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135BBE-9B31-456C-8B9F-EEA867082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4B6134-F4E2-4834-8982-F689CD56E0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AEFC12-F202-4C8E-B3E9-FABE7A261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196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AFAE0-13E3-4CAD-BC2B-3DA13E02A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D72A16-83A2-4FE8-8CF2-D2442EF4E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9DD998-2918-4D37-A6B7-292E55AC9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9D8690-8E09-4BD5-AEAA-D1AEF3D54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9083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A7FB8-B877-41A0-8F2E-2C0359D19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EDCCD7-F513-4619-A023-549A14F1E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4E9588-21F0-4339-9043-D1C55249D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7397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5933E-CCD3-4F6B-BCCB-944735FBE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A1C3F-869A-4435-8BB4-F93CADFBF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75C84E-9C6F-4582-95B9-5B8FB4DEEA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08B88A-1FFE-4A35-9414-B9A75C295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6F3943-40A0-43D8-97FA-295E418FF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C867FE-7B6A-48F5-88AC-36DC6CE4F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078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548AE-6380-4AE7-9AC8-D1E95B264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D414F5-3738-4F78-B882-69AD9B4DB0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94D1A-1643-4E4B-A563-D9048035EB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231476-1F5D-4130-A3E8-F78335971B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B82537-13EE-49AB-BBB1-157ED0CE5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C19661-10D2-4B99-B8E6-49C942AEA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8889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8B8EE-EE11-484A-8D0C-F540900F8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26CC57-3329-44F0-B177-B1CC65762F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A02AA-6F5D-42A8-9BB0-BBA9734B8D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E4B09-63A4-455E-8890-12F23E7ECF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AFAC3-6794-47D3-BB39-91674BD37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2479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A73DC94-606F-4E5C-B85B-628A468393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4496D32-767E-4B49-804A-E9B2DBA52B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51DD69-11F9-40FD-8CE1-3949ACA66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474C8-010E-4CDB-9FFE-2C3CA931D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E4372-FC2F-409C-9432-6CAEDBB642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007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68CD69-40AA-46A5-A11B-752DA1159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9B7725-A726-4B71-9C68-3252AB456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2D3FB-578B-4553-BB87-80350C34A1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C5A6AA-99AB-43FB-A869-28A88991C4A8}" type="datetimeFigureOut">
              <a:rPr lang="en-GB" smtClean="0"/>
              <a:t>08/07/2020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4CD80-487E-410D-91BD-84D067B54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3EF84-6F87-45DD-9F43-1831295659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D8C924-813A-42C1-9CC7-9E3E6E09E9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054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26F0B-79DE-4873-9F9B-180A9BD764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78280" y="1047908"/>
            <a:ext cx="9144000" cy="1612583"/>
          </a:xfrm>
        </p:spPr>
        <p:txBody>
          <a:bodyPr>
            <a:normAutofit/>
          </a:bodyPr>
          <a:lstStyle/>
          <a:p>
            <a:r>
              <a:rPr lang="en-GB" sz="5400" dirty="0"/>
              <a:t>Introduction to  Circular &amp; Curvilinear Kinematics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97490F-64BA-4F32-ABD2-3898C78138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981392"/>
          </a:xfrm>
        </p:spPr>
        <p:txBody>
          <a:bodyPr>
            <a:normAutofit/>
          </a:bodyPr>
          <a:lstStyle/>
          <a:p>
            <a:r>
              <a:rPr lang="en-GB" sz="48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30423002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12D51-4025-4904-98FD-AF4FF68C8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35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Circular or Curvilinear motion?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56B4-CEC6-42F2-8150-F35CE3404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330"/>
            <a:ext cx="10515600" cy="4086225"/>
          </a:xfrm>
        </p:spPr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When the </a:t>
            </a: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of an object or particle is along the circumference of a circle of constant radius, then the body is said exhibit </a:t>
            </a:r>
            <a:r>
              <a:rPr lang="en-GB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circular motion </a:t>
            </a:r>
            <a:r>
              <a:rPr lang="en-GB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or also referred to </a:t>
            </a:r>
            <a:r>
              <a:rPr lang="en-GB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angular motion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0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Motion in a 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circle is a particular kind of </a:t>
            </a:r>
            <a:r>
              <a:rPr lang="en-GB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curvilinear motion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000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 </a:t>
            </a: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difference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is that </a:t>
            </a:r>
            <a:r>
              <a:rPr lang="en-GB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curvilinear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is anything that isn't linear while </a:t>
            </a:r>
            <a:r>
              <a:rPr lang="en-GB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circular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motion is a special case; i.e. the object follows a </a:t>
            </a:r>
            <a:r>
              <a:rPr lang="en-GB" b="1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curved path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8421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1D8E8-55CD-40F2-B3F4-C842F13ED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6929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Fundamentals of circular/angular motion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DD1B8-C781-4416-8676-93C25CDAF3D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034416"/>
                <a:ext cx="10515600" cy="5554979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In circular motion, the </a:t>
                </a:r>
                <a:r>
                  <a:rPr lang="en-GB" i="1" dirty="0"/>
                  <a:t>velocity is continually changing </a:t>
                </a:r>
                <a:r>
                  <a:rPr lang="en-GB" dirty="0"/>
                  <a:t>as a result of the direction of the object continually changing (by definition of a </a:t>
                </a:r>
                <a:r>
                  <a:rPr lang="en-GB" i="1" dirty="0"/>
                  <a:t>vector</a:t>
                </a:r>
                <a:r>
                  <a:rPr lang="en-GB" dirty="0"/>
                  <a:t>).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dirty="0"/>
                  <a:t>Note also that an object spinning on the spot does not travel any circular distance; i.e. zero angular displacement.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dirty="0"/>
                  <a:t>By means of a few substitutions, we can apply the 4 equations of constant linear acceleration to bodies that move with constant angular acceleration.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dirty="0"/>
                  <a:t>	Angular displacement is: </a:t>
                </a:r>
                <a:r>
                  <a:rPr lang="el-GR" dirty="0"/>
                  <a:t>θ</a:t>
                </a:r>
                <a:r>
                  <a:rPr lang="en-GB" dirty="0"/>
                  <a:t>  - SI units of rad (radians)</a:t>
                </a:r>
              </a:p>
              <a:p>
                <a:pPr marL="0" indent="0">
                  <a:buNone/>
                </a:pPr>
                <a:r>
                  <a:rPr lang="en-GB" dirty="0"/>
                  <a:t>	Initial angular velocity is: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SI units of rad/s</a:t>
                </a:r>
              </a:p>
              <a:p>
                <a:pPr marL="0" indent="0">
                  <a:buNone/>
                </a:pPr>
                <a:r>
                  <a:rPr lang="en-GB" dirty="0"/>
                  <a:t>	Final angular velocity is: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SI units of rad/s</a:t>
                </a:r>
              </a:p>
              <a:p>
                <a:pPr marL="0" indent="0">
                  <a:buNone/>
                </a:pPr>
                <a:r>
                  <a:rPr lang="en-GB" dirty="0"/>
                  <a:t>	Angular acceleration is:  </a:t>
                </a:r>
                <a:r>
                  <a:rPr lang="en-GB" i="1" dirty="0"/>
                  <a:t>α</a:t>
                </a:r>
                <a:r>
                  <a:rPr lang="en-GB" dirty="0"/>
                  <a:t>  - SI units of rad/s</a:t>
                </a:r>
                <a:r>
                  <a:rPr lang="en-GB" baseline="30000" dirty="0"/>
                  <a:t>2</a:t>
                </a: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3CDD1B8-C781-4416-8676-93C25CDAF3D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034416"/>
                <a:ext cx="10515600" cy="5554979"/>
              </a:xfrm>
              <a:blipFill>
                <a:blip r:embed="rId2"/>
                <a:stretch>
                  <a:fillRect l="-1217" t="-1866" r="-928" b="-219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463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B2D1C-51EE-4CA9-A82C-AAE904F2FD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214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Equations of constant angular acceleration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265209F-A18F-4339-9145-1B04803C2F4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937260"/>
                <a:ext cx="10515600" cy="5326380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en-GB" sz="2400" dirty="0"/>
                  <a:t>From the substitutions mentioned previously;</a:t>
                </a:r>
              </a:p>
              <a:p>
                <a:pPr marL="0" indent="0">
                  <a:buNone/>
                </a:pPr>
                <a:r>
                  <a:rPr lang="en-GB" sz="2400" dirty="0"/>
                  <a:t>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+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		</a:t>
                </a:r>
                <a:r>
                  <a:rPr lang="en-GB" sz="2400" i="1" dirty="0"/>
                  <a:t>Eqn. 1</a:t>
                </a:r>
              </a:p>
              <a:p>
                <a:pPr marL="0" indent="0">
                  <a:buNone/>
                </a:pPr>
                <a:r>
                  <a:rPr lang="en-GB" sz="2400" i="1" dirty="0"/>
                  <a:t>		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en-GB" sz="2400" i="1" dirty="0"/>
                  <a:t>		Eqn. 2</a:t>
                </a:r>
              </a:p>
              <a:p>
                <a:pPr marL="0" indent="0">
                  <a:buNone/>
                </a:pPr>
                <a:r>
                  <a:rPr lang="en-GB" sz="2400" i="1" dirty="0"/>
                  <a:t>		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b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sSubSup>
                      <m:sSubSup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Sup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1 </m:t>
                        </m:r>
                      </m:sub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2 </m:t>
                        </m:r>
                      </m:sup>
                    </m:sSubSup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+2</m:t>
                    </m:r>
                    <m:r>
                      <m:rPr>
                        <m:sty m:val="p"/>
                      </m:rPr>
                      <a:rPr lang="el-GR" sz="2400" b="0" i="1" smtClean="0">
                        <a:latin typeface="Cambria Math" panose="02040503050406030204" pitchFamily="18" charset="0"/>
                      </a:rPr>
                      <m:t>αθ</m:t>
                    </m:r>
                  </m:oMath>
                </a14:m>
                <a:r>
                  <a:rPr lang="en-GB" sz="2400" i="1" dirty="0"/>
                  <a:t>		Eqn. 3</a:t>
                </a:r>
              </a:p>
              <a:p>
                <a:pPr marL="0" indent="0">
                  <a:buNone/>
                </a:pPr>
                <a:r>
                  <a:rPr lang="en-GB" sz="2400" i="1" dirty="0"/>
                  <a:t>		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i="1" dirty="0"/>
                  <a:t>		Eqn. 4</a:t>
                </a:r>
              </a:p>
              <a:p>
                <a:pPr marL="0" indent="0">
                  <a:buNone/>
                </a:pPr>
                <a:r>
                  <a:rPr lang="en-GB" sz="2400" i="1" dirty="0"/>
                  <a:t>Definition of a radian</a:t>
                </a:r>
                <a:r>
                  <a:rPr lang="en-GB" sz="2400" dirty="0"/>
                  <a:t>;</a:t>
                </a:r>
              </a:p>
              <a:p>
                <a:pPr marL="0" indent="0">
                  <a:buNone/>
                </a:pPr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2265209F-A18F-4339-9145-1B04803C2F4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937260"/>
                <a:ext cx="10515600" cy="5326380"/>
              </a:xfrm>
              <a:blipFill>
                <a:blip r:embed="rId2"/>
                <a:stretch>
                  <a:fillRect l="-870" t="-16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68797BA7-67EE-4FD7-B88A-F39A8D05BA3C}"/>
              </a:ext>
            </a:extLst>
          </p:cNvPr>
          <p:cNvSpPr txBox="1"/>
          <p:nvPr/>
        </p:nvSpPr>
        <p:spPr>
          <a:xfrm>
            <a:off x="838199" y="4046220"/>
            <a:ext cx="452818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It is angle subtended at centre of a circle by an arc equal in length to radius of that circle.</a:t>
            </a:r>
          </a:p>
          <a:p>
            <a:r>
              <a:rPr lang="en-GB" sz="2200" dirty="0"/>
              <a:t>For arc length s, </a:t>
            </a:r>
            <a:r>
              <a:rPr lang="el-GR" sz="2200" dirty="0"/>
              <a:t>θ</a:t>
            </a:r>
            <a:r>
              <a:rPr lang="en-GB" sz="2200" dirty="0"/>
              <a:t> radians = </a:t>
            </a:r>
            <a:r>
              <a:rPr lang="en-GB" sz="2200" i="1" dirty="0"/>
              <a:t>s/r</a:t>
            </a:r>
            <a:r>
              <a:rPr lang="en-GB" sz="2200" dirty="0"/>
              <a:t>, or </a:t>
            </a:r>
          </a:p>
          <a:p>
            <a:r>
              <a:rPr lang="en-GB" sz="2200" dirty="0"/>
              <a:t>s = r</a:t>
            </a:r>
            <a:r>
              <a:rPr lang="el-GR" sz="2200" dirty="0"/>
              <a:t>θ</a:t>
            </a:r>
            <a:r>
              <a:rPr lang="en-GB" sz="2200" dirty="0"/>
              <a:t>.</a:t>
            </a:r>
          </a:p>
          <a:p>
            <a:r>
              <a:rPr lang="en-GB" sz="2200" dirty="0"/>
              <a:t>Consider circumference (2</a:t>
            </a:r>
            <a:r>
              <a:rPr lang="el-GR" sz="2200" dirty="0"/>
              <a:t>π</a:t>
            </a:r>
            <a:r>
              <a:rPr lang="en-GB" sz="2200" dirty="0"/>
              <a:t>r), then</a:t>
            </a:r>
          </a:p>
          <a:p>
            <a:r>
              <a:rPr lang="en-GB" sz="2200" dirty="0"/>
              <a:t> </a:t>
            </a:r>
            <a:r>
              <a:rPr lang="el-GR" sz="2000" dirty="0"/>
              <a:t>θ </a:t>
            </a:r>
            <a:r>
              <a:rPr lang="en-GB" sz="2200" dirty="0"/>
              <a:t>= 2</a:t>
            </a:r>
            <a:r>
              <a:rPr lang="el-GR" sz="2200" dirty="0"/>
              <a:t>π</a:t>
            </a:r>
            <a:r>
              <a:rPr lang="en-GB" sz="2200" dirty="0"/>
              <a:t>r/r = 2</a:t>
            </a:r>
            <a:r>
              <a:rPr lang="el-GR" sz="2200" dirty="0"/>
              <a:t>π</a:t>
            </a:r>
            <a:r>
              <a:rPr lang="en-GB" sz="2200" dirty="0"/>
              <a:t> radians (2</a:t>
            </a:r>
            <a:r>
              <a:rPr lang="el-GR" sz="2200" dirty="0"/>
              <a:t>π</a:t>
            </a:r>
            <a:r>
              <a:rPr lang="en-GB" sz="2200" dirty="0"/>
              <a:t> rad = 360°)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FFEC57AF-759F-43BB-B345-6FF51C3586C1}"/>
              </a:ext>
            </a:extLst>
          </p:cNvPr>
          <p:cNvGrpSpPr/>
          <p:nvPr/>
        </p:nvGrpSpPr>
        <p:grpSpPr>
          <a:xfrm>
            <a:off x="5937885" y="3510728"/>
            <a:ext cx="2861945" cy="2860544"/>
            <a:chOff x="7280910" y="3367853"/>
            <a:chExt cx="2861945" cy="2860544"/>
          </a:xfrm>
        </p:grpSpPr>
        <p:sp>
          <p:nvSpPr>
            <p:cNvPr id="5" name="Flowchart: Connector 4">
              <a:extLst>
                <a:ext uri="{FF2B5EF4-FFF2-40B4-BE49-F238E27FC236}">
                  <a16:creationId xmlns:a16="http://schemas.microsoft.com/office/drawing/2014/main" id="{BD310A32-B174-40CE-87D0-39EBABF79F5B}"/>
                </a:ext>
              </a:extLst>
            </p:cNvPr>
            <p:cNvSpPr/>
            <p:nvPr/>
          </p:nvSpPr>
          <p:spPr>
            <a:xfrm>
              <a:off x="7280910" y="3766185"/>
              <a:ext cx="2548890" cy="2462212"/>
            </a:xfrm>
            <a:prstGeom prst="flowChartConnector">
              <a:avLst/>
            </a:prstGeom>
            <a:noFill/>
            <a:ln w="28575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FFF5D6D0-F14D-4D90-94EA-1B6B992F5DDD}"/>
                </a:ext>
              </a:extLst>
            </p:cNvPr>
            <p:cNvGrpSpPr/>
            <p:nvPr/>
          </p:nvGrpSpPr>
          <p:grpSpPr>
            <a:xfrm>
              <a:off x="7442984" y="3367853"/>
              <a:ext cx="2699871" cy="2506691"/>
              <a:chOff x="7460129" y="3304988"/>
              <a:chExt cx="2699871" cy="2506691"/>
            </a:xfrm>
          </p:grpSpPr>
          <p:cxnSp>
            <p:nvCxnSpPr>
              <p:cNvPr id="7" name="Straight Connector 6">
                <a:extLst>
                  <a:ext uri="{FF2B5EF4-FFF2-40B4-BE49-F238E27FC236}">
                    <a16:creationId xmlns:a16="http://schemas.microsoft.com/office/drawing/2014/main" id="{9B80DD5D-B165-4515-8639-F953303B248C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58306" y="4231341"/>
                <a:ext cx="1601694" cy="776942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B9E34872-18C7-470C-B0FA-C847DD69721A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8558306" y="3304988"/>
                <a:ext cx="152400" cy="170329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" name="Arc 16">
                <a:extLst>
                  <a:ext uri="{FF2B5EF4-FFF2-40B4-BE49-F238E27FC236}">
                    <a16:creationId xmlns:a16="http://schemas.microsoft.com/office/drawing/2014/main" id="{0D71FBB9-5D91-4FE4-86A8-77EE55C5D064}"/>
                  </a:ext>
                </a:extLst>
              </p:cNvPr>
              <p:cNvSpPr/>
              <p:nvPr/>
            </p:nvSpPr>
            <p:spPr>
              <a:xfrm>
                <a:off x="7460129" y="3474244"/>
                <a:ext cx="2501153" cy="2337435"/>
              </a:xfrm>
              <a:prstGeom prst="arc">
                <a:avLst>
                  <a:gd name="adj1" fmla="val 16200000"/>
                  <a:gd name="adj2" fmla="val 20751068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D48EE242-AD68-48F7-9F35-E32F7EFC6859}"/>
                  </a:ext>
                </a:extLst>
              </p:cNvPr>
              <p:cNvSpPr txBox="1"/>
              <p:nvPr/>
            </p:nvSpPr>
            <p:spPr>
              <a:xfrm flipH="1" flipV="1">
                <a:off x="8531411" y="4545285"/>
                <a:ext cx="3585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l-GR" dirty="0"/>
                  <a:t>θ</a:t>
                </a:r>
                <a:endParaRPr lang="en-GB" dirty="0"/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BEAEF46-A17A-4DD4-BA20-72FF504CD56C}"/>
                  </a:ext>
                </a:extLst>
              </p:cNvPr>
              <p:cNvSpPr txBox="1"/>
              <p:nvPr/>
            </p:nvSpPr>
            <p:spPr>
              <a:xfrm flipH="1" flipV="1">
                <a:off x="8330751" y="4992872"/>
                <a:ext cx="3585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DF06A420-E40A-4F73-B95A-C91D5B49F68F}"/>
                  </a:ext>
                </a:extLst>
              </p:cNvPr>
              <p:cNvSpPr txBox="1"/>
              <p:nvPr/>
            </p:nvSpPr>
            <p:spPr>
              <a:xfrm flipH="1" flipV="1">
                <a:off x="9364421" y="3435504"/>
                <a:ext cx="3585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s</a:t>
                </a:r>
              </a:p>
            </p:txBody>
          </p:sp>
          <p:sp>
            <p:nvSpPr>
              <p:cNvPr id="25" name="TextBox 24">
                <a:extLst>
                  <a:ext uri="{FF2B5EF4-FFF2-40B4-BE49-F238E27FC236}">
                    <a16:creationId xmlns:a16="http://schemas.microsoft.com/office/drawing/2014/main" id="{1FED0750-5440-49C1-9654-30F479709822}"/>
                  </a:ext>
                </a:extLst>
              </p:cNvPr>
              <p:cNvSpPr txBox="1"/>
              <p:nvPr/>
            </p:nvSpPr>
            <p:spPr>
              <a:xfrm flipH="1" flipV="1">
                <a:off x="9359153" y="3435549"/>
                <a:ext cx="35858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s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975BC0D8-A369-46D5-9DE6-45C382C8460B}"/>
                  </a:ext>
                </a:extLst>
              </p:cNvPr>
              <p:cNvSpPr txBox="1"/>
              <p:nvPr/>
            </p:nvSpPr>
            <p:spPr>
              <a:xfrm rot="10800000" flipH="1" flipV="1">
                <a:off x="9131523" y="4638730"/>
                <a:ext cx="3008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r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CD5CE6D0-E3F0-4DDC-AD6A-1AFAD0D1AF27}"/>
                  </a:ext>
                </a:extLst>
              </p:cNvPr>
              <p:cNvSpPr txBox="1"/>
              <p:nvPr/>
            </p:nvSpPr>
            <p:spPr>
              <a:xfrm rot="10800000" flipH="1" flipV="1">
                <a:off x="8394457" y="4073343"/>
                <a:ext cx="3008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r</a:t>
                </a:r>
              </a:p>
            </p:txBody>
          </p:sp>
        </p:grp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FD0BD36D-96C0-4FA0-9845-AD3E8EF41C9E}"/>
              </a:ext>
            </a:extLst>
          </p:cNvPr>
          <p:cNvSpPr txBox="1"/>
          <p:nvPr/>
        </p:nvSpPr>
        <p:spPr>
          <a:xfrm flipH="1">
            <a:off x="8903466" y="5213803"/>
            <a:ext cx="3125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So, 1 rad = 360°/2</a:t>
            </a:r>
            <a:r>
              <a:rPr lang="el-GR" sz="2000" dirty="0"/>
              <a:t>π</a:t>
            </a:r>
            <a:r>
              <a:rPr lang="en-GB" sz="2000" dirty="0"/>
              <a:t> ≈ 57.3°</a:t>
            </a:r>
          </a:p>
        </p:txBody>
      </p:sp>
    </p:spTree>
    <p:extLst>
      <p:ext uri="{BB962C8B-B14F-4D97-AF65-F5344CB8AC3E}">
        <p14:creationId xmlns:p14="http://schemas.microsoft.com/office/powerpoint/2010/main" val="717825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647CA-8E5C-4EA0-801B-96444031F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Example: constant angular acceleration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F5B1210-8200-4D38-8F2F-FCB7FF386C9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977264"/>
                <a:ext cx="10515600" cy="5572125"/>
              </a:xfrm>
            </p:spPr>
            <p:txBody>
              <a:bodyPr>
                <a:normAutofit fontScale="92500"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 rotating shaft operating at 2600 rpm is suddenly switched off and decelerates uniformly to rest in 10s.  Determine angular deceleration of shaft &amp; number of revolutions to come to rest.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Rotational speed needs to be in units of rad/s, so use; 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𝑛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60</m:t>
                        </m:r>
                      </m:den>
                    </m:f>
                  </m:oMath>
                </a14:m>
                <a:r>
                  <a:rPr lang="en-GB" sz="2400" dirty="0"/>
                  <a:t>   where, </a:t>
                </a:r>
                <a:r>
                  <a:rPr lang="en-GB" sz="2400" i="1" dirty="0"/>
                  <a:t>n</a:t>
                </a:r>
                <a:r>
                  <a:rPr lang="en-GB" sz="2400" dirty="0"/>
                  <a:t>= rpm.</a:t>
                </a:r>
              </a:p>
              <a:p>
                <a:pPr marL="0" indent="0">
                  <a:buNone/>
                </a:pPr>
                <a:r>
                  <a:rPr lang="en-GB" sz="2400" dirty="0"/>
                  <a:t>So,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×2600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60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=272.27 </m:t>
                    </m:r>
                  </m:oMath>
                </a14:m>
                <a:r>
                  <a:rPr lang="en-GB" sz="2400" dirty="0"/>
                  <a:t>rad/s,	and,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=0</m:t>
                    </m:r>
                  </m:oMath>
                </a14:m>
                <a:r>
                  <a:rPr lang="en-GB" sz="2400" dirty="0"/>
                  <a:t> rad/s (shaft comes to rest).</a:t>
                </a:r>
              </a:p>
              <a:p>
                <a:pPr marL="0" indent="0">
                  <a:buNone/>
                </a:pPr>
                <a:r>
                  <a:rPr lang="en-GB" sz="2400" dirty="0"/>
                  <a:t>To find deceleration use;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+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400" dirty="0"/>
                  <a:t>	and rearrange for </a:t>
                </a:r>
                <a:r>
                  <a:rPr lang="el-GR" sz="2400" dirty="0"/>
                  <a:t>α</a:t>
                </a:r>
                <a:r>
                  <a:rPr lang="en-GB" sz="2400" dirty="0"/>
                  <a:t>;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So, 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)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en-GB" sz="2400" dirty="0"/>
                  <a:t>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(0 −272.27)</m:t>
                        </m:r>
                      </m:num>
                      <m:den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den>
                    </m:f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=−27.27</m:t>
                    </m:r>
                  </m:oMath>
                </a14:m>
                <a:r>
                  <a:rPr lang="en-GB" sz="2200" dirty="0"/>
                  <a:t> rad/s</a:t>
                </a:r>
                <a:r>
                  <a:rPr lang="en-GB" sz="2200" baseline="30000" dirty="0"/>
                  <a:t>2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Now, to find angular displacement, use;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+ 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e>
                    </m:d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Hence,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  <m:d>
                      <m:d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272.27+0</m:t>
                        </m:r>
                      </m:e>
                    </m:d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10</m:t>
                    </m:r>
                  </m:oMath>
                </a14:m>
                <a:r>
                  <a:rPr lang="en-GB" sz="2400" dirty="0"/>
                  <a:t> = 1361.36 rad,	but question required revolutions.</a:t>
                </a:r>
              </a:p>
              <a:p>
                <a:pPr marL="0" indent="0">
                  <a:buNone/>
                </a:pPr>
                <a:r>
                  <a:rPr lang="en-GB" sz="2400" dirty="0"/>
                  <a:t>So,  number of revolutions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/2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</m:oMath>
                </a14:m>
                <a:r>
                  <a:rPr lang="en-GB" sz="2400" dirty="0"/>
                  <a:t> = 1361.36/2</a:t>
                </a:r>
                <a:r>
                  <a:rPr lang="el-GR" sz="2400" dirty="0"/>
                  <a:t>π</a:t>
                </a:r>
                <a:r>
                  <a:rPr lang="en-GB" sz="2400" dirty="0"/>
                  <a:t> = 216.67 revs.</a:t>
                </a:r>
              </a:p>
              <a:p>
                <a:pPr marL="0" indent="0">
                  <a:buNone/>
                </a:pPr>
                <a:r>
                  <a:rPr lang="en-GB" sz="2400" u="sng" dirty="0"/>
                  <a:t>To do: </a:t>
                </a:r>
                <a:r>
                  <a:rPr lang="en-GB" sz="2400" dirty="0"/>
                  <a:t>try to find number of revolutions now using Equation 2 (how different are results?)</a:t>
                </a:r>
                <a:endParaRPr lang="en-GB" sz="2400" u="sng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F5B1210-8200-4D38-8F2F-FCB7FF386C9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977264"/>
                <a:ext cx="10515600" cy="5572125"/>
              </a:xfrm>
              <a:blipFill>
                <a:blip r:embed="rId2"/>
                <a:stretch>
                  <a:fillRect l="-754" t="-1313" b="-8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44730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35358-A5EF-4F5B-8C18-7D60B6DFB2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4927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400" dirty="0"/>
              <a:t>Problem 1: constant angular acceleration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8BF5A-AD6C-4948-8F57-2890C4DE6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0170"/>
            <a:ext cx="10515600" cy="433768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armature of an electric motor rotating at 1500 rpm is accelerated uniformly until it attains a speed of 2500 rpm.  The armature completes 300 revolutions during the increase in speed.</a:t>
            </a:r>
          </a:p>
          <a:p>
            <a:pPr marL="0" indent="0">
              <a:buNone/>
            </a:pPr>
            <a:r>
              <a:rPr lang="en-GB" dirty="0"/>
              <a:t>Determine:</a:t>
            </a:r>
          </a:p>
          <a:p>
            <a:pPr marL="0" indent="0">
              <a:buNone/>
            </a:pPr>
            <a:endParaRPr lang="en-GB" sz="100" dirty="0"/>
          </a:p>
          <a:p>
            <a:pPr marL="514350" indent="-514350">
              <a:buAutoNum type="alphaLcParenR"/>
            </a:pPr>
            <a:r>
              <a:rPr lang="en-GB" dirty="0"/>
              <a:t>the angular acceleration,</a:t>
            </a:r>
          </a:p>
          <a:p>
            <a:pPr marL="514350" indent="-514350">
              <a:buAutoNum type="alphaLcParenR"/>
            </a:pPr>
            <a:r>
              <a:rPr lang="en-GB" dirty="0"/>
              <a:t>the time taken to increase the speed.</a:t>
            </a:r>
          </a:p>
        </p:txBody>
      </p:sp>
    </p:spTree>
    <p:extLst>
      <p:ext uri="{BB962C8B-B14F-4D97-AF65-F5344CB8AC3E}">
        <p14:creationId xmlns:p14="http://schemas.microsoft.com/office/powerpoint/2010/main" val="39796932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1279</TotalTime>
  <Words>615</Words>
  <Application>Microsoft Office PowerPoint</Application>
  <PresentationFormat>Widescreen</PresentationFormat>
  <Paragraphs>57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Arial</vt:lpstr>
      <vt:lpstr>Calibri</vt:lpstr>
      <vt:lpstr>Calibri Light</vt:lpstr>
      <vt:lpstr>Cambria Math</vt:lpstr>
      <vt:lpstr>Office Theme</vt:lpstr>
      <vt:lpstr>Introduction to  Circular &amp; Curvilinear Kinematics</vt:lpstr>
      <vt:lpstr>Circular or Curvilinear motion?</vt:lpstr>
      <vt:lpstr>Fundamentals of circular/angular motion</vt:lpstr>
      <vt:lpstr>Equations of constant angular acceleration</vt:lpstr>
      <vt:lpstr>Example: constant angular acceleration</vt:lpstr>
      <vt:lpstr>Problem 1: constant angular acceleration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 Curvilinear Kinematics</dc:title>
  <dc:creator>Robert Goodson</dc:creator>
  <cp:lastModifiedBy>Robert Goodson</cp:lastModifiedBy>
  <cp:revision>27</cp:revision>
  <dcterms:created xsi:type="dcterms:W3CDTF">2020-07-02T13:24:33Z</dcterms:created>
  <dcterms:modified xsi:type="dcterms:W3CDTF">2020-07-08T13:08:57Z</dcterms:modified>
</cp:coreProperties>
</file>