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2" r:id="rId2"/>
    <p:sldId id="257" r:id="rId3"/>
    <p:sldId id="263" r:id="rId4"/>
    <p:sldId id="256" r:id="rId5"/>
    <p:sldId id="264" r:id="rId6"/>
    <p:sldId id="265" r:id="rId7"/>
    <p:sldId id="259" r:id="rId8"/>
    <p:sldId id="266"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83" d="100"/>
          <a:sy n="83" d="100"/>
        </p:scale>
        <p:origin x="26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BF4DBE-8661-49DD-9DF9-7C1821FC650A}"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8AEEE9-10FA-4EFA-B66E-993759C84C30}" type="slidenum">
              <a:rPr lang="en-GB" smtClean="0"/>
              <a:t>‹#›</a:t>
            </a:fld>
            <a:endParaRPr lang="en-GB"/>
          </a:p>
        </p:txBody>
      </p:sp>
    </p:spTree>
    <p:extLst>
      <p:ext uri="{BB962C8B-B14F-4D97-AF65-F5344CB8AC3E}">
        <p14:creationId xmlns:p14="http://schemas.microsoft.com/office/powerpoint/2010/main" val="3492518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4C3E0-2CDE-4454-9A87-7AD432C5AD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8A1F6E-DAFA-4FD0-B3BB-06F968086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F4CF78-EACB-414C-85A8-B188039C2089}"/>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270237AF-7119-4148-85AF-E43ED7572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81BF0-64CB-4E13-80F4-546DA016A9E7}"/>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965786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2F2C-0556-46C6-9D32-C1670EFE26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A7198-FF61-49E8-8FCB-4F5940AEEE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AA759-9F65-402E-99B7-A2470623DF23}"/>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D9330D8B-D49D-48EC-98EA-26C6AE238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67901-D09A-4C4F-818B-C9AC4BB594BF}"/>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95441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8844A-C1E0-43AD-B438-0F63EAFCBC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F23837-C8E0-4CF5-84F5-F7D28EA274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0E6A80-D7DE-473A-BA3A-6F962A5580CF}"/>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1613AC4A-526A-42A2-B24C-C0FC182C09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77327C-7FB3-4474-8D8F-61E42D7586E3}"/>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959094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5196-74C1-4E34-AF12-39FDB81F6B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9E3628-BA3A-441E-9D90-C66C460B30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DB11F-1733-4030-A0F6-AB26EDDE8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70515-812C-48BF-80E3-EE2E153B88C8}"/>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6" name="Footer Placeholder 5">
            <a:extLst>
              <a:ext uri="{FF2B5EF4-FFF2-40B4-BE49-F238E27FC236}">
                <a16:creationId xmlns:a16="http://schemas.microsoft.com/office/drawing/2014/main" id="{4F6FAA19-2A38-44AB-90F7-EA2E6FFF51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EE806-98E5-4E0B-BB5E-3CBEC9129287}"/>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59350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3CED6-82C6-488A-A417-662F8471C1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CCE809-245E-43BE-B719-469169F110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F0711F-B695-41C0-B3D3-F65BD06CFD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43B2F0-0CD5-4720-A8EB-019B253343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46AD2E-DB95-4906-8416-EA672D0AD1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5879E0-EE8A-4BCE-90EA-8DC16DD79A1E}"/>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8" name="Footer Placeholder 7">
            <a:extLst>
              <a:ext uri="{FF2B5EF4-FFF2-40B4-BE49-F238E27FC236}">
                <a16:creationId xmlns:a16="http://schemas.microsoft.com/office/drawing/2014/main" id="{86873623-D640-4D39-8115-F1F8FED079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61D0C5-9700-49B4-BC44-62D366B44005}"/>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03916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5FA7-1BCA-4D07-9A19-4F6632A28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99EC27-8B29-4E20-AE63-3DAC38B0B8C7}"/>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4" name="Footer Placeholder 3">
            <a:extLst>
              <a:ext uri="{FF2B5EF4-FFF2-40B4-BE49-F238E27FC236}">
                <a16:creationId xmlns:a16="http://schemas.microsoft.com/office/drawing/2014/main" id="{40A4F243-7096-4DD5-AEFB-8E97885819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466CBD-902E-47A2-B8FF-BBDE2EB6BA13}"/>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40136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248F01-96AD-463B-B4CC-5C87DEDD3299}"/>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3" name="Footer Placeholder 2">
            <a:extLst>
              <a:ext uri="{FF2B5EF4-FFF2-40B4-BE49-F238E27FC236}">
                <a16:creationId xmlns:a16="http://schemas.microsoft.com/office/drawing/2014/main" id="{B560A1AF-C3C7-4E60-8BA9-6CC9736F83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FBE878-1738-44A6-80DE-90BE622056D9}"/>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749999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9359-8BEF-4FC7-8F01-0B6F558B34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E2191B-ED56-4084-B073-02CF8AB52D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DA5249-DA2F-4F67-97DD-B569D9971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FB97DD-53A5-483E-9AE6-D906366619D7}"/>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6" name="Footer Placeholder 5">
            <a:extLst>
              <a:ext uri="{FF2B5EF4-FFF2-40B4-BE49-F238E27FC236}">
                <a16:creationId xmlns:a16="http://schemas.microsoft.com/office/drawing/2014/main" id="{E3E1867D-EC21-4A3D-A476-D3C74E0019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29902E-F427-4ECF-80CC-B33CDAEA25E0}"/>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2235035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569AC-E016-4324-949C-888883D38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4B5299-0D97-45A5-83C2-3E93A02C06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25D575-FAE8-4928-A39B-11F85535B6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5B0CD8-C6E8-4032-A3A7-BBDBE833BBEE}"/>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6" name="Footer Placeholder 5">
            <a:extLst>
              <a:ext uri="{FF2B5EF4-FFF2-40B4-BE49-F238E27FC236}">
                <a16:creationId xmlns:a16="http://schemas.microsoft.com/office/drawing/2014/main" id="{75077050-3E46-4C67-BBDE-356013B417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18C3E-C274-4388-BFB3-DDDAE3E5D7C9}"/>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456306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C55AF-B67E-4395-A5B2-7EDA005C5F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C972E-4895-4712-B232-7EB3E0F2E0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8F396-8FBB-4BA5-AFD9-9E9DF9ED7CF7}"/>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F5455C3F-DFC6-44AD-B929-DEF60E3569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072B8-E26C-49EC-9684-D99E41CDB9E2}"/>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91570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953599-F599-42D8-9579-FCA5DEE86D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BDBAB9-5D5D-4D44-84D1-F998F112F0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9DB-0DF7-4497-A6F2-49115581BE9F}"/>
              </a:ext>
            </a:extLst>
          </p:cNvPr>
          <p:cNvSpPr>
            <a:spLocks noGrp="1"/>
          </p:cNvSpPr>
          <p:nvPr>
            <p:ph type="dt" sz="half" idx="10"/>
          </p:nvPr>
        </p:nvSpPr>
        <p:spPr/>
        <p:txBody>
          <a:body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8A54F088-6FF8-4B79-938F-5CDD7F6A0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E02E9-0511-42DB-BEBE-352736315618}"/>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007846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6E30BA-ECE6-40C2-9A1F-0A134581A1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B6357C-FC0A-41EA-8825-04AFFD4EB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483CE-5B6B-4864-A6C2-F29E9EFE9E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B552A-B82B-4DC0-AA20-3263DF9327A3}" type="datetimeFigureOut">
              <a:rPr lang="en-GB" smtClean="0"/>
              <a:t>07/12/2021</a:t>
            </a:fld>
            <a:endParaRPr lang="en-GB"/>
          </a:p>
        </p:txBody>
      </p:sp>
      <p:sp>
        <p:nvSpPr>
          <p:cNvPr id="5" name="Footer Placeholder 4">
            <a:extLst>
              <a:ext uri="{FF2B5EF4-FFF2-40B4-BE49-F238E27FC236}">
                <a16:creationId xmlns:a16="http://schemas.microsoft.com/office/drawing/2014/main" id="{B6340463-AF9C-4FCF-9B46-0FAD3B395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0D2CEC-0C25-4518-B36A-9B36D1373A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6CD5E0-631D-44FB-89E7-FA01EEA13719}" type="slidenum">
              <a:rPr lang="en-GB" smtClean="0"/>
              <a:t>‹#›</a:t>
            </a:fld>
            <a:endParaRPr lang="en-GB"/>
          </a:p>
        </p:txBody>
      </p:sp>
    </p:spTree>
    <p:extLst>
      <p:ext uri="{BB962C8B-B14F-4D97-AF65-F5344CB8AC3E}">
        <p14:creationId xmlns:p14="http://schemas.microsoft.com/office/powerpoint/2010/main" val="2862399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63273C8-CC46-4720-8F46-3461D851857D}"/>
              </a:ext>
            </a:extLst>
          </p:cNvPr>
          <p:cNvSpPr txBox="1"/>
          <p:nvPr/>
        </p:nvSpPr>
        <p:spPr>
          <a:xfrm>
            <a:off x="2835965" y="3114261"/>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EA01820F-515C-4DBF-A123-38F21DB80B30}"/>
              </a:ext>
            </a:extLst>
          </p:cNvPr>
          <p:cNvSpPr txBox="1"/>
          <p:nvPr/>
        </p:nvSpPr>
        <p:spPr>
          <a:xfrm>
            <a:off x="685800" y="344272"/>
            <a:ext cx="11391900" cy="5909310"/>
          </a:xfrm>
          <a:prstGeom prst="rect">
            <a:avLst/>
          </a:prstGeom>
          <a:noFill/>
        </p:spPr>
        <p:txBody>
          <a:bodyPr wrap="square">
            <a:spAutoFit/>
          </a:bodyPr>
          <a:lstStyle/>
          <a:p>
            <a:r>
              <a:rPr lang="en-GB" sz="3600" dirty="0"/>
              <a:t>Student Name: Patchely Yanga</a:t>
            </a:r>
          </a:p>
          <a:p>
            <a:endParaRPr lang="en-GB" sz="3600" dirty="0"/>
          </a:p>
          <a:p>
            <a:r>
              <a:rPr lang="en-GB" sz="3600" dirty="0"/>
              <a:t>Student ID: 2010950</a:t>
            </a:r>
          </a:p>
          <a:p>
            <a:endParaRPr lang="en-GB" sz="3600" dirty="0"/>
          </a:p>
          <a:p>
            <a:r>
              <a:rPr lang="en-GB" sz="3600" dirty="0"/>
              <a:t>Module code: BMSW4004</a:t>
            </a:r>
          </a:p>
          <a:p>
            <a:endParaRPr lang="en-GB" sz="3600" dirty="0"/>
          </a:p>
          <a:p>
            <a:r>
              <a:rPr lang="en-GB" sz="3600" dirty="0"/>
              <a:t>Lecturer’s name: Giridhar Katti</a:t>
            </a:r>
          </a:p>
          <a:p>
            <a:endParaRPr lang="en-GB" sz="3600" dirty="0"/>
          </a:p>
          <a:p>
            <a:r>
              <a:rPr lang="en-US" sz="3600" dirty="0"/>
              <a:t>Assignment section: Problem solving and decision making.</a:t>
            </a:r>
          </a:p>
          <a:p>
            <a:endParaRPr lang="en-GB" sz="3600" dirty="0"/>
          </a:p>
          <a:p>
            <a:endParaRPr lang="en-GB" dirty="0"/>
          </a:p>
        </p:txBody>
      </p:sp>
    </p:spTree>
    <p:extLst>
      <p:ext uri="{BB962C8B-B14F-4D97-AF65-F5344CB8AC3E}">
        <p14:creationId xmlns:p14="http://schemas.microsoft.com/office/powerpoint/2010/main" val="1880232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A85CB67-AA5F-4ECE-8DC7-F38B11B5DE64}"/>
              </a:ext>
            </a:extLst>
          </p:cNvPr>
          <p:cNvSpPr txBox="1"/>
          <p:nvPr/>
        </p:nvSpPr>
        <p:spPr>
          <a:xfrm>
            <a:off x="106240" y="406387"/>
            <a:ext cx="11758382" cy="4431983"/>
          </a:xfrm>
          <a:prstGeom prst="rect">
            <a:avLst/>
          </a:prstGeom>
          <a:noFill/>
        </p:spPr>
        <p:txBody>
          <a:bodyPr wrap="square">
            <a:spAutoFit/>
          </a:bodyPr>
          <a:lstStyle/>
          <a:p>
            <a:r>
              <a:rPr lang="en-US" sz="1200" dirty="0"/>
              <a:t>In this presentation t I am going to talk about the problem of diabetes in BAME communities and how diabetes affects BAME communities. BAME stand for ‘Black, Asian and minority ethnic’ People from Black African, African Caribbean and South Asian backgrounds, those people are at higher risk of developing type 2 diabetes from a younger age. Diabetes is a very dangerous disease that put people at risk of dying if you do not take good care of it, can make you ill at or poorly at any time. It is easy for People with diabetes to get ill easier this is for both type of diabetes</a:t>
            </a:r>
          </a:p>
          <a:p>
            <a:endParaRPr lang="en-US" sz="1200" dirty="0"/>
          </a:p>
          <a:p>
            <a:r>
              <a:rPr lang="en-US" sz="1200" dirty="0">
                <a:latin typeface="Arial" panose="020B0604020202020204" pitchFamily="34" charset="0"/>
                <a:cs typeface="Arial" panose="020B0604020202020204" pitchFamily="34" charset="0"/>
              </a:rPr>
              <a:t>.The problem of diabetes in BAME community.</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Diabetic is a disease that take place in body when your pancreas is not working or not producing enough insulin. When your body is not producing enough insulin, you get sick easily and most people who have type 1 diabetes they have high risk of getting a lot of illness mush like heart attack, high blood pressure etc. People from different background like “Black, Asian and Minority Ethnic (BAME) group” those people they are people has high change of developing both type 1 and type 2 form young age (Gumber and Gumber, 2017).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“Sheffield BAME Inequalities Communities Group, co-chaired by Faith star and Public Health, has brought together more than 20 BAME community organizations from across Sheffield to start to build bridges and trust between community and statutory organizations”(Bashir et al., 2016).</a:t>
            </a:r>
          </a:p>
          <a:p>
            <a:endParaRPr lang="en-US" sz="1200" dirty="0">
              <a:latin typeface="Arial" panose="020B0604020202020204" pitchFamily="34" charset="0"/>
              <a:cs typeface="Arial" panose="020B0604020202020204" pitchFamily="34" charset="0"/>
            </a:endParaRPr>
          </a:p>
          <a:p>
            <a:r>
              <a:rPr lang="en-US" sz="1200" dirty="0"/>
              <a:t>BAME communities of Sheffield will support, encourage and motivate you to change or lead a healthy lifestyle, support you to self-manage your long-term conditions ,offer advice and information on healthy eating and increasing physical activity, offer advice on losing weight and support you on how to stop smoking. Also help you to work out exactly what you want to change and how to go about it , they also go with you to first appointments with other services) identify groups or activities in your area support you in setting your own health goals</a:t>
            </a:r>
          </a:p>
          <a:p>
            <a:endParaRPr lang="en-US" dirty="0"/>
          </a:p>
          <a:p>
            <a:endParaRPr lang="en-US" dirty="0"/>
          </a:p>
          <a:p>
            <a:endParaRPr lang="en-GB" dirty="0"/>
          </a:p>
        </p:txBody>
      </p:sp>
    </p:spTree>
    <p:extLst>
      <p:ext uri="{BB962C8B-B14F-4D97-AF65-F5344CB8AC3E}">
        <p14:creationId xmlns:p14="http://schemas.microsoft.com/office/powerpoint/2010/main" val="4051112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02CA48-1D20-4A70-906C-F1480F0C4698}"/>
              </a:ext>
            </a:extLst>
          </p:cNvPr>
          <p:cNvSpPr txBox="1"/>
          <p:nvPr/>
        </p:nvSpPr>
        <p:spPr>
          <a:xfrm>
            <a:off x="3829050" y="145534"/>
            <a:ext cx="4318000" cy="276999"/>
          </a:xfrm>
          <a:prstGeom prst="rect">
            <a:avLst/>
          </a:prstGeom>
          <a:noFill/>
        </p:spPr>
        <p:txBody>
          <a:bodyPr wrap="square">
            <a:spAutoFit/>
          </a:bodyPr>
          <a:lstStyle/>
          <a:p>
            <a:r>
              <a:rPr lang="en-GB" sz="1200" dirty="0"/>
              <a:t>socio-cultural factors</a:t>
            </a:r>
          </a:p>
        </p:txBody>
      </p:sp>
      <p:sp>
        <p:nvSpPr>
          <p:cNvPr id="5" name="TextBox 4">
            <a:extLst>
              <a:ext uri="{FF2B5EF4-FFF2-40B4-BE49-F238E27FC236}">
                <a16:creationId xmlns:a16="http://schemas.microsoft.com/office/drawing/2014/main" id="{84B0AEE2-F938-46FD-A469-75C568665BC6}"/>
              </a:ext>
            </a:extLst>
          </p:cNvPr>
          <p:cNvSpPr txBox="1"/>
          <p:nvPr/>
        </p:nvSpPr>
        <p:spPr>
          <a:xfrm>
            <a:off x="525639" y="822678"/>
            <a:ext cx="11366500" cy="1754326"/>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Its so important that healthcare professionals that support patient with diabetes that comes from different background as healthcare professionals you need to understand your patient cultural and religious needs, not every health professionals that understand patients’ cultural needs but there some that understands. When I was diagnosed with diabetes in 2016, I found it hard to communicate with some health care professionals about my condition I couldn’t answer some questions as my English was not that good, its was hard for them to understand what I am was saying couldn’t describe the pain I was feeling but if they had someone to translate for me that could be good. (Bashir et al., 2016).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Nowadays people do not use interpreters, relying instead on family members to communicate with health care on their behalf and explain to them later, When interpreters were not provided, and family members were not available this could lead to insurmountable language barriers and a frustrating experience of engaging with health services that had negative consequences for people's management of their health condition (Bashir et al., 2016).</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9768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A719CD1-7D81-43EC-BF5A-1E141ADAF6F1}"/>
              </a:ext>
            </a:extLst>
          </p:cNvPr>
          <p:cNvPicPr>
            <a:picLocks noChangeAspect="1"/>
          </p:cNvPicPr>
          <p:nvPr/>
        </p:nvPicPr>
        <p:blipFill>
          <a:blip r:embed="rId2"/>
          <a:stretch>
            <a:fillRect/>
          </a:stretch>
        </p:blipFill>
        <p:spPr>
          <a:xfrm>
            <a:off x="2457029" y="3516566"/>
            <a:ext cx="6987898" cy="559180"/>
          </a:xfrm>
          <a:prstGeom prst="rect">
            <a:avLst/>
          </a:prstGeom>
        </p:spPr>
      </p:pic>
      <p:sp>
        <p:nvSpPr>
          <p:cNvPr id="12" name="TextBox 11">
            <a:extLst>
              <a:ext uri="{FF2B5EF4-FFF2-40B4-BE49-F238E27FC236}">
                <a16:creationId xmlns:a16="http://schemas.microsoft.com/office/drawing/2014/main" id="{F12BADF3-AA97-45D7-85F5-B749B6429454}"/>
              </a:ext>
            </a:extLst>
          </p:cNvPr>
          <p:cNvSpPr txBox="1"/>
          <p:nvPr/>
        </p:nvSpPr>
        <p:spPr>
          <a:xfrm>
            <a:off x="3702089" y="48445"/>
            <a:ext cx="3865850" cy="276999"/>
          </a:xfrm>
          <a:prstGeom prst="rect">
            <a:avLst/>
          </a:prstGeom>
          <a:noFill/>
        </p:spPr>
        <p:txBody>
          <a:bodyPr wrap="square">
            <a:spAutoFit/>
          </a:bodyPr>
          <a:lstStyle/>
          <a:p>
            <a:r>
              <a:rPr lang="en-US" sz="1200" dirty="0"/>
              <a:t>BAME community, fishbone diagram</a:t>
            </a:r>
            <a:endParaRPr lang="en-GB" sz="1200" dirty="0"/>
          </a:p>
        </p:txBody>
      </p:sp>
      <p:sp>
        <p:nvSpPr>
          <p:cNvPr id="13" name="TextBox 12">
            <a:extLst>
              <a:ext uri="{FF2B5EF4-FFF2-40B4-BE49-F238E27FC236}">
                <a16:creationId xmlns:a16="http://schemas.microsoft.com/office/drawing/2014/main" id="{2C26A1BD-1BB3-49CE-8272-6F6B109B9CEE}"/>
              </a:ext>
            </a:extLst>
          </p:cNvPr>
          <p:cNvSpPr txBox="1"/>
          <p:nvPr/>
        </p:nvSpPr>
        <p:spPr>
          <a:xfrm>
            <a:off x="6299200" y="2833259"/>
            <a:ext cx="914400" cy="914400"/>
          </a:xfrm>
          <a:prstGeom prst="rect">
            <a:avLst/>
          </a:prstGeom>
          <a:noFill/>
        </p:spPr>
        <p:txBody>
          <a:bodyPr wrap="square" rtlCol="0">
            <a:spAutoFit/>
          </a:bodyPr>
          <a:lstStyle/>
          <a:p>
            <a:endParaRPr lang="en-GB" dirty="0"/>
          </a:p>
        </p:txBody>
      </p:sp>
      <p:sp>
        <p:nvSpPr>
          <p:cNvPr id="15" name="Rectangle 14">
            <a:extLst>
              <a:ext uri="{FF2B5EF4-FFF2-40B4-BE49-F238E27FC236}">
                <a16:creationId xmlns:a16="http://schemas.microsoft.com/office/drawing/2014/main" id="{0549AC0A-4CA4-4BB6-BCBA-31198F2BDF67}"/>
              </a:ext>
            </a:extLst>
          </p:cNvPr>
          <p:cNvSpPr/>
          <p:nvPr/>
        </p:nvSpPr>
        <p:spPr>
          <a:xfrm>
            <a:off x="9546092" y="3278113"/>
            <a:ext cx="2605020" cy="99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TARGET BP NOT </a:t>
            </a:r>
          </a:p>
          <a:p>
            <a:pPr algn="ctr"/>
            <a:r>
              <a:rPr lang="en-US" dirty="0"/>
              <a:t>BEING MET</a:t>
            </a:r>
          </a:p>
        </p:txBody>
      </p:sp>
      <p:sp>
        <p:nvSpPr>
          <p:cNvPr id="16" name="Rectangle 15">
            <a:extLst>
              <a:ext uri="{FF2B5EF4-FFF2-40B4-BE49-F238E27FC236}">
                <a16:creationId xmlns:a16="http://schemas.microsoft.com/office/drawing/2014/main" id="{7441FC2D-0549-4910-974B-02BF9E893B26}"/>
              </a:ext>
            </a:extLst>
          </p:cNvPr>
          <p:cNvSpPr/>
          <p:nvPr/>
        </p:nvSpPr>
        <p:spPr>
          <a:xfrm>
            <a:off x="104693" y="468736"/>
            <a:ext cx="1529045" cy="4512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Patients </a:t>
            </a:r>
          </a:p>
        </p:txBody>
      </p:sp>
      <p:sp>
        <p:nvSpPr>
          <p:cNvPr id="20" name="Rectangle 19">
            <a:extLst>
              <a:ext uri="{FF2B5EF4-FFF2-40B4-BE49-F238E27FC236}">
                <a16:creationId xmlns:a16="http://schemas.microsoft.com/office/drawing/2014/main" id="{ED4612C8-945D-4CAA-A054-ADCF09ECEC74}"/>
              </a:ext>
            </a:extLst>
          </p:cNvPr>
          <p:cNvSpPr/>
          <p:nvPr/>
        </p:nvSpPr>
        <p:spPr>
          <a:xfrm>
            <a:off x="6570157" y="1315171"/>
            <a:ext cx="1561387" cy="559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Doctor/Nurses </a:t>
            </a:r>
          </a:p>
        </p:txBody>
      </p:sp>
      <p:sp>
        <p:nvSpPr>
          <p:cNvPr id="22" name="Rectangle 21">
            <a:extLst>
              <a:ext uri="{FF2B5EF4-FFF2-40B4-BE49-F238E27FC236}">
                <a16:creationId xmlns:a16="http://schemas.microsoft.com/office/drawing/2014/main" id="{54E09005-D76F-4A1C-9953-C45B7071AC61}"/>
              </a:ext>
            </a:extLst>
          </p:cNvPr>
          <p:cNvSpPr/>
          <p:nvPr/>
        </p:nvSpPr>
        <p:spPr>
          <a:xfrm>
            <a:off x="7385861" y="4981892"/>
            <a:ext cx="1578585" cy="4715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Equipment </a:t>
            </a:r>
          </a:p>
        </p:txBody>
      </p:sp>
      <p:sp>
        <p:nvSpPr>
          <p:cNvPr id="23" name="Rectangle 22">
            <a:extLst>
              <a:ext uri="{FF2B5EF4-FFF2-40B4-BE49-F238E27FC236}">
                <a16:creationId xmlns:a16="http://schemas.microsoft.com/office/drawing/2014/main" id="{C3DB521A-080C-462E-804A-C4E739312F27}"/>
              </a:ext>
            </a:extLst>
          </p:cNvPr>
          <p:cNvSpPr/>
          <p:nvPr/>
        </p:nvSpPr>
        <p:spPr>
          <a:xfrm>
            <a:off x="4102886" y="1730903"/>
            <a:ext cx="1433285" cy="550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 </a:t>
            </a:r>
          </a:p>
        </p:txBody>
      </p:sp>
      <p:cxnSp>
        <p:nvCxnSpPr>
          <p:cNvPr id="25" name="Straight Arrow Connector 24">
            <a:extLst>
              <a:ext uri="{FF2B5EF4-FFF2-40B4-BE49-F238E27FC236}">
                <a16:creationId xmlns:a16="http://schemas.microsoft.com/office/drawing/2014/main" id="{84C366C2-E607-45AA-9441-7BA34072243B}"/>
              </a:ext>
            </a:extLst>
          </p:cNvPr>
          <p:cNvCxnSpPr>
            <a:cxnSpLocks/>
          </p:cNvCxnSpPr>
          <p:nvPr/>
        </p:nvCxnSpPr>
        <p:spPr>
          <a:xfrm>
            <a:off x="718524" y="975083"/>
            <a:ext cx="2412997" cy="2541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2511738-3E5F-426E-9A77-AD93129091A9}"/>
              </a:ext>
            </a:extLst>
          </p:cNvPr>
          <p:cNvCxnSpPr>
            <a:cxnSpLocks/>
          </p:cNvCxnSpPr>
          <p:nvPr/>
        </p:nvCxnSpPr>
        <p:spPr>
          <a:xfrm>
            <a:off x="7229797" y="1865441"/>
            <a:ext cx="1378330" cy="16511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F682507-136E-4E3F-ADFE-F8AA2535CD01}"/>
              </a:ext>
            </a:extLst>
          </p:cNvPr>
          <p:cNvCxnSpPr>
            <a:cxnSpLocks/>
          </p:cNvCxnSpPr>
          <p:nvPr/>
        </p:nvCxnSpPr>
        <p:spPr>
          <a:xfrm flipV="1">
            <a:off x="4836467" y="2162249"/>
            <a:ext cx="553472" cy="134286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6BC8127-4FA2-4013-AB6F-1427416597D5}"/>
              </a:ext>
            </a:extLst>
          </p:cNvPr>
          <p:cNvCxnSpPr>
            <a:cxnSpLocks/>
          </p:cNvCxnSpPr>
          <p:nvPr/>
        </p:nvCxnSpPr>
        <p:spPr>
          <a:xfrm flipV="1">
            <a:off x="7394541" y="3789369"/>
            <a:ext cx="737003" cy="11925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4B750C5D-9654-421B-B9BB-4BB58E53C284}"/>
              </a:ext>
            </a:extLst>
          </p:cNvPr>
          <p:cNvSpPr txBox="1"/>
          <p:nvPr/>
        </p:nvSpPr>
        <p:spPr>
          <a:xfrm>
            <a:off x="9233471" y="4595185"/>
            <a:ext cx="2030382" cy="1107996"/>
          </a:xfrm>
          <a:prstGeom prst="rect">
            <a:avLst/>
          </a:prstGeom>
          <a:noFill/>
        </p:spPr>
        <p:txBody>
          <a:bodyPr wrap="square">
            <a:spAutoFit/>
          </a:bodyPr>
          <a:lstStyle/>
          <a:p>
            <a:r>
              <a:rPr lang="en-US" dirty="0"/>
              <a:t>. </a:t>
            </a:r>
            <a:r>
              <a:rPr lang="en-US" sz="1200" dirty="0"/>
              <a:t>Patients jump</a:t>
            </a:r>
          </a:p>
          <a:p>
            <a:r>
              <a:rPr lang="en-US" sz="1200" dirty="0"/>
              <a:t>queue</a:t>
            </a:r>
          </a:p>
          <a:p>
            <a:r>
              <a:rPr lang="en-US" sz="1200" dirty="0"/>
              <a:t>. Limited staff –</a:t>
            </a:r>
          </a:p>
          <a:p>
            <a:r>
              <a:rPr lang="en-US" sz="1200" dirty="0"/>
              <a:t>sickness</a:t>
            </a:r>
          </a:p>
          <a:p>
            <a:r>
              <a:rPr lang="en-US" sz="1200" dirty="0"/>
              <a:t>recruitment</a:t>
            </a:r>
            <a:endParaRPr lang="en-GB" sz="1200" dirty="0"/>
          </a:p>
        </p:txBody>
      </p:sp>
      <p:sp>
        <p:nvSpPr>
          <p:cNvPr id="45" name="TextBox 44">
            <a:extLst>
              <a:ext uri="{FF2B5EF4-FFF2-40B4-BE49-F238E27FC236}">
                <a16:creationId xmlns:a16="http://schemas.microsoft.com/office/drawing/2014/main" id="{65FEEC0F-926C-4CA9-A8F9-69490740020B}"/>
              </a:ext>
            </a:extLst>
          </p:cNvPr>
          <p:cNvSpPr txBox="1"/>
          <p:nvPr/>
        </p:nvSpPr>
        <p:spPr>
          <a:xfrm>
            <a:off x="8425033" y="83973"/>
            <a:ext cx="3054626" cy="830997"/>
          </a:xfrm>
          <a:prstGeom prst="rect">
            <a:avLst/>
          </a:prstGeom>
          <a:noFill/>
        </p:spPr>
        <p:txBody>
          <a:bodyPr wrap="square">
            <a:spAutoFit/>
          </a:bodyPr>
          <a:lstStyle/>
          <a:p>
            <a:r>
              <a:rPr lang="en-US" sz="1200" dirty="0"/>
              <a:t>. Does not believe target appropriate</a:t>
            </a:r>
          </a:p>
          <a:p>
            <a:r>
              <a:rPr lang="en-US" sz="1200" dirty="0"/>
              <a:t>. Not aware of target</a:t>
            </a:r>
          </a:p>
          <a:p>
            <a:r>
              <a:rPr lang="en-US" sz="1200" dirty="0"/>
              <a:t>. Nurse finds it difficult to find GP to discuss BP Management</a:t>
            </a:r>
            <a:endParaRPr lang="en-GB" sz="1200" dirty="0"/>
          </a:p>
        </p:txBody>
      </p:sp>
      <p:sp>
        <p:nvSpPr>
          <p:cNvPr id="48" name="TextBox 47">
            <a:extLst>
              <a:ext uri="{FF2B5EF4-FFF2-40B4-BE49-F238E27FC236}">
                <a16:creationId xmlns:a16="http://schemas.microsoft.com/office/drawing/2014/main" id="{46A03C75-97AE-434D-AA49-0104532B503E}"/>
              </a:ext>
            </a:extLst>
          </p:cNvPr>
          <p:cNvSpPr txBox="1"/>
          <p:nvPr/>
        </p:nvSpPr>
        <p:spPr>
          <a:xfrm>
            <a:off x="1665490" y="626631"/>
            <a:ext cx="3306049" cy="1938992"/>
          </a:xfrm>
          <a:prstGeom prst="rect">
            <a:avLst/>
          </a:prstGeom>
          <a:noFill/>
        </p:spPr>
        <p:txBody>
          <a:bodyPr wrap="square" rtlCol="0">
            <a:spAutoFit/>
          </a:bodyPr>
          <a:lstStyle/>
          <a:p>
            <a:r>
              <a:rPr lang="en-GB" sz="1200" dirty="0"/>
              <a:t>.Don’t respect what doctor says</a:t>
            </a:r>
          </a:p>
          <a:p>
            <a:r>
              <a:rPr lang="en-GB" sz="1200" dirty="0"/>
              <a:t>. Not coming to appointment  </a:t>
            </a:r>
          </a:p>
          <a:p>
            <a:r>
              <a:rPr lang="en-GB" sz="1200" dirty="0"/>
              <a:t>. Forget to give insulin </a:t>
            </a:r>
          </a:p>
          <a:p>
            <a:r>
              <a:rPr lang="en-GB" sz="1200" dirty="0"/>
              <a:t>. Not aware of targe </a:t>
            </a:r>
          </a:p>
          <a:p>
            <a:endParaRPr lang="en-GB" dirty="0"/>
          </a:p>
          <a:p>
            <a:endParaRPr lang="en-GB" dirty="0"/>
          </a:p>
          <a:p>
            <a:endParaRPr lang="en-GB" dirty="0"/>
          </a:p>
          <a:p>
            <a:r>
              <a:rPr lang="en-GB" dirty="0"/>
              <a:t>. </a:t>
            </a:r>
          </a:p>
        </p:txBody>
      </p:sp>
      <p:sp>
        <p:nvSpPr>
          <p:cNvPr id="49" name="TextBox 48">
            <a:extLst>
              <a:ext uri="{FF2B5EF4-FFF2-40B4-BE49-F238E27FC236}">
                <a16:creationId xmlns:a16="http://schemas.microsoft.com/office/drawing/2014/main" id="{32B4DD02-D5C5-47C4-BB23-564051AE9057}"/>
              </a:ext>
            </a:extLst>
          </p:cNvPr>
          <p:cNvSpPr txBox="1"/>
          <p:nvPr/>
        </p:nvSpPr>
        <p:spPr>
          <a:xfrm>
            <a:off x="5023019" y="2581779"/>
            <a:ext cx="1697196" cy="738664"/>
          </a:xfrm>
          <a:prstGeom prst="rect">
            <a:avLst/>
          </a:prstGeom>
          <a:noFill/>
        </p:spPr>
        <p:txBody>
          <a:bodyPr wrap="none" rtlCol="0">
            <a:spAutoFit/>
          </a:bodyPr>
          <a:lstStyle/>
          <a:p>
            <a:r>
              <a:rPr lang="en-GB" sz="1200" dirty="0"/>
              <a:t>. Hospital area not clean</a:t>
            </a:r>
          </a:p>
          <a:p>
            <a:r>
              <a:rPr lang="en-GB" sz="1200" dirty="0"/>
              <a:t>. Rooms not tidy</a:t>
            </a:r>
          </a:p>
          <a:p>
            <a:endParaRPr lang="en-GB" dirty="0"/>
          </a:p>
        </p:txBody>
      </p:sp>
      <p:cxnSp>
        <p:nvCxnSpPr>
          <p:cNvPr id="55" name="Straight Arrow Connector 54">
            <a:extLst>
              <a:ext uri="{FF2B5EF4-FFF2-40B4-BE49-F238E27FC236}">
                <a16:creationId xmlns:a16="http://schemas.microsoft.com/office/drawing/2014/main" id="{05B4DAB7-07DF-43F4-9A34-B783D795FD16}"/>
              </a:ext>
            </a:extLst>
          </p:cNvPr>
          <p:cNvCxnSpPr>
            <a:cxnSpLocks/>
          </p:cNvCxnSpPr>
          <p:nvPr/>
        </p:nvCxnSpPr>
        <p:spPr>
          <a:xfrm flipH="1">
            <a:off x="8046866" y="1546524"/>
            <a:ext cx="756333" cy="7659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540AEAE6-8DB4-4218-AEA9-D4B00B8DB8AC}"/>
              </a:ext>
            </a:extLst>
          </p:cNvPr>
          <p:cNvCxnSpPr>
            <a:cxnSpLocks/>
          </p:cNvCxnSpPr>
          <p:nvPr/>
        </p:nvCxnSpPr>
        <p:spPr>
          <a:xfrm>
            <a:off x="2200322" y="1780793"/>
            <a:ext cx="142043" cy="7746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52B1C7F3-E209-4FE3-B6E2-39226190D25C}"/>
              </a:ext>
              <a:ext uri="{C183D7F6-B498-43B3-948B-1728B52AA6E4}">
                <adec:decorative xmlns:adec="http://schemas.microsoft.com/office/drawing/2017/decorative" val="1"/>
              </a:ext>
            </a:extLst>
          </p:cNvPr>
          <p:cNvSpPr/>
          <p:nvPr/>
        </p:nvSpPr>
        <p:spPr>
          <a:xfrm>
            <a:off x="124831" y="3446471"/>
            <a:ext cx="1965407" cy="6261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Complications </a:t>
            </a:r>
          </a:p>
        </p:txBody>
      </p:sp>
      <p:sp>
        <p:nvSpPr>
          <p:cNvPr id="72" name="TextBox 71">
            <a:extLst>
              <a:ext uri="{FF2B5EF4-FFF2-40B4-BE49-F238E27FC236}">
                <a16:creationId xmlns:a16="http://schemas.microsoft.com/office/drawing/2014/main" id="{6E9AD108-BB84-488D-A039-4CDEC1EAC8CD}"/>
              </a:ext>
            </a:extLst>
          </p:cNvPr>
          <p:cNvSpPr txBox="1"/>
          <p:nvPr/>
        </p:nvSpPr>
        <p:spPr>
          <a:xfrm>
            <a:off x="62761" y="5276563"/>
            <a:ext cx="2481898" cy="1015663"/>
          </a:xfrm>
          <a:prstGeom prst="rect">
            <a:avLst/>
          </a:prstGeom>
          <a:noFill/>
        </p:spPr>
        <p:txBody>
          <a:bodyPr wrap="none" rtlCol="0">
            <a:spAutoFit/>
          </a:bodyPr>
          <a:lstStyle/>
          <a:p>
            <a:r>
              <a:rPr lang="en-GB" sz="1200" dirty="0"/>
              <a:t>. High blood pressure.</a:t>
            </a:r>
          </a:p>
          <a:p>
            <a:r>
              <a:rPr lang="en-GB" sz="1200" dirty="0"/>
              <a:t>. Women can have a surgical delivery</a:t>
            </a:r>
          </a:p>
          <a:p>
            <a:r>
              <a:rPr lang="en-GB" dirty="0"/>
              <a:t>.  </a:t>
            </a:r>
          </a:p>
          <a:p>
            <a:endParaRPr lang="en-GB" dirty="0"/>
          </a:p>
        </p:txBody>
      </p:sp>
      <p:sp>
        <p:nvSpPr>
          <p:cNvPr id="73" name="Rectangle 72">
            <a:extLst>
              <a:ext uri="{FF2B5EF4-FFF2-40B4-BE49-F238E27FC236}">
                <a16:creationId xmlns:a16="http://schemas.microsoft.com/office/drawing/2014/main" id="{2E5EC372-779A-4B8A-8FD9-18E0F9AB1121}"/>
              </a:ext>
            </a:extLst>
          </p:cNvPr>
          <p:cNvSpPr/>
          <p:nvPr/>
        </p:nvSpPr>
        <p:spPr>
          <a:xfrm>
            <a:off x="3659786" y="5981150"/>
            <a:ext cx="2193219" cy="595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Causes </a:t>
            </a:r>
          </a:p>
        </p:txBody>
      </p:sp>
      <p:cxnSp>
        <p:nvCxnSpPr>
          <p:cNvPr id="75" name="Straight Arrow Connector 74">
            <a:extLst>
              <a:ext uri="{FF2B5EF4-FFF2-40B4-BE49-F238E27FC236}">
                <a16:creationId xmlns:a16="http://schemas.microsoft.com/office/drawing/2014/main" id="{D07C467C-7607-4A60-A6AE-86BE3F065995}"/>
              </a:ext>
            </a:extLst>
          </p:cNvPr>
          <p:cNvCxnSpPr>
            <a:cxnSpLocks/>
          </p:cNvCxnSpPr>
          <p:nvPr/>
        </p:nvCxnSpPr>
        <p:spPr>
          <a:xfrm flipV="1">
            <a:off x="1107534" y="4234879"/>
            <a:ext cx="656742" cy="9827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27BAEBB8-FFB5-4B17-8F12-E881B94EB292}"/>
              </a:ext>
            </a:extLst>
          </p:cNvPr>
          <p:cNvCxnSpPr>
            <a:cxnSpLocks/>
          </p:cNvCxnSpPr>
          <p:nvPr/>
        </p:nvCxnSpPr>
        <p:spPr>
          <a:xfrm flipV="1">
            <a:off x="3679440" y="4039308"/>
            <a:ext cx="1142087" cy="19334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C7F4136E-AF64-425F-94DB-722868499E46}"/>
              </a:ext>
            </a:extLst>
          </p:cNvPr>
          <p:cNvCxnSpPr>
            <a:cxnSpLocks/>
          </p:cNvCxnSpPr>
          <p:nvPr/>
        </p:nvCxnSpPr>
        <p:spPr>
          <a:xfrm>
            <a:off x="4649274" y="4393368"/>
            <a:ext cx="985740" cy="9404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TextBox 90">
            <a:extLst>
              <a:ext uri="{FF2B5EF4-FFF2-40B4-BE49-F238E27FC236}">
                <a16:creationId xmlns:a16="http://schemas.microsoft.com/office/drawing/2014/main" id="{5AF4B254-1CB9-4EE4-9A82-EE2CBE89ACEB}"/>
              </a:ext>
            </a:extLst>
          </p:cNvPr>
          <p:cNvSpPr txBox="1"/>
          <p:nvPr/>
        </p:nvSpPr>
        <p:spPr>
          <a:xfrm>
            <a:off x="4591643" y="5430694"/>
            <a:ext cx="2761462" cy="276999"/>
          </a:xfrm>
          <a:prstGeom prst="rect">
            <a:avLst/>
          </a:prstGeom>
          <a:noFill/>
        </p:spPr>
        <p:txBody>
          <a:bodyPr wrap="none" rtlCol="0">
            <a:spAutoFit/>
          </a:bodyPr>
          <a:lstStyle/>
          <a:p>
            <a:r>
              <a:rPr lang="en-GB" sz="1200" dirty="0"/>
              <a:t>. Your body can’t produce enough insulin </a:t>
            </a:r>
          </a:p>
        </p:txBody>
      </p:sp>
    </p:spTree>
    <p:extLst>
      <p:ext uri="{BB962C8B-B14F-4D97-AF65-F5344CB8AC3E}">
        <p14:creationId xmlns:p14="http://schemas.microsoft.com/office/powerpoint/2010/main" val="307400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FF43E753-F63F-4E85-AD72-A0CB7CCC8167}"/>
              </a:ext>
            </a:extLst>
          </p:cNvPr>
          <p:cNvGraphicFramePr>
            <a:graphicFrameLocks noGrp="1"/>
          </p:cNvGraphicFramePr>
          <p:nvPr>
            <p:extLst>
              <p:ext uri="{D42A27DB-BD31-4B8C-83A1-F6EECF244321}">
                <p14:modId xmlns:p14="http://schemas.microsoft.com/office/powerpoint/2010/main" val="2415274570"/>
              </p:ext>
            </p:extLst>
          </p:nvPr>
        </p:nvGraphicFramePr>
        <p:xfrm>
          <a:off x="191911" y="1789226"/>
          <a:ext cx="8280400" cy="2754410"/>
        </p:xfrm>
        <a:graphic>
          <a:graphicData uri="http://schemas.openxmlformats.org/drawingml/2006/table">
            <a:tbl>
              <a:tblPr firstRow="1" bandRow="1">
                <a:tableStyleId>{5C22544A-7EE6-4342-B048-85BDC9FD1C3A}</a:tableStyleId>
              </a:tblPr>
              <a:tblGrid>
                <a:gridCol w="4216400">
                  <a:extLst>
                    <a:ext uri="{9D8B030D-6E8A-4147-A177-3AD203B41FA5}">
                      <a16:colId xmlns:a16="http://schemas.microsoft.com/office/drawing/2014/main" val="2208860396"/>
                    </a:ext>
                  </a:extLst>
                </a:gridCol>
                <a:gridCol w="4064000">
                  <a:extLst>
                    <a:ext uri="{9D8B030D-6E8A-4147-A177-3AD203B41FA5}">
                      <a16:colId xmlns:a16="http://schemas.microsoft.com/office/drawing/2014/main" val="983242016"/>
                    </a:ext>
                  </a:extLst>
                </a:gridCol>
              </a:tblGrid>
              <a:tr h="331405">
                <a:tc>
                  <a:txBody>
                    <a:bodyPr/>
                    <a:lstStyle/>
                    <a:p>
                      <a:r>
                        <a:rPr lang="en-GB" sz="1200" dirty="0"/>
                        <a:t>Strengths </a:t>
                      </a:r>
                    </a:p>
                  </a:txBody>
                  <a:tcPr/>
                </a:tc>
                <a:tc>
                  <a:txBody>
                    <a:bodyPr/>
                    <a:lstStyle/>
                    <a:p>
                      <a:r>
                        <a:rPr lang="en-GB" sz="1200" dirty="0"/>
                        <a:t>Weakness </a:t>
                      </a:r>
                    </a:p>
                  </a:txBody>
                  <a:tcPr/>
                </a:tc>
                <a:extLst>
                  <a:ext uri="{0D108BD9-81ED-4DB2-BD59-A6C34878D82A}">
                    <a16:rowId xmlns:a16="http://schemas.microsoft.com/office/drawing/2014/main" val="242997667"/>
                  </a:ext>
                </a:extLst>
              </a:tr>
              <a:tr h="994216">
                <a:tc>
                  <a:txBody>
                    <a:bodyPr/>
                    <a:lstStyle/>
                    <a:p>
                      <a:r>
                        <a:rPr lang="en-US" sz="1200" dirty="0"/>
                        <a:t>I have very good social skills</a:t>
                      </a:r>
                    </a:p>
                    <a:p>
                      <a:r>
                        <a:rPr lang="en-US" sz="1200" dirty="0"/>
                        <a:t>I’m open to anyone</a:t>
                      </a:r>
                    </a:p>
                    <a:p>
                      <a:r>
                        <a:rPr lang="en-US" sz="1200" dirty="0"/>
                        <a:t>I’m always being open to new ideas. </a:t>
                      </a:r>
                    </a:p>
                    <a:p>
                      <a:r>
                        <a:rPr lang="en-US" sz="1200" dirty="0"/>
                        <a:t>My oral communication is very good.</a:t>
                      </a:r>
                    </a:p>
                    <a:p>
                      <a:endParaRPr lang="en-GB" dirty="0"/>
                    </a:p>
                  </a:txBody>
                  <a:tcPr/>
                </a:tc>
                <a:tc>
                  <a:txBody>
                    <a:bodyPr/>
                    <a:lstStyle/>
                    <a:p>
                      <a:r>
                        <a:rPr lang="en-US" sz="1200" dirty="0"/>
                        <a:t>I am easily distracted by others around me.</a:t>
                      </a:r>
                    </a:p>
                    <a:p>
                      <a:r>
                        <a:rPr lang="en-US" sz="1200" dirty="0"/>
                        <a:t>Multi-tasking can be an issue.</a:t>
                      </a:r>
                    </a:p>
                    <a:p>
                      <a:r>
                        <a:rPr lang="en-GB" sz="1200" dirty="0"/>
                        <a:t>Can say no. </a:t>
                      </a:r>
                    </a:p>
                  </a:txBody>
                  <a:tcPr/>
                </a:tc>
                <a:extLst>
                  <a:ext uri="{0D108BD9-81ED-4DB2-BD59-A6C34878D82A}">
                    <a16:rowId xmlns:a16="http://schemas.microsoft.com/office/drawing/2014/main" val="157061026"/>
                  </a:ext>
                </a:extLst>
              </a:tr>
              <a:tr h="319885">
                <a:tc>
                  <a:txBody>
                    <a:bodyPr/>
                    <a:lstStyle/>
                    <a:p>
                      <a:r>
                        <a:rPr lang="en-GB" sz="1200" dirty="0"/>
                        <a:t>Opportunities </a:t>
                      </a:r>
                    </a:p>
                  </a:txBody>
                  <a:tcPr/>
                </a:tc>
                <a:tc>
                  <a:txBody>
                    <a:bodyPr/>
                    <a:lstStyle/>
                    <a:p>
                      <a:r>
                        <a:rPr lang="en-GB" sz="1100" dirty="0"/>
                        <a:t>Threat</a:t>
                      </a:r>
                    </a:p>
                  </a:txBody>
                  <a:tcPr/>
                </a:tc>
                <a:extLst>
                  <a:ext uri="{0D108BD9-81ED-4DB2-BD59-A6C34878D82A}">
                    <a16:rowId xmlns:a16="http://schemas.microsoft.com/office/drawing/2014/main" val="2416237703"/>
                  </a:ext>
                </a:extLst>
              </a:tr>
              <a:tr h="911364">
                <a:tc>
                  <a:txBody>
                    <a:bodyPr/>
                    <a:lstStyle/>
                    <a:p>
                      <a:r>
                        <a:rPr lang="en-US" sz="1200" dirty="0"/>
                        <a:t>I’m fast at learning new things </a:t>
                      </a:r>
                    </a:p>
                    <a:p>
                      <a:r>
                        <a:rPr lang="en-US" sz="1200" dirty="0"/>
                        <a:t>I love meeting new people </a:t>
                      </a:r>
                    </a:p>
                    <a:p>
                      <a:r>
                        <a:rPr lang="en-US" sz="1200" dirty="0"/>
                        <a:t>New surrounding can be good opportunity to experience a new place.</a:t>
                      </a:r>
                    </a:p>
                    <a:p>
                      <a:endParaRPr lang="en-GB" sz="1200" dirty="0"/>
                    </a:p>
                  </a:txBody>
                  <a:tcPr/>
                </a:tc>
                <a:tc>
                  <a:txBody>
                    <a:bodyPr/>
                    <a:lstStyle/>
                    <a:p>
                      <a:r>
                        <a:rPr lang="en-US" sz="1100" dirty="0"/>
                        <a:t>My family commitments take up most of my time.</a:t>
                      </a:r>
                    </a:p>
                    <a:p>
                      <a:r>
                        <a:rPr lang="en-US" sz="1100" dirty="0"/>
                        <a:t>Workload can become too much for me to handle.</a:t>
                      </a:r>
                    </a:p>
                    <a:p>
                      <a:endParaRPr lang="en-GB" sz="1100" dirty="0"/>
                    </a:p>
                  </a:txBody>
                  <a:tcPr/>
                </a:tc>
                <a:extLst>
                  <a:ext uri="{0D108BD9-81ED-4DB2-BD59-A6C34878D82A}">
                    <a16:rowId xmlns:a16="http://schemas.microsoft.com/office/drawing/2014/main" val="431479461"/>
                  </a:ext>
                </a:extLst>
              </a:tr>
            </a:tbl>
          </a:graphicData>
        </a:graphic>
      </p:graphicFrame>
      <p:sp>
        <p:nvSpPr>
          <p:cNvPr id="8" name="TextBox 7">
            <a:extLst>
              <a:ext uri="{FF2B5EF4-FFF2-40B4-BE49-F238E27FC236}">
                <a16:creationId xmlns:a16="http://schemas.microsoft.com/office/drawing/2014/main" id="{B0860CD6-BA78-42C5-94EE-CAA97FDD3A66}"/>
              </a:ext>
            </a:extLst>
          </p:cNvPr>
          <p:cNvSpPr txBox="1"/>
          <p:nvPr/>
        </p:nvSpPr>
        <p:spPr>
          <a:xfrm>
            <a:off x="191910" y="94038"/>
            <a:ext cx="11898489" cy="1497846"/>
          </a:xfrm>
          <a:prstGeom prst="rect">
            <a:avLst/>
          </a:prstGeom>
          <a:noFill/>
        </p:spPr>
        <p:txBody>
          <a:bodyPr wrap="square">
            <a:spAutoFit/>
          </a:bodyPr>
          <a:lstStyle/>
          <a:p>
            <a:pPr>
              <a:lnSpc>
                <a:spcPct val="150000"/>
              </a:lnSpc>
              <a:spcAft>
                <a:spcPts val="800"/>
              </a:spcAft>
            </a:pPr>
            <a:r>
              <a:rPr lang="en-GB" sz="1200" b="1" u="sng" dirty="0">
                <a:effectLst/>
                <a:latin typeface="Arial" panose="020B0604020202020204" pitchFamily="34" charset="0"/>
                <a:ea typeface="Calibri" panose="020F0502020204030204" pitchFamily="34" charset="0"/>
                <a:cs typeface="Times New Roman" panose="02020603050405020304" pitchFamily="18" charset="0"/>
              </a:rPr>
              <a:t>What is S.W.O.T Analysis?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SWOT analysis or SWOT matrix is used as a planning technique. A personal SWOT analysis can also help an individual decide its future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goals.This</a:t>
            </a:r>
            <a:r>
              <a:rPr lang="en-GB" sz="1200" dirty="0">
                <a:effectLst/>
                <a:latin typeface="Arial" panose="020B0604020202020204" pitchFamily="34" charset="0"/>
                <a:ea typeface="Calibri" panose="020F0502020204030204" pitchFamily="34" charset="0"/>
                <a:cs typeface="Times New Roman" panose="02020603050405020304" pitchFamily="18" charset="0"/>
              </a:rPr>
              <a:t> an easy way of brainstorming to identify strengths, weakness, opportunity and threat (Phadermrod et al;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rial" panose="020B0604020202020204" pitchFamily="34" charset="0"/>
                <a:ea typeface="Calibri" panose="020F0502020204030204" pitchFamily="34" charset="0"/>
              </a:rPr>
              <a:t>Strengths and weakness are predominantly internal while opportunity and threat is an external factor. SWOT analysis can help you focus on your strengths, understand your weaknesses and help you take advantage of your opportunities. </a:t>
            </a:r>
            <a:endParaRPr lang="en-GB" sz="1200" dirty="0"/>
          </a:p>
        </p:txBody>
      </p:sp>
    </p:spTree>
    <p:extLst>
      <p:ext uri="{BB962C8B-B14F-4D97-AF65-F5344CB8AC3E}">
        <p14:creationId xmlns:p14="http://schemas.microsoft.com/office/powerpoint/2010/main" val="131244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106B-1353-4E17-93D9-7492AA184027}"/>
              </a:ext>
            </a:extLst>
          </p:cNvPr>
          <p:cNvSpPr txBox="1"/>
          <p:nvPr/>
        </p:nvSpPr>
        <p:spPr>
          <a:xfrm>
            <a:off x="225778" y="246503"/>
            <a:ext cx="8974666" cy="4708981"/>
          </a:xfrm>
          <a:prstGeom prst="rect">
            <a:avLst/>
          </a:prstGeom>
          <a:noFill/>
        </p:spPr>
        <p:txBody>
          <a:bodyPr wrap="square">
            <a:spAutoFit/>
          </a:bodyPr>
          <a:lstStyle/>
          <a:p>
            <a:r>
              <a:rPr lang="en-US" sz="1200" dirty="0"/>
              <a:t>What is a  P.D.P?.</a:t>
            </a:r>
          </a:p>
          <a:p>
            <a:r>
              <a:rPr lang="en-US" sz="1200" dirty="0"/>
              <a:t>P.D.P  means Personal development plan which helps you to be able to plan something  about yourself. It is also a reflective process that need a continuous development rather than making it a one off (Cottrell,2015). The General use of a P.D.P is to allow you to think about your own personal, academic and career development. P.D.P can be recognized as the skills that you have learnt overtime. </a:t>
            </a:r>
          </a:p>
          <a:p>
            <a:r>
              <a:rPr lang="en-US" sz="1200" dirty="0"/>
              <a:t>To make a P.D.P effective you need to think about what you want to achieve, It is also help you recognize your strength and weakness.</a:t>
            </a:r>
          </a:p>
          <a:p>
            <a:endParaRPr lang="en-US" sz="1200" dirty="0"/>
          </a:p>
          <a:p>
            <a:r>
              <a:rPr lang="en-US" sz="1200" dirty="0"/>
              <a:t>.Solutions Recommendations</a:t>
            </a:r>
          </a:p>
          <a:p>
            <a:endParaRPr lang="en-US" sz="1200" dirty="0"/>
          </a:p>
          <a:p>
            <a:r>
              <a:rPr lang="en-US" sz="1200" dirty="0"/>
              <a:t>To reduce the risk of diabetes health care team most, give an average of three or five recommendations per patient on what to do so that they diabetes can be in control, as we all now some patient do not follow the rules that they been given by doctor or health care team because they busy doing something else but not having time to take care of, they own conduction. . P., Verstraete, D.G., Robb, J.R. and Etzwiler, D.D., 1981). </a:t>
            </a:r>
          </a:p>
          <a:p>
            <a:endParaRPr lang="en-US" sz="1200" dirty="0"/>
          </a:p>
          <a:p>
            <a:r>
              <a:rPr lang="en-US" sz="1200" dirty="0"/>
              <a:t>. Here are some trip that doctors or health  care team can give to patients to follow step by step.</a:t>
            </a:r>
          </a:p>
          <a:p>
            <a:r>
              <a:rPr lang="en-US" sz="1200" dirty="0"/>
              <a:t>Cut sugar.</a:t>
            </a:r>
          </a:p>
          <a:p>
            <a:r>
              <a:rPr lang="en-US" sz="1200" dirty="0"/>
              <a:t>2. Quit smoking if you do smoke.</a:t>
            </a:r>
          </a:p>
          <a:p>
            <a:r>
              <a:rPr lang="en-US" sz="1200" dirty="0"/>
              <a:t>3. Limit takeaway and processed food.</a:t>
            </a:r>
          </a:p>
          <a:p>
            <a:r>
              <a:rPr lang="en-US" sz="1200" dirty="0"/>
              <a:t>4. Drink more water.</a:t>
            </a:r>
          </a:p>
          <a:p>
            <a:r>
              <a:rPr lang="en-US" sz="1200" dirty="0"/>
              <a:t>5. Eat fiber, healthy diet.</a:t>
            </a:r>
          </a:p>
          <a:p>
            <a:r>
              <a:rPr lang="en-US" sz="1200" dirty="0"/>
              <a:t>6. Do more Exercise.</a:t>
            </a:r>
          </a:p>
          <a:p>
            <a:r>
              <a:rPr lang="en-US" sz="1200" dirty="0"/>
              <a:t>7. Control your blood pressure.</a:t>
            </a:r>
          </a:p>
          <a:p>
            <a:r>
              <a:rPr lang="en-US" sz="1200" dirty="0"/>
              <a:t>8. Check your blood sugar level every two hours.</a:t>
            </a:r>
          </a:p>
          <a:p>
            <a:endParaRPr lang="en-US" sz="1200" dirty="0"/>
          </a:p>
          <a:p>
            <a:endParaRPr lang="en-US" sz="1200" dirty="0"/>
          </a:p>
          <a:p>
            <a:endParaRPr lang="en-GB" sz="1200" dirty="0"/>
          </a:p>
        </p:txBody>
      </p:sp>
    </p:spTree>
    <p:extLst>
      <p:ext uri="{BB962C8B-B14F-4D97-AF65-F5344CB8AC3E}">
        <p14:creationId xmlns:p14="http://schemas.microsoft.com/office/powerpoint/2010/main" val="2481101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4013E5D-1B5B-4CED-A5A1-FD4C6ECC3B66}"/>
              </a:ext>
            </a:extLst>
          </p:cNvPr>
          <p:cNvSpPr txBox="1"/>
          <p:nvPr/>
        </p:nvSpPr>
        <p:spPr>
          <a:xfrm>
            <a:off x="6378221" y="228011"/>
            <a:ext cx="5667023" cy="40318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.Disadvantages of having diabetes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Overweight and obesity.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lack of physical 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Previous gestational diabetes or prediabetes.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Polycystic ovary syndrome.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Diabetes in an immediate family member.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Previously delivering a baby weighing more than 9 pounds.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feel very tired and dizzy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you have so much headache when your blood sugar level is    lower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you feel very hungry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can make your feet hurt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Can affect your eyes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(Gestational diabetes - Symptoms and causes, 2020).</a:t>
            </a:r>
          </a:p>
        </p:txBody>
      </p:sp>
      <p:sp>
        <p:nvSpPr>
          <p:cNvPr id="12" name="TextBox 11">
            <a:extLst>
              <a:ext uri="{FF2B5EF4-FFF2-40B4-BE49-F238E27FC236}">
                <a16:creationId xmlns:a16="http://schemas.microsoft.com/office/drawing/2014/main" id="{7A8E1193-205A-4D82-B1E4-8459DEB6887C}"/>
              </a:ext>
            </a:extLst>
          </p:cNvPr>
          <p:cNvSpPr txBox="1"/>
          <p:nvPr/>
        </p:nvSpPr>
        <p:spPr>
          <a:xfrm>
            <a:off x="146755" y="444817"/>
            <a:ext cx="60960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Advantages of diabetes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won’t even make you feel ill much of the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won’t stop you doing anything that you like.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can eat whatever you want.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You’ll get free medication for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You’ll get regular health checks for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get some cool techie stuff: pumps, meters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diabetes and others?, 2019)</a:t>
            </a:r>
          </a:p>
        </p:txBody>
      </p:sp>
    </p:spTree>
    <p:extLst>
      <p:ext uri="{BB962C8B-B14F-4D97-AF65-F5344CB8AC3E}">
        <p14:creationId xmlns:p14="http://schemas.microsoft.com/office/powerpoint/2010/main" val="104548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80FA26-F977-473E-A604-2DC5F6FF3823}"/>
              </a:ext>
            </a:extLst>
          </p:cNvPr>
          <p:cNvSpPr txBox="1"/>
          <p:nvPr/>
        </p:nvSpPr>
        <p:spPr>
          <a:xfrm>
            <a:off x="370389" y="555585"/>
            <a:ext cx="10683433" cy="1477328"/>
          </a:xfrm>
          <a:prstGeom prst="rect">
            <a:avLst/>
          </a:prstGeom>
          <a:noFill/>
        </p:spPr>
        <p:txBody>
          <a:bodyPr wrap="square">
            <a:spAutoFit/>
          </a:bodyPr>
          <a:lstStyle/>
          <a:p>
            <a:r>
              <a:rPr lang="en-US" dirty="0"/>
              <a:t>                                                                           Conclusion</a:t>
            </a:r>
          </a:p>
          <a:p>
            <a:r>
              <a:rPr lang="en-US" dirty="0"/>
              <a:t>To reduce the risk of diabetes health care team most, give an average of three or five recommendations per patient on what to do so that they diabetes can be in control, as we all now some patients do not follow the rules that they been given by doctor or health care team because they busy or doing what is most important to them but not look at themselves P., Verstraete, D.G., Robb, J.R. and Etzwiler, D.D., 1981). </a:t>
            </a:r>
          </a:p>
        </p:txBody>
      </p:sp>
    </p:spTree>
    <p:extLst>
      <p:ext uri="{BB962C8B-B14F-4D97-AF65-F5344CB8AC3E}">
        <p14:creationId xmlns:p14="http://schemas.microsoft.com/office/powerpoint/2010/main" val="3100682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2406D7-8341-4BC9-8F8D-1EAA8B020E87}"/>
              </a:ext>
            </a:extLst>
          </p:cNvPr>
          <p:cNvSpPr txBox="1"/>
          <p:nvPr/>
        </p:nvSpPr>
        <p:spPr>
          <a:xfrm>
            <a:off x="410817" y="453099"/>
            <a:ext cx="11370365" cy="2677656"/>
          </a:xfrm>
          <a:prstGeom prst="rect">
            <a:avLst/>
          </a:prstGeom>
          <a:noFill/>
        </p:spPr>
        <p:txBody>
          <a:bodyPr wrap="square">
            <a:spAutoFit/>
          </a:bodyPr>
          <a:lstStyle/>
          <a:p>
            <a:r>
              <a:rPr lang="en-GB" sz="1200" b="0" i="0" dirty="0">
                <a:solidFill>
                  <a:srgbClr val="222222"/>
                </a:solidFill>
                <a:effectLst/>
                <a:latin typeface="Arial" panose="020B0604020202020204" pitchFamily="34" charset="0"/>
                <a:cs typeface="Arial" panose="020B0604020202020204" pitchFamily="34" charset="0"/>
              </a:rPr>
              <a:t>                                                                        </a:t>
            </a:r>
            <a:r>
              <a:rPr lang="en-GB" sz="1200" i="0" u="sng" dirty="0">
                <a:solidFill>
                  <a:srgbClr val="222222"/>
                </a:solidFill>
                <a:effectLst/>
                <a:latin typeface="Arial" panose="020B0604020202020204" pitchFamily="34" charset="0"/>
                <a:cs typeface="Arial" panose="020B0604020202020204" pitchFamily="34" charset="0"/>
              </a:rPr>
              <a:t>Reference</a:t>
            </a:r>
          </a:p>
          <a:p>
            <a:r>
              <a:rPr lang="en-GB" sz="1200" b="0" i="0" dirty="0">
                <a:solidFill>
                  <a:srgbClr val="222222"/>
                </a:solidFill>
                <a:effectLst/>
                <a:latin typeface="Arial" panose="020B0604020202020204" pitchFamily="34" charset="0"/>
                <a:cs typeface="Arial" panose="020B0604020202020204" pitchFamily="34" charset="0"/>
              </a:rPr>
              <a:t>Bashir, N., Dayson, C., McCarthy, L., Chowbey, P. and Ismail, M., 2016. Centre for regional economic and social reseach. [online] Www4.shu.ac.uk. Available at: &lt;https://www4.shu.ac.uk/research/cresr/sites/shu.ac.uk/files/primary-community-services-BAME-people-long-term-conditions.pdf&gt; [Accessed 12 March 2021].</a:t>
            </a:r>
          </a:p>
          <a:p>
            <a:endParaRPr lang="en-GB" sz="1200" b="0" i="0" dirty="0">
              <a:solidFill>
                <a:srgbClr val="222222"/>
              </a:solidFill>
              <a:effectLst/>
              <a:latin typeface="Arial" panose="020B0604020202020204" pitchFamily="34" charset="0"/>
              <a:cs typeface="Arial" panose="020B0604020202020204" pitchFamily="34" charset="0"/>
            </a:endParaRPr>
          </a:p>
          <a:p>
            <a:r>
              <a:rPr lang="en-GB" sz="1200" b="0" i="0" dirty="0">
                <a:solidFill>
                  <a:srgbClr val="222222"/>
                </a:solidFill>
                <a:effectLst/>
                <a:latin typeface="Arial" panose="020B0604020202020204" pitchFamily="34" charset="0"/>
                <a:cs typeface="Arial" panose="020B0604020202020204" pitchFamily="34" charset="0"/>
              </a:rPr>
              <a:t>Diabetes, U.K. and Lobby, H., 2014. What is diabetes. </a:t>
            </a:r>
            <a:r>
              <a:rPr lang="en-GB" sz="1200" b="0" i="1" dirty="0">
                <a:solidFill>
                  <a:srgbClr val="222222"/>
                </a:solidFill>
                <a:effectLst/>
                <a:latin typeface="Arial" panose="020B0604020202020204" pitchFamily="34" charset="0"/>
                <a:cs typeface="Arial" panose="020B0604020202020204" pitchFamily="34" charset="0"/>
              </a:rPr>
              <a:t>Diabetes UK</a:t>
            </a:r>
          </a:p>
          <a:p>
            <a:endParaRPr lang="en-GB" sz="1200" b="0" i="1" dirty="0">
              <a:solidFill>
                <a:srgbClr val="222222"/>
              </a:solidFill>
              <a:effectLst/>
              <a:latin typeface="Arial" panose="020B0604020202020204" pitchFamily="34" charset="0"/>
              <a:cs typeface="Arial" panose="020B0604020202020204" pitchFamily="34" charset="0"/>
            </a:endParaRPr>
          </a:p>
          <a:p>
            <a:r>
              <a:rPr lang="en-US" sz="1200" b="0" i="1" dirty="0">
                <a:solidFill>
                  <a:srgbClr val="222222"/>
                </a:solidFill>
                <a:effectLst/>
                <a:latin typeface="Arial" panose="020B0604020202020204" pitchFamily="34" charset="0"/>
                <a:cs typeface="Arial" panose="020B0604020202020204" pitchFamily="34" charset="0"/>
              </a:rPr>
              <a:t>UK, D., diabetes, S. and others?, D., 2019. So how about some positives of Type 1 diabetes. [online] Diabetes UK. Available at: &lt;https://www.diabetes.org.uk/your-stories/type-1/so-how-about-a-dozen-positives-of-type-1-diabetes&gt; [Accessed 12 March 2021].</a:t>
            </a:r>
            <a:endParaRPr lang="en-GB" sz="1200" b="0" i="1" dirty="0">
              <a:solidFill>
                <a:srgbClr val="222222"/>
              </a:solidFill>
              <a:effectLst/>
              <a:latin typeface="Arial" panose="020B0604020202020204" pitchFamily="34" charset="0"/>
              <a:cs typeface="Arial" panose="020B0604020202020204" pitchFamily="34" charset="0"/>
            </a:endParaRPr>
          </a:p>
          <a:p>
            <a:endParaRPr lang="en-GB" sz="1200" b="0" i="1" dirty="0">
              <a:solidFill>
                <a:srgbClr val="222222"/>
              </a:solidFill>
              <a:effectLst/>
              <a:latin typeface="Arial" panose="020B0604020202020204" pitchFamily="34" charset="0"/>
              <a:cs typeface="Arial" panose="020B0604020202020204" pitchFamily="34" charset="0"/>
            </a:endParaRPr>
          </a:p>
          <a:p>
            <a:r>
              <a:rPr lang="en-US" sz="1200" b="0" i="1" dirty="0">
                <a:solidFill>
                  <a:srgbClr val="222222"/>
                </a:solidFill>
                <a:effectLst/>
                <a:latin typeface="Arial" panose="020B0604020202020204" pitchFamily="34" charset="0"/>
                <a:cs typeface="Arial" panose="020B0604020202020204" pitchFamily="34" charset="0"/>
              </a:rPr>
              <a:t>Mayo Clinic. 2020. Gestational diabetes - Symptoms and causes. [online] Available at: &lt;https://www.mayoclinic.org/diseases-conditions/gestational-diabetes/symptoms-causes/syc-20355339#:~:text=Gestational%20diabetes%20raises%20your%20risk,of%20both%20mother%20and%20baby.&gt; [Accessed 12 March 2021].</a:t>
            </a:r>
            <a:endParaRPr lang="en-GB" sz="1200" b="0" i="1" dirty="0">
              <a:solidFill>
                <a:srgbClr val="222222"/>
              </a:solidFill>
              <a:effectLst/>
              <a:latin typeface="Arial" panose="020B0604020202020204" pitchFamily="34" charset="0"/>
              <a:cs typeface="Arial" panose="020B0604020202020204" pitchFamily="34" charset="0"/>
            </a:endParaRPr>
          </a:p>
          <a:p>
            <a:endParaRPr lang="en-GB" sz="1200" b="0" i="1" dirty="0">
              <a:solidFill>
                <a:srgbClr val="222222"/>
              </a:solidFill>
              <a:effectLst/>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Page, P., Verstraete, D.G., Robb, J.R. and Etzwiler, D.D., 1981. Patient recall of self-care recommendations in diabetes. Diabetes Care, 4(1), pp.96-98.</a:t>
            </a:r>
          </a:p>
        </p:txBody>
      </p:sp>
    </p:spTree>
    <p:extLst>
      <p:ext uri="{BB962C8B-B14F-4D97-AF65-F5344CB8AC3E}">
        <p14:creationId xmlns:p14="http://schemas.microsoft.com/office/powerpoint/2010/main" val="745122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61439</TotalTime>
  <Words>1728</Words>
  <Application>Microsoft Office PowerPoint</Application>
  <PresentationFormat>Widescreen</PresentationFormat>
  <Paragraphs>129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Patchely Yanga</dc:creator>
  <cp:lastModifiedBy>Patchely Yanga</cp:lastModifiedBy>
  <cp:revision>8</cp:revision>
  <dcterms:created xsi:type="dcterms:W3CDTF">2021-02-26T21:07:08Z</dcterms:created>
  <dcterms:modified xsi:type="dcterms:W3CDTF">2021-12-06T21:21:59Z</dcterms:modified>
</cp:coreProperties>
</file>