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4" r:id="rId17"/>
    <p:sldId id="271" r:id="rId18"/>
    <p:sldId id="272" r:id="rId19"/>
    <p:sldId id="273" r:id="rId20"/>
    <p:sldId id="276" r:id="rId21"/>
    <p:sldId id="275" r:id="rId22"/>
    <p:sldId id="278" r:id="rId23"/>
    <p:sldId id="277" r:id="rId24"/>
    <p:sldId id="279" r:id="rId25"/>
    <p:sldId id="281" r:id="rId26"/>
    <p:sldId id="282" r:id="rId27"/>
    <p:sldId id="283"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10/22/2015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10/22/2015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10/22/2015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B01F9CA3-105E-4857-9057-6DB6197DA786}" type="datetimeFigureOut">
              <a:rPr lang="en-US" smtClean="0"/>
              <a:t>10/22/2015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B01F9CA3-105E-4857-9057-6DB6197DA786}" type="datetimeFigureOut">
              <a:rPr lang="en-US" smtClean="0"/>
              <a:t>10/22/2015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B01F9CA3-105E-4857-9057-6DB6197DA786}" type="datetimeFigureOut">
              <a:rPr lang="en-US" smtClean="0"/>
              <a:t>10/22/2015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B01F9CA3-105E-4857-9057-6DB6197DA786}" type="datetimeFigureOut">
              <a:rPr lang="en-US" smtClean="0"/>
              <a:t>10/22/2015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1F9CA3-105E-4857-9057-6DB6197DA786}" type="datetimeFigureOut">
              <a:rPr lang="en-US" smtClean="0"/>
              <a:t>10/22/2015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01F9CA3-105E-4857-9057-6DB6197DA786}" type="datetimeFigureOut">
              <a:rPr lang="en-US" smtClean="0"/>
              <a:t>10/22/2015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B01F9CA3-105E-4857-9057-6DB6197DA786}" type="datetimeFigureOut">
              <a:rPr lang="en-US" smtClean="0"/>
              <a:t>10/22/2015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10/22/2015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10/22/2015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B01F9CA3-105E-4857-9057-6DB6197DA786}" type="datetimeFigureOut">
              <a:rPr lang="en-US" smtClean="0"/>
              <a:t>10/22/2015</a:t>
            </a:fld>
            <a:endParaRPr lang="en-US"/>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7F5CE407-6216-4202-80E4-A30DC2F709B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google.co.uk/search?client=safari&amp;rls=en&amp;q=youtube+baby+led+weaning&amp;ie=UTF-8&amp;oe=UTF-8&amp;gfe_rd=cr&amp;ei=4W0fVtyxB8OG8Qeo4oygCw" TargetMode="External"/><Relationship Id="rId2" Type="http://schemas.openxmlformats.org/officeDocument/2006/relationships/hyperlink" Target="http://www.netmums.com/family-food/weaning-guide/baby-led-weanin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www.healthystart.nhs.uk/healthy-start-vouchers/healthy-start-vitamin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mrc-hnr.cam.ac.uk/research/nutrition-surveys-and-studies/national-diet-and-nutrition-survey/" TargetMode="External"/><Relationship Id="rId2" Type="http://schemas.openxmlformats.org/officeDocument/2006/relationships/hyperlink" Target="http://webarchive.nationalarchives.gov.uk/20130402145952/http:/transparency.dh.gov.uk/2013/03/13/dnsiyc-2011/"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gov.uk/government/news/new-national-diet-and-nutrition-survey-shows-uk-population-is-eating-too-much-sugar-saturated-fat-and-salt"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infantandtoddlerforum.org/health-childcare-professionals/factsheets"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wales.nhs.uk/sitesplus/888/page/67795" TargetMode="External"/><Relationship Id="rId2" Type="http://schemas.openxmlformats.org/officeDocument/2006/relationships/hyperlink" Target="http://www.hscic.gov.uk/ncmp"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gov.wales/topics/health/publications/health/guidance/scheme/?lang=en"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www.designedtosmile.co.uk/home.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340172"/>
            <a:ext cx="6498158" cy="1724867"/>
          </a:xfrm>
        </p:spPr>
        <p:txBody>
          <a:bodyPr/>
          <a:lstStyle/>
          <a:p>
            <a:r>
              <a:rPr lang="en-US" dirty="0" smtClean="0"/>
              <a:t/>
            </a:r>
            <a:br>
              <a:rPr lang="en-US" dirty="0" smtClean="0"/>
            </a:br>
            <a:r>
              <a:rPr lang="en-US" dirty="0"/>
              <a:t/>
            </a:r>
            <a:br>
              <a:rPr lang="en-US" dirty="0"/>
            </a:br>
            <a:r>
              <a:rPr lang="en-US" dirty="0" smtClean="0"/>
              <a:t/>
            </a:r>
            <a:br>
              <a:rPr lang="en-US" dirty="0" smtClean="0"/>
            </a:br>
            <a:r>
              <a:rPr lang="en-US" dirty="0" smtClean="0"/>
              <a:t>Public Health </a:t>
            </a:r>
            <a:r>
              <a:rPr lang="en-US" dirty="0"/>
              <a:t>N</a:t>
            </a:r>
            <a:r>
              <a:rPr lang="en-US" dirty="0" smtClean="0"/>
              <a:t>utrition across the Lifespan</a:t>
            </a:r>
            <a:endParaRPr lang="en-US" dirty="0"/>
          </a:p>
        </p:txBody>
      </p:sp>
      <p:sp>
        <p:nvSpPr>
          <p:cNvPr id="3" name="Subtitle 2"/>
          <p:cNvSpPr>
            <a:spLocks noGrp="1"/>
          </p:cNvSpPr>
          <p:nvPr>
            <p:ph type="subTitle" idx="1"/>
          </p:nvPr>
        </p:nvSpPr>
        <p:spPr/>
        <p:txBody>
          <a:bodyPr/>
          <a:lstStyle/>
          <a:p>
            <a:endParaRPr lang="en-US" dirty="0" smtClean="0"/>
          </a:p>
          <a:p>
            <a:r>
              <a:rPr lang="en-US" sz="3200" b="1" dirty="0" smtClean="0"/>
              <a:t>Infancy and Early Years</a:t>
            </a:r>
            <a:endParaRPr lang="en-US" sz="3200" b="1" dirty="0"/>
          </a:p>
        </p:txBody>
      </p:sp>
    </p:spTree>
    <p:extLst>
      <p:ext uri="{BB962C8B-B14F-4D97-AF65-F5344CB8AC3E}">
        <p14:creationId xmlns:p14="http://schemas.microsoft.com/office/powerpoint/2010/main" val="23378947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Infant Weaning</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What is the recommended age to start weaning infants?</a:t>
            </a:r>
          </a:p>
          <a:p>
            <a:endParaRPr lang="en-US" dirty="0"/>
          </a:p>
          <a:p>
            <a:r>
              <a:rPr lang="en-US" dirty="0" smtClean="0"/>
              <a:t>6 months</a:t>
            </a:r>
          </a:p>
          <a:p>
            <a:endParaRPr lang="en-US" dirty="0"/>
          </a:p>
          <a:p>
            <a:r>
              <a:rPr lang="en-US" dirty="0" smtClean="0"/>
              <a:t>Solids should not be introduced any later than 6 months.</a:t>
            </a:r>
          </a:p>
          <a:p>
            <a:endParaRPr lang="en-US" dirty="0"/>
          </a:p>
          <a:p>
            <a:r>
              <a:rPr lang="en-US" dirty="0" smtClean="0"/>
              <a:t>If solids are introduced before 6 months, it should not begin before 17 weeks as the kidneys and digestive system are not sufficiently developed to cope with foods.</a:t>
            </a:r>
            <a:endParaRPr lang="en-US" dirty="0"/>
          </a:p>
        </p:txBody>
      </p:sp>
    </p:spTree>
    <p:extLst>
      <p:ext uri="{BB962C8B-B14F-4D97-AF65-F5344CB8AC3E}">
        <p14:creationId xmlns:p14="http://schemas.microsoft.com/office/powerpoint/2010/main" val="711661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Infant Weaning</a:t>
            </a:r>
            <a:endParaRPr lang="en-US" dirty="0"/>
          </a:p>
        </p:txBody>
      </p:sp>
      <p:sp>
        <p:nvSpPr>
          <p:cNvPr id="3" name="Content Placeholder 2"/>
          <p:cNvSpPr>
            <a:spLocks noGrp="1"/>
          </p:cNvSpPr>
          <p:nvPr>
            <p:ph idx="1"/>
          </p:nvPr>
        </p:nvSpPr>
        <p:spPr/>
        <p:txBody>
          <a:bodyPr>
            <a:normAutofit/>
          </a:bodyPr>
          <a:lstStyle/>
          <a:p>
            <a:r>
              <a:rPr lang="en-US" dirty="0" smtClean="0"/>
              <a:t>At around 6 months, infant’s nutritional stores are being used up and milk alone cannot provide all the nutrients an infant requires.</a:t>
            </a:r>
          </a:p>
          <a:p>
            <a:endParaRPr lang="en-US" dirty="0"/>
          </a:p>
          <a:p>
            <a:r>
              <a:rPr lang="en-US" dirty="0" smtClean="0"/>
              <a:t>At around 6 months infants need opportunities to accept new tastes and textures at a time when they are most receptive to them.</a:t>
            </a:r>
          </a:p>
          <a:p>
            <a:pPr marL="0" indent="0">
              <a:buNone/>
            </a:pPr>
            <a:endParaRPr lang="en-US" dirty="0"/>
          </a:p>
        </p:txBody>
      </p:sp>
    </p:spTree>
    <p:extLst>
      <p:ext uri="{BB962C8B-B14F-4D97-AF65-F5344CB8AC3E}">
        <p14:creationId xmlns:p14="http://schemas.microsoft.com/office/powerpoint/2010/main" val="150232750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Infant Weaning</a:t>
            </a:r>
            <a:endParaRPr lang="en-US" dirty="0"/>
          </a:p>
        </p:txBody>
      </p:sp>
      <p:sp>
        <p:nvSpPr>
          <p:cNvPr id="3" name="Content Placeholder 2"/>
          <p:cNvSpPr>
            <a:spLocks noGrp="1"/>
          </p:cNvSpPr>
          <p:nvPr>
            <p:ph idx="1"/>
          </p:nvPr>
        </p:nvSpPr>
        <p:spPr/>
        <p:txBody>
          <a:bodyPr/>
          <a:lstStyle/>
          <a:p>
            <a:r>
              <a:rPr lang="en-US" dirty="0"/>
              <a:t>Introducing solids encourages the development </a:t>
            </a:r>
            <a:r>
              <a:rPr lang="en-US" dirty="0" smtClean="0"/>
              <a:t>of:-</a:t>
            </a:r>
          </a:p>
          <a:p>
            <a:endParaRPr lang="en-US" dirty="0"/>
          </a:p>
          <a:p>
            <a:pPr lvl="1"/>
            <a:r>
              <a:rPr lang="en-US" sz="2400" dirty="0" smtClean="0"/>
              <a:t>Motor skills</a:t>
            </a:r>
          </a:p>
          <a:p>
            <a:pPr lvl="1"/>
            <a:r>
              <a:rPr lang="en-US" sz="2400" dirty="0" smtClean="0"/>
              <a:t>Dexterity</a:t>
            </a:r>
          </a:p>
          <a:p>
            <a:pPr lvl="1"/>
            <a:r>
              <a:rPr lang="en-US" sz="2400" dirty="0" smtClean="0"/>
              <a:t>Exploratory </a:t>
            </a:r>
            <a:r>
              <a:rPr lang="en-US" sz="2400" dirty="0" err="1" smtClean="0"/>
              <a:t>behaviour</a:t>
            </a:r>
            <a:endParaRPr lang="en-US" sz="2400" dirty="0" smtClean="0"/>
          </a:p>
          <a:p>
            <a:pPr lvl="1"/>
            <a:r>
              <a:rPr lang="en-US" sz="2400" dirty="0" smtClean="0"/>
              <a:t>Social development</a:t>
            </a:r>
            <a:endParaRPr lang="en-US" sz="2400" dirty="0"/>
          </a:p>
          <a:p>
            <a:endParaRPr lang="en-US" dirty="0"/>
          </a:p>
        </p:txBody>
      </p:sp>
    </p:spTree>
    <p:extLst>
      <p:ext uri="{BB962C8B-B14F-4D97-AF65-F5344CB8AC3E}">
        <p14:creationId xmlns:p14="http://schemas.microsoft.com/office/powerpoint/2010/main" val="296201582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Infant Weaning</a:t>
            </a:r>
            <a:endParaRPr lang="en-US" dirty="0"/>
          </a:p>
        </p:txBody>
      </p:sp>
      <p:sp>
        <p:nvSpPr>
          <p:cNvPr id="3" name="Content Placeholder 2"/>
          <p:cNvSpPr>
            <a:spLocks noGrp="1"/>
          </p:cNvSpPr>
          <p:nvPr>
            <p:ph idx="1"/>
          </p:nvPr>
        </p:nvSpPr>
        <p:spPr/>
        <p:txBody>
          <a:bodyPr/>
          <a:lstStyle/>
          <a:p>
            <a:r>
              <a:rPr lang="en-US" dirty="0" smtClean="0"/>
              <a:t>What are the signs that an infant is ready to start weaning?</a:t>
            </a:r>
          </a:p>
          <a:p>
            <a:endParaRPr lang="en-US" dirty="0"/>
          </a:p>
          <a:p>
            <a:r>
              <a:rPr lang="en-US" dirty="0" smtClean="0"/>
              <a:t>The ability to sit up unsupported</a:t>
            </a:r>
          </a:p>
          <a:p>
            <a:r>
              <a:rPr lang="en-US" dirty="0" smtClean="0"/>
              <a:t>Increasing demands for feeds that are not related to illness, teething pain or a change in routine.</a:t>
            </a:r>
          </a:p>
          <a:p>
            <a:r>
              <a:rPr lang="en-US" dirty="0" smtClean="0"/>
              <a:t>Hand to mouth co-ordination.</a:t>
            </a:r>
            <a:endParaRPr lang="en-US" dirty="0"/>
          </a:p>
        </p:txBody>
      </p:sp>
    </p:spTree>
    <p:extLst>
      <p:ext uri="{BB962C8B-B14F-4D97-AF65-F5344CB8AC3E}">
        <p14:creationId xmlns:p14="http://schemas.microsoft.com/office/powerpoint/2010/main" val="1591064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 calcmode="lin" valueType="num">
                                      <p:cBhvr additive="base">
                                        <p:cTn id="1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nodeType="after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 calcmode="lin" valueType="num">
                                      <p:cBhvr additive="base">
                                        <p:cTn id="1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Infant Weaning</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How and when should solids be introduced?</a:t>
            </a:r>
          </a:p>
          <a:p>
            <a:endParaRPr lang="en-US" dirty="0"/>
          </a:p>
          <a:p>
            <a:r>
              <a:rPr lang="en-US" dirty="0" smtClean="0"/>
              <a:t>Choose a time when the parent is relaxed and has time and when the infant is calm and alert.</a:t>
            </a:r>
          </a:p>
          <a:p>
            <a:r>
              <a:rPr lang="en-US" dirty="0" smtClean="0"/>
              <a:t>Offer food in the middle or at the end of a milk feed so that the infant is not too hungry or frustrated.</a:t>
            </a:r>
          </a:p>
          <a:p>
            <a:r>
              <a:rPr lang="en-US" dirty="0" smtClean="0"/>
              <a:t>Offer a small amount of a suitable food from a baby spoon-start with 1-2 teaspoons at one meal time.</a:t>
            </a:r>
          </a:p>
          <a:p>
            <a:r>
              <a:rPr lang="en-US" dirty="0" smtClean="0"/>
              <a:t>Allow the infant to experiment and make a mess!</a:t>
            </a:r>
          </a:p>
        </p:txBody>
      </p:sp>
    </p:spTree>
    <p:extLst>
      <p:ext uri="{BB962C8B-B14F-4D97-AF65-F5344CB8AC3E}">
        <p14:creationId xmlns:p14="http://schemas.microsoft.com/office/powerpoint/2010/main" val="2304072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Infant Weaning</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How and when should solids be introduced?</a:t>
            </a:r>
          </a:p>
          <a:p>
            <a:endParaRPr lang="en-US" dirty="0" smtClean="0"/>
          </a:p>
          <a:p>
            <a:r>
              <a:rPr lang="en-US" dirty="0" smtClean="0"/>
              <a:t>Expressed breast milk or infant formula milk can be used to make first </a:t>
            </a:r>
            <a:r>
              <a:rPr lang="en-US" dirty="0"/>
              <a:t>p</a:t>
            </a:r>
            <a:r>
              <a:rPr lang="en-US" dirty="0" smtClean="0"/>
              <a:t>urees and mashes.</a:t>
            </a:r>
          </a:p>
          <a:p>
            <a:r>
              <a:rPr lang="en-US" dirty="0" smtClean="0"/>
              <a:t>Breast milk/infant formula should continue during the weaning period and gradually reduce as the variety of foods increases.</a:t>
            </a:r>
          </a:p>
          <a:p>
            <a:r>
              <a:rPr lang="en-US" dirty="0" smtClean="0"/>
              <a:t>Infant being weaned from 6 months need a minimum of 350mls of milk/day and a maximum of 1 pint.</a:t>
            </a:r>
          </a:p>
          <a:p>
            <a:r>
              <a:rPr lang="en-US" dirty="0" smtClean="0"/>
              <a:t>Do not rush or force feed-most infants know when they have had enough</a:t>
            </a:r>
            <a:endParaRPr lang="en-US" dirty="0"/>
          </a:p>
        </p:txBody>
      </p:sp>
    </p:spTree>
    <p:extLst>
      <p:ext uri="{BB962C8B-B14F-4D97-AF65-F5344CB8AC3E}">
        <p14:creationId xmlns:p14="http://schemas.microsoft.com/office/powerpoint/2010/main" val="358820519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Infant Weaning</a:t>
            </a:r>
            <a:endParaRPr lang="en-US" dirty="0"/>
          </a:p>
        </p:txBody>
      </p:sp>
      <p:sp>
        <p:nvSpPr>
          <p:cNvPr id="3" name="Content Placeholder 2"/>
          <p:cNvSpPr>
            <a:spLocks noGrp="1"/>
          </p:cNvSpPr>
          <p:nvPr>
            <p:ph idx="1"/>
          </p:nvPr>
        </p:nvSpPr>
        <p:spPr/>
        <p:txBody>
          <a:bodyPr>
            <a:normAutofit/>
          </a:bodyPr>
          <a:lstStyle/>
          <a:p>
            <a:r>
              <a:rPr lang="en-US" dirty="0" smtClean="0"/>
              <a:t>How and when should solids be introduced?</a:t>
            </a:r>
          </a:p>
          <a:p>
            <a:endParaRPr lang="en-US" dirty="0"/>
          </a:p>
          <a:p>
            <a:r>
              <a:rPr lang="en-US" dirty="0" smtClean="0"/>
              <a:t>If solids are refused, take the food away and give the usual milk feed-the food can be tried another day. It can take </a:t>
            </a:r>
            <a:r>
              <a:rPr lang="en-US" smtClean="0"/>
              <a:t>around 14 attempts </a:t>
            </a:r>
            <a:r>
              <a:rPr lang="en-US" dirty="0" smtClean="0"/>
              <a:t>before an infant will accept a new food.</a:t>
            </a:r>
          </a:p>
        </p:txBody>
      </p:sp>
    </p:spTree>
    <p:extLst>
      <p:ext uri="{BB962C8B-B14F-4D97-AF65-F5344CB8AC3E}">
        <p14:creationId xmlns:p14="http://schemas.microsoft.com/office/powerpoint/2010/main" val="37148766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Infant Weaning</a:t>
            </a:r>
            <a:endParaRPr lang="en-US" dirty="0"/>
          </a:p>
        </p:txBody>
      </p:sp>
      <p:sp>
        <p:nvSpPr>
          <p:cNvPr id="3" name="Content Placeholder 2"/>
          <p:cNvSpPr>
            <a:spLocks noGrp="1"/>
          </p:cNvSpPr>
          <p:nvPr>
            <p:ph idx="1"/>
          </p:nvPr>
        </p:nvSpPr>
        <p:spPr/>
        <p:txBody>
          <a:bodyPr>
            <a:normAutofit/>
          </a:bodyPr>
          <a:lstStyle/>
          <a:p>
            <a:r>
              <a:rPr lang="en-US" dirty="0" smtClean="0"/>
              <a:t>Discuss the different phases of weaning.  Consider the different textures that should be offered and the types of foods that are suitable.</a:t>
            </a:r>
          </a:p>
          <a:p>
            <a:endParaRPr lang="en-US" dirty="0"/>
          </a:p>
          <a:p>
            <a:r>
              <a:rPr lang="en-US" dirty="0" smtClean="0"/>
              <a:t>SEE HANDOUT- Introducing Solids</a:t>
            </a:r>
          </a:p>
        </p:txBody>
      </p:sp>
    </p:spTree>
    <p:extLst>
      <p:ext uri="{BB962C8B-B14F-4D97-AF65-F5344CB8AC3E}">
        <p14:creationId xmlns:p14="http://schemas.microsoft.com/office/powerpoint/2010/main" val="12923109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Infant Weaning</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First foods can be pureed or mashed.  At around 6 months infants should manage well mashed foods and soft finger foods.</a:t>
            </a:r>
          </a:p>
          <a:p>
            <a:pPr marL="0" indent="0">
              <a:buNone/>
            </a:pPr>
            <a:endParaRPr lang="en-US" dirty="0"/>
          </a:p>
          <a:p>
            <a:r>
              <a:rPr lang="en-US" dirty="0" smtClean="0"/>
              <a:t>As the baby gets older, around 9-12 months, chopped up family meals can be given.</a:t>
            </a:r>
          </a:p>
          <a:p>
            <a:endParaRPr lang="en-US" dirty="0"/>
          </a:p>
          <a:p>
            <a:r>
              <a:rPr lang="en-US" dirty="0"/>
              <a:t>Finger foods should be offered to help develop chewing skills, independence and muscles involved in speech and development.</a:t>
            </a:r>
          </a:p>
          <a:p>
            <a:endParaRPr lang="en-US" dirty="0" smtClean="0"/>
          </a:p>
          <a:p>
            <a:endParaRPr lang="en-US" dirty="0"/>
          </a:p>
        </p:txBody>
      </p:sp>
    </p:spTree>
    <p:extLst>
      <p:ext uri="{BB962C8B-B14F-4D97-AF65-F5344CB8AC3E}">
        <p14:creationId xmlns:p14="http://schemas.microsoft.com/office/powerpoint/2010/main" val="2924112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Infant Weaning</a:t>
            </a:r>
            <a:endParaRPr lang="en-US" dirty="0"/>
          </a:p>
        </p:txBody>
      </p:sp>
      <p:sp>
        <p:nvSpPr>
          <p:cNvPr id="3" name="Content Placeholder 2"/>
          <p:cNvSpPr>
            <a:spLocks noGrp="1"/>
          </p:cNvSpPr>
          <p:nvPr>
            <p:ph idx="1"/>
          </p:nvPr>
        </p:nvSpPr>
        <p:spPr/>
        <p:txBody>
          <a:bodyPr>
            <a:normAutofit/>
          </a:bodyPr>
          <a:lstStyle/>
          <a:p>
            <a:r>
              <a:rPr lang="en-US" dirty="0" smtClean="0"/>
              <a:t>Finger foods can be offered from 6 months.  Begin with soft finger foods, gradually offering harder textures.</a:t>
            </a:r>
          </a:p>
          <a:p>
            <a:endParaRPr lang="en-US" dirty="0"/>
          </a:p>
          <a:p>
            <a:r>
              <a:rPr lang="en-US" dirty="0" smtClean="0"/>
              <a:t>Some examples include: melon chunks, avocado, cooked vegetables, e.g. green beans and carrot sticks, toast fingers, pieces of banana, mango, breadsticks and cooked pasta shells.</a:t>
            </a:r>
          </a:p>
          <a:p>
            <a:endParaRPr lang="en-US" dirty="0"/>
          </a:p>
          <a:p>
            <a:endParaRPr lang="en-US" dirty="0" smtClean="0"/>
          </a:p>
          <a:p>
            <a:pPr marL="0" indent="0">
              <a:buNone/>
            </a:pPr>
            <a:endParaRPr lang="en-US" dirty="0" smtClean="0"/>
          </a:p>
        </p:txBody>
      </p:sp>
    </p:spTree>
    <p:extLst>
      <p:ext uri="{BB962C8B-B14F-4D97-AF65-F5344CB8AC3E}">
        <p14:creationId xmlns:p14="http://schemas.microsoft.com/office/powerpoint/2010/main" val="117828913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Infant Weaning</a:t>
            </a:r>
            <a:endParaRPr lang="en-US" dirty="0"/>
          </a:p>
        </p:txBody>
      </p:sp>
      <p:sp>
        <p:nvSpPr>
          <p:cNvPr id="3" name="Content Placeholder 2"/>
          <p:cNvSpPr>
            <a:spLocks noGrp="1"/>
          </p:cNvSpPr>
          <p:nvPr>
            <p:ph idx="1"/>
          </p:nvPr>
        </p:nvSpPr>
        <p:spPr/>
        <p:txBody>
          <a:bodyPr>
            <a:normAutofit lnSpcReduction="10000"/>
          </a:bodyPr>
          <a:lstStyle/>
          <a:p>
            <a:r>
              <a:rPr lang="pl-PL" dirty="0" err="1" smtClean="0"/>
              <a:t>See</a:t>
            </a:r>
            <a:r>
              <a:rPr lang="pl-PL" dirty="0" smtClean="0"/>
              <a:t> link </a:t>
            </a:r>
            <a:r>
              <a:rPr lang="pl-PL" dirty="0" err="1" smtClean="0"/>
              <a:t>below</a:t>
            </a:r>
            <a:r>
              <a:rPr lang="pl-PL" dirty="0" smtClean="0"/>
              <a:t> from </a:t>
            </a:r>
            <a:r>
              <a:rPr lang="pl-PL" dirty="0" err="1" smtClean="0"/>
              <a:t>netmums</a:t>
            </a:r>
            <a:r>
              <a:rPr lang="pl-PL" dirty="0" smtClean="0"/>
              <a:t> for </a:t>
            </a:r>
            <a:r>
              <a:rPr lang="pl-PL" dirty="0" err="1" smtClean="0"/>
              <a:t>further</a:t>
            </a:r>
            <a:r>
              <a:rPr lang="pl-PL" dirty="0" smtClean="0"/>
              <a:t> </a:t>
            </a:r>
            <a:r>
              <a:rPr lang="pl-PL" dirty="0" err="1" smtClean="0"/>
              <a:t>guidance</a:t>
            </a:r>
            <a:r>
              <a:rPr lang="pl-PL" dirty="0" smtClean="0"/>
              <a:t> on baby </a:t>
            </a:r>
            <a:r>
              <a:rPr lang="pl-PL" dirty="0" err="1" smtClean="0"/>
              <a:t>led</a:t>
            </a:r>
            <a:r>
              <a:rPr lang="pl-PL" dirty="0" smtClean="0"/>
              <a:t> </a:t>
            </a:r>
            <a:r>
              <a:rPr lang="pl-PL" dirty="0" err="1" smtClean="0"/>
              <a:t>weaning</a:t>
            </a:r>
            <a:r>
              <a:rPr lang="pl-PL" dirty="0" smtClean="0"/>
              <a:t>:</a:t>
            </a:r>
          </a:p>
          <a:p>
            <a:endParaRPr lang="pl-PL" dirty="0"/>
          </a:p>
          <a:p>
            <a:r>
              <a:rPr lang="pl-PL" dirty="0" smtClean="0">
                <a:hlinkClick r:id="rId2"/>
              </a:rPr>
              <a:t>http</a:t>
            </a:r>
            <a:r>
              <a:rPr lang="pl-PL" dirty="0">
                <a:hlinkClick r:id="rId2"/>
              </a:rPr>
              <a:t>://www.netmums.com/family-food/weaning-guide/baby-led-</a:t>
            </a:r>
            <a:r>
              <a:rPr lang="pl-PL" dirty="0" smtClean="0">
                <a:hlinkClick r:id="rId2"/>
              </a:rPr>
              <a:t>weaning</a:t>
            </a:r>
            <a:endParaRPr lang="pl-PL" dirty="0" smtClean="0"/>
          </a:p>
          <a:p>
            <a:endParaRPr lang="pl-PL" dirty="0"/>
          </a:p>
          <a:p>
            <a:r>
              <a:rPr lang="en-US" dirty="0">
                <a:hlinkClick r:id="rId3"/>
              </a:rPr>
              <a:t>http://www.google.co.uk/search?client=safari&amp;rls=en&amp;q=youtube+baby+led+weaning&amp;ie=UTF-8&amp;oe=UTF-8&amp;gfe_rd=cr&amp;ei=</a:t>
            </a:r>
            <a:r>
              <a:rPr lang="en-US" dirty="0" smtClean="0">
                <a:hlinkClick r:id="rId3"/>
              </a:rPr>
              <a:t>4W0fVtyxB8OG8Qeo4oygCw</a:t>
            </a:r>
            <a:endParaRPr lang="en-US" dirty="0" smtClean="0"/>
          </a:p>
          <a:p>
            <a:endParaRPr lang="pl-PL" dirty="0" smtClean="0"/>
          </a:p>
          <a:p>
            <a:endParaRPr lang="en-US" dirty="0"/>
          </a:p>
        </p:txBody>
      </p:sp>
    </p:spTree>
    <p:extLst>
      <p:ext uri="{BB962C8B-B14F-4D97-AF65-F5344CB8AC3E}">
        <p14:creationId xmlns:p14="http://schemas.microsoft.com/office/powerpoint/2010/main" val="8839804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Infant Weaning</a:t>
            </a:r>
            <a:endParaRPr lang="en-US" dirty="0"/>
          </a:p>
        </p:txBody>
      </p:sp>
      <p:sp>
        <p:nvSpPr>
          <p:cNvPr id="3" name="Content Placeholder 2"/>
          <p:cNvSpPr>
            <a:spLocks noGrp="1"/>
          </p:cNvSpPr>
          <p:nvPr>
            <p:ph idx="1"/>
          </p:nvPr>
        </p:nvSpPr>
        <p:spPr/>
        <p:txBody>
          <a:bodyPr>
            <a:normAutofit/>
          </a:bodyPr>
          <a:lstStyle/>
          <a:p>
            <a:r>
              <a:rPr lang="en-US" dirty="0" smtClean="0"/>
              <a:t>Complete weaning quiz</a:t>
            </a:r>
            <a:endParaRPr lang="en-US" dirty="0"/>
          </a:p>
          <a:p>
            <a:r>
              <a:rPr lang="en-US" dirty="0" smtClean="0"/>
              <a:t>See Start4Life booklet: ‘Introducing solid foods’</a:t>
            </a:r>
          </a:p>
          <a:p>
            <a:r>
              <a:rPr lang="en-US" dirty="0" smtClean="0"/>
              <a:t>See link below for information on Healthy Start vitamins:-</a:t>
            </a:r>
            <a:endParaRPr lang="en-US" dirty="0"/>
          </a:p>
          <a:p>
            <a:r>
              <a:rPr lang="en-US" dirty="0" smtClean="0">
                <a:hlinkClick r:id="rId2"/>
              </a:rPr>
              <a:t>http</a:t>
            </a:r>
            <a:r>
              <a:rPr lang="en-US" dirty="0">
                <a:hlinkClick r:id="rId2"/>
              </a:rPr>
              <a:t>://www.healthystart.nhs.uk/healthy-start-vouchers/healthy-start-vitamins</a:t>
            </a:r>
            <a:r>
              <a:rPr lang="en-US" dirty="0" smtClean="0">
                <a:hlinkClick r:id="rId2"/>
              </a:rPr>
              <a:t>/</a:t>
            </a:r>
            <a:endParaRPr lang="en-US" dirty="0" smtClean="0"/>
          </a:p>
          <a:p>
            <a:r>
              <a:rPr lang="en-US" dirty="0" smtClean="0"/>
              <a:t>See CWT CHEW resource: Eating well in the first year of life.</a:t>
            </a:r>
          </a:p>
          <a:p>
            <a:endParaRPr lang="en-US" dirty="0" smtClean="0"/>
          </a:p>
          <a:p>
            <a:endParaRPr lang="en-US" dirty="0"/>
          </a:p>
          <a:p>
            <a:pPr marL="0" indent="0">
              <a:buNone/>
            </a:pPr>
            <a:endParaRPr lang="en-US" dirty="0"/>
          </a:p>
        </p:txBody>
      </p:sp>
    </p:spTree>
    <p:extLst>
      <p:ext uri="{BB962C8B-B14F-4D97-AF65-F5344CB8AC3E}">
        <p14:creationId xmlns:p14="http://schemas.microsoft.com/office/powerpoint/2010/main" val="329517328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Nutrition in 1-4 year olds</a:t>
            </a:r>
            <a:br>
              <a:rPr lang="en-US" dirty="0" smtClean="0"/>
            </a:br>
            <a:r>
              <a:rPr lang="en-US" dirty="0" smtClean="0"/>
              <a:t>(Pre-school)</a:t>
            </a:r>
            <a:endParaRPr lang="en-US" dirty="0"/>
          </a:p>
        </p:txBody>
      </p:sp>
      <p:sp>
        <p:nvSpPr>
          <p:cNvPr id="3" name="Content Placeholder 2"/>
          <p:cNvSpPr>
            <a:spLocks noGrp="1"/>
          </p:cNvSpPr>
          <p:nvPr>
            <p:ph idx="1"/>
          </p:nvPr>
        </p:nvSpPr>
        <p:spPr/>
        <p:txBody>
          <a:bodyPr/>
          <a:lstStyle/>
          <a:p>
            <a:r>
              <a:rPr lang="en-US" dirty="0" smtClean="0"/>
              <a:t>What do children aged 1-4 typically eat?</a:t>
            </a:r>
          </a:p>
          <a:p>
            <a:endParaRPr lang="en-US" dirty="0"/>
          </a:p>
          <a:p>
            <a:endParaRPr lang="en-US" dirty="0"/>
          </a:p>
        </p:txBody>
      </p:sp>
    </p:spTree>
    <p:extLst>
      <p:ext uri="{BB962C8B-B14F-4D97-AF65-F5344CB8AC3E}">
        <p14:creationId xmlns:p14="http://schemas.microsoft.com/office/powerpoint/2010/main" val="3357500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National Diet and Nutrition Survey</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Diet and nutrition survey of infants and young children aged 4 months-18 months:-</a:t>
            </a:r>
          </a:p>
          <a:p>
            <a:endParaRPr lang="en-US" dirty="0"/>
          </a:p>
          <a:p>
            <a:r>
              <a:rPr lang="tr-TR" dirty="0">
                <a:hlinkClick r:id="rId2"/>
              </a:rPr>
              <a:t>http://webarchive.nationalarchives.gov.uk/20130402145952/http://transparency.dh.gov.uk/2013/03/13/dnsiyc-2011</a:t>
            </a:r>
            <a:r>
              <a:rPr lang="tr-TR" dirty="0" smtClean="0">
                <a:hlinkClick r:id="rId2"/>
              </a:rPr>
              <a:t>/</a:t>
            </a:r>
            <a:endParaRPr lang="tr-TR" dirty="0" smtClean="0"/>
          </a:p>
          <a:p>
            <a:pPr marL="0" indent="0">
              <a:buNone/>
            </a:pPr>
            <a:endParaRPr lang="en-US" dirty="0" smtClean="0"/>
          </a:p>
          <a:p>
            <a:endParaRPr lang="en-US" dirty="0"/>
          </a:p>
          <a:p>
            <a:r>
              <a:rPr lang="en-US" dirty="0" smtClean="0">
                <a:hlinkClick r:id="rId3"/>
              </a:rPr>
              <a:t>http</a:t>
            </a:r>
            <a:r>
              <a:rPr lang="en-US" dirty="0">
                <a:hlinkClick r:id="rId3"/>
              </a:rPr>
              <a:t>://www.mrc-hnr.cam.ac.uk/research/nutrition-surveys-and-studies/national-diet-and-nutrition-survey</a:t>
            </a:r>
            <a:r>
              <a:rPr lang="en-US" dirty="0" smtClean="0">
                <a:hlinkClick r:id="rId3"/>
              </a:rPr>
              <a:t>/</a:t>
            </a:r>
            <a:endParaRPr lang="en-US" dirty="0" smtClean="0"/>
          </a:p>
          <a:p>
            <a:endParaRPr lang="en-US" dirty="0"/>
          </a:p>
        </p:txBody>
      </p:sp>
    </p:spTree>
    <p:extLst>
      <p:ext uri="{BB962C8B-B14F-4D97-AF65-F5344CB8AC3E}">
        <p14:creationId xmlns:p14="http://schemas.microsoft.com/office/powerpoint/2010/main" val="176214801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National Diet and Nutrition Survey</a:t>
            </a:r>
            <a:endParaRPr lang="en-US" dirty="0"/>
          </a:p>
        </p:txBody>
      </p:sp>
      <p:sp>
        <p:nvSpPr>
          <p:cNvPr id="3" name="Content Placeholder 2"/>
          <p:cNvSpPr>
            <a:spLocks noGrp="1"/>
          </p:cNvSpPr>
          <p:nvPr>
            <p:ph idx="1"/>
          </p:nvPr>
        </p:nvSpPr>
        <p:spPr/>
        <p:txBody>
          <a:bodyPr/>
          <a:lstStyle/>
          <a:p>
            <a:r>
              <a:rPr lang="en-US" dirty="0" smtClean="0"/>
              <a:t>See link below for new NDNS results for adults and children (2008-2012):-</a:t>
            </a:r>
          </a:p>
          <a:p>
            <a:endParaRPr lang="en-US" dirty="0"/>
          </a:p>
          <a:p>
            <a:endParaRPr lang="en-US" dirty="0" smtClean="0"/>
          </a:p>
          <a:p>
            <a:r>
              <a:rPr lang="en-US" dirty="0" smtClean="0">
                <a:hlinkClick r:id="rId2"/>
              </a:rPr>
              <a:t>https</a:t>
            </a:r>
            <a:r>
              <a:rPr lang="en-US" dirty="0">
                <a:hlinkClick r:id="rId2"/>
              </a:rPr>
              <a:t>://www.gov.uk/government/news/new-national-diet-and-nutrition-survey-shows-uk-population-is-eating-too-much-sugar-saturated-fat-and-</a:t>
            </a:r>
            <a:r>
              <a:rPr lang="en-US" dirty="0" smtClean="0">
                <a:hlinkClick r:id="rId2"/>
              </a:rPr>
              <a:t>salt</a:t>
            </a:r>
            <a:endParaRPr lang="en-US" dirty="0" smtClean="0"/>
          </a:p>
          <a:p>
            <a:endParaRPr lang="en-US" dirty="0"/>
          </a:p>
        </p:txBody>
      </p:sp>
    </p:spTree>
    <p:extLst>
      <p:ext uri="{BB962C8B-B14F-4D97-AF65-F5344CB8AC3E}">
        <p14:creationId xmlns:p14="http://schemas.microsoft.com/office/powerpoint/2010/main" val="188470810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Nutrition in 1-4 year olds</a:t>
            </a:r>
            <a:br>
              <a:rPr lang="en-US" dirty="0" smtClean="0"/>
            </a:br>
            <a:r>
              <a:rPr lang="en-US" dirty="0" smtClean="0"/>
              <a:t>(Pre-school)</a:t>
            </a:r>
            <a:endParaRPr lang="en-US" dirty="0"/>
          </a:p>
        </p:txBody>
      </p:sp>
      <p:sp>
        <p:nvSpPr>
          <p:cNvPr id="3" name="Content Placeholder 2"/>
          <p:cNvSpPr>
            <a:spLocks noGrp="1"/>
          </p:cNvSpPr>
          <p:nvPr>
            <p:ph idx="1"/>
          </p:nvPr>
        </p:nvSpPr>
        <p:spPr/>
        <p:txBody>
          <a:bodyPr>
            <a:normAutofit fontScale="85000" lnSpcReduction="20000"/>
          </a:bodyPr>
          <a:lstStyle/>
          <a:p>
            <a:r>
              <a:rPr lang="en-US" dirty="0" smtClean="0"/>
              <a:t>Why is good nutrition important for young children?</a:t>
            </a:r>
          </a:p>
          <a:p>
            <a:endParaRPr lang="en-US" dirty="0"/>
          </a:p>
          <a:p>
            <a:r>
              <a:rPr lang="en-US" dirty="0" smtClean="0"/>
              <a:t>Establish good eating habits for life.</a:t>
            </a:r>
          </a:p>
          <a:p>
            <a:r>
              <a:rPr lang="en-US" dirty="0" smtClean="0"/>
              <a:t>Get children familiar with healthy foods so that these become a normal part of their daily diet.</a:t>
            </a:r>
          </a:p>
          <a:p>
            <a:r>
              <a:rPr lang="en-US" dirty="0" smtClean="0"/>
              <a:t>Children aged 1-4 are going through a rapid phase of growth and development.</a:t>
            </a:r>
          </a:p>
          <a:p>
            <a:r>
              <a:rPr lang="en-US" dirty="0" smtClean="0"/>
              <a:t>Less likely to develop infections and more likely to recover quickly if they eat a healthy diet.</a:t>
            </a:r>
          </a:p>
          <a:p>
            <a:r>
              <a:rPr lang="en-US" dirty="0" smtClean="0"/>
              <a:t>Able to concentrate better and maintain their energy levels better.</a:t>
            </a:r>
            <a:endParaRPr lang="en-US" dirty="0"/>
          </a:p>
        </p:txBody>
      </p:sp>
    </p:spTree>
    <p:extLst>
      <p:ext uri="{BB962C8B-B14F-4D97-AF65-F5344CB8AC3E}">
        <p14:creationId xmlns:p14="http://schemas.microsoft.com/office/powerpoint/2010/main" val="3692356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Nutrition in 1-4 year olds</a:t>
            </a:r>
            <a:br>
              <a:rPr lang="en-US" dirty="0" smtClean="0"/>
            </a:br>
            <a:r>
              <a:rPr lang="en-US" dirty="0" smtClean="0"/>
              <a:t>(Pre-school)</a:t>
            </a:r>
            <a:endParaRPr lang="en-US" dirty="0"/>
          </a:p>
        </p:txBody>
      </p:sp>
      <p:sp>
        <p:nvSpPr>
          <p:cNvPr id="3" name="Content Placeholder 2"/>
          <p:cNvSpPr>
            <a:spLocks noGrp="1"/>
          </p:cNvSpPr>
          <p:nvPr>
            <p:ph idx="1"/>
          </p:nvPr>
        </p:nvSpPr>
        <p:spPr/>
        <p:txBody>
          <a:bodyPr>
            <a:normAutofit/>
          </a:bodyPr>
          <a:lstStyle/>
          <a:p>
            <a:r>
              <a:rPr lang="en-US" dirty="0" smtClean="0"/>
              <a:t>Why is good nutrition important for young children?</a:t>
            </a:r>
          </a:p>
          <a:p>
            <a:r>
              <a:rPr lang="en-US" dirty="0" smtClean="0"/>
              <a:t>Improved oral health.</a:t>
            </a:r>
          </a:p>
          <a:p>
            <a:r>
              <a:rPr lang="en-US" dirty="0" smtClean="0"/>
              <a:t>Help prevent childhood obesity.</a:t>
            </a:r>
          </a:p>
          <a:p>
            <a:r>
              <a:rPr lang="en-US" dirty="0" smtClean="0"/>
              <a:t>Help prevent iron deficiency and constipation.</a:t>
            </a:r>
          </a:p>
          <a:p>
            <a:r>
              <a:rPr lang="en-US" dirty="0" smtClean="0"/>
              <a:t>Helps develop social skills when children eat together as a family.</a:t>
            </a:r>
            <a:endParaRPr lang="en-US" dirty="0"/>
          </a:p>
        </p:txBody>
      </p:sp>
    </p:spTree>
    <p:extLst>
      <p:ext uri="{BB962C8B-B14F-4D97-AF65-F5344CB8AC3E}">
        <p14:creationId xmlns:p14="http://schemas.microsoft.com/office/powerpoint/2010/main" val="4049174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Nutrition in 1-4 year olds</a:t>
            </a:r>
            <a:br>
              <a:rPr lang="en-US" dirty="0" smtClean="0"/>
            </a:br>
            <a:r>
              <a:rPr lang="en-US" dirty="0" smtClean="0"/>
              <a:t>(Pre-school)</a:t>
            </a:r>
            <a:endParaRPr lang="en-US" dirty="0"/>
          </a:p>
        </p:txBody>
      </p:sp>
      <p:sp>
        <p:nvSpPr>
          <p:cNvPr id="3" name="Content Placeholder 2"/>
          <p:cNvSpPr>
            <a:spLocks noGrp="1"/>
          </p:cNvSpPr>
          <p:nvPr>
            <p:ph idx="1"/>
          </p:nvPr>
        </p:nvSpPr>
        <p:spPr/>
        <p:txBody>
          <a:bodyPr>
            <a:normAutofit lnSpcReduction="10000"/>
          </a:bodyPr>
          <a:lstStyle/>
          <a:p>
            <a:r>
              <a:rPr lang="en-US" dirty="0" smtClean="0"/>
              <a:t>Children aged 1-4 have high nutrient requirements relative to their size as they are still undergoing quite rapid growth and development.  They are also typically very physically active.</a:t>
            </a:r>
          </a:p>
          <a:p>
            <a:r>
              <a:rPr lang="en-US" dirty="0" smtClean="0"/>
              <a:t>They require an energy dense diet which should be eaten as part of regular meals and snacks.</a:t>
            </a:r>
          </a:p>
          <a:p>
            <a:endParaRPr lang="en-US" dirty="0"/>
          </a:p>
          <a:p>
            <a:r>
              <a:rPr lang="en-US" dirty="0" smtClean="0"/>
              <a:t>See page 84 of SACN report ‘Dietary Reference Values for Energy’ (2011) for revised energy requirements for children aged 1-4.</a:t>
            </a:r>
            <a:endParaRPr lang="en-US" dirty="0"/>
          </a:p>
          <a:p>
            <a:pPr marL="0" indent="0">
              <a:buNone/>
            </a:pPr>
            <a:endParaRPr lang="en-US" dirty="0" smtClean="0"/>
          </a:p>
          <a:p>
            <a:endParaRPr lang="en-US" dirty="0"/>
          </a:p>
        </p:txBody>
      </p:sp>
    </p:spTree>
    <p:extLst>
      <p:ext uri="{BB962C8B-B14F-4D97-AF65-F5344CB8AC3E}">
        <p14:creationId xmlns:p14="http://schemas.microsoft.com/office/powerpoint/2010/main" val="194116662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Common Nutritional Problems in Toddlers</a:t>
            </a:r>
            <a:endParaRPr lang="en-US" dirty="0"/>
          </a:p>
        </p:txBody>
      </p:sp>
      <p:sp>
        <p:nvSpPr>
          <p:cNvPr id="3" name="Content Placeholder 2"/>
          <p:cNvSpPr>
            <a:spLocks noGrp="1"/>
          </p:cNvSpPr>
          <p:nvPr>
            <p:ph idx="1"/>
          </p:nvPr>
        </p:nvSpPr>
        <p:spPr/>
        <p:txBody>
          <a:bodyPr/>
          <a:lstStyle/>
          <a:p>
            <a:r>
              <a:rPr lang="en-US" dirty="0" smtClean="0"/>
              <a:t>Iron deficiency</a:t>
            </a:r>
          </a:p>
          <a:p>
            <a:r>
              <a:rPr lang="en-US" dirty="0" smtClean="0"/>
              <a:t>Vitamin D deficiency</a:t>
            </a:r>
          </a:p>
          <a:p>
            <a:r>
              <a:rPr lang="en-US" dirty="0" smtClean="0"/>
              <a:t>Dental problems</a:t>
            </a:r>
          </a:p>
          <a:p>
            <a:r>
              <a:rPr lang="en-US" dirty="0" smtClean="0"/>
              <a:t>Overweight and obesity</a:t>
            </a:r>
          </a:p>
          <a:p>
            <a:r>
              <a:rPr lang="en-US" dirty="0" smtClean="0"/>
              <a:t>Constipation</a:t>
            </a:r>
          </a:p>
          <a:p>
            <a:r>
              <a:rPr lang="en-US" dirty="0" smtClean="0"/>
              <a:t>Allergies</a:t>
            </a:r>
            <a:endParaRPr lang="en-US" dirty="0"/>
          </a:p>
        </p:txBody>
      </p:sp>
    </p:spTree>
    <p:extLst>
      <p:ext uri="{BB962C8B-B14F-4D97-AF65-F5344CB8AC3E}">
        <p14:creationId xmlns:p14="http://schemas.microsoft.com/office/powerpoint/2010/main" val="1541994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Common Nutritional Problems in Toddlers</a:t>
            </a:r>
            <a:endParaRPr lang="en-US" dirty="0"/>
          </a:p>
        </p:txBody>
      </p:sp>
      <p:sp>
        <p:nvSpPr>
          <p:cNvPr id="3" name="Content Placeholder 2"/>
          <p:cNvSpPr>
            <a:spLocks noGrp="1"/>
          </p:cNvSpPr>
          <p:nvPr>
            <p:ph idx="1"/>
          </p:nvPr>
        </p:nvSpPr>
        <p:spPr/>
        <p:txBody>
          <a:bodyPr/>
          <a:lstStyle/>
          <a:p>
            <a:r>
              <a:rPr lang="pl-PL" dirty="0" err="1" smtClean="0"/>
              <a:t>See</a:t>
            </a:r>
            <a:r>
              <a:rPr lang="pl-PL" dirty="0" smtClean="0"/>
              <a:t> Infant and </a:t>
            </a:r>
            <a:r>
              <a:rPr lang="pl-PL" dirty="0" err="1" smtClean="0"/>
              <a:t>Toddler</a:t>
            </a:r>
            <a:r>
              <a:rPr lang="pl-PL" dirty="0" smtClean="0"/>
              <a:t> forum link </a:t>
            </a:r>
            <a:r>
              <a:rPr lang="pl-PL" dirty="0" err="1" smtClean="0"/>
              <a:t>below</a:t>
            </a:r>
            <a:r>
              <a:rPr lang="pl-PL" dirty="0" smtClean="0"/>
              <a:t> for </a:t>
            </a:r>
            <a:r>
              <a:rPr lang="pl-PL" dirty="0" err="1" smtClean="0"/>
              <a:t>evidence</a:t>
            </a:r>
            <a:r>
              <a:rPr lang="pl-PL" dirty="0" smtClean="0"/>
              <a:t> </a:t>
            </a:r>
            <a:r>
              <a:rPr lang="pl-PL" dirty="0" err="1" smtClean="0"/>
              <a:t>based</a:t>
            </a:r>
            <a:r>
              <a:rPr lang="pl-PL" dirty="0" smtClean="0"/>
              <a:t> </a:t>
            </a:r>
            <a:r>
              <a:rPr lang="pl-PL" dirty="0" err="1" smtClean="0"/>
              <a:t>fact</a:t>
            </a:r>
            <a:r>
              <a:rPr lang="pl-PL" dirty="0" smtClean="0"/>
              <a:t> </a:t>
            </a:r>
            <a:r>
              <a:rPr lang="pl-PL" dirty="0" err="1" smtClean="0"/>
              <a:t>sheets</a:t>
            </a:r>
            <a:r>
              <a:rPr lang="pl-PL" dirty="0" smtClean="0"/>
              <a:t> on </a:t>
            </a:r>
            <a:r>
              <a:rPr lang="pl-PL" dirty="0" err="1" smtClean="0"/>
              <a:t>nutrition</a:t>
            </a:r>
            <a:r>
              <a:rPr lang="pl-PL" dirty="0" smtClean="0"/>
              <a:t> in 1-3 </a:t>
            </a:r>
            <a:r>
              <a:rPr lang="pl-PL" dirty="0" err="1" smtClean="0"/>
              <a:t>year</a:t>
            </a:r>
            <a:r>
              <a:rPr lang="pl-PL" dirty="0" smtClean="0"/>
              <a:t> </a:t>
            </a:r>
            <a:r>
              <a:rPr lang="pl-PL" dirty="0" err="1" smtClean="0"/>
              <a:t>olds</a:t>
            </a:r>
            <a:r>
              <a:rPr lang="pl-PL" dirty="0" smtClean="0"/>
              <a:t>.</a:t>
            </a:r>
          </a:p>
          <a:p>
            <a:endParaRPr lang="pl-PL" dirty="0"/>
          </a:p>
          <a:p>
            <a:r>
              <a:rPr lang="pl-PL" dirty="0" smtClean="0">
                <a:hlinkClick r:id="rId2"/>
              </a:rPr>
              <a:t>https</a:t>
            </a:r>
            <a:r>
              <a:rPr lang="pl-PL" dirty="0">
                <a:hlinkClick r:id="rId2"/>
              </a:rPr>
              <a:t>://www.infantandtoddlerforum.org/health-childcare-professionals/</a:t>
            </a:r>
            <a:r>
              <a:rPr lang="pl-PL" dirty="0" smtClean="0">
                <a:hlinkClick r:id="rId2"/>
              </a:rPr>
              <a:t>factsheets</a:t>
            </a:r>
            <a:endParaRPr lang="pl-PL" dirty="0" smtClean="0"/>
          </a:p>
          <a:p>
            <a:endParaRPr lang="en-US" dirty="0"/>
          </a:p>
        </p:txBody>
      </p:sp>
    </p:spTree>
    <p:extLst>
      <p:ext uri="{BB962C8B-B14F-4D97-AF65-F5344CB8AC3E}">
        <p14:creationId xmlns:p14="http://schemas.microsoft.com/office/powerpoint/2010/main" val="337842469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Child Measurement </a:t>
            </a:r>
            <a:r>
              <a:rPr lang="en-US" dirty="0" err="1" smtClean="0"/>
              <a:t>Programme</a:t>
            </a:r>
            <a:r>
              <a:rPr lang="en-US" dirty="0" smtClean="0"/>
              <a:t> </a:t>
            </a:r>
            <a:endParaRPr lang="en-US" dirty="0"/>
          </a:p>
        </p:txBody>
      </p:sp>
      <p:sp>
        <p:nvSpPr>
          <p:cNvPr id="3" name="Content Placeholder 2"/>
          <p:cNvSpPr>
            <a:spLocks noGrp="1"/>
          </p:cNvSpPr>
          <p:nvPr>
            <p:ph idx="1"/>
          </p:nvPr>
        </p:nvSpPr>
        <p:spPr/>
        <p:txBody>
          <a:bodyPr/>
          <a:lstStyle/>
          <a:p>
            <a:r>
              <a:rPr lang="de-DE" dirty="0" smtClean="0"/>
              <a:t>See link </a:t>
            </a:r>
            <a:r>
              <a:rPr lang="de-DE" dirty="0" err="1" smtClean="0"/>
              <a:t>below</a:t>
            </a:r>
            <a:r>
              <a:rPr lang="de-DE" dirty="0" smtClean="0"/>
              <a:t> </a:t>
            </a:r>
            <a:r>
              <a:rPr lang="de-DE" dirty="0" err="1" smtClean="0"/>
              <a:t>for</a:t>
            </a:r>
            <a:r>
              <a:rPr lang="de-DE" dirty="0" smtClean="0"/>
              <a:t> Child Measurement Programme in England-</a:t>
            </a:r>
          </a:p>
          <a:p>
            <a:r>
              <a:rPr lang="de-DE" dirty="0" smtClean="0">
                <a:hlinkClick r:id="rId2"/>
              </a:rPr>
              <a:t>http</a:t>
            </a:r>
            <a:r>
              <a:rPr lang="de-DE" dirty="0">
                <a:hlinkClick r:id="rId2"/>
              </a:rPr>
              <a:t>://www.hscic.gov.uk/</a:t>
            </a:r>
            <a:r>
              <a:rPr lang="de-DE" dirty="0" smtClean="0">
                <a:hlinkClick r:id="rId2"/>
              </a:rPr>
              <a:t>ncmp</a:t>
            </a:r>
            <a:endParaRPr lang="de-DE" dirty="0" smtClean="0"/>
          </a:p>
          <a:p>
            <a:endParaRPr lang="de-DE" dirty="0" smtClean="0"/>
          </a:p>
          <a:p>
            <a:r>
              <a:rPr lang="de-DE" dirty="0" smtClean="0"/>
              <a:t>See link </a:t>
            </a:r>
            <a:r>
              <a:rPr lang="de-DE" dirty="0" err="1" smtClean="0"/>
              <a:t>below</a:t>
            </a:r>
            <a:r>
              <a:rPr lang="de-DE" dirty="0" smtClean="0"/>
              <a:t> </a:t>
            </a:r>
            <a:r>
              <a:rPr lang="de-DE" dirty="0" err="1" smtClean="0"/>
              <a:t>for</a:t>
            </a:r>
            <a:r>
              <a:rPr lang="de-DE" dirty="0" smtClean="0"/>
              <a:t> Child Measurement Programme in Wales-</a:t>
            </a:r>
            <a:endParaRPr lang="de-DE" dirty="0"/>
          </a:p>
          <a:p>
            <a:r>
              <a:rPr lang="fr-FR" dirty="0">
                <a:hlinkClick r:id="rId3"/>
              </a:rPr>
              <a:t>http://www.wales.nhs.uk/sitesplus/888/page/</a:t>
            </a:r>
            <a:r>
              <a:rPr lang="fr-FR" dirty="0" smtClean="0">
                <a:hlinkClick r:id="rId3"/>
              </a:rPr>
              <a:t>67795</a:t>
            </a:r>
            <a:endParaRPr lang="fr-FR" dirty="0" smtClean="0"/>
          </a:p>
          <a:p>
            <a:endParaRPr lang="en-US" dirty="0"/>
          </a:p>
        </p:txBody>
      </p:sp>
    </p:spTree>
    <p:extLst>
      <p:ext uri="{BB962C8B-B14F-4D97-AF65-F5344CB8AC3E}">
        <p14:creationId xmlns:p14="http://schemas.microsoft.com/office/powerpoint/2010/main" val="335216317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What schemes are available to improve the diets and lifestyles of pre-school children?</a:t>
            </a:r>
            <a:endParaRPr lang="en-US" sz="3200" dirty="0"/>
          </a:p>
        </p:txBody>
      </p:sp>
      <p:sp>
        <p:nvSpPr>
          <p:cNvPr id="3" name="Content Placeholder 2"/>
          <p:cNvSpPr>
            <a:spLocks noGrp="1"/>
          </p:cNvSpPr>
          <p:nvPr>
            <p:ph idx="1"/>
          </p:nvPr>
        </p:nvSpPr>
        <p:spPr/>
        <p:txBody>
          <a:bodyPr/>
          <a:lstStyle/>
          <a:p>
            <a:r>
              <a:rPr lang="en-US" dirty="0" smtClean="0"/>
              <a:t>Healthy and Sustainable Pre-School Scheme.</a:t>
            </a:r>
          </a:p>
          <a:p>
            <a:r>
              <a:rPr lang="en-US" dirty="0" smtClean="0"/>
              <a:t>Designed2Smile</a:t>
            </a:r>
          </a:p>
          <a:p>
            <a:r>
              <a:rPr lang="en-US" dirty="0" smtClean="0"/>
              <a:t>Change4Life</a:t>
            </a:r>
          </a:p>
          <a:p>
            <a:r>
              <a:rPr lang="en-US" dirty="0" smtClean="0"/>
              <a:t>Flying Start</a:t>
            </a:r>
            <a:endParaRPr lang="en-US" dirty="0"/>
          </a:p>
        </p:txBody>
      </p:sp>
    </p:spTree>
    <p:extLst>
      <p:ext uri="{BB962C8B-B14F-4D97-AF65-F5344CB8AC3E}">
        <p14:creationId xmlns:p14="http://schemas.microsoft.com/office/powerpoint/2010/main" val="1875816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Healthy &amp; Sustainable Pre-School Schem</a:t>
            </a:r>
            <a:r>
              <a:rPr lang="en-US" dirty="0"/>
              <a:t>e</a:t>
            </a:r>
          </a:p>
        </p:txBody>
      </p:sp>
      <p:sp>
        <p:nvSpPr>
          <p:cNvPr id="3" name="Content Placeholder 2"/>
          <p:cNvSpPr>
            <a:spLocks noGrp="1"/>
          </p:cNvSpPr>
          <p:nvPr>
            <p:ph idx="1"/>
          </p:nvPr>
        </p:nvSpPr>
        <p:spPr/>
        <p:txBody>
          <a:bodyPr>
            <a:normAutofit fontScale="92500"/>
          </a:bodyPr>
          <a:lstStyle/>
          <a:p>
            <a:r>
              <a:rPr lang="en-US" dirty="0" smtClean="0"/>
              <a:t>This is similar to the healthy school scheme but focuses on day nurseries and </a:t>
            </a:r>
            <a:r>
              <a:rPr lang="en-US" dirty="0" err="1" smtClean="0"/>
              <a:t>meithrins</a:t>
            </a:r>
            <a:r>
              <a:rPr lang="en-US" dirty="0" smtClean="0"/>
              <a:t>.  </a:t>
            </a:r>
          </a:p>
          <a:p>
            <a:endParaRPr lang="en-US" dirty="0"/>
          </a:p>
          <a:p>
            <a:r>
              <a:rPr lang="en-US" dirty="0" smtClean="0"/>
              <a:t>Early years settings are encouraged to enroll on the scheme and work towards specific health awards so that they can be considered as a health promoting setting.</a:t>
            </a:r>
          </a:p>
          <a:p>
            <a:endParaRPr lang="en-US" dirty="0"/>
          </a:p>
          <a:p>
            <a:r>
              <a:rPr lang="en-US" dirty="0">
                <a:hlinkClick r:id="rId2"/>
              </a:rPr>
              <a:t>http://gov.wales/topics/health/publications/health/guidance/scheme/?lang=</a:t>
            </a:r>
            <a:r>
              <a:rPr lang="en-US" dirty="0" smtClean="0">
                <a:hlinkClick r:id="rId2"/>
              </a:rPr>
              <a:t>en</a:t>
            </a:r>
            <a:endParaRPr lang="en-US" dirty="0" smtClean="0"/>
          </a:p>
          <a:p>
            <a:endParaRPr lang="en-US" dirty="0"/>
          </a:p>
        </p:txBody>
      </p:sp>
    </p:spTree>
    <p:extLst>
      <p:ext uri="{BB962C8B-B14F-4D97-AF65-F5344CB8AC3E}">
        <p14:creationId xmlns:p14="http://schemas.microsoft.com/office/powerpoint/2010/main" val="401400972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endParaRPr lang="en-GB" dirty="0" smtClean="0"/>
          </a:p>
          <a:p>
            <a:endParaRPr lang="en-GB" dirty="0"/>
          </a:p>
          <a:p>
            <a:endParaRPr lang="en-GB" dirty="0" smtClean="0"/>
          </a:p>
          <a:p>
            <a:endParaRPr lang="en-GB" dirty="0"/>
          </a:p>
          <a:p>
            <a:endParaRPr lang="en-GB" dirty="0" smtClean="0"/>
          </a:p>
          <a:p>
            <a:r>
              <a:rPr lang="en-GB" dirty="0" smtClean="0"/>
              <a:t>Designed to Smile is an NHS dental programme funded by the Welsh Government, aimed at reducing the inequality in dental health throughout Wales through systematic programmes of oral health promotion.</a:t>
            </a:r>
          </a:p>
          <a:p>
            <a:pPr>
              <a:buNone/>
            </a:pPr>
            <a:endParaRPr lang="en-GB" dirty="0" smtClean="0"/>
          </a:p>
          <a:p>
            <a:endParaRPr lang="en-GB" dirty="0" smtClean="0"/>
          </a:p>
        </p:txBody>
      </p:sp>
      <p:sp>
        <p:nvSpPr>
          <p:cNvPr id="3" name="Title 2"/>
          <p:cNvSpPr>
            <a:spLocks noGrp="1"/>
          </p:cNvSpPr>
          <p:nvPr>
            <p:ph type="title"/>
          </p:nvPr>
        </p:nvSpPr>
        <p:spPr>
          <a:xfrm>
            <a:off x="415603" y="-326924"/>
            <a:ext cx="8042276" cy="1336956"/>
          </a:xfrm>
        </p:spPr>
        <p:txBody>
          <a:bodyPr/>
          <a:lstStyle/>
          <a:p>
            <a:r>
              <a:rPr lang="en-GB" dirty="0" smtClean="0"/>
              <a:t>Designed to Smile</a:t>
            </a:r>
            <a:endParaRPr lang="en-GB" dirty="0"/>
          </a:p>
        </p:txBody>
      </p:sp>
      <p:pic>
        <p:nvPicPr>
          <p:cNvPr id="1026" name="Picture 2" descr="http://www.designedtosmile.co.uk/images/menu.png"/>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907704" y="1196752"/>
            <a:ext cx="4850904" cy="2376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687434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 total of 954 schools and nurseries were involved in the supervised tooth brushing programme by the end of March 2011, with 61,725 children taking part in the scheme.</a:t>
            </a:r>
          </a:p>
          <a:p>
            <a:pPr>
              <a:buNone/>
            </a:pPr>
            <a:endParaRPr lang="en-GB" dirty="0"/>
          </a:p>
          <a:p>
            <a:r>
              <a:rPr lang="en-GB" dirty="0"/>
              <a:t>Averages of two home packs per family were distributed across Wales as part of the supervised tooth brushing work, 155,077 packs in all. </a:t>
            </a:r>
          </a:p>
          <a:p>
            <a:endParaRPr lang="en-US" dirty="0"/>
          </a:p>
        </p:txBody>
      </p:sp>
      <p:sp>
        <p:nvSpPr>
          <p:cNvPr id="3" name="Title 2"/>
          <p:cNvSpPr>
            <a:spLocks noGrp="1"/>
          </p:cNvSpPr>
          <p:nvPr>
            <p:ph type="title"/>
          </p:nvPr>
        </p:nvSpPr>
        <p:spPr/>
        <p:txBody>
          <a:bodyPr/>
          <a:lstStyle/>
          <a:p>
            <a:r>
              <a:rPr lang="en-GB" dirty="0"/>
              <a:t>Designed to Smile</a:t>
            </a:r>
            <a:endParaRPr lang="en-US" dirty="0"/>
          </a:p>
        </p:txBody>
      </p:sp>
    </p:spTree>
    <p:extLst>
      <p:ext uri="{BB962C8B-B14F-4D97-AF65-F5344CB8AC3E}">
        <p14:creationId xmlns:p14="http://schemas.microsoft.com/office/powerpoint/2010/main" val="287801066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55000" lnSpcReduction="20000"/>
          </a:bodyPr>
          <a:lstStyle/>
          <a:p>
            <a:r>
              <a:rPr lang="en-GB" sz="4200" dirty="0" smtClean="0"/>
              <a:t>In addition, 28 per cent of the children involved in the study had their parents involved in oral health education.</a:t>
            </a:r>
          </a:p>
          <a:p>
            <a:r>
              <a:rPr lang="en-GB" sz="4200" dirty="0" smtClean="0"/>
              <a:t>The eventual oral health outcomes will be evaluated in terms of dental and oral health and decayed/missing/filled teeth (</a:t>
            </a:r>
            <a:r>
              <a:rPr lang="en-GB" sz="4200" dirty="0" err="1" smtClean="0"/>
              <a:t>dmft</a:t>
            </a:r>
            <a:r>
              <a:rPr lang="en-GB" sz="4200" dirty="0" smtClean="0"/>
              <a:t>) scores seen in future surveys.</a:t>
            </a:r>
          </a:p>
          <a:p>
            <a:r>
              <a:rPr lang="en-GB" sz="4200" dirty="0" smtClean="0"/>
              <a:t>Despite the interventions used successfully in Designed to Smile, the rate of dental caries in Wales’ children is still considerably higher than other parts of the UK where there is fluoride in the water supply</a:t>
            </a:r>
            <a:r>
              <a:rPr lang="en-GB" sz="4200" i="1" dirty="0" smtClean="0"/>
              <a:t>.</a:t>
            </a:r>
            <a:endParaRPr lang="en-GB" i="1" dirty="0" smtClean="0"/>
          </a:p>
          <a:p>
            <a:r>
              <a:rPr lang="en-GB" dirty="0" smtClean="0">
                <a:hlinkClick r:id="rId2"/>
              </a:rPr>
              <a:t>http://www.designedtosmile.co.uk/home.html</a:t>
            </a:r>
            <a:endParaRPr lang="en-GB" dirty="0" smtClean="0"/>
          </a:p>
          <a:p>
            <a:pPr marL="109728" indent="0">
              <a:buNone/>
            </a:pPr>
            <a:endParaRPr lang="en-GB" dirty="0" smtClean="0"/>
          </a:p>
          <a:p>
            <a:endParaRPr lang="en-GB" dirty="0"/>
          </a:p>
        </p:txBody>
      </p:sp>
      <p:sp>
        <p:nvSpPr>
          <p:cNvPr id="3" name="Title 2"/>
          <p:cNvSpPr>
            <a:spLocks noGrp="1"/>
          </p:cNvSpPr>
          <p:nvPr>
            <p:ph type="title"/>
          </p:nvPr>
        </p:nvSpPr>
        <p:spPr/>
        <p:txBody>
          <a:bodyPr/>
          <a:lstStyle/>
          <a:p>
            <a:r>
              <a:rPr lang="en-GB" dirty="0" smtClean="0"/>
              <a:t>Designed to Smile</a:t>
            </a:r>
            <a:endParaRPr lang="en-GB" dirty="0"/>
          </a:p>
        </p:txBody>
      </p:sp>
    </p:spTree>
    <p:extLst>
      <p:ext uri="{BB962C8B-B14F-4D97-AF65-F5344CB8AC3E}">
        <p14:creationId xmlns:p14="http://schemas.microsoft.com/office/powerpoint/2010/main" val="182898773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majorFont>
      <a:minorFont>
        <a:latin typeface="News Gothic MT"/>
        <a:ea typeface=""/>
        <a:cs typeface=""/>
        <a:font script="Jpan" typeface="ＭＳ Ｐゴシック"/>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530</TotalTime>
  <Words>1195</Words>
  <Application>Microsoft Office PowerPoint</Application>
  <PresentationFormat>On-screen Show (4:3)</PresentationFormat>
  <Paragraphs>151</Paragraphs>
  <Slides>27</Slides>
  <Notes>0</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Breeze</vt:lpstr>
      <vt:lpstr>   Public Health Nutrition across the Lifespan</vt:lpstr>
      <vt:lpstr>Infant Weaning</vt:lpstr>
      <vt:lpstr>Infant Weaning</vt:lpstr>
      <vt:lpstr>Infant Weaning</vt:lpstr>
      <vt:lpstr>Infant Weaning</vt:lpstr>
      <vt:lpstr>Infant Weaning</vt:lpstr>
      <vt:lpstr>Infant Weaning</vt:lpstr>
      <vt:lpstr>Infant Weaning</vt:lpstr>
      <vt:lpstr>Infant Weaning</vt:lpstr>
      <vt:lpstr>Infant Weaning</vt:lpstr>
      <vt:lpstr>Infant Weaning</vt:lpstr>
      <vt:lpstr>Infant Weaning</vt:lpstr>
      <vt:lpstr>Infant Weaning</vt:lpstr>
      <vt:lpstr>Nutrition in 1-4 year olds (Pre-school)</vt:lpstr>
      <vt:lpstr>National Diet and Nutrition Survey</vt:lpstr>
      <vt:lpstr>National Diet and Nutrition Survey</vt:lpstr>
      <vt:lpstr>Nutrition in 1-4 year olds (Pre-school)</vt:lpstr>
      <vt:lpstr>Nutrition in 1-4 year olds (Pre-school)</vt:lpstr>
      <vt:lpstr>Nutrition in 1-4 year olds (Pre-school)</vt:lpstr>
      <vt:lpstr>Common Nutritional Problems in Toddlers</vt:lpstr>
      <vt:lpstr>Common Nutritional Problems in Toddlers</vt:lpstr>
      <vt:lpstr>Child Measurement Programme </vt:lpstr>
      <vt:lpstr>What schemes are available to improve the diets and lifestyles of pre-school children?</vt:lpstr>
      <vt:lpstr>Healthy &amp; Sustainable Pre-School Scheme</vt:lpstr>
      <vt:lpstr>Designed to Smile</vt:lpstr>
      <vt:lpstr>Designed to Smile</vt:lpstr>
      <vt:lpstr>Designed to Smile</vt:lpstr>
    </vt:vector>
  </TitlesOfParts>
  <Company>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Health Nutrition across the Lifespan</dc:title>
  <dc:creator>Hayley Herbert</dc:creator>
  <cp:lastModifiedBy>Administrator</cp:lastModifiedBy>
  <cp:revision>24</cp:revision>
  <dcterms:created xsi:type="dcterms:W3CDTF">2015-10-15T08:10:33Z</dcterms:created>
  <dcterms:modified xsi:type="dcterms:W3CDTF">2015-10-22T14:58:48Z</dcterms:modified>
</cp:coreProperties>
</file>