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9" r:id="rId1"/>
  </p:sldMasterIdLst>
  <p:sldIdLst>
    <p:sldId id="277" r:id="rId2"/>
    <p:sldId id="260" r:id="rId3"/>
    <p:sldId id="386" r:id="rId4"/>
    <p:sldId id="385" r:id="rId5"/>
    <p:sldId id="387" r:id="rId6"/>
    <p:sldId id="256" r:id="rId7"/>
    <p:sldId id="276" r:id="rId8"/>
    <p:sldId id="278" r:id="rId9"/>
    <p:sldId id="259" r:id="rId10"/>
    <p:sldId id="266" r:id="rId11"/>
    <p:sldId id="268" r:id="rId12"/>
    <p:sldId id="274" r:id="rId13"/>
    <p:sldId id="279" r:id="rId14"/>
    <p:sldId id="383" r:id="rId15"/>
    <p:sldId id="269" r:id="rId16"/>
    <p:sldId id="379" r:id="rId17"/>
    <p:sldId id="263" r:id="rId18"/>
    <p:sldId id="264" r:id="rId19"/>
    <p:sldId id="384" r:id="rId20"/>
    <p:sldId id="380" r:id="rId21"/>
    <p:sldId id="378"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A4D5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52B289-AE7A-415E-A27F-013B5B0FCE81}" v="3" dt="2024-01-15T14:18:53.88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94" autoAdjust="0"/>
    <p:restoredTop sz="94652" autoAdjust="0"/>
  </p:normalViewPr>
  <p:slideViewPr>
    <p:cSldViewPr>
      <p:cViewPr varScale="1">
        <p:scale>
          <a:sx n="108" d="100"/>
          <a:sy n="108" d="100"/>
        </p:scale>
        <p:origin x="762" y="96"/>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pPr>
              <a:defRPr/>
            </a:pPr>
            <a:endParaRPr lang="es-ES" altLang="en-US"/>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pPr>
              <a:defRPr/>
            </a:pPr>
            <a:endParaRPr lang="es-ES" altLang="en-US"/>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pPr>
              <a:defRPr/>
            </a:pPr>
            <a:fld id="{88D9B753-3E2B-4E51-B2CD-5B7DDD3F27D1}" type="slidenum">
              <a:rPr lang="es-ES" altLang="en-US" smtClean="0"/>
              <a:pPr>
                <a:defRPr/>
              </a:pPr>
              <a:t>‹#›</a:t>
            </a:fld>
            <a:endParaRPr lang="es-ES" altLang="en-US"/>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9975286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pPr>
              <a:defRPr/>
            </a:pPr>
            <a:fld id="{B0B43D05-B025-408E-98AD-0A4807428ACD}" type="slidenum">
              <a:rPr lang="es-ES" altLang="en-US" smtClean="0"/>
              <a:pPr>
                <a:defRPr/>
              </a:pPr>
              <a:t>‹#›</a:t>
            </a:fld>
            <a:endParaRPr lang="es-ES" altLang="en-US"/>
          </a:p>
        </p:txBody>
      </p:sp>
    </p:spTree>
    <p:extLst>
      <p:ext uri="{BB962C8B-B14F-4D97-AF65-F5344CB8AC3E}">
        <p14:creationId xmlns:p14="http://schemas.microsoft.com/office/powerpoint/2010/main" val="1038877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pPr>
              <a:defRPr/>
            </a:pPr>
            <a:fld id="{830F6B90-DBF4-4167-9281-9C5D95EE3BE9}" type="slidenum">
              <a:rPr lang="es-ES" altLang="en-US" smtClean="0"/>
              <a:pPr>
                <a:defRPr/>
              </a:pPr>
              <a:t>‹#›</a:t>
            </a:fld>
            <a:endParaRPr lang="es-ES" altLang="en-US"/>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294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pPr>
              <a:defRPr/>
            </a:pPr>
            <a:fld id="{3CEFAB74-BD13-452F-80F6-2B37D47214C7}" type="slidenum">
              <a:rPr lang="es-ES" altLang="en-US" smtClean="0"/>
              <a:pPr>
                <a:defRPr/>
              </a:pPr>
              <a:t>‹#›</a:t>
            </a:fld>
            <a:endParaRPr lang="es-ES" altLang="en-US"/>
          </a:p>
        </p:txBody>
      </p:sp>
    </p:spTree>
    <p:extLst>
      <p:ext uri="{BB962C8B-B14F-4D97-AF65-F5344CB8AC3E}">
        <p14:creationId xmlns:p14="http://schemas.microsoft.com/office/powerpoint/2010/main" val="213528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s-ES" altLang="en-US"/>
          </a:p>
        </p:txBody>
      </p:sp>
      <p:sp>
        <p:nvSpPr>
          <p:cNvPr id="8" name="Footer Placeholder 7"/>
          <p:cNvSpPr>
            <a:spLocks noGrp="1"/>
          </p:cNvSpPr>
          <p:nvPr>
            <p:ph type="ftr" sz="quarter" idx="11"/>
          </p:nvPr>
        </p:nvSpPr>
        <p:spPr/>
        <p:txBody>
          <a:bodyPr/>
          <a:lstStyle/>
          <a:p>
            <a:pPr>
              <a:defRPr/>
            </a:pPr>
            <a:endParaRPr lang="es-ES" altLang="en-US"/>
          </a:p>
        </p:txBody>
      </p:sp>
      <p:sp>
        <p:nvSpPr>
          <p:cNvPr id="9" name="Slide Number Placeholder 8"/>
          <p:cNvSpPr>
            <a:spLocks noGrp="1"/>
          </p:cNvSpPr>
          <p:nvPr>
            <p:ph type="sldNum" sz="quarter" idx="12"/>
          </p:nvPr>
        </p:nvSpPr>
        <p:spPr/>
        <p:txBody>
          <a:bodyPr/>
          <a:lstStyle/>
          <a:p>
            <a:pPr>
              <a:defRPr/>
            </a:pPr>
            <a:fld id="{4FDC188A-CBBB-4BE2-8A07-F74EBF420B1A}" type="slidenum">
              <a:rPr lang="es-ES" altLang="en-US" smtClean="0"/>
              <a:pPr>
                <a:defRPr/>
              </a:pPr>
              <a:t>‹#›</a:t>
            </a:fld>
            <a:endParaRPr lang="es-ES" altLang="en-US"/>
          </a:p>
        </p:txBody>
      </p:sp>
    </p:spTree>
    <p:extLst>
      <p:ext uri="{BB962C8B-B14F-4D97-AF65-F5344CB8AC3E}">
        <p14:creationId xmlns:p14="http://schemas.microsoft.com/office/powerpoint/2010/main" val="3962213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s-ES" altLang="en-US"/>
          </a:p>
        </p:txBody>
      </p:sp>
      <p:sp>
        <p:nvSpPr>
          <p:cNvPr id="4" name="Footer Placeholder 3"/>
          <p:cNvSpPr>
            <a:spLocks noGrp="1"/>
          </p:cNvSpPr>
          <p:nvPr>
            <p:ph type="ftr" sz="quarter" idx="11"/>
          </p:nvPr>
        </p:nvSpPr>
        <p:spPr/>
        <p:txBody>
          <a:bodyPr/>
          <a:lstStyle/>
          <a:p>
            <a:pPr>
              <a:defRPr/>
            </a:pPr>
            <a:endParaRPr lang="es-ES" altLang="en-US"/>
          </a:p>
        </p:txBody>
      </p:sp>
      <p:sp>
        <p:nvSpPr>
          <p:cNvPr id="5" name="Slide Number Placeholder 4"/>
          <p:cNvSpPr>
            <a:spLocks noGrp="1"/>
          </p:cNvSpPr>
          <p:nvPr>
            <p:ph type="sldNum" sz="quarter" idx="12"/>
          </p:nvPr>
        </p:nvSpPr>
        <p:spPr/>
        <p:txBody>
          <a:bodyPr/>
          <a:lstStyle/>
          <a:p>
            <a:pPr>
              <a:defRPr/>
            </a:pPr>
            <a:fld id="{5714344B-AA55-4BDA-ACBC-EE83DA299D96}" type="slidenum">
              <a:rPr lang="es-ES" altLang="en-US" smtClean="0"/>
              <a:pPr>
                <a:defRPr/>
              </a:pPr>
              <a:t>‹#›</a:t>
            </a:fld>
            <a:endParaRPr lang="es-ES" altLang="en-US"/>
          </a:p>
        </p:txBody>
      </p:sp>
    </p:spTree>
    <p:extLst>
      <p:ext uri="{BB962C8B-B14F-4D97-AF65-F5344CB8AC3E}">
        <p14:creationId xmlns:p14="http://schemas.microsoft.com/office/powerpoint/2010/main" val="25638917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s-ES" altLang="en-US"/>
          </a:p>
        </p:txBody>
      </p:sp>
      <p:sp>
        <p:nvSpPr>
          <p:cNvPr id="3" name="Footer Placeholder 2"/>
          <p:cNvSpPr>
            <a:spLocks noGrp="1"/>
          </p:cNvSpPr>
          <p:nvPr>
            <p:ph type="ftr" sz="quarter" idx="11"/>
          </p:nvPr>
        </p:nvSpPr>
        <p:spPr/>
        <p:txBody>
          <a:bodyPr/>
          <a:lstStyle/>
          <a:p>
            <a:pPr>
              <a:defRPr/>
            </a:pPr>
            <a:endParaRPr lang="es-ES" altLang="en-US"/>
          </a:p>
        </p:txBody>
      </p:sp>
      <p:sp>
        <p:nvSpPr>
          <p:cNvPr id="4" name="Slide Number Placeholder 3"/>
          <p:cNvSpPr>
            <a:spLocks noGrp="1"/>
          </p:cNvSpPr>
          <p:nvPr>
            <p:ph type="sldNum" sz="quarter" idx="12"/>
          </p:nvPr>
        </p:nvSpPr>
        <p:spPr/>
        <p:txBody>
          <a:bodyPr/>
          <a:lstStyle/>
          <a:p>
            <a:pPr>
              <a:defRPr/>
            </a:pPr>
            <a:fld id="{72591C97-EF5A-439B-B826-B7F669D0A351}" type="slidenum">
              <a:rPr lang="es-ES" altLang="en-US" smtClean="0"/>
              <a:pPr>
                <a:defRPr/>
              </a:pPr>
              <a:t>‹#›</a:t>
            </a:fld>
            <a:endParaRPr lang="es-ES" altLang="en-US"/>
          </a:p>
        </p:txBody>
      </p:sp>
    </p:spTree>
    <p:extLst>
      <p:ext uri="{BB962C8B-B14F-4D97-AF65-F5344CB8AC3E}">
        <p14:creationId xmlns:p14="http://schemas.microsoft.com/office/powerpoint/2010/main" val="4049561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pPr>
              <a:defRPr/>
            </a:pPr>
            <a:fld id="{12808ECE-53B0-4FC7-886E-7F9BB0D2A43B}" type="slidenum">
              <a:rPr lang="es-ES" altLang="en-US" smtClean="0"/>
              <a:pPr>
                <a:defRPr/>
              </a:pPr>
              <a:t>‹#›</a:t>
            </a:fld>
            <a:endParaRPr lang="es-ES" altLang="en-US"/>
          </a:p>
        </p:txBody>
      </p:sp>
    </p:spTree>
    <p:extLst>
      <p:ext uri="{BB962C8B-B14F-4D97-AF65-F5344CB8AC3E}">
        <p14:creationId xmlns:p14="http://schemas.microsoft.com/office/powerpoint/2010/main" val="3504929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endParaRPr lang="es-ES" altLang="en-US"/>
          </a:p>
        </p:txBody>
      </p:sp>
      <p:sp>
        <p:nvSpPr>
          <p:cNvPr id="6" name="Footer Placeholder 5"/>
          <p:cNvSpPr>
            <a:spLocks noGrp="1"/>
          </p:cNvSpPr>
          <p:nvPr>
            <p:ph type="ftr" sz="quarter" idx="11"/>
          </p:nvPr>
        </p:nvSpPr>
        <p:spPr/>
        <p:txBody>
          <a:bodyPr/>
          <a:lstStyle/>
          <a:p>
            <a:pPr>
              <a:defRPr/>
            </a:pPr>
            <a:endParaRPr lang="es-ES" altLang="en-US"/>
          </a:p>
        </p:txBody>
      </p:sp>
      <p:sp>
        <p:nvSpPr>
          <p:cNvPr id="7" name="Slide Number Placeholder 6"/>
          <p:cNvSpPr>
            <a:spLocks noGrp="1"/>
          </p:cNvSpPr>
          <p:nvPr>
            <p:ph type="sldNum" sz="quarter" idx="12"/>
          </p:nvPr>
        </p:nvSpPr>
        <p:spPr/>
        <p:txBody>
          <a:bodyPr/>
          <a:lstStyle/>
          <a:p>
            <a:pPr>
              <a:defRPr/>
            </a:pPr>
            <a:fld id="{1A6DD938-46E6-400C-8184-CCFE28746477}" type="slidenum">
              <a:rPr lang="es-ES" altLang="en-US" smtClean="0"/>
              <a:pPr>
                <a:defRPr/>
              </a:pPr>
              <a:t>‹#›</a:t>
            </a:fld>
            <a:endParaRPr lang="es-ES" altLang="en-US"/>
          </a:p>
        </p:txBody>
      </p:sp>
    </p:spTree>
    <p:extLst>
      <p:ext uri="{BB962C8B-B14F-4D97-AF65-F5344CB8AC3E}">
        <p14:creationId xmlns:p14="http://schemas.microsoft.com/office/powerpoint/2010/main" val="3894736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pPr>
              <a:defRPr/>
            </a:pPr>
            <a:fld id="{76262784-6A6B-4AE6-9A1B-345142D1460E}" type="slidenum">
              <a:rPr lang="es-ES" altLang="en-US" smtClean="0"/>
              <a:pPr>
                <a:defRPr/>
              </a:pPr>
              <a:t>‹#›</a:t>
            </a:fld>
            <a:endParaRPr lang="es-ES" altLang="en-US"/>
          </a:p>
        </p:txBody>
      </p:sp>
    </p:spTree>
    <p:extLst>
      <p:ext uri="{BB962C8B-B14F-4D97-AF65-F5344CB8AC3E}">
        <p14:creationId xmlns:p14="http://schemas.microsoft.com/office/powerpoint/2010/main" val="3389516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s-ES" altLang="en-US"/>
          </a:p>
        </p:txBody>
      </p:sp>
      <p:sp>
        <p:nvSpPr>
          <p:cNvPr id="5" name="Footer Placeholder 4"/>
          <p:cNvSpPr>
            <a:spLocks noGrp="1"/>
          </p:cNvSpPr>
          <p:nvPr>
            <p:ph type="ftr" sz="quarter" idx="11"/>
          </p:nvPr>
        </p:nvSpPr>
        <p:spPr/>
        <p:txBody>
          <a:bodyPr/>
          <a:lstStyle/>
          <a:p>
            <a:pPr>
              <a:defRPr/>
            </a:pPr>
            <a:endParaRPr lang="es-ES" altLang="en-US"/>
          </a:p>
        </p:txBody>
      </p:sp>
      <p:sp>
        <p:nvSpPr>
          <p:cNvPr id="6" name="Slide Number Placeholder 5"/>
          <p:cNvSpPr>
            <a:spLocks noGrp="1"/>
          </p:cNvSpPr>
          <p:nvPr>
            <p:ph type="sldNum" sz="quarter" idx="12"/>
          </p:nvPr>
        </p:nvSpPr>
        <p:spPr/>
        <p:txBody>
          <a:bodyPr/>
          <a:lstStyle/>
          <a:p>
            <a:pPr>
              <a:defRPr/>
            </a:pPr>
            <a:fld id="{2A06FEFF-9D75-4451-ABCE-940DEBC22505}" type="slidenum">
              <a:rPr lang="es-ES" altLang="en-US" smtClean="0"/>
              <a:pPr>
                <a:defRPr/>
              </a:pPr>
              <a:t>‹#›</a:t>
            </a:fld>
            <a:endParaRPr lang="es-ES" altLang="en-US"/>
          </a:p>
        </p:txBody>
      </p:sp>
    </p:spTree>
    <p:extLst>
      <p:ext uri="{BB962C8B-B14F-4D97-AF65-F5344CB8AC3E}">
        <p14:creationId xmlns:p14="http://schemas.microsoft.com/office/powerpoint/2010/main" val="3528943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pPr>
              <a:defRPr/>
            </a:pPr>
            <a:endParaRPr lang="es-ES" altLang="en-US"/>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pPr>
              <a:defRPr/>
            </a:pPr>
            <a:endParaRPr lang="es-ES" altLang="en-US"/>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pPr>
              <a:defRPr/>
            </a:pPr>
            <a:fld id="{3FBCC0E5-4E20-452B-B06F-E52493095E84}" type="slidenum">
              <a:rPr lang="es-ES" altLang="en-US" smtClean="0"/>
              <a:pPr>
                <a:defRPr/>
              </a:pPr>
              <a:t>‹#›</a:t>
            </a:fld>
            <a:endParaRPr lang="es-ES" altLang="en-US"/>
          </a:p>
        </p:txBody>
      </p:sp>
    </p:spTree>
    <p:extLst>
      <p:ext uri="{BB962C8B-B14F-4D97-AF65-F5344CB8AC3E}">
        <p14:creationId xmlns:p14="http://schemas.microsoft.com/office/powerpoint/2010/main" val="1429020396"/>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video" Target="https://www.youtube.com/embed/8Ghvf-CEpYU?feature=oembe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video" Target="https://www.youtube.com/embed/GoKL0VxOleo?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h0jfg55LOOc?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video" Target="https://www.youtube.com/embed/UX3r9gyZzCE?feature=oembed"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hyperlink" Target="http://eprints.gla.ac.uk/57499/1/57499.pdf" TargetMode="External"/><Relationship Id="rId2" Type="http://schemas.openxmlformats.org/officeDocument/2006/relationships/hyperlink" Target="https://disability-studies.leeds.ac.uk/wp-content/uploads/sites/40/library/williams-findlay-RWilliams-DisabilityDissertation-200372855-3.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3">
            <a:extLst>
              <a:ext uri="{FF2B5EF4-FFF2-40B4-BE49-F238E27FC236}">
                <a16:creationId xmlns:a16="http://schemas.microsoft.com/office/drawing/2014/main" id="{3E472D60-F756-443B-93CE-C074129FFBFB}"/>
              </a:ext>
            </a:extLst>
          </p:cNvPr>
          <p:cNvSpPr>
            <a:spLocks noGrp="1" noChangeArrowheads="1"/>
          </p:cNvSpPr>
          <p:nvPr>
            <p:ph type="ctrTitle"/>
          </p:nvPr>
        </p:nvSpPr>
        <p:spPr/>
        <p:txBody>
          <a:bodyPr>
            <a:normAutofit/>
          </a:bodyPr>
          <a:lstStyle/>
          <a:p>
            <a:pPr eaLnBrk="1" hangingPunct="1"/>
            <a:r>
              <a:rPr lang="en-GB" altLang="en-US" sz="4000" dirty="0"/>
              <a:t>Media Representations: Disability</a:t>
            </a:r>
          </a:p>
        </p:txBody>
      </p:sp>
      <p:sp>
        <p:nvSpPr>
          <p:cNvPr id="8195" name="Subtitle 4">
            <a:extLst>
              <a:ext uri="{FF2B5EF4-FFF2-40B4-BE49-F238E27FC236}">
                <a16:creationId xmlns:a16="http://schemas.microsoft.com/office/drawing/2014/main" id="{7E5B9A60-1477-4480-9718-6482FEF10BE5}"/>
              </a:ext>
            </a:extLst>
          </p:cNvPr>
          <p:cNvSpPr>
            <a:spLocks noGrp="1" noChangeArrowheads="1"/>
          </p:cNvSpPr>
          <p:nvPr>
            <p:ph type="subTitle" idx="1"/>
          </p:nvPr>
        </p:nvSpPr>
        <p:spPr>
          <a:xfrm>
            <a:off x="1343472" y="5157192"/>
            <a:ext cx="3384376" cy="792088"/>
          </a:xfrm>
        </p:spPr>
        <p:txBody>
          <a:bodyPr>
            <a:normAutofit fontScale="70000" lnSpcReduction="20000"/>
          </a:bodyPr>
          <a:lstStyle/>
          <a:p>
            <a:pPr eaLnBrk="1" fontAlgn="auto" hangingPunct="1">
              <a:spcAft>
                <a:spcPts val="0"/>
              </a:spcAft>
              <a:buClr>
                <a:schemeClr val="accent1">
                  <a:lumMod val="75000"/>
                </a:schemeClr>
              </a:buClr>
              <a:buFont typeface="Wingdings 3" charset="2"/>
              <a:buNone/>
              <a:defRPr/>
            </a:pPr>
            <a:r>
              <a:rPr lang="en-GB" sz="3200" dirty="0"/>
              <a:t>ECAY5005</a:t>
            </a:r>
          </a:p>
          <a:p>
            <a:pPr eaLnBrk="1" fontAlgn="auto" hangingPunct="1">
              <a:spcAft>
                <a:spcPts val="0"/>
              </a:spcAft>
              <a:buClr>
                <a:schemeClr val="accent1">
                  <a:lumMod val="75000"/>
                </a:schemeClr>
              </a:buClr>
              <a:buFont typeface="Wingdings 3" charset="2"/>
              <a:buNone/>
              <a:defRPr/>
            </a:pPr>
            <a:r>
              <a:rPr lang="en-GB" sz="3200" dirty="0"/>
              <a:t>2023</a:t>
            </a:r>
          </a:p>
          <a:p>
            <a:pPr eaLnBrk="1" hangingPunct="1">
              <a:defRPr/>
            </a:pPr>
            <a:endParaRPr lang="en-GB"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4B69CDFB-1B63-488A-82A0-69D51B443E32}"/>
              </a:ext>
            </a:extLst>
          </p:cNvPr>
          <p:cNvSpPr>
            <a:spLocks noGrp="1" noChangeArrowheads="1"/>
          </p:cNvSpPr>
          <p:nvPr>
            <p:ph type="title"/>
          </p:nvPr>
        </p:nvSpPr>
        <p:spPr>
          <a:xfrm>
            <a:off x="623392" y="772333"/>
            <a:ext cx="9433048" cy="1000483"/>
          </a:xfrm>
        </p:spPr>
        <p:txBody>
          <a:bodyPr>
            <a:normAutofit fontScale="90000"/>
          </a:bodyPr>
          <a:lstStyle/>
          <a:p>
            <a:pPr algn="ctr" eaLnBrk="1" hangingPunct="1"/>
            <a:r>
              <a:rPr lang="en-GB" altLang="en-US" dirty="0"/>
              <a:t>Clips from Channel 4’s ‘The Undateables’</a:t>
            </a:r>
          </a:p>
        </p:txBody>
      </p:sp>
      <p:sp>
        <p:nvSpPr>
          <p:cNvPr id="9219" name="Content Placeholder 2">
            <a:extLst>
              <a:ext uri="{FF2B5EF4-FFF2-40B4-BE49-F238E27FC236}">
                <a16:creationId xmlns:a16="http://schemas.microsoft.com/office/drawing/2014/main" id="{E540E8F3-126E-469A-B212-CCDE35DACBDB}"/>
              </a:ext>
            </a:extLst>
          </p:cNvPr>
          <p:cNvSpPr>
            <a:spLocks noGrp="1" noChangeArrowheads="1"/>
          </p:cNvSpPr>
          <p:nvPr>
            <p:ph idx="1"/>
          </p:nvPr>
        </p:nvSpPr>
        <p:spPr>
          <a:xfrm>
            <a:off x="1199456" y="908720"/>
            <a:ext cx="6306003" cy="5249334"/>
          </a:xfrm>
        </p:spPr>
        <p:txBody>
          <a:bodyPr anchor="ctr">
            <a:normAutofit/>
          </a:bodyPr>
          <a:lstStyle/>
          <a:p>
            <a:pPr eaLnBrk="1" hangingPunct="1"/>
            <a:r>
              <a:rPr lang="en-GB" altLang="en-US" dirty="0"/>
              <a:t>Please watch the following clips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3251A-F810-86C8-518A-9E5374DB3999}"/>
              </a:ext>
            </a:extLst>
          </p:cNvPr>
          <p:cNvSpPr>
            <a:spLocks noGrp="1"/>
          </p:cNvSpPr>
          <p:nvPr>
            <p:ph type="title"/>
          </p:nvPr>
        </p:nvSpPr>
        <p:spPr/>
        <p:txBody>
          <a:bodyPr/>
          <a:lstStyle/>
          <a:p>
            <a:endParaRPr lang="en-GB"/>
          </a:p>
        </p:txBody>
      </p:sp>
      <p:pic>
        <p:nvPicPr>
          <p:cNvPr id="4" name="Online Media 3" title="Prospective Paralympian Gets Emotional When He Discovers He Has A Date | The Undateables">
            <a:hlinkClick r:id="" action="ppaction://media"/>
            <a:extLst>
              <a:ext uri="{FF2B5EF4-FFF2-40B4-BE49-F238E27FC236}">
                <a16:creationId xmlns:a16="http://schemas.microsoft.com/office/drawing/2014/main" id="{7A4FE6DE-0588-0D32-AAAB-37236E99B640}"/>
              </a:ext>
            </a:extLst>
          </p:cNvPr>
          <p:cNvPicPr>
            <a:picLocks noGrp="1" noRot="1" noChangeAspect="1"/>
          </p:cNvPicPr>
          <p:nvPr>
            <p:ph idx="1"/>
            <a:videoFile r:link="rId1"/>
          </p:nvPr>
        </p:nvPicPr>
        <p:blipFill>
          <a:blip r:embed="rId3"/>
          <a:stretch>
            <a:fillRect/>
          </a:stretch>
        </p:blipFill>
        <p:spPr>
          <a:xfrm>
            <a:off x="407368" y="457190"/>
            <a:ext cx="10680782" cy="6035050"/>
          </a:xfrm>
          <a:prstGeom prst="rect">
            <a:avLst/>
          </a:prstGeom>
        </p:spPr>
      </p:pic>
    </p:spTree>
    <p:extLst>
      <p:ext uri="{BB962C8B-B14F-4D97-AF65-F5344CB8AC3E}">
        <p14:creationId xmlns:p14="http://schemas.microsoft.com/office/powerpoint/2010/main" val="234475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Getting Nervous About The First Date | The Undateables">
            <a:hlinkClick r:id="" action="ppaction://media"/>
            <a:extLst>
              <a:ext uri="{FF2B5EF4-FFF2-40B4-BE49-F238E27FC236}">
                <a16:creationId xmlns:a16="http://schemas.microsoft.com/office/drawing/2014/main" id="{91628DFB-5EF9-E235-C185-3E81586C05E4}"/>
              </a:ext>
            </a:extLst>
          </p:cNvPr>
          <p:cNvPicPr>
            <a:picLocks noGrp="1" noRot="1" noChangeAspect="1"/>
          </p:cNvPicPr>
          <p:nvPr>
            <p:ph idx="1"/>
            <a:videoFile r:link="rId1"/>
          </p:nvPr>
        </p:nvPicPr>
        <p:blipFill>
          <a:blip r:embed="rId3"/>
          <a:stretch>
            <a:fillRect/>
          </a:stretch>
        </p:blipFill>
        <p:spPr>
          <a:xfrm>
            <a:off x="623392" y="404664"/>
            <a:ext cx="10221386" cy="5775474"/>
          </a:xfrm>
          <a:prstGeom prst="rect">
            <a:avLst/>
          </a:prstGeom>
        </p:spPr>
      </p:pic>
    </p:spTree>
    <p:extLst>
      <p:ext uri="{BB962C8B-B14F-4D97-AF65-F5344CB8AC3E}">
        <p14:creationId xmlns:p14="http://schemas.microsoft.com/office/powerpoint/2010/main" val="605993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23B60-2B73-769A-5ED3-DE5B95BCD221}"/>
              </a:ext>
            </a:extLst>
          </p:cNvPr>
          <p:cNvSpPr>
            <a:spLocks noGrp="1"/>
          </p:cNvSpPr>
          <p:nvPr>
            <p:ph type="title"/>
          </p:nvPr>
        </p:nvSpPr>
        <p:spPr/>
        <p:txBody>
          <a:bodyPr/>
          <a:lstStyle/>
          <a:p>
            <a:r>
              <a:rPr lang="en-GB" dirty="0"/>
              <a:t>V</a:t>
            </a:r>
          </a:p>
        </p:txBody>
      </p:sp>
      <p:pic>
        <p:nvPicPr>
          <p:cNvPr id="4" name="Online Media 3" title="Tourettes Sufferer's Wedding Proposal | The Undateables">
            <a:hlinkClick r:id="" action="ppaction://media"/>
            <a:extLst>
              <a:ext uri="{FF2B5EF4-FFF2-40B4-BE49-F238E27FC236}">
                <a16:creationId xmlns:a16="http://schemas.microsoft.com/office/drawing/2014/main" id="{464C3121-2ECA-5249-60DB-C0F520B048DD}"/>
              </a:ext>
            </a:extLst>
          </p:cNvPr>
          <p:cNvPicPr>
            <a:picLocks noGrp="1" noRot="1" noChangeAspect="1"/>
          </p:cNvPicPr>
          <p:nvPr>
            <p:ph idx="1"/>
            <a:videoFile r:link="rId1"/>
          </p:nvPr>
        </p:nvPicPr>
        <p:blipFill>
          <a:blip r:embed="rId3"/>
          <a:stretch>
            <a:fillRect/>
          </a:stretch>
        </p:blipFill>
        <p:spPr>
          <a:xfrm>
            <a:off x="347475" y="398561"/>
            <a:ext cx="10577451" cy="5976664"/>
          </a:xfrm>
          <a:prstGeom prst="rect">
            <a:avLst/>
          </a:prstGeom>
        </p:spPr>
      </p:pic>
    </p:spTree>
    <p:extLst>
      <p:ext uri="{BB962C8B-B14F-4D97-AF65-F5344CB8AC3E}">
        <p14:creationId xmlns:p14="http://schemas.microsoft.com/office/powerpoint/2010/main" val="21555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0">
            <a:extLst>
              <a:ext uri="{FF2B5EF4-FFF2-40B4-BE49-F238E27FC236}">
                <a16:creationId xmlns:a16="http://schemas.microsoft.com/office/drawing/2014/main" id="{0D5F8285-8340-4A1B-BD46-8AC236F9BFCA}"/>
              </a:ext>
            </a:extLst>
          </p:cNvPr>
          <p:cNvSpPr>
            <a:spLocks noChangeArrowheads="1"/>
          </p:cNvSpPr>
          <p:nvPr/>
        </p:nvSpPr>
        <p:spPr bwMode="auto">
          <a:xfrm>
            <a:off x="2927350" y="2276475"/>
            <a:ext cx="6400800"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20000"/>
              </a:spcBef>
            </a:pPr>
            <a:endParaRPr lang="en-US" altLang="en-US" sz="3200">
              <a:latin typeface="Arial" panose="020B0604020202020204" pitchFamily="34" charset="0"/>
            </a:endParaRPr>
          </a:p>
        </p:txBody>
      </p:sp>
      <p:pic>
        <p:nvPicPr>
          <p:cNvPr id="10243" name="Picture 1">
            <a:extLst>
              <a:ext uri="{FF2B5EF4-FFF2-40B4-BE49-F238E27FC236}">
                <a16:creationId xmlns:a16="http://schemas.microsoft.com/office/drawing/2014/main" id="{D3E11F59-F0F2-4E73-87A3-997EFD2F99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51188" y="1252538"/>
            <a:ext cx="5953125"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a:extLst>
              <a:ext uri="{FF2B5EF4-FFF2-40B4-BE49-F238E27FC236}">
                <a16:creationId xmlns:a16="http://schemas.microsoft.com/office/drawing/2014/main" id="{5F430AFE-06E6-40CD-BDAE-A5E3E84F21B3}"/>
              </a:ext>
            </a:extLst>
          </p:cNvPr>
          <p:cNvSpPr/>
          <p:nvPr/>
        </p:nvSpPr>
        <p:spPr>
          <a:xfrm>
            <a:off x="2855913" y="5181600"/>
            <a:ext cx="6472237" cy="8953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rPr>
              <a:t>How does the Channel 4 show ‘The Undateables’ encourage us to view the disabled?</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27A4AFD8-D3B4-4A0B-8B0D-D56A1E6B9330}"/>
              </a:ext>
            </a:extLst>
          </p:cNvPr>
          <p:cNvSpPr>
            <a:spLocks noGrp="1" noChangeArrowheads="1"/>
          </p:cNvSpPr>
          <p:nvPr>
            <p:ph type="title"/>
          </p:nvPr>
        </p:nvSpPr>
        <p:spPr/>
        <p:txBody>
          <a:bodyPr/>
          <a:lstStyle/>
          <a:p>
            <a:pPr eaLnBrk="1" hangingPunct="1"/>
            <a:r>
              <a:rPr lang="en-GB" altLang="en-US" dirty="0"/>
              <a:t>Two Views of Disability- Recap</a:t>
            </a:r>
          </a:p>
        </p:txBody>
      </p:sp>
      <p:sp>
        <p:nvSpPr>
          <p:cNvPr id="11267" name="Content Placeholder 2">
            <a:extLst>
              <a:ext uri="{FF2B5EF4-FFF2-40B4-BE49-F238E27FC236}">
                <a16:creationId xmlns:a16="http://schemas.microsoft.com/office/drawing/2014/main" id="{33118901-0D7E-4470-A593-EC851F5B86D0}"/>
              </a:ext>
            </a:extLst>
          </p:cNvPr>
          <p:cNvSpPr>
            <a:spLocks noGrp="1" noChangeArrowheads="1"/>
          </p:cNvSpPr>
          <p:nvPr>
            <p:ph idx="1"/>
          </p:nvPr>
        </p:nvSpPr>
        <p:spPr>
          <a:solidFill>
            <a:schemeClr val="bg1"/>
          </a:solidFill>
          <a:ln>
            <a:solidFill>
              <a:schemeClr val="tx1"/>
            </a:solidFill>
            <a:miter lim="800000"/>
            <a:headEnd/>
            <a:tailEnd/>
          </a:ln>
        </p:spPr>
        <p:txBody>
          <a:bodyPr/>
          <a:lstStyle/>
          <a:p>
            <a:pPr eaLnBrk="1" hangingPunct="1"/>
            <a:r>
              <a:rPr lang="en-GB" altLang="en-US" sz="2800" b="1" dirty="0"/>
              <a:t> Medical Model - </a:t>
            </a:r>
            <a:r>
              <a:rPr lang="en-GB" altLang="en-US" sz="2800" dirty="0"/>
              <a:t>Disabled by physical/mental impairment and need caring for, they are dependent on the able bodied</a:t>
            </a:r>
          </a:p>
          <a:p>
            <a:pPr eaLnBrk="1" hangingPunct="1"/>
            <a:endParaRPr lang="en-GB" altLang="en-US" sz="2800" dirty="0"/>
          </a:p>
          <a:p>
            <a:pPr eaLnBrk="1" hangingPunct="1"/>
            <a:r>
              <a:rPr lang="en-GB" altLang="en-US" sz="2800" b="1" dirty="0"/>
              <a:t> Social Model (Disablism)</a:t>
            </a:r>
            <a:r>
              <a:rPr lang="en-GB" altLang="en-US" sz="2800" dirty="0"/>
              <a:t> - Disabled people are disabled by society through prejudice and discrimination reinforcing the belief they are dependent on the able bodied</a:t>
            </a:r>
          </a:p>
          <a:p>
            <a:pPr marL="0" indent="0" eaLnBrk="1" hangingPunct="1">
              <a:buFont typeface="Corbel" panose="020B0503020204020204" pitchFamily="34" charset="0"/>
              <a:buNone/>
            </a:pPr>
            <a:endParaRPr lang="en-GB" altLang="en-US" sz="2800" dirty="0"/>
          </a:p>
          <a:p>
            <a:pPr marL="0" indent="0" eaLnBrk="1" hangingPunct="1">
              <a:buFont typeface="Corbel" panose="020B0503020204020204" pitchFamily="34" charset="0"/>
              <a:buNone/>
            </a:pPr>
            <a:endParaRPr lang="en-GB" alt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F1438691-ED6B-4758-8AA6-DE9308FE2DF9}"/>
              </a:ext>
            </a:extLst>
          </p:cNvPr>
          <p:cNvSpPr>
            <a:spLocks noGrp="1" noChangeArrowheads="1"/>
          </p:cNvSpPr>
          <p:nvPr>
            <p:ph type="title"/>
          </p:nvPr>
        </p:nvSpPr>
        <p:spPr>
          <a:xfrm>
            <a:off x="4223792" y="116632"/>
            <a:ext cx="5740739" cy="1499616"/>
          </a:xfrm>
        </p:spPr>
        <p:txBody>
          <a:bodyPr>
            <a:normAutofit/>
          </a:bodyPr>
          <a:lstStyle/>
          <a:p>
            <a:pPr eaLnBrk="1" hangingPunct="1"/>
            <a:r>
              <a:rPr lang="en-GB" altLang="en-US" dirty="0"/>
              <a:t>Disablism</a:t>
            </a:r>
          </a:p>
        </p:txBody>
      </p:sp>
      <p:sp>
        <p:nvSpPr>
          <p:cNvPr id="3" name="Content Placeholder 2">
            <a:extLst>
              <a:ext uri="{FF2B5EF4-FFF2-40B4-BE49-F238E27FC236}">
                <a16:creationId xmlns:a16="http://schemas.microsoft.com/office/drawing/2014/main" id="{51BB01E7-2185-43F8-8DAD-9F4E7E15033B}"/>
              </a:ext>
            </a:extLst>
          </p:cNvPr>
          <p:cNvSpPr>
            <a:spLocks noGrp="1"/>
          </p:cNvSpPr>
          <p:nvPr>
            <p:ph idx="1"/>
          </p:nvPr>
        </p:nvSpPr>
        <p:spPr>
          <a:xfrm>
            <a:off x="5303912" y="1916832"/>
            <a:ext cx="5740739" cy="4023360"/>
          </a:xfrm>
        </p:spPr>
        <p:txBody>
          <a:bodyPr rtlCol="0">
            <a:normAutofit lnSpcReduction="10000"/>
          </a:bodyPr>
          <a:lstStyle/>
          <a:p>
            <a:pPr eaLnBrk="1" fontAlgn="auto" hangingPunct="1">
              <a:spcBef>
                <a:spcPts val="930"/>
              </a:spcBef>
              <a:spcAft>
                <a:spcPts val="0"/>
              </a:spcAft>
              <a:defRPr/>
            </a:pPr>
            <a:r>
              <a:rPr lang="en-GB" altLang="en-US" sz="1900" dirty="0"/>
              <a:t> The social barriers that arise when an able-bodied person views someone with an impairment with prejudice and treats them in a discriminatory way.</a:t>
            </a:r>
          </a:p>
          <a:p>
            <a:pPr eaLnBrk="1" fontAlgn="auto" hangingPunct="1">
              <a:spcBef>
                <a:spcPts val="930"/>
              </a:spcBef>
              <a:spcAft>
                <a:spcPts val="0"/>
              </a:spcAft>
              <a:defRPr/>
            </a:pPr>
            <a:endParaRPr lang="en-GB" altLang="en-US" sz="1900" dirty="0"/>
          </a:p>
          <a:p>
            <a:pPr eaLnBrk="1" fontAlgn="auto" hangingPunct="1">
              <a:spcBef>
                <a:spcPts val="930"/>
              </a:spcBef>
              <a:spcAft>
                <a:spcPts val="0"/>
              </a:spcAft>
              <a:defRPr/>
            </a:pPr>
            <a:r>
              <a:rPr lang="en-GB" sz="1900" b="1" dirty="0"/>
              <a:t> Shakespeare (2000) </a:t>
            </a:r>
            <a:r>
              <a:rPr lang="en-GB" sz="1900" dirty="0"/>
              <a:t>found that the media representations of disabled people still relied on old stereotypes of twisted villains, plucky heroes and weak victims.</a:t>
            </a:r>
          </a:p>
          <a:p>
            <a:pPr eaLnBrk="1" fontAlgn="auto" hangingPunct="1">
              <a:spcBef>
                <a:spcPts val="930"/>
              </a:spcBef>
              <a:spcAft>
                <a:spcPts val="0"/>
              </a:spcAft>
              <a:defRPr/>
            </a:pPr>
            <a:endParaRPr lang="en-GB" sz="1900" dirty="0"/>
          </a:p>
          <a:p>
            <a:pPr eaLnBrk="1" fontAlgn="auto" hangingPunct="1">
              <a:spcBef>
                <a:spcPts val="930"/>
              </a:spcBef>
              <a:spcAft>
                <a:spcPts val="0"/>
              </a:spcAft>
              <a:defRPr/>
            </a:pPr>
            <a:r>
              <a:rPr lang="en-GB" sz="1900" dirty="0"/>
              <a:t> He argues that the mass media encourages the able – bodied population to view people with disabilities as ‘other’ – an abnormal group that is not part of mainstream society. </a:t>
            </a:r>
          </a:p>
          <a:p>
            <a:pPr marL="320040" indent="-320040" eaLnBrk="1" fontAlgn="auto" hangingPunct="1">
              <a:spcBef>
                <a:spcPts val="930"/>
              </a:spcBef>
              <a:spcAft>
                <a:spcPts val="0"/>
              </a:spcAft>
              <a:defRPr/>
            </a:pPr>
            <a:endParaRPr lang="en-GB" sz="1900" dirty="0"/>
          </a:p>
          <a:p>
            <a:pPr marL="320040" indent="-320040" eaLnBrk="1" fontAlgn="auto" hangingPunct="1">
              <a:spcBef>
                <a:spcPts val="930"/>
              </a:spcBef>
              <a:spcAft>
                <a:spcPts val="0"/>
              </a:spcAft>
              <a:defRPr/>
            </a:pPr>
            <a:endParaRPr lang="en-GB" altLang="en-US" sz="1900" dirty="0"/>
          </a:p>
          <a:p>
            <a:pPr marL="320040" indent="-320040" eaLnBrk="1" fontAlgn="auto" hangingPunct="1">
              <a:spcBef>
                <a:spcPts val="930"/>
              </a:spcBef>
              <a:spcAft>
                <a:spcPts val="0"/>
              </a:spcAft>
              <a:defRPr/>
            </a:pPr>
            <a:endParaRPr lang="en-GB" sz="1900" dirty="0"/>
          </a:p>
        </p:txBody>
      </p:sp>
      <p:pic>
        <p:nvPicPr>
          <p:cNvPr id="12292" name="Picture 5">
            <a:extLst>
              <a:ext uri="{FF2B5EF4-FFF2-40B4-BE49-F238E27FC236}">
                <a16:creationId xmlns:a16="http://schemas.microsoft.com/office/drawing/2014/main" id="{C76B8F5B-3A50-44F8-84F6-8A2F7D9062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23435"/>
          <a:stretch/>
        </p:blipFill>
        <p:spPr bwMode="auto">
          <a:xfrm>
            <a:off x="484632" y="484632"/>
            <a:ext cx="3248521" cy="351194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3" name="Picture 4">
            <a:extLst>
              <a:ext uri="{FF2B5EF4-FFF2-40B4-BE49-F238E27FC236}">
                <a16:creationId xmlns:a16="http://schemas.microsoft.com/office/drawing/2014/main" id="{BDE5053D-98BA-45D3-B9ED-4AC433CC815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16" r="10663" b="-1"/>
          <a:stretch/>
        </p:blipFill>
        <p:spPr bwMode="auto">
          <a:xfrm>
            <a:off x="1688924" y="4150596"/>
            <a:ext cx="3291514" cy="223180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220BD30A-B664-4A13-99BB-B1025C1A6D49}"/>
              </a:ext>
            </a:extLst>
          </p:cNvPr>
          <p:cNvSpPr>
            <a:spLocks noGrp="1" noChangeArrowheads="1"/>
          </p:cNvSpPr>
          <p:nvPr>
            <p:ph type="title"/>
          </p:nvPr>
        </p:nvSpPr>
        <p:spPr>
          <a:xfrm>
            <a:off x="479376" y="260648"/>
            <a:ext cx="9692640" cy="1325562"/>
          </a:xfrm>
        </p:spPr>
        <p:txBody>
          <a:bodyPr/>
          <a:lstStyle/>
          <a:p>
            <a:pPr algn="ctr" eaLnBrk="1" hangingPunct="1"/>
            <a:r>
              <a:rPr lang="en-GB" altLang="en-US" dirty="0">
                <a:solidFill>
                  <a:schemeClr val="tx1"/>
                </a:solidFill>
              </a:rPr>
              <a:t>Content Analysis </a:t>
            </a:r>
          </a:p>
        </p:txBody>
      </p:sp>
      <p:sp>
        <p:nvSpPr>
          <p:cNvPr id="6147" name="Rectangle 3">
            <a:extLst>
              <a:ext uri="{FF2B5EF4-FFF2-40B4-BE49-F238E27FC236}">
                <a16:creationId xmlns:a16="http://schemas.microsoft.com/office/drawing/2014/main" id="{86EB5AD1-AEA4-4ED2-A487-B725D52F9871}"/>
              </a:ext>
            </a:extLst>
          </p:cNvPr>
          <p:cNvSpPr>
            <a:spLocks noGrp="1" noChangeArrowheads="1"/>
          </p:cNvSpPr>
          <p:nvPr>
            <p:ph sz="half" idx="1"/>
          </p:nvPr>
        </p:nvSpPr>
        <p:spPr>
          <a:xfrm>
            <a:off x="767408" y="2290571"/>
            <a:ext cx="3455590" cy="3834384"/>
          </a:xfrm>
          <a:solidFill>
            <a:schemeClr val="bg1"/>
          </a:solidFill>
          <a:ln>
            <a:solidFill>
              <a:schemeClr val="tx1"/>
            </a:solidFill>
            <a:miter lim="800000"/>
            <a:headEnd/>
            <a:tailEnd/>
          </a:ln>
        </p:spPr>
        <p:txBody>
          <a:bodyPr rtlCol="0">
            <a:normAutofit fontScale="92500" lnSpcReduction="20000"/>
          </a:bodyPr>
          <a:lstStyle/>
          <a:p>
            <a:pPr eaLnBrk="1" fontAlgn="auto" hangingPunct="1">
              <a:spcBef>
                <a:spcPts val="930"/>
              </a:spcBef>
              <a:spcAft>
                <a:spcPts val="0"/>
              </a:spcAft>
              <a:defRPr/>
            </a:pPr>
            <a:r>
              <a:rPr lang="en-US" altLang="en-US" sz="2600" dirty="0"/>
              <a:t> According to Barnes (1992), there are a range of images of the disabled.  </a:t>
            </a:r>
          </a:p>
          <a:p>
            <a:pPr eaLnBrk="1" fontAlgn="auto" hangingPunct="1">
              <a:spcBef>
                <a:spcPts val="930"/>
              </a:spcBef>
              <a:spcAft>
                <a:spcPts val="0"/>
              </a:spcAft>
              <a:defRPr/>
            </a:pPr>
            <a:endParaRPr lang="en-US" altLang="en-US" sz="2600" dirty="0"/>
          </a:p>
          <a:p>
            <a:pPr eaLnBrk="1" fontAlgn="auto" hangingPunct="1">
              <a:spcBef>
                <a:spcPts val="930"/>
              </a:spcBef>
              <a:spcAft>
                <a:spcPts val="0"/>
              </a:spcAft>
              <a:defRPr/>
            </a:pPr>
            <a:r>
              <a:rPr lang="en-US" altLang="en-US" sz="2600" dirty="0"/>
              <a:t> Content analysis of electronic and print media identified ‘the disabled person as……’</a:t>
            </a:r>
          </a:p>
          <a:p>
            <a:pPr marL="320040" indent="-320040" eaLnBrk="1" fontAlgn="auto" hangingPunct="1">
              <a:spcBef>
                <a:spcPts val="930"/>
              </a:spcBef>
              <a:spcAft>
                <a:spcPts val="0"/>
              </a:spcAft>
              <a:defRPr/>
            </a:pPr>
            <a:endParaRPr lang="en-GB" altLang="en-US" dirty="0"/>
          </a:p>
        </p:txBody>
      </p:sp>
      <p:sp>
        <p:nvSpPr>
          <p:cNvPr id="2" name="Content Placeholder 1">
            <a:extLst>
              <a:ext uri="{FF2B5EF4-FFF2-40B4-BE49-F238E27FC236}">
                <a16:creationId xmlns:a16="http://schemas.microsoft.com/office/drawing/2014/main" id="{5F24819C-2344-459E-AA44-A41A478F1D48}"/>
              </a:ext>
            </a:extLst>
          </p:cNvPr>
          <p:cNvSpPr>
            <a:spLocks noGrp="1"/>
          </p:cNvSpPr>
          <p:nvPr>
            <p:ph sz="half" idx="2"/>
          </p:nvPr>
        </p:nvSpPr>
        <p:spPr>
          <a:xfrm>
            <a:off x="4655840" y="2246579"/>
            <a:ext cx="3672408" cy="3878376"/>
          </a:xfrm>
          <a:solidFill>
            <a:schemeClr val="bg1"/>
          </a:solidFill>
          <a:ln>
            <a:solidFill>
              <a:schemeClr val="tx1"/>
            </a:solidFill>
          </a:ln>
        </p:spPr>
        <p:txBody>
          <a:bodyPr rtlCol="0">
            <a:normAutofit fontScale="92500" lnSpcReduction="20000"/>
          </a:bodyPr>
          <a:lstStyle/>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pitiable and pathetic</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an object of violence</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sinister and evil</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atmosphere or curio</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‘super cripple’</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an object of ridicule</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their own worst enemy</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a burden</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sexually abnormal</a:t>
            </a:r>
          </a:p>
          <a:p>
            <a:pPr marL="640080" lvl="1" indent="-320040" eaLnBrk="1" fontAlgn="auto" hangingPunct="1">
              <a:lnSpc>
                <a:spcPct val="90000"/>
              </a:lnSpc>
              <a:spcBef>
                <a:spcPts val="930"/>
              </a:spcBef>
              <a:spcAft>
                <a:spcPts val="0"/>
              </a:spcAft>
              <a:defRPr/>
            </a:pPr>
            <a:r>
              <a:rPr lang="en-US" altLang="en-US" sz="2000" dirty="0">
                <a:solidFill>
                  <a:schemeClr val="tx1"/>
                </a:solidFill>
                <a:ea typeface="ＭＳ Ｐゴシック" panose="020B0600070205080204" pitchFamily="34" charset="-128"/>
              </a:rPr>
              <a:t>incapable of participating n community life</a:t>
            </a:r>
          </a:p>
          <a:p>
            <a:pPr marL="320040" indent="-320040" eaLnBrk="1" fontAlgn="auto" hangingPunct="1">
              <a:spcBef>
                <a:spcPts val="930"/>
              </a:spcBef>
              <a:spcAft>
                <a:spcPts val="0"/>
              </a:spcAft>
              <a:defRPr/>
            </a:pPr>
            <a:endParaRPr lang="en-GB" dirty="0"/>
          </a:p>
        </p:txBody>
      </p:sp>
      <p:pic>
        <p:nvPicPr>
          <p:cNvPr id="4" name="Picture 3">
            <a:extLst>
              <a:ext uri="{FF2B5EF4-FFF2-40B4-BE49-F238E27FC236}">
                <a16:creationId xmlns:a16="http://schemas.microsoft.com/office/drawing/2014/main" id="{29A6F0A7-B588-4CEB-9ECC-8F05F8124684}"/>
              </a:ext>
            </a:extLst>
          </p:cNvPr>
          <p:cNvPicPr>
            <a:picLocks noChangeAspect="1"/>
          </p:cNvPicPr>
          <p:nvPr/>
        </p:nvPicPr>
        <p:blipFill>
          <a:blip r:embed="rId2"/>
          <a:stretch>
            <a:fillRect/>
          </a:stretch>
        </p:blipFill>
        <p:spPr>
          <a:xfrm>
            <a:off x="8753974" y="2780928"/>
            <a:ext cx="3004347" cy="18002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20E53F09-8F6F-4805-B128-5723BE835496}"/>
              </a:ext>
            </a:extLst>
          </p:cNvPr>
          <p:cNvSpPr>
            <a:spLocks noGrp="1" noChangeArrowheads="1"/>
          </p:cNvSpPr>
          <p:nvPr>
            <p:ph type="title"/>
          </p:nvPr>
        </p:nvSpPr>
        <p:spPr>
          <a:xfrm>
            <a:off x="2806700" y="516954"/>
            <a:ext cx="8897938" cy="1560513"/>
          </a:xfrm>
        </p:spPr>
        <p:txBody>
          <a:bodyPr/>
          <a:lstStyle/>
          <a:p>
            <a:pPr algn="ctr" eaLnBrk="1" hangingPunct="1"/>
            <a:r>
              <a:rPr lang="en-GB" altLang="en-US" dirty="0"/>
              <a:t>The Effect of Telethons</a:t>
            </a:r>
            <a:br>
              <a:rPr lang="en-GB" altLang="en-US" dirty="0"/>
            </a:br>
            <a:r>
              <a:rPr lang="en-GB" altLang="en-US" sz="4000" dirty="0"/>
              <a:t>(Charity fundraising)</a:t>
            </a:r>
            <a:endParaRPr lang="en-GB" altLang="en-US" dirty="0"/>
          </a:p>
        </p:txBody>
      </p:sp>
      <p:sp>
        <p:nvSpPr>
          <p:cNvPr id="7171" name="Rectangle 3">
            <a:extLst>
              <a:ext uri="{FF2B5EF4-FFF2-40B4-BE49-F238E27FC236}">
                <a16:creationId xmlns:a16="http://schemas.microsoft.com/office/drawing/2014/main" id="{55C39963-086F-4D3D-B93F-94DE72BDCE90}"/>
              </a:ext>
            </a:extLst>
          </p:cNvPr>
          <p:cNvSpPr>
            <a:spLocks noGrp="1" noChangeArrowheads="1"/>
          </p:cNvSpPr>
          <p:nvPr>
            <p:ph idx="1"/>
          </p:nvPr>
        </p:nvSpPr>
        <p:spPr>
          <a:xfrm>
            <a:off x="263352" y="2438400"/>
            <a:ext cx="10873208" cy="4158952"/>
          </a:xfrm>
          <a:solidFill>
            <a:schemeClr val="bg1"/>
          </a:solidFill>
          <a:ln>
            <a:solidFill>
              <a:schemeClr val="tx1"/>
            </a:solidFill>
          </a:ln>
        </p:spPr>
        <p:txBody>
          <a:bodyPr rtlCol="0">
            <a:normAutofit fontScale="62500" lnSpcReduction="20000"/>
          </a:bodyPr>
          <a:lstStyle/>
          <a:p>
            <a:pPr eaLnBrk="1" fontAlgn="auto" hangingPunct="1">
              <a:lnSpc>
                <a:spcPct val="90000"/>
              </a:lnSpc>
              <a:spcBef>
                <a:spcPts val="930"/>
              </a:spcBef>
              <a:spcAft>
                <a:spcPts val="0"/>
              </a:spcAft>
              <a:defRPr/>
            </a:pPr>
            <a:r>
              <a:rPr lang="en-GB" altLang="en-US" sz="3400" b="1" dirty="0"/>
              <a:t> </a:t>
            </a:r>
            <a:r>
              <a:rPr lang="en-GB" altLang="en-US" sz="3400" dirty="0"/>
              <a:t>Roper (2003) – mass media representations of people with disabilities on telethons can create problems for the disabled</a:t>
            </a:r>
          </a:p>
          <a:p>
            <a:pPr eaLnBrk="1" fontAlgn="auto" hangingPunct="1">
              <a:lnSpc>
                <a:spcPct val="90000"/>
              </a:lnSpc>
              <a:spcBef>
                <a:spcPts val="930"/>
              </a:spcBef>
              <a:spcAft>
                <a:spcPts val="0"/>
              </a:spcAft>
              <a:defRPr/>
            </a:pPr>
            <a:endParaRPr lang="en-GB" altLang="en-US" sz="3400" dirty="0"/>
          </a:p>
          <a:p>
            <a:pPr eaLnBrk="1" fontAlgn="auto" hangingPunct="1">
              <a:lnSpc>
                <a:spcPct val="90000"/>
              </a:lnSpc>
              <a:spcBef>
                <a:spcPts val="930"/>
              </a:spcBef>
              <a:spcAft>
                <a:spcPts val="0"/>
              </a:spcAft>
              <a:defRPr/>
            </a:pPr>
            <a:r>
              <a:rPr lang="en-GB" altLang="en-US" sz="3400" dirty="0"/>
              <a:t> Rely on ‘cute’ children which are not representative of the population</a:t>
            </a:r>
          </a:p>
          <a:p>
            <a:pPr eaLnBrk="1" fontAlgn="auto" hangingPunct="1">
              <a:lnSpc>
                <a:spcPct val="90000"/>
              </a:lnSpc>
              <a:spcBef>
                <a:spcPts val="930"/>
              </a:spcBef>
              <a:spcAft>
                <a:spcPts val="0"/>
              </a:spcAft>
              <a:defRPr/>
            </a:pPr>
            <a:endParaRPr lang="en-GB" altLang="en-US" sz="3400" dirty="0"/>
          </a:p>
          <a:p>
            <a:pPr eaLnBrk="1" fontAlgn="auto" hangingPunct="1">
              <a:lnSpc>
                <a:spcPct val="90000"/>
              </a:lnSpc>
              <a:spcBef>
                <a:spcPts val="930"/>
              </a:spcBef>
              <a:spcAft>
                <a:spcPts val="0"/>
              </a:spcAft>
              <a:defRPr/>
            </a:pPr>
            <a:r>
              <a:rPr lang="en-GB" altLang="en-US" sz="3400" dirty="0"/>
              <a:t> Implies that charities, not governments, should be responsible for providing for the disabled, doesn’t ask why these people are disadvantaged</a:t>
            </a:r>
          </a:p>
          <a:p>
            <a:pPr eaLnBrk="1" fontAlgn="auto" hangingPunct="1">
              <a:lnSpc>
                <a:spcPct val="90000"/>
              </a:lnSpc>
              <a:spcBef>
                <a:spcPts val="930"/>
              </a:spcBef>
              <a:spcAft>
                <a:spcPts val="0"/>
              </a:spcAft>
              <a:defRPr/>
            </a:pPr>
            <a:endParaRPr lang="en-GB" altLang="en-US" sz="3400" dirty="0"/>
          </a:p>
          <a:p>
            <a:pPr eaLnBrk="1" fontAlgn="auto" hangingPunct="1">
              <a:spcBef>
                <a:spcPts val="930"/>
              </a:spcBef>
              <a:spcAft>
                <a:spcPts val="0"/>
              </a:spcAft>
              <a:defRPr/>
            </a:pPr>
            <a:r>
              <a:rPr lang="en-GB" altLang="en-US" sz="3400" b="1" dirty="0"/>
              <a:t> </a:t>
            </a:r>
            <a:r>
              <a:rPr lang="en-GB" altLang="en-US" sz="3400" dirty="0"/>
              <a:t>Roper (2003) argues that media representations end up creating beggars</a:t>
            </a:r>
          </a:p>
          <a:p>
            <a:pPr eaLnBrk="1" fontAlgn="auto" hangingPunct="1">
              <a:spcBef>
                <a:spcPts val="930"/>
              </a:spcBef>
              <a:spcAft>
                <a:spcPts val="0"/>
              </a:spcAft>
              <a:defRPr/>
            </a:pPr>
            <a:endParaRPr lang="en-GB" altLang="en-US" sz="3400" dirty="0"/>
          </a:p>
          <a:p>
            <a:pPr eaLnBrk="1" fontAlgn="auto" hangingPunct="1">
              <a:spcBef>
                <a:spcPts val="930"/>
              </a:spcBef>
              <a:spcAft>
                <a:spcPts val="0"/>
              </a:spcAft>
              <a:defRPr/>
            </a:pPr>
            <a:r>
              <a:rPr lang="en-GB" altLang="en-US" sz="3400" dirty="0"/>
              <a:t> Telethons are aimed at allowing the public to alleviate guilt and relief that they’re not disabled, not informing on the facts</a:t>
            </a:r>
          </a:p>
          <a:p>
            <a:pPr marL="0" indent="0" algn="r" eaLnBrk="1" fontAlgn="auto" hangingPunct="1">
              <a:spcBef>
                <a:spcPts val="930"/>
              </a:spcBef>
              <a:spcAft>
                <a:spcPts val="0"/>
              </a:spcAft>
              <a:buNone/>
              <a:defRPr/>
            </a:pPr>
            <a:r>
              <a:rPr lang="en-GB" altLang="en-US" sz="3400" dirty="0"/>
              <a:t>(Roper, </a:t>
            </a:r>
            <a:r>
              <a:rPr lang="en-GB" altLang="en-US" sz="3400" i="1" dirty="0"/>
              <a:t>2003 cited in </a:t>
            </a:r>
            <a:r>
              <a:rPr lang="en-GB" altLang="en-US" sz="3400" dirty="0"/>
              <a:t>Paton, 2007) </a:t>
            </a:r>
          </a:p>
          <a:p>
            <a:pPr marL="320040" indent="-320040" eaLnBrk="1" fontAlgn="auto" hangingPunct="1">
              <a:lnSpc>
                <a:spcPct val="90000"/>
              </a:lnSpc>
              <a:spcBef>
                <a:spcPts val="930"/>
              </a:spcBef>
              <a:spcAft>
                <a:spcPts val="0"/>
              </a:spcAft>
              <a:defRPr/>
            </a:pPr>
            <a:endParaRPr lang="en-GB" altLang="en-US" sz="2800" dirty="0">
              <a:solidFill>
                <a:schemeClr val="tx2">
                  <a:lumMod val="75000"/>
                  <a:lumOff val="25000"/>
                </a:schemeClr>
              </a:solidFill>
            </a:endParaRPr>
          </a:p>
        </p:txBody>
      </p:sp>
      <p:pic>
        <p:nvPicPr>
          <p:cNvPr id="3" name="Picture 2">
            <a:extLst>
              <a:ext uri="{FF2B5EF4-FFF2-40B4-BE49-F238E27FC236}">
                <a16:creationId xmlns:a16="http://schemas.microsoft.com/office/drawing/2014/main" id="{399962B3-31FF-48C8-A5BE-003079246444}"/>
              </a:ext>
            </a:extLst>
          </p:cNvPr>
          <p:cNvPicPr>
            <a:picLocks noChangeAspect="1"/>
          </p:cNvPicPr>
          <p:nvPr/>
        </p:nvPicPr>
        <p:blipFill>
          <a:blip r:embed="rId2"/>
          <a:stretch>
            <a:fillRect/>
          </a:stretch>
        </p:blipFill>
        <p:spPr>
          <a:xfrm>
            <a:off x="623392" y="172134"/>
            <a:ext cx="2851012" cy="181218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B610452-2A83-4B21-934C-3D778408BFF9}"/>
              </a:ext>
            </a:extLst>
          </p:cNvPr>
          <p:cNvSpPr>
            <a:spLocks noGrp="1" noChangeArrowheads="1"/>
          </p:cNvSpPr>
          <p:nvPr>
            <p:ph type="title"/>
          </p:nvPr>
        </p:nvSpPr>
        <p:spPr>
          <a:xfrm>
            <a:off x="6420464" y="539087"/>
            <a:ext cx="4534047" cy="1584895"/>
          </a:xfrm>
        </p:spPr>
        <p:txBody>
          <a:bodyPr>
            <a:normAutofit/>
          </a:bodyPr>
          <a:lstStyle/>
          <a:p>
            <a:pPr eaLnBrk="1" hangingPunct="1"/>
            <a:r>
              <a:rPr lang="en-GB" altLang="en-US" sz="3400"/>
              <a:t>The Effect of Telethons (Charity fundraising)</a:t>
            </a:r>
          </a:p>
        </p:txBody>
      </p:sp>
      <p:pic>
        <p:nvPicPr>
          <p:cNvPr id="1026" name="Picture 2" descr="BBC - BBC Children in Need 2017">
            <a:extLst>
              <a:ext uri="{FF2B5EF4-FFF2-40B4-BE49-F238E27FC236}">
                <a16:creationId xmlns:a16="http://schemas.microsoft.com/office/drawing/2014/main" id="{7EF3B277-6346-F8CB-926A-AD08451CCAB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213" r="25797"/>
          <a:stretch/>
        </p:blipFill>
        <p:spPr bwMode="auto">
          <a:xfrm>
            <a:off x="20" y="10"/>
            <a:ext cx="6094799" cy="6857990"/>
          </a:xfrm>
          <a:prstGeom prst="rect">
            <a:avLst/>
          </a:prstGeom>
          <a:noFill/>
          <a:extLst>
            <a:ext uri="{909E8E84-426E-40DD-AFC4-6F175D3DCCD1}">
              <a14:hiddenFill xmlns:a14="http://schemas.microsoft.com/office/drawing/2010/main">
                <a:solidFill>
                  <a:srgbClr val="FFFFFF"/>
                </a:solidFill>
              </a14:hiddenFill>
            </a:ext>
          </a:extLst>
        </p:spPr>
      </p:pic>
      <p:sp>
        <p:nvSpPr>
          <p:cNvPr id="15363" name="Rectangle 3">
            <a:extLst>
              <a:ext uri="{FF2B5EF4-FFF2-40B4-BE49-F238E27FC236}">
                <a16:creationId xmlns:a16="http://schemas.microsoft.com/office/drawing/2014/main" id="{05E4C427-5356-4FB6-84C1-B0D7B8F28EB8}"/>
              </a:ext>
            </a:extLst>
          </p:cNvPr>
          <p:cNvSpPr>
            <a:spLocks noGrp="1" noChangeArrowheads="1"/>
          </p:cNvSpPr>
          <p:nvPr>
            <p:ph idx="1"/>
          </p:nvPr>
        </p:nvSpPr>
        <p:spPr>
          <a:xfrm>
            <a:off x="6420463" y="2438399"/>
            <a:ext cx="4572002" cy="3880514"/>
          </a:xfrm>
        </p:spPr>
        <p:txBody>
          <a:bodyPr>
            <a:normAutofit/>
          </a:bodyPr>
          <a:lstStyle/>
          <a:p>
            <a:pPr eaLnBrk="1" hangingPunct="1"/>
            <a:r>
              <a:rPr lang="en-GB" altLang="en-US" b="1" dirty="0"/>
              <a:t> </a:t>
            </a:r>
            <a:r>
              <a:rPr lang="en-GB" altLang="en-US" dirty="0" err="1"/>
              <a:t>Karpf</a:t>
            </a:r>
            <a:r>
              <a:rPr lang="en-GB" altLang="en-US" dirty="0"/>
              <a:t> (1988) – there is a need for charities, but telethons act to keep audience as givers, whereas recipients are kept in place as grateful etc</a:t>
            </a:r>
          </a:p>
          <a:p>
            <a:pPr eaLnBrk="1" hangingPunct="1"/>
            <a:endParaRPr lang="en-GB" altLang="en-US" dirty="0"/>
          </a:p>
          <a:p>
            <a:pPr eaLnBrk="1" hangingPunct="1"/>
            <a:r>
              <a:rPr lang="en-GB" altLang="en-US" dirty="0"/>
              <a:t> Telethons entertain the public not inform them about disability</a:t>
            </a:r>
          </a:p>
          <a:p>
            <a:pPr eaLnBrk="1" hangingPunct="1"/>
            <a:endParaRPr lang="en-GB" altLang="en-US" dirty="0"/>
          </a:p>
          <a:p>
            <a:pPr eaLnBrk="1" hangingPunct="1"/>
            <a:r>
              <a:rPr lang="en-GB" altLang="en-US" dirty="0"/>
              <a:t> Therefore, representations confirm prejudices, e.g., people with disabilities being dependent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A0F846B-B8E4-4D3B-ACA8-BB0C97C5646F}"/>
              </a:ext>
            </a:extLst>
          </p:cNvPr>
          <p:cNvSpPr>
            <a:spLocks noGrp="1" noChangeArrowheads="1"/>
          </p:cNvSpPr>
          <p:nvPr>
            <p:ph type="title"/>
          </p:nvPr>
        </p:nvSpPr>
        <p:spPr>
          <a:xfrm>
            <a:off x="263352" y="696320"/>
            <a:ext cx="4267116" cy="1976595"/>
          </a:xfrm>
        </p:spPr>
        <p:txBody>
          <a:bodyPr>
            <a:normAutofit fontScale="90000"/>
          </a:bodyPr>
          <a:lstStyle/>
          <a:p>
            <a:pPr algn="ctr" eaLnBrk="1" hangingPunct="1"/>
            <a:r>
              <a:rPr lang="en-US" altLang="en-US" dirty="0"/>
              <a:t>The views of people with disabilities </a:t>
            </a:r>
            <a:br>
              <a:rPr lang="en-US" altLang="en-US" dirty="0"/>
            </a:br>
            <a:r>
              <a:rPr lang="en-US" altLang="en-US" dirty="0"/>
              <a:t>(Ross, 1997)</a:t>
            </a:r>
            <a:endParaRPr lang="en-GB" altLang="en-US" dirty="0"/>
          </a:p>
        </p:txBody>
      </p:sp>
      <p:sp>
        <p:nvSpPr>
          <p:cNvPr id="12291" name="Rectangle 3">
            <a:extLst>
              <a:ext uri="{FF2B5EF4-FFF2-40B4-BE49-F238E27FC236}">
                <a16:creationId xmlns:a16="http://schemas.microsoft.com/office/drawing/2014/main" id="{1D3D36B2-7F11-4C03-85F7-F664F2803C4F}"/>
              </a:ext>
            </a:extLst>
          </p:cNvPr>
          <p:cNvSpPr>
            <a:spLocks noGrp="1" noChangeArrowheads="1"/>
          </p:cNvSpPr>
          <p:nvPr>
            <p:ph idx="1"/>
          </p:nvPr>
        </p:nvSpPr>
        <p:spPr>
          <a:xfrm>
            <a:off x="4313162" y="620688"/>
            <a:ext cx="6696744" cy="1760571"/>
          </a:xfrm>
        </p:spPr>
        <p:txBody>
          <a:bodyPr rtlCol="0" anchor="ctr">
            <a:normAutofit fontScale="92500" lnSpcReduction="10000"/>
          </a:bodyPr>
          <a:lstStyle/>
          <a:p>
            <a:pPr eaLnBrk="1" fontAlgn="auto" hangingPunct="1">
              <a:spcBef>
                <a:spcPts val="930"/>
              </a:spcBef>
              <a:spcAft>
                <a:spcPts val="0"/>
              </a:spcAft>
              <a:defRPr/>
            </a:pPr>
            <a:r>
              <a:rPr lang="en-US" altLang="en-US" dirty="0"/>
              <a:t> Carried out a qualitative study of 384 disabled viewers’ attitudes towards media representations of the disabled</a:t>
            </a:r>
          </a:p>
          <a:p>
            <a:pPr eaLnBrk="1" fontAlgn="auto" hangingPunct="1">
              <a:spcBef>
                <a:spcPts val="930"/>
              </a:spcBef>
              <a:spcAft>
                <a:spcPts val="0"/>
              </a:spcAft>
              <a:defRPr/>
            </a:pPr>
            <a:endParaRPr lang="en-US" altLang="en-US" dirty="0"/>
          </a:p>
          <a:p>
            <a:pPr eaLnBrk="1" fontAlgn="auto" hangingPunct="1">
              <a:spcBef>
                <a:spcPts val="930"/>
              </a:spcBef>
              <a:spcAft>
                <a:spcPts val="0"/>
              </a:spcAft>
              <a:defRPr/>
            </a:pPr>
            <a:r>
              <a:rPr lang="en-US" altLang="en-US" dirty="0"/>
              <a:t> Found these disabled viewers were overwhelmingly critical of way disabled characters featured on mainstream television.  They objected to:</a:t>
            </a:r>
            <a:endParaRPr lang="en-GB" altLang="en-US" dirty="0"/>
          </a:p>
        </p:txBody>
      </p:sp>
      <p:sp>
        <p:nvSpPr>
          <p:cNvPr id="3" name="Rectangle 2">
            <a:extLst>
              <a:ext uri="{FF2B5EF4-FFF2-40B4-BE49-F238E27FC236}">
                <a16:creationId xmlns:a16="http://schemas.microsoft.com/office/drawing/2014/main" id="{D3BCBB19-5451-4F66-8E20-79F1BF48BA23}"/>
              </a:ext>
            </a:extLst>
          </p:cNvPr>
          <p:cNvSpPr/>
          <p:nvPr/>
        </p:nvSpPr>
        <p:spPr>
          <a:xfrm>
            <a:off x="1631504" y="3378045"/>
            <a:ext cx="8424936" cy="3046988"/>
          </a:xfrm>
          <a:prstGeom prst="rect">
            <a:avLst/>
          </a:prstGeom>
          <a:solidFill>
            <a:schemeClr val="accent2">
              <a:lumMod val="40000"/>
              <a:lumOff val="60000"/>
            </a:schemeClr>
          </a:solidFill>
          <a:ln>
            <a:solidFill>
              <a:schemeClr val="accent1"/>
            </a:solidFill>
          </a:ln>
        </p:spPr>
        <p:style>
          <a:lnRef idx="2">
            <a:schemeClr val="dk1"/>
          </a:lnRef>
          <a:fillRef idx="1">
            <a:schemeClr val="lt1"/>
          </a:fillRef>
          <a:effectRef idx="0">
            <a:schemeClr val="dk1"/>
          </a:effectRef>
          <a:fontRef idx="minor">
            <a:schemeClr val="dk1"/>
          </a:fontRef>
        </p:style>
        <p:txBody>
          <a:bodyPr wrap="square">
            <a:spAutoFit/>
          </a:bodyPr>
          <a:lstStyle/>
          <a:p>
            <a:pPr marL="800100" lvl="1" indent="-342900" eaLnBrk="1" fontAlgn="auto" hangingPunct="1">
              <a:lnSpc>
                <a:spcPct val="90000"/>
              </a:lnSpc>
              <a:spcBef>
                <a:spcPts val="0"/>
              </a:spcBef>
              <a:spcAft>
                <a:spcPts val="600"/>
              </a:spcAft>
              <a:buFont typeface="Arial" panose="020B0604020202020204" pitchFamily="34" charset="0"/>
              <a:buChar char="•"/>
              <a:defRPr/>
            </a:pPr>
            <a:r>
              <a:rPr lang="en-US" sz="2000" dirty="0">
                <a:solidFill>
                  <a:srgbClr val="5A4D5A"/>
                </a:solidFill>
                <a:ea typeface="ＭＳ Ｐゴシック" charset="-128"/>
              </a:rPr>
              <a:t>Infantilization of disabled characters</a:t>
            </a:r>
          </a:p>
          <a:p>
            <a:pPr marL="800100" lvl="1" indent="-342900" eaLnBrk="1" fontAlgn="auto" hangingPunct="1">
              <a:lnSpc>
                <a:spcPct val="90000"/>
              </a:lnSpc>
              <a:spcBef>
                <a:spcPts val="0"/>
              </a:spcBef>
              <a:spcAft>
                <a:spcPts val="600"/>
              </a:spcAft>
              <a:buFont typeface="Arial" panose="020B0604020202020204" pitchFamily="34" charset="0"/>
              <a:buChar char="•"/>
              <a:defRPr/>
            </a:pPr>
            <a:r>
              <a:rPr lang="en-US" sz="2000" dirty="0">
                <a:solidFill>
                  <a:srgbClr val="5A4D5A"/>
                </a:solidFill>
                <a:ea typeface="ＭＳ Ｐゴシック" charset="-128"/>
              </a:rPr>
              <a:t>Unrealistic and sanitized portrayal of disability</a:t>
            </a:r>
          </a:p>
          <a:p>
            <a:pPr marL="800100" lvl="1" indent="-342900" eaLnBrk="1" fontAlgn="auto" hangingPunct="1">
              <a:lnSpc>
                <a:spcPct val="90000"/>
              </a:lnSpc>
              <a:spcBef>
                <a:spcPts val="0"/>
              </a:spcBef>
              <a:spcAft>
                <a:spcPts val="600"/>
              </a:spcAft>
              <a:buFont typeface="Arial" panose="020B0604020202020204" pitchFamily="34" charset="0"/>
              <a:buChar char="•"/>
              <a:defRPr/>
            </a:pPr>
            <a:r>
              <a:rPr lang="en-US" sz="2000" dirty="0">
                <a:solidFill>
                  <a:srgbClr val="5A4D5A"/>
                </a:solidFill>
                <a:ea typeface="ＭＳ Ｐゴシック" charset="-128"/>
              </a:rPr>
              <a:t>Persistent use of wheelchairs, white sticks and guide dogs to denote disability</a:t>
            </a:r>
          </a:p>
          <a:p>
            <a:pPr marL="800100" lvl="1" indent="-342900" eaLnBrk="1" fontAlgn="auto" hangingPunct="1">
              <a:lnSpc>
                <a:spcPct val="90000"/>
              </a:lnSpc>
              <a:spcBef>
                <a:spcPts val="0"/>
              </a:spcBef>
              <a:spcAft>
                <a:spcPts val="600"/>
              </a:spcAft>
              <a:buFont typeface="Arial" panose="020B0604020202020204" pitchFamily="34" charset="0"/>
              <a:buChar char="•"/>
              <a:defRPr/>
            </a:pPr>
            <a:r>
              <a:rPr lang="en-US" sz="2000" dirty="0">
                <a:solidFill>
                  <a:srgbClr val="5A4D5A"/>
                </a:solidFill>
                <a:ea typeface="ＭＳ Ｐゴシック" charset="-128"/>
              </a:rPr>
              <a:t>Associations with disabled roles such as anger and bitterness</a:t>
            </a:r>
          </a:p>
          <a:p>
            <a:pPr marL="800100" lvl="1" indent="-342900" eaLnBrk="1" fontAlgn="auto" hangingPunct="1">
              <a:lnSpc>
                <a:spcPct val="90000"/>
              </a:lnSpc>
              <a:spcBef>
                <a:spcPts val="0"/>
              </a:spcBef>
              <a:spcAft>
                <a:spcPts val="600"/>
              </a:spcAft>
              <a:buFont typeface="Arial" panose="020B0604020202020204" pitchFamily="34" charset="0"/>
              <a:buChar char="•"/>
              <a:defRPr/>
            </a:pPr>
            <a:r>
              <a:rPr lang="en-US" sz="2000" dirty="0">
                <a:solidFill>
                  <a:srgbClr val="5A4D5A"/>
                </a:solidFill>
                <a:ea typeface="ＭＳ Ｐゴシック" charset="-128"/>
              </a:rPr>
              <a:t>Restricted repertoire of character types</a:t>
            </a:r>
          </a:p>
          <a:p>
            <a:pPr marL="800100" lvl="1" indent="-342900" eaLnBrk="1" fontAlgn="auto" hangingPunct="1">
              <a:lnSpc>
                <a:spcPct val="90000"/>
              </a:lnSpc>
              <a:spcBef>
                <a:spcPts val="0"/>
              </a:spcBef>
              <a:spcAft>
                <a:spcPts val="600"/>
              </a:spcAft>
              <a:buFont typeface="Arial" panose="020B0604020202020204" pitchFamily="34" charset="0"/>
              <a:buChar char="•"/>
              <a:defRPr/>
            </a:pPr>
            <a:r>
              <a:rPr lang="en-US" sz="2000" dirty="0">
                <a:solidFill>
                  <a:srgbClr val="5A4D5A"/>
                </a:solidFill>
                <a:ea typeface="ＭＳ Ｐゴシック" charset="-128"/>
              </a:rPr>
              <a:t>Lack of first-hand experience by media practitioners</a:t>
            </a:r>
          </a:p>
          <a:p>
            <a:pPr marL="800100" lvl="1" indent="-342900" eaLnBrk="1" fontAlgn="auto" hangingPunct="1">
              <a:lnSpc>
                <a:spcPct val="90000"/>
              </a:lnSpc>
              <a:spcBef>
                <a:spcPts val="0"/>
              </a:spcBef>
              <a:spcAft>
                <a:spcPts val="600"/>
              </a:spcAft>
              <a:buFont typeface="Arial" panose="020B0604020202020204" pitchFamily="34" charset="0"/>
              <a:buChar char="•"/>
              <a:defRPr/>
            </a:pPr>
            <a:r>
              <a:rPr lang="en-US" sz="2000" dirty="0">
                <a:solidFill>
                  <a:srgbClr val="5A4D5A"/>
                </a:solidFill>
                <a:ea typeface="ＭＳ Ｐゴシック" charset="-128"/>
              </a:rPr>
              <a:t>Failure to present disabled people as able to have an ordinary life</a:t>
            </a:r>
            <a:endParaRPr lang="en-GB" sz="2000" dirty="0">
              <a:solidFill>
                <a:srgbClr val="5A4D5A"/>
              </a:solidFill>
              <a:ea typeface="ＭＳ Ｐゴシック" charset="-12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Make Sure You Get It Right' | Disability Representation In TV and Film">
            <a:hlinkClick r:id="" action="ppaction://media"/>
            <a:extLst>
              <a:ext uri="{FF2B5EF4-FFF2-40B4-BE49-F238E27FC236}">
                <a16:creationId xmlns:a16="http://schemas.microsoft.com/office/drawing/2014/main" id="{7B2A2A5A-B40A-4CDC-A475-4C08C201FA3A}"/>
              </a:ext>
            </a:extLst>
          </p:cNvPr>
          <p:cNvPicPr>
            <a:picLocks noGrp="1" noRot="1" noChangeAspect="1"/>
          </p:cNvPicPr>
          <p:nvPr>
            <p:ph idx="1"/>
            <a:videoFile r:link="rId1"/>
          </p:nvPr>
        </p:nvPicPr>
        <p:blipFill>
          <a:blip r:embed="rId3"/>
          <a:stretch>
            <a:fillRect/>
          </a:stretch>
        </p:blipFill>
        <p:spPr>
          <a:xfrm>
            <a:off x="767408" y="765175"/>
            <a:ext cx="9792642" cy="5508583"/>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B6D324E-2D03-4162-AF1E-D5E32234E2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2" name="Picture 1" descr="A group of people posing for a photo&#10;&#10;Description automatically generated with low confidence">
            <a:extLst>
              <a:ext uri="{FF2B5EF4-FFF2-40B4-BE49-F238E27FC236}">
                <a16:creationId xmlns:a16="http://schemas.microsoft.com/office/drawing/2014/main" id="{2CC3399F-D3C9-4717-9420-E1AC31477E4F}"/>
              </a:ext>
            </a:extLst>
          </p:cNvPr>
          <p:cNvPicPr>
            <a:picLocks noChangeAspect="1"/>
          </p:cNvPicPr>
          <p:nvPr/>
        </p:nvPicPr>
        <p:blipFill rotWithShape="1">
          <a:blip r:embed="rId2"/>
          <a:srcRect t="14565" r="2" b="7796"/>
          <a:stretch/>
        </p:blipFill>
        <p:spPr>
          <a:xfrm>
            <a:off x="20" y="10"/>
            <a:ext cx="6094799" cy="6857990"/>
          </a:xfrm>
          <a:prstGeom prst="rect">
            <a:avLst/>
          </a:prstGeom>
        </p:spPr>
      </p:pic>
      <p:sp>
        <p:nvSpPr>
          <p:cNvPr id="3" name="TextBox 2">
            <a:extLst>
              <a:ext uri="{FF2B5EF4-FFF2-40B4-BE49-F238E27FC236}">
                <a16:creationId xmlns:a16="http://schemas.microsoft.com/office/drawing/2014/main" id="{66E33C6B-0D11-D0F3-4007-94BDF23DF45D}"/>
              </a:ext>
            </a:extLst>
          </p:cNvPr>
          <p:cNvSpPr txBox="1"/>
          <p:nvPr/>
        </p:nvSpPr>
        <p:spPr>
          <a:xfrm>
            <a:off x="6419588" y="1772816"/>
            <a:ext cx="4572002" cy="3880514"/>
          </a:xfrm>
          <a:prstGeom prst="rect">
            <a:avLst/>
          </a:prstGeom>
        </p:spPr>
        <p:txBody>
          <a:bodyPr vert="horz" lIns="91440" tIns="45720" rIns="91440" bIns="45720" rtlCol="0">
            <a:normAutofit/>
          </a:bodyPr>
          <a:lstStyle/>
          <a:p>
            <a:pPr indent="-182880" defTabSz="914400">
              <a:spcAft>
                <a:spcPts val="600"/>
              </a:spcAft>
              <a:buClr>
                <a:schemeClr val="accent1"/>
              </a:buClr>
            </a:pPr>
            <a:endParaRPr lang="en-US"/>
          </a:p>
          <a:p>
            <a:pPr indent="-182880" defTabSz="914400">
              <a:spcAft>
                <a:spcPts val="600"/>
              </a:spcAft>
              <a:buClr>
                <a:schemeClr val="accent1"/>
              </a:buClr>
            </a:pPr>
            <a:r>
              <a:rPr lang="en-US"/>
              <a:t>Zu is newly sober when she receives news that she is to become the sole guardian of her half-sister named Music, a young girl on the autism spectrum. </a:t>
            </a:r>
          </a:p>
          <a:p>
            <a:pPr indent="-182880" defTabSz="914400">
              <a:spcAft>
                <a:spcPts val="600"/>
              </a:spcAft>
              <a:buClr>
                <a:schemeClr val="accent1"/>
              </a:buClr>
            </a:pPr>
            <a:endParaRPr lang="en-US"/>
          </a:p>
          <a:p>
            <a:pPr indent="-182880" defTabSz="914400">
              <a:spcAft>
                <a:spcPts val="600"/>
              </a:spcAft>
              <a:buClr>
                <a:schemeClr val="accent1"/>
              </a:buClr>
            </a:pPr>
            <a:r>
              <a:rPr lang="en-US"/>
              <a:t>The film explores two of Sia's favourite themes: finding your voice and creating family</a:t>
            </a:r>
          </a:p>
        </p:txBody>
      </p:sp>
    </p:spTree>
    <p:extLst>
      <p:ext uri="{BB962C8B-B14F-4D97-AF65-F5344CB8AC3E}">
        <p14:creationId xmlns:p14="http://schemas.microsoft.com/office/powerpoint/2010/main" val="1306915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96BFE682-AEE3-444C-BB0F-264B7DB9FED9}"/>
              </a:ext>
            </a:extLst>
          </p:cNvPr>
          <p:cNvSpPr>
            <a:spLocks noGrp="1" noChangeArrowheads="1"/>
          </p:cNvSpPr>
          <p:nvPr>
            <p:ph type="title"/>
          </p:nvPr>
        </p:nvSpPr>
        <p:spPr>
          <a:xfrm>
            <a:off x="6420464" y="539087"/>
            <a:ext cx="4534047" cy="1584895"/>
          </a:xfrm>
        </p:spPr>
        <p:txBody>
          <a:bodyPr>
            <a:normAutofit/>
          </a:bodyPr>
          <a:lstStyle/>
          <a:p>
            <a:pPr eaLnBrk="1" hangingPunct="1"/>
            <a:r>
              <a:rPr lang="en-GB" altLang="en-US" sz="3400"/>
              <a:t>Representations of people with mental disabilities</a:t>
            </a:r>
          </a:p>
        </p:txBody>
      </p:sp>
      <p:pic>
        <p:nvPicPr>
          <p:cNvPr id="2050" name="Picture 2" descr="How nourishing the brain could heal mental illness - Easy Health Options®">
            <a:extLst>
              <a:ext uri="{FF2B5EF4-FFF2-40B4-BE49-F238E27FC236}">
                <a16:creationId xmlns:a16="http://schemas.microsoft.com/office/drawing/2014/main" id="{60A9EB8C-F7A3-DCAC-7EE0-7A8F1927B26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209" r="21137"/>
          <a:stretch/>
        </p:blipFill>
        <p:spPr bwMode="auto">
          <a:xfrm>
            <a:off x="20" y="10"/>
            <a:ext cx="6094799" cy="6857990"/>
          </a:xfrm>
          <a:prstGeom prst="rect">
            <a:avLst/>
          </a:prstGeom>
          <a:noFill/>
          <a:extLst>
            <a:ext uri="{909E8E84-426E-40DD-AFC4-6F175D3DCCD1}">
              <a14:hiddenFill xmlns:a14="http://schemas.microsoft.com/office/drawing/2010/main">
                <a:solidFill>
                  <a:srgbClr val="FFFFFF"/>
                </a:solidFill>
              </a14:hiddenFill>
            </a:ext>
          </a:extLst>
        </p:spPr>
      </p:pic>
      <p:sp>
        <p:nvSpPr>
          <p:cNvPr id="10243" name="Rectangle 3">
            <a:extLst>
              <a:ext uri="{FF2B5EF4-FFF2-40B4-BE49-F238E27FC236}">
                <a16:creationId xmlns:a16="http://schemas.microsoft.com/office/drawing/2014/main" id="{7045177F-6E42-4574-8B19-C68FFBA99EB7}"/>
              </a:ext>
            </a:extLst>
          </p:cNvPr>
          <p:cNvSpPr>
            <a:spLocks noGrp="1" noChangeArrowheads="1"/>
          </p:cNvSpPr>
          <p:nvPr>
            <p:ph idx="1"/>
          </p:nvPr>
        </p:nvSpPr>
        <p:spPr>
          <a:xfrm>
            <a:off x="6420463" y="2438399"/>
            <a:ext cx="4572002" cy="3880514"/>
          </a:xfrm>
        </p:spPr>
        <p:txBody>
          <a:bodyPr rtlCol="0">
            <a:normAutofit/>
          </a:bodyPr>
          <a:lstStyle/>
          <a:p>
            <a:pPr eaLnBrk="1" fontAlgn="auto" hangingPunct="1">
              <a:spcBef>
                <a:spcPts val="930"/>
              </a:spcBef>
              <a:spcAft>
                <a:spcPts val="0"/>
              </a:spcAft>
              <a:defRPr/>
            </a:pPr>
            <a:r>
              <a:rPr lang="en-GB" altLang="en-US" sz="1700" dirty="0"/>
              <a:t> Glasgow University Media Group (Philo, 1996): television and press reporting often focuses on violent incidents</a:t>
            </a:r>
          </a:p>
          <a:p>
            <a:pPr eaLnBrk="1" fontAlgn="auto" hangingPunct="1">
              <a:spcBef>
                <a:spcPts val="930"/>
              </a:spcBef>
              <a:spcAft>
                <a:spcPts val="0"/>
              </a:spcAft>
              <a:defRPr/>
            </a:pPr>
            <a:endParaRPr lang="en-GB" altLang="en-US" sz="1700" dirty="0"/>
          </a:p>
          <a:p>
            <a:pPr eaLnBrk="1" fontAlgn="auto" hangingPunct="1">
              <a:spcBef>
                <a:spcPts val="930"/>
              </a:spcBef>
              <a:spcAft>
                <a:spcPts val="0"/>
              </a:spcAft>
              <a:defRPr/>
            </a:pPr>
            <a:r>
              <a:rPr lang="en-GB" altLang="en-US" sz="1700" dirty="0"/>
              <a:t> Concluded that a high proportion of able-bodied people felt fear and anxiety when in proximity of those with mental health problems, because media coverage associates mental illness with violent behaviour</a:t>
            </a:r>
          </a:p>
          <a:p>
            <a:pPr eaLnBrk="1" fontAlgn="auto" hangingPunct="1">
              <a:spcBef>
                <a:spcPts val="930"/>
              </a:spcBef>
              <a:spcAft>
                <a:spcPts val="0"/>
              </a:spcAft>
              <a:defRPr/>
            </a:pPr>
            <a:endParaRPr lang="en-GB" altLang="en-US" sz="1700" dirty="0"/>
          </a:p>
          <a:p>
            <a:pPr eaLnBrk="1" fontAlgn="auto" hangingPunct="1">
              <a:spcBef>
                <a:spcPts val="930"/>
              </a:spcBef>
              <a:spcAft>
                <a:spcPts val="0"/>
              </a:spcAft>
              <a:defRPr/>
            </a:pPr>
            <a:r>
              <a:rPr lang="en-GB" altLang="en-US" sz="1700" dirty="0"/>
              <a:t> Also claimed this could supersede personal experience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Rectangle 3078">
            <a:extLst>
              <a:ext uri="{FF2B5EF4-FFF2-40B4-BE49-F238E27FC236}">
                <a16:creationId xmlns:a16="http://schemas.microsoft.com/office/drawing/2014/main" id="{989683EB-D202-4B4D-B1BD-8BA6965FB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292840" cy="68580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What Is Mental Health? (Informative Video) | About Islam">
            <a:extLst>
              <a:ext uri="{FF2B5EF4-FFF2-40B4-BE49-F238E27FC236}">
                <a16:creationId xmlns:a16="http://schemas.microsoft.com/office/drawing/2014/main" id="{90984565-AF26-1FCC-12CE-482364A9F6C7}"/>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b="2444"/>
          <a:stretch/>
        </p:blipFill>
        <p:spPr bwMode="auto">
          <a:xfrm>
            <a:off x="20" y="10"/>
            <a:ext cx="11292820"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C58DB9CB-B2E0-43CE-9278-3CB4E6F09565}"/>
              </a:ext>
            </a:extLst>
          </p:cNvPr>
          <p:cNvSpPr>
            <a:spLocks noGrp="1"/>
          </p:cNvSpPr>
          <p:nvPr>
            <p:ph idx="1"/>
          </p:nvPr>
        </p:nvSpPr>
        <p:spPr>
          <a:xfrm>
            <a:off x="1261872" y="692696"/>
            <a:ext cx="9082600" cy="5487441"/>
          </a:xfrm>
        </p:spPr>
        <p:txBody>
          <a:bodyPr>
            <a:normAutofit/>
          </a:bodyPr>
          <a:lstStyle/>
          <a:p>
            <a:pPr marL="0" indent="0" algn="ctr">
              <a:buNone/>
            </a:pPr>
            <a:r>
              <a:rPr lang="en-GB" sz="2800" b="1" dirty="0">
                <a:solidFill>
                  <a:schemeClr val="bg1"/>
                </a:solidFill>
              </a:rPr>
              <a:t>“depictions of persons with experience of mental illness draw upon archetypes of the mad man or woman. Those depictions fuel fears of unpredictable violence, social incompetence and contagion that position persons with a mental illness as unlike us: ‘strange, unpredictable, shocking and frightening’” </a:t>
            </a:r>
            <a:r>
              <a:rPr lang="en-GB" sz="2800" dirty="0">
                <a:solidFill>
                  <a:schemeClr val="bg1"/>
                </a:solidFill>
              </a:rPr>
              <a:t>(Nairn, 2007,  p .144)</a:t>
            </a:r>
          </a:p>
          <a:p>
            <a:pPr marL="0" indent="0">
              <a:buNone/>
            </a:pPr>
            <a:endParaRPr lang="en-GB" dirty="0">
              <a:solidFill>
                <a:schemeClr val="bg1"/>
              </a:solidFill>
            </a:endParaRPr>
          </a:p>
          <a:p>
            <a:endParaRPr lang="en-GB" dirty="0">
              <a:solidFill>
                <a:schemeClr val="bg1"/>
              </a:solidFill>
            </a:endParaRPr>
          </a:p>
          <a:p>
            <a:pPr marL="0" indent="0">
              <a:buNone/>
            </a:pPr>
            <a:r>
              <a:rPr lang="en-GB" dirty="0">
                <a:solidFill>
                  <a:schemeClr val="bg1"/>
                </a:solidFill>
              </a:rPr>
              <a:t>Consequently, media representation undermines people’s attempts to live ordinary lives by perpetuating ignorance and prejudice (Nairn, 2007)</a:t>
            </a:r>
          </a:p>
        </p:txBody>
      </p:sp>
    </p:spTree>
    <p:extLst>
      <p:ext uri="{BB962C8B-B14F-4D97-AF65-F5344CB8AC3E}">
        <p14:creationId xmlns:p14="http://schemas.microsoft.com/office/powerpoint/2010/main" val="1103109797"/>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709E2042-D0DF-4F3E-8F52-F9133722A7C7}"/>
              </a:ext>
            </a:extLst>
          </p:cNvPr>
          <p:cNvSpPr>
            <a:spLocks noGrp="1" noChangeArrowheads="1"/>
          </p:cNvSpPr>
          <p:nvPr>
            <p:ph type="title"/>
          </p:nvPr>
        </p:nvSpPr>
        <p:spPr>
          <a:xfrm>
            <a:off x="1261872" y="365760"/>
            <a:ext cx="6091428" cy="1325562"/>
          </a:xfrm>
        </p:spPr>
        <p:txBody>
          <a:bodyPr>
            <a:normAutofit/>
          </a:bodyPr>
          <a:lstStyle/>
          <a:p>
            <a:pPr eaLnBrk="1" hangingPunct="1"/>
            <a:r>
              <a:rPr lang="en-GB" altLang="en-US"/>
              <a:t>Newspapers</a:t>
            </a:r>
          </a:p>
        </p:txBody>
      </p:sp>
      <p:sp>
        <p:nvSpPr>
          <p:cNvPr id="21507" name="Content Placeholder 2">
            <a:extLst>
              <a:ext uri="{FF2B5EF4-FFF2-40B4-BE49-F238E27FC236}">
                <a16:creationId xmlns:a16="http://schemas.microsoft.com/office/drawing/2014/main" id="{03FFC5B2-4B95-449F-8ABA-D1290E791A3D}"/>
              </a:ext>
            </a:extLst>
          </p:cNvPr>
          <p:cNvSpPr>
            <a:spLocks noGrp="1"/>
          </p:cNvSpPr>
          <p:nvPr>
            <p:ph idx="1"/>
          </p:nvPr>
        </p:nvSpPr>
        <p:spPr>
          <a:xfrm>
            <a:off x="895434" y="1988840"/>
            <a:ext cx="6091428" cy="4174398"/>
          </a:xfrm>
        </p:spPr>
        <p:txBody>
          <a:bodyPr>
            <a:normAutofit/>
          </a:bodyPr>
          <a:lstStyle/>
          <a:p>
            <a:pPr eaLnBrk="1" hangingPunct="1"/>
            <a:r>
              <a:rPr lang="en-GB" altLang="en-US" sz="1500" dirty="0"/>
              <a:t> Content analysis of the Guardian and The Times between 1989 and 2009.</a:t>
            </a:r>
          </a:p>
          <a:p>
            <a:pPr eaLnBrk="1" hangingPunct="1"/>
            <a:endParaRPr lang="en-GB" altLang="en-US" sz="1500" dirty="0"/>
          </a:p>
          <a:p>
            <a:pPr eaLnBrk="1" hangingPunct="1"/>
            <a:r>
              <a:rPr lang="en-GB" altLang="en-US" sz="1500" dirty="0"/>
              <a:t> Decline in stereotypical words such as ‘brave’. </a:t>
            </a:r>
          </a:p>
          <a:p>
            <a:pPr eaLnBrk="1" hangingPunct="1"/>
            <a:endParaRPr lang="en-GB" altLang="en-US" sz="1500" dirty="0"/>
          </a:p>
          <a:p>
            <a:pPr eaLnBrk="1" hangingPunct="1"/>
            <a:r>
              <a:rPr lang="en-GB" altLang="en-US" sz="1500" dirty="0"/>
              <a:t> However, stereotypical representations were still present in 2009. Journalist assume disability is tragic. </a:t>
            </a:r>
          </a:p>
          <a:p>
            <a:pPr eaLnBrk="1" hangingPunct="1"/>
            <a:endParaRPr lang="en-GB" altLang="en-US" sz="1500" dirty="0"/>
          </a:p>
          <a:p>
            <a:pPr eaLnBrk="1" hangingPunct="1"/>
            <a:r>
              <a:rPr lang="en-GB" altLang="en-US" sz="1500" dirty="0"/>
              <a:t> Disability is not regarded as newsworthy.</a:t>
            </a:r>
          </a:p>
          <a:p>
            <a:pPr marL="0" indent="0" eaLnBrk="1" hangingPunct="1">
              <a:buNone/>
            </a:pPr>
            <a:endParaRPr lang="en-GB" altLang="en-US" sz="1500" dirty="0"/>
          </a:p>
          <a:p>
            <a:pPr marL="0" indent="0" eaLnBrk="1" hangingPunct="1">
              <a:buNone/>
            </a:pPr>
            <a:r>
              <a:rPr lang="en-GB" altLang="en-US" sz="1500" dirty="0"/>
              <a:t>(Williams-Findlay, 2009)</a:t>
            </a:r>
          </a:p>
          <a:p>
            <a:pPr eaLnBrk="1" hangingPunct="1"/>
            <a:endParaRPr lang="en-GB" altLang="en-US" sz="1500" dirty="0"/>
          </a:p>
        </p:txBody>
      </p:sp>
      <p:pic>
        <p:nvPicPr>
          <p:cNvPr id="4102" name="Picture 6" descr="Newspapers warn they could lose £50m from coronavirus advertising ...">
            <a:extLst>
              <a:ext uri="{FF2B5EF4-FFF2-40B4-BE49-F238E27FC236}">
                <a16:creationId xmlns:a16="http://schemas.microsoft.com/office/drawing/2014/main" id="{E353411A-ADBD-AFDA-B146-E1FA120E4F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4904" r="30623"/>
          <a:stretch/>
        </p:blipFill>
        <p:spPr bwMode="auto">
          <a:xfrm>
            <a:off x="7737169" y="10"/>
            <a:ext cx="3555205" cy="68579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921A55BA-D3A6-4625-A4CB-5B131ACF5752}"/>
              </a:ext>
            </a:extLst>
          </p:cNvPr>
          <p:cNvSpPr>
            <a:spLocks noGrp="1" noChangeArrowheads="1"/>
          </p:cNvSpPr>
          <p:nvPr>
            <p:ph type="title"/>
          </p:nvPr>
        </p:nvSpPr>
        <p:spPr>
          <a:xfrm>
            <a:off x="1261872" y="365760"/>
            <a:ext cx="6091428" cy="1325562"/>
          </a:xfrm>
        </p:spPr>
        <p:txBody>
          <a:bodyPr>
            <a:normAutofit/>
          </a:bodyPr>
          <a:lstStyle/>
          <a:p>
            <a:pPr eaLnBrk="1" hangingPunct="1"/>
            <a:r>
              <a:rPr lang="en-GB" altLang="en-US" dirty="0"/>
              <a:t>Newspapers</a:t>
            </a:r>
            <a:endParaRPr lang="en-GB" altLang="en-US"/>
          </a:p>
        </p:txBody>
      </p:sp>
      <p:sp>
        <p:nvSpPr>
          <p:cNvPr id="22531" name="Content Placeholder 2">
            <a:extLst>
              <a:ext uri="{FF2B5EF4-FFF2-40B4-BE49-F238E27FC236}">
                <a16:creationId xmlns:a16="http://schemas.microsoft.com/office/drawing/2014/main" id="{E580457A-F14C-400D-B999-74CAA4CF79EF}"/>
              </a:ext>
            </a:extLst>
          </p:cNvPr>
          <p:cNvSpPr>
            <a:spLocks noGrp="1"/>
          </p:cNvSpPr>
          <p:nvPr>
            <p:ph idx="1"/>
          </p:nvPr>
        </p:nvSpPr>
        <p:spPr>
          <a:xfrm>
            <a:off x="551384" y="1988840"/>
            <a:ext cx="6091428" cy="4174398"/>
          </a:xfrm>
        </p:spPr>
        <p:txBody>
          <a:bodyPr>
            <a:normAutofit/>
          </a:bodyPr>
          <a:lstStyle/>
          <a:p>
            <a:pPr eaLnBrk="1" hangingPunct="1"/>
            <a:r>
              <a:rPr lang="en-GB" altLang="en-US" sz="1400" dirty="0"/>
              <a:t> Compared tabloid media coverage in 5 British newspapers in 2010-2011 and 2004-5. </a:t>
            </a:r>
          </a:p>
          <a:p>
            <a:pPr eaLnBrk="1" hangingPunct="1"/>
            <a:endParaRPr lang="en-GB" altLang="en-US" sz="1400" dirty="0"/>
          </a:p>
          <a:p>
            <a:pPr eaLnBrk="1" hangingPunct="1"/>
            <a:r>
              <a:rPr lang="en-GB" altLang="en-US" sz="1400" dirty="0"/>
              <a:t> There had been an increase in reporting on disability. However, some groups (those with ‘hidden’ impairments and mental health conditions) were presented as ‘undeserving’ </a:t>
            </a:r>
          </a:p>
          <a:p>
            <a:pPr eaLnBrk="1" hangingPunct="1"/>
            <a:endParaRPr lang="en-GB" altLang="en-US" sz="1400" dirty="0"/>
          </a:p>
          <a:p>
            <a:pPr eaLnBrk="1" hangingPunct="1"/>
            <a:r>
              <a:rPr lang="en-GB" altLang="en-US" sz="1400" dirty="0"/>
              <a:t> Disabled portrayed as welfare scroungers undeserving of benefits with the focus groups believing that 70% of benefit claims were fraudulent </a:t>
            </a:r>
          </a:p>
          <a:p>
            <a:pPr marL="0" indent="0" eaLnBrk="1" hangingPunct="1">
              <a:buNone/>
            </a:pPr>
            <a:endParaRPr lang="en-GB" altLang="en-US" sz="1400" dirty="0"/>
          </a:p>
          <a:p>
            <a:pPr eaLnBrk="1" hangingPunct="1"/>
            <a:endParaRPr lang="en-GB" altLang="en-US" sz="1400" dirty="0"/>
          </a:p>
          <a:p>
            <a:pPr eaLnBrk="1" hangingPunct="1"/>
            <a:r>
              <a:rPr lang="en-GB" altLang="en-US" sz="1400" dirty="0"/>
              <a:t>(Watson, Philo and </a:t>
            </a:r>
            <a:r>
              <a:rPr lang="en-GB" altLang="en-US" sz="1400" dirty="0" err="1"/>
              <a:t>Briant</a:t>
            </a:r>
            <a:r>
              <a:rPr lang="en-GB" altLang="en-US" sz="1400" dirty="0"/>
              <a:t>, 2011, p. 4)</a:t>
            </a:r>
          </a:p>
        </p:txBody>
      </p:sp>
      <p:pic>
        <p:nvPicPr>
          <p:cNvPr id="5132" name="Picture 12" descr="Newspapers want the UK government to curb Google and Facebook's power ...">
            <a:extLst>
              <a:ext uri="{FF2B5EF4-FFF2-40B4-BE49-F238E27FC236}">
                <a16:creationId xmlns:a16="http://schemas.microsoft.com/office/drawing/2014/main" id="{4896072A-4EC7-F1BF-B016-AC3EB3C2253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509" r="24611"/>
          <a:stretch/>
        </p:blipFill>
        <p:spPr bwMode="auto">
          <a:xfrm>
            <a:off x="7737169" y="10"/>
            <a:ext cx="3555205" cy="685799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51" name="Rectangle 6150">
            <a:extLst>
              <a:ext uri="{FF2B5EF4-FFF2-40B4-BE49-F238E27FC236}">
                <a16:creationId xmlns:a16="http://schemas.microsoft.com/office/drawing/2014/main" id="{60C2BF78-EE5B-49C7-ADD9-58CDBD13E3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3" name="Content Placeholder 2">
            <a:extLst>
              <a:ext uri="{FF2B5EF4-FFF2-40B4-BE49-F238E27FC236}">
                <a16:creationId xmlns:a16="http://schemas.microsoft.com/office/drawing/2014/main" id="{8921718A-4771-4FD5-AA28-BDE8FA8FEA1D}"/>
              </a:ext>
            </a:extLst>
          </p:cNvPr>
          <p:cNvSpPr>
            <a:spLocks noGrp="1"/>
          </p:cNvSpPr>
          <p:nvPr>
            <p:ph idx="1"/>
          </p:nvPr>
        </p:nvSpPr>
        <p:spPr>
          <a:xfrm>
            <a:off x="1224871" y="1700808"/>
            <a:ext cx="6015571" cy="4174398"/>
          </a:xfrm>
        </p:spPr>
        <p:txBody>
          <a:bodyPr>
            <a:normAutofit fontScale="77500" lnSpcReduction="20000"/>
          </a:bodyPr>
          <a:lstStyle/>
          <a:p>
            <a:pPr marL="0" indent="0">
              <a:buNone/>
            </a:pPr>
            <a:endParaRPr lang="en-GB" sz="1500" dirty="0"/>
          </a:p>
          <a:p>
            <a:pPr marL="0" indent="0">
              <a:buNone/>
            </a:pPr>
            <a:endParaRPr lang="en-GB" sz="1500" dirty="0"/>
          </a:p>
          <a:p>
            <a:pPr marL="0" indent="0" algn="ctr">
              <a:buNone/>
            </a:pPr>
            <a:r>
              <a:rPr lang="en-GB" sz="2800" dirty="0"/>
              <a:t>“Disabled people are feeling threatened by the changes in the way disability is being reported and by the proposed changes to their benefits and benefit entitlements. These two are combining and reinforcing each other”</a:t>
            </a:r>
          </a:p>
          <a:p>
            <a:pPr marL="0" indent="0">
              <a:buNone/>
            </a:pPr>
            <a:endParaRPr lang="en-GB" sz="1500" dirty="0"/>
          </a:p>
          <a:p>
            <a:pPr marL="0" indent="0">
              <a:buNone/>
            </a:pPr>
            <a:endParaRPr lang="en-GB" sz="1500" dirty="0"/>
          </a:p>
          <a:p>
            <a:pPr marL="0" indent="0">
              <a:buNone/>
            </a:pPr>
            <a:endParaRPr lang="en-GB" sz="1500" dirty="0"/>
          </a:p>
          <a:p>
            <a:pPr marL="0" indent="0">
              <a:buNone/>
            </a:pPr>
            <a:endParaRPr lang="en-GB" sz="1500" dirty="0"/>
          </a:p>
          <a:p>
            <a:pPr marL="0" indent="0">
              <a:buNone/>
            </a:pPr>
            <a:r>
              <a:rPr lang="en-GB" sz="1500" dirty="0"/>
              <a:t>(Watson, Philo and </a:t>
            </a:r>
            <a:r>
              <a:rPr lang="en-GB" sz="1500" dirty="0" err="1"/>
              <a:t>Briant</a:t>
            </a:r>
            <a:r>
              <a:rPr lang="en-GB" sz="1500" dirty="0"/>
              <a:t>, 2011, p. 5)</a:t>
            </a:r>
          </a:p>
          <a:p>
            <a:pPr marL="0" indent="0">
              <a:buNone/>
            </a:pPr>
            <a:endParaRPr lang="en-GB" sz="1500" dirty="0"/>
          </a:p>
        </p:txBody>
      </p:sp>
      <p:pic>
        <p:nvPicPr>
          <p:cNvPr id="6146" name="Picture 2" descr="Disability benefits: They’re not welfare, but difficult to get">
            <a:extLst>
              <a:ext uri="{FF2B5EF4-FFF2-40B4-BE49-F238E27FC236}">
                <a16:creationId xmlns:a16="http://schemas.microsoft.com/office/drawing/2014/main" id="{2F67538F-1504-3D20-9C9A-E8277439989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8596" r="16283"/>
          <a:stretch/>
        </p:blipFill>
        <p:spPr bwMode="auto">
          <a:xfrm>
            <a:off x="7538689" y="10"/>
            <a:ext cx="4653311"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1603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6C2997EE-0889-44C3-AC0D-18F26AC9A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8EE09F4-392E-4FB7-9EED-44839F2DF44F}"/>
              </a:ext>
            </a:extLst>
          </p:cNvPr>
          <p:cNvPicPr>
            <a:picLocks noChangeAspect="1"/>
          </p:cNvPicPr>
          <p:nvPr/>
        </p:nvPicPr>
        <p:blipFill rotWithShape="1">
          <a:blip r:embed="rId2"/>
          <a:srcRect r="-3" b="1988"/>
          <a:stretch/>
        </p:blipFill>
        <p:spPr>
          <a:xfrm>
            <a:off x="5622233" y="10"/>
            <a:ext cx="6569769" cy="3750724"/>
          </a:xfrm>
          <a:custGeom>
            <a:avLst/>
            <a:gdLst/>
            <a:ahLst/>
            <a:cxnLst/>
            <a:rect l="l" t="t" r="r" b="b"/>
            <a:pathLst>
              <a:path w="6569769" h="3750734">
                <a:moveTo>
                  <a:pt x="1738471" y="0"/>
                </a:moveTo>
                <a:lnTo>
                  <a:pt x="6569769" y="0"/>
                </a:lnTo>
                <a:lnTo>
                  <a:pt x="6569769" y="3750734"/>
                </a:lnTo>
                <a:lnTo>
                  <a:pt x="0" y="3750734"/>
                </a:lnTo>
                <a:close/>
              </a:path>
            </a:pathLst>
          </a:custGeom>
        </p:spPr>
      </p:pic>
      <p:pic>
        <p:nvPicPr>
          <p:cNvPr id="7" name="Picture 6">
            <a:extLst>
              <a:ext uri="{FF2B5EF4-FFF2-40B4-BE49-F238E27FC236}">
                <a16:creationId xmlns:a16="http://schemas.microsoft.com/office/drawing/2014/main" id="{9E8F563F-A268-4B51-9393-122AAD4E5864}"/>
              </a:ext>
            </a:extLst>
          </p:cNvPr>
          <p:cNvPicPr>
            <a:picLocks noChangeAspect="1"/>
          </p:cNvPicPr>
          <p:nvPr/>
        </p:nvPicPr>
        <p:blipFill rotWithShape="1">
          <a:blip r:embed="rId3"/>
          <a:srcRect t="3262" b="30819"/>
          <a:stretch/>
        </p:blipFill>
        <p:spPr>
          <a:xfrm>
            <a:off x="4182011" y="3887894"/>
            <a:ext cx="8009991" cy="2970106"/>
          </a:xfrm>
          <a:custGeom>
            <a:avLst/>
            <a:gdLst/>
            <a:ahLst/>
            <a:cxnLst/>
            <a:rect l="l" t="t" r="r" b="b"/>
            <a:pathLst>
              <a:path w="8009991" h="2970106">
                <a:moveTo>
                  <a:pt x="1376648" y="0"/>
                </a:moveTo>
                <a:lnTo>
                  <a:pt x="8009991" y="0"/>
                </a:lnTo>
                <a:lnTo>
                  <a:pt x="8009991" y="2970106"/>
                </a:lnTo>
                <a:lnTo>
                  <a:pt x="0" y="2970106"/>
                </a:lnTo>
                <a:close/>
              </a:path>
            </a:pathLst>
          </a:custGeom>
        </p:spPr>
      </p:pic>
      <p:pic>
        <p:nvPicPr>
          <p:cNvPr id="5" name="Picture 4">
            <a:extLst>
              <a:ext uri="{FF2B5EF4-FFF2-40B4-BE49-F238E27FC236}">
                <a16:creationId xmlns:a16="http://schemas.microsoft.com/office/drawing/2014/main" id="{4FD09E0E-7009-497E-9238-E374EA274616}"/>
              </a:ext>
            </a:extLst>
          </p:cNvPr>
          <p:cNvPicPr>
            <a:picLocks noChangeAspect="1"/>
          </p:cNvPicPr>
          <p:nvPr/>
        </p:nvPicPr>
        <p:blipFill rotWithShape="1">
          <a:blip r:embed="rId4"/>
          <a:srcRect l="5197" r="27792" b="1"/>
          <a:stretch/>
        </p:blipFill>
        <p:spPr>
          <a:xfrm>
            <a:off x="20" y="10"/>
            <a:ext cx="7503091" cy="6857990"/>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spTree>
    <p:extLst>
      <p:ext uri="{BB962C8B-B14F-4D97-AF65-F5344CB8AC3E}">
        <p14:creationId xmlns:p14="http://schemas.microsoft.com/office/powerpoint/2010/main" val="10221320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801627-6861-4EA9-BE98-E0CE33A894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643466" cy="6858000"/>
          </a:xfrm>
          <a:prstGeom prst="rect">
            <a:avLst/>
          </a:prstGeom>
          <a:solidFill>
            <a:srgbClr val="0D0D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3C1483F-490E-4C8A-8765-1F8AF0C67D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0"/>
            <a:ext cx="3736189" cy="6858000"/>
          </a:xfrm>
          <a:prstGeom prst="rect">
            <a:avLst/>
          </a:pr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DC9F9A6-684F-4C19-8377-1319EDED0B52}"/>
              </a:ext>
            </a:extLst>
          </p:cNvPr>
          <p:cNvSpPr>
            <a:spLocks noGrp="1"/>
          </p:cNvSpPr>
          <p:nvPr>
            <p:ph type="title"/>
          </p:nvPr>
        </p:nvSpPr>
        <p:spPr>
          <a:xfrm>
            <a:off x="965198" y="643466"/>
            <a:ext cx="3092718" cy="5528734"/>
          </a:xfrm>
          <a:noFill/>
        </p:spPr>
        <p:txBody>
          <a:bodyPr anchor="t">
            <a:normAutofit/>
          </a:bodyPr>
          <a:lstStyle/>
          <a:p>
            <a:r>
              <a:rPr lang="en-GB" sz="2800" dirty="0">
                <a:solidFill>
                  <a:srgbClr val="FFFFFF"/>
                </a:solidFill>
              </a:rPr>
              <a:t>References </a:t>
            </a:r>
          </a:p>
        </p:txBody>
      </p:sp>
      <p:sp useBgFill="1">
        <p:nvSpPr>
          <p:cNvPr id="12" name="Rectangle 11">
            <a:extLst>
              <a:ext uri="{FF2B5EF4-FFF2-40B4-BE49-F238E27FC236}">
                <a16:creationId xmlns:a16="http://schemas.microsoft.com/office/drawing/2014/main" id="{0249BF42-D05C-4553-9417-7B86957592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9654" y="0"/>
            <a:ext cx="691318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D7ABFEB-7565-476F-8892-814FB3FE31C6}"/>
              </a:ext>
            </a:extLst>
          </p:cNvPr>
          <p:cNvSpPr>
            <a:spLocks noGrp="1"/>
          </p:cNvSpPr>
          <p:nvPr>
            <p:ph idx="1"/>
          </p:nvPr>
        </p:nvSpPr>
        <p:spPr>
          <a:xfrm>
            <a:off x="4821898" y="643466"/>
            <a:ext cx="5827472" cy="5571067"/>
          </a:xfrm>
        </p:spPr>
        <p:txBody>
          <a:bodyPr>
            <a:normAutofit/>
          </a:bodyPr>
          <a:lstStyle/>
          <a:p>
            <a:pPr marL="0" indent="0">
              <a:buNone/>
            </a:pPr>
            <a:r>
              <a:rPr lang="en-GB" sz="1100"/>
              <a:t>Barnes, C. (1992) </a:t>
            </a:r>
            <a:r>
              <a:rPr lang="en-GB" sz="1100" i="1"/>
              <a:t>Disabling Imagery and the Media: An Exploration of the Principles for Media Representations of Disabled People</a:t>
            </a:r>
            <a:r>
              <a:rPr lang="en-GB" sz="1100"/>
              <a:t>. Halifax: Ryburn Publishing </a:t>
            </a:r>
          </a:p>
          <a:p>
            <a:pPr marL="0" indent="0">
              <a:buNone/>
            </a:pPr>
            <a:r>
              <a:rPr lang="en-GB" sz="1100"/>
              <a:t>Karpf, A. (1988) </a:t>
            </a:r>
            <a:r>
              <a:rPr lang="en-GB" sz="1100" i="1"/>
              <a:t>Doctoring the Media: Reporting of Health and Medicine</a:t>
            </a:r>
            <a:r>
              <a:rPr lang="en-GB" sz="1100"/>
              <a:t>. London : Routledge</a:t>
            </a:r>
          </a:p>
          <a:p>
            <a:pPr marL="0" indent="0">
              <a:buNone/>
            </a:pPr>
            <a:r>
              <a:rPr lang="en-GB" sz="1100"/>
              <a:t>Nairn, Raymond G. , 'Media portrayals of mental illness, or is it madness? A review', </a:t>
            </a:r>
            <a:r>
              <a:rPr lang="en-GB" sz="1100" i="1"/>
              <a:t>Australian Psychologist</a:t>
            </a:r>
            <a:r>
              <a:rPr lang="en-GB" sz="1100"/>
              <a:t>, 42 (2), pp. 138 – 146 DOI: 10.1080/00050060701280623</a:t>
            </a:r>
          </a:p>
          <a:p>
            <a:pPr marL="0" indent="0">
              <a:buNone/>
            </a:pPr>
            <a:r>
              <a:rPr lang="en-GB" sz="1100"/>
              <a:t>Paton, R. (2007) Fundraising as Marketing: Half A Truth is Better Than None, in Mordaunt, J. and Paton, R. (Eds.) </a:t>
            </a:r>
            <a:r>
              <a:rPr lang="en-GB" sz="1100" i="1"/>
              <a:t>Thoughtful Fundraising: Concepts, Issues and Perspectives</a:t>
            </a:r>
            <a:r>
              <a:rPr lang="en-GB" sz="1100"/>
              <a:t>. London: Routledge</a:t>
            </a:r>
          </a:p>
          <a:p>
            <a:pPr marL="0" indent="0">
              <a:buNone/>
            </a:pPr>
            <a:r>
              <a:rPr lang="en-GB" sz="1100"/>
              <a:t>Philo, G. (1996) </a:t>
            </a:r>
            <a:r>
              <a:rPr lang="en-GB" sz="1100" i="1"/>
              <a:t>Media and Mental Distress</a:t>
            </a:r>
            <a:r>
              <a:rPr lang="en-GB" sz="1100"/>
              <a:t>. London: Longman</a:t>
            </a:r>
          </a:p>
          <a:p>
            <a:pPr marL="0" indent="0">
              <a:buNone/>
            </a:pPr>
            <a:r>
              <a:rPr lang="en-GB" sz="1100"/>
              <a:t>Ross, K. (1997). But where's me in it? Disability, broadcasting and the audience. </a:t>
            </a:r>
            <a:r>
              <a:rPr lang="en-GB" sz="1100" i="1"/>
              <a:t>Media, Culture &amp; Society</a:t>
            </a:r>
            <a:r>
              <a:rPr lang="en-GB" sz="1100"/>
              <a:t>, 19(4), pp. 669–677.</a:t>
            </a:r>
          </a:p>
          <a:p>
            <a:pPr marL="0" indent="0">
              <a:buNone/>
            </a:pPr>
            <a:r>
              <a:rPr lang="en-GB" sz="1100"/>
              <a:t>Shakespeare, T. (2000) </a:t>
            </a:r>
            <a:r>
              <a:rPr lang="en-GB" sz="1100" i="1"/>
              <a:t>Help (Imagining Welfare). </a:t>
            </a:r>
            <a:r>
              <a:rPr lang="en-GB" sz="1100"/>
              <a:t>London: Venture Press</a:t>
            </a:r>
          </a:p>
          <a:p>
            <a:pPr marL="0" indent="0">
              <a:buNone/>
            </a:pPr>
            <a:r>
              <a:rPr lang="en-GB" sz="1100"/>
              <a:t>Williams-Findlay, R. (2009) Is there evidence to support the view that the language and subject matter selected by the Times and the Guardian in relation to disabled people has changed over the last twenty years? Available at: </a:t>
            </a:r>
            <a:r>
              <a:rPr lang="en-GB" sz="1100">
                <a:hlinkClick r:id="rId2"/>
              </a:rPr>
              <a:t>https://disability-studies.leeds.ac.uk/wp-content/uploads/sites/40/library/williams-findlay-RWilliams-DisabilityDissertation-200372855-3.pdf</a:t>
            </a:r>
            <a:r>
              <a:rPr lang="en-GB" sz="1100"/>
              <a:t> (Accessed 21st February 2021)</a:t>
            </a:r>
          </a:p>
          <a:p>
            <a:pPr marL="0" indent="0">
              <a:buNone/>
            </a:pPr>
            <a:r>
              <a:rPr lang="en-GB" sz="1100"/>
              <a:t>Briant, E., Watson, N. and Philo, G. (2011) Bad News for Disabled People: How the Newspapers are Reporting Disability. Available at: </a:t>
            </a:r>
            <a:r>
              <a:rPr lang="en-GB" sz="1100">
                <a:hlinkClick r:id="rId3"/>
              </a:rPr>
              <a:t>http://eprints.gla.ac.uk/57499/1/57499.pdf</a:t>
            </a:r>
            <a:r>
              <a:rPr lang="en-GB" sz="1100"/>
              <a:t> (Accessed 21st February 2021)</a:t>
            </a:r>
          </a:p>
          <a:p>
            <a:pPr marL="0" indent="0">
              <a:buNone/>
            </a:pPr>
            <a:endParaRPr lang="en-GB" sz="1100"/>
          </a:p>
        </p:txBody>
      </p:sp>
    </p:spTree>
    <p:extLst>
      <p:ext uri="{BB962C8B-B14F-4D97-AF65-F5344CB8AC3E}">
        <p14:creationId xmlns:p14="http://schemas.microsoft.com/office/powerpoint/2010/main" val="2200212444"/>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docProps/app.xml><?xml version="1.0" encoding="utf-8"?>
<Properties xmlns="http://schemas.openxmlformats.org/officeDocument/2006/extended-properties" xmlns:vt="http://schemas.openxmlformats.org/officeDocument/2006/docPropsVTypes">
  <Template>View</Template>
  <TotalTime>1119</TotalTime>
  <Words>1228</Words>
  <Application>Microsoft Office PowerPoint</Application>
  <PresentationFormat>Widescreen</PresentationFormat>
  <Paragraphs>111</Paragraphs>
  <Slides>21</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Century Schoolbook</vt:lpstr>
      <vt:lpstr>Corbel</vt:lpstr>
      <vt:lpstr>Wingdings 2</vt:lpstr>
      <vt:lpstr>Wingdings 3</vt:lpstr>
      <vt:lpstr>View</vt:lpstr>
      <vt:lpstr>Media Representations: Disability</vt:lpstr>
      <vt:lpstr>Clips from Channel 4’s ‘The Undateables’</vt:lpstr>
      <vt:lpstr>PowerPoint Presentation</vt:lpstr>
      <vt:lpstr>PowerPoint Presentation</vt:lpstr>
      <vt:lpstr>V</vt:lpstr>
      <vt:lpstr>PowerPoint Presentation</vt:lpstr>
      <vt:lpstr>Two Views of Disability- Recap</vt:lpstr>
      <vt:lpstr>Disablism</vt:lpstr>
      <vt:lpstr>Content Analysis </vt:lpstr>
      <vt:lpstr>The Effect of Telethons (Charity fundraising)</vt:lpstr>
      <vt:lpstr>The Effect of Telethons (Charity fundraising)</vt:lpstr>
      <vt:lpstr>The views of people with disabilities  (Ross, 1997)</vt:lpstr>
      <vt:lpstr>PowerPoint Presentation</vt:lpstr>
      <vt:lpstr>PowerPoint Presentation</vt:lpstr>
      <vt:lpstr>Representations of people with mental disabilities</vt:lpstr>
      <vt:lpstr>PowerPoint Presentation</vt:lpstr>
      <vt:lpstr>Newspapers</vt:lpstr>
      <vt:lpstr>Newspapers</vt:lpstr>
      <vt:lpstr>PowerPoint Presentation</vt:lpstr>
      <vt:lpstr>PowerPoint Presentation</vt:lpstr>
      <vt:lpstr>References </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Laura Jenkins (IEH)</cp:lastModifiedBy>
  <cp:revision>77</cp:revision>
  <dcterms:created xsi:type="dcterms:W3CDTF">2010-05-23T14:28:12Z</dcterms:created>
  <dcterms:modified xsi:type="dcterms:W3CDTF">2024-01-15T14:24:53Z</dcterms:modified>
</cp:coreProperties>
</file>