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media/media1.m4a" ContentType="audio/unknown"/>
  <Override PartName="/ppt/media/media2.m4a" ContentType="audio/unknown"/>
  <Override PartName="/ppt/media/media3.m4a" ContentType="audio/unknown"/>
  <Override PartName="/ppt/media/media4.m4a" ContentType="audio/unknown"/>
  <Override PartName="/ppt/media/media5.m4a" ContentType="audio/unknown"/>
  <Override PartName="/ppt/media/image1.jpeg" ContentType="image/jpeg"/>
  <Override PartName="/ppt/media/image2.jpeg" ContentType="image/jpeg"/>
  <Override PartName="/ppt/media/media6.m4a" ContentType="audio/unknown"/>
  <Override PartName="/ppt/media/image3.jpeg" ContentType="image/jpeg"/>
  <Override PartName="/ppt/media/media7.m4a" ContentType="audio/unknown"/>
  <Override PartName="/ppt/media/media8.m4a" ContentType="audio/unknown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sto M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CED2"/>
          </a:solidFill>
        </a:fill>
      </a:tcStyle>
    </a:wholeTbl>
    <a:band2H>
      <a:tcTxStyle b="def" i="def"/>
      <a:tcStyle>
        <a:tcBdr/>
        <a:fill>
          <a:solidFill>
            <a:srgbClr val="EBE8EA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2D7"/>
          </a:solidFill>
        </a:fill>
      </a:tcStyle>
    </a:wholeTbl>
    <a:band2H>
      <a:tcTxStyle b="def" i="def"/>
      <a:tcStyle>
        <a:tcBdr/>
        <a:fill>
          <a:solidFill>
            <a:srgbClr val="E9EAEC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9DDE4"/>
          </a:solidFill>
        </a:fill>
      </a:tcStyle>
    </a:wholeTbl>
    <a:band2H>
      <a:tcTxStyle b="def" i="def"/>
      <a:tcStyle>
        <a:tcBdr/>
        <a:fill>
          <a:solidFill>
            <a:srgbClr val="F4EFF2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94" name="Shape 94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sto MT"/>
      </a:defRPr>
    </a:lvl1pPr>
    <a:lvl2pPr indent="228600" latinLnBrk="0">
      <a:defRPr sz="1200">
        <a:latin typeface="+mn-lt"/>
        <a:ea typeface="+mn-ea"/>
        <a:cs typeface="+mn-cs"/>
        <a:sym typeface="Calisto MT"/>
      </a:defRPr>
    </a:lvl2pPr>
    <a:lvl3pPr indent="457200" latinLnBrk="0">
      <a:defRPr sz="1200">
        <a:latin typeface="+mn-lt"/>
        <a:ea typeface="+mn-ea"/>
        <a:cs typeface="+mn-cs"/>
        <a:sym typeface="Calisto MT"/>
      </a:defRPr>
    </a:lvl3pPr>
    <a:lvl4pPr indent="685800" latinLnBrk="0">
      <a:defRPr sz="1200">
        <a:latin typeface="+mn-lt"/>
        <a:ea typeface="+mn-ea"/>
        <a:cs typeface="+mn-cs"/>
        <a:sym typeface="Calisto MT"/>
      </a:defRPr>
    </a:lvl4pPr>
    <a:lvl5pPr indent="914400" latinLnBrk="0">
      <a:defRPr sz="1200">
        <a:latin typeface="+mn-lt"/>
        <a:ea typeface="+mn-ea"/>
        <a:cs typeface="+mn-cs"/>
        <a:sym typeface="Calisto MT"/>
      </a:defRPr>
    </a:lvl5pPr>
    <a:lvl6pPr indent="1143000" latinLnBrk="0">
      <a:defRPr sz="1200">
        <a:latin typeface="+mn-lt"/>
        <a:ea typeface="+mn-ea"/>
        <a:cs typeface="+mn-cs"/>
        <a:sym typeface="Calisto MT"/>
      </a:defRPr>
    </a:lvl6pPr>
    <a:lvl7pPr indent="1371600" latinLnBrk="0">
      <a:defRPr sz="1200">
        <a:latin typeface="+mn-lt"/>
        <a:ea typeface="+mn-ea"/>
        <a:cs typeface="+mn-cs"/>
        <a:sym typeface="Calisto MT"/>
      </a:defRPr>
    </a:lvl7pPr>
    <a:lvl8pPr indent="1600200" latinLnBrk="0">
      <a:defRPr sz="1200">
        <a:latin typeface="+mn-lt"/>
        <a:ea typeface="+mn-ea"/>
        <a:cs typeface="+mn-cs"/>
        <a:sym typeface="Calisto MT"/>
      </a:defRPr>
    </a:lvl8pPr>
    <a:lvl9pPr indent="1828800" latinLnBrk="0">
      <a:defRPr sz="1200">
        <a:latin typeface="+mn-lt"/>
        <a:ea typeface="+mn-ea"/>
        <a:cs typeface="+mn-cs"/>
        <a:sym typeface="Calisto MT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Text"/>
          <p:cNvSpPr txBox="1"/>
          <p:nvPr>
            <p:ph type="title"/>
          </p:nvPr>
        </p:nvSpPr>
        <p:spPr>
          <a:xfrm>
            <a:off x="704087" y="889820"/>
            <a:ext cx="9989575" cy="3598606"/>
          </a:xfrm>
          <a:prstGeom prst="rect">
            <a:avLst/>
          </a:prstGeom>
        </p:spPr>
        <p:txBody>
          <a:bodyPr/>
          <a:lstStyle>
            <a:lvl1pPr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704087" y="4488426"/>
            <a:ext cx="6991778" cy="1302774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</a:lvl1pPr>
            <a:lvl2pPr marL="0" indent="457200">
              <a:buSzTx/>
              <a:buFontTx/>
              <a:buNone/>
            </a:lvl2pPr>
            <a:lvl3pPr marL="0" indent="914400">
              <a:buSzTx/>
              <a:buFontTx/>
              <a:buNone/>
            </a:lvl3pPr>
            <a:lvl4pPr marL="0" indent="1371600">
              <a:buSzTx/>
              <a:buFontTx/>
              <a:buNone/>
            </a:lvl4pPr>
            <a:lvl5pPr marL="0" indent="1828800">
              <a:buSzTx/>
              <a:buFontTx/>
              <a:buNone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3" name="Body Level One…"/>
          <p:cNvSpPr txBox="1"/>
          <p:nvPr>
            <p:ph type="body" idx="1"/>
          </p:nvPr>
        </p:nvSpPr>
        <p:spPr>
          <a:xfrm>
            <a:off x="700634" y="2221992"/>
            <a:ext cx="10691267" cy="373989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Text"/>
          <p:cNvSpPr txBox="1"/>
          <p:nvPr>
            <p:ph type="title"/>
          </p:nvPr>
        </p:nvSpPr>
        <p:spPr>
          <a:xfrm>
            <a:off x="715382" y="1709738"/>
            <a:ext cx="10632069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2" name="Body Level One…"/>
          <p:cNvSpPr txBox="1"/>
          <p:nvPr>
            <p:ph type="body" sz="quarter" idx="1"/>
          </p:nvPr>
        </p:nvSpPr>
        <p:spPr>
          <a:xfrm>
            <a:off x="715382" y="4589462"/>
            <a:ext cx="10632069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1" name="Body Level One…"/>
          <p:cNvSpPr txBox="1"/>
          <p:nvPr>
            <p:ph type="body" sz="half" idx="1"/>
          </p:nvPr>
        </p:nvSpPr>
        <p:spPr>
          <a:xfrm>
            <a:off x="704087" y="2221992"/>
            <a:ext cx="5212081" cy="3739897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itle Text"/>
          <p:cNvSpPr txBox="1"/>
          <p:nvPr>
            <p:ph type="title"/>
          </p:nvPr>
        </p:nvSpPr>
        <p:spPr>
          <a:xfrm>
            <a:off x="704087" y="929146"/>
            <a:ext cx="10689336" cy="798452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0" name="Body Level One…"/>
          <p:cNvSpPr txBox="1"/>
          <p:nvPr>
            <p:ph type="body" sz="quarter" idx="1"/>
          </p:nvPr>
        </p:nvSpPr>
        <p:spPr>
          <a:xfrm>
            <a:off x="704087" y="1756537"/>
            <a:ext cx="5212081" cy="65722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lvl1pPr>
            <a:lvl2pPr marL="0" indent="45720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lvl2pPr>
            <a:lvl3pPr marL="0" indent="91440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lvl3pPr>
            <a:lvl4pPr marL="0" indent="137160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lvl4pPr>
            <a:lvl5pPr marL="0" indent="182880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Text Placeholder 4"/>
          <p:cNvSpPr/>
          <p:nvPr>
            <p:ph type="body" sz="quarter" idx="21"/>
          </p:nvPr>
        </p:nvSpPr>
        <p:spPr>
          <a:xfrm>
            <a:off x="6181344" y="1756537"/>
            <a:ext cx="5212080" cy="657226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1600">
                <a:latin typeface="Univers Condensed"/>
                <a:ea typeface="Univers Condensed"/>
                <a:cs typeface="Univers Condensed"/>
                <a:sym typeface="Univers Condensed"/>
              </a:defRPr>
            </a:pPr>
          </a:p>
        </p:txBody>
      </p:sp>
      <p:sp>
        <p:nvSpPr>
          <p:cNvPr id="5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Title Text"/>
          <p:cNvSpPr txBox="1"/>
          <p:nvPr>
            <p:ph type="title"/>
          </p:nvPr>
        </p:nvSpPr>
        <p:spPr>
          <a:xfrm>
            <a:off x="704087" y="1069847"/>
            <a:ext cx="4093600" cy="1316737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5" name="Body Level One…"/>
          <p:cNvSpPr txBox="1"/>
          <p:nvPr>
            <p:ph type="body" sz="half" idx="1"/>
          </p:nvPr>
        </p:nvSpPr>
        <p:spPr>
          <a:xfrm>
            <a:off x="5183187" y="1069847"/>
            <a:ext cx="6172201" cy="4791204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Text Placeholder 3"/>
          <p:cNvSpPr/>
          <p:nvPr>
            <p:ph type="body" sz="quarter" idx="21"/>
          </p:nvPr>
        </p:nvSpPr>
        <p:spPr>
          <a:xfrm>
            <a:off x="704087" y="2551176"/>
            <a:ext cx="4093600" cy="3319272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7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Title Text"/>
          <p:cNvSpPr txBox="1"/>
          <p:nvPr>
            <p:ph type="title"/>
          </p:nvPr>
        </p:nvSpPr>
        <p:spPr>
          <a:xfrm>
            <a:off x="704087" y="1066800"/>
            <a:ext cx="4103432" cy="1317523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5" name="Picture Placeholder 2"/>
          <p:cNvSpPr/>
          <p:nvPr>
            <p:ph type="pic" sz="half" idx="21"/>
          </p:nvPr>
        </p:nvSpPr>
        <p:spPr>
          <a:xfrm>
            <a:off x="5183187" y="1066800"/>
            <a:ext cx="6172201" cy="4794250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6" name="Body Level One…"/>
          <p:cNvSpPr txBox="1"/>
          <p:nvPr>
            <p:ph type="body" sz="quarter" idx="1"/>
          </p:nvPr>
        </p:nvSpPr>
        <p:spPr>
          <a:xfrm>
            <a:off x="704087" y="2552700"/>
            <a:ext cx="4103432" cy="33162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raight Connector 6"/>
          <p:cNvSpPr/>
          <p:nvPr/>
        </p:nvSpPr>
        <p:spPr>
          <a:xfrm>
            <a:off x="800100" y="723900"/>
            <a:ext cx="10591801" cy="0"/>
          </a:xfrm>
          <a:prstGeom prst="line">
            <a:avLst/>
          </a:prstGeom>
          <a:ln w="444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3" name="Straight Connector 7"/>
          <p:cNvSpPr/>
          <p:nvPr/>
        </p:nvSpPr>
        <p:spPr>
          <a:xfrm>
            <a:off x="800100" y="6142780"/>
            <a:ext cx="10591801" cy="1"/>
          </a:xfrm>
          <a:prstGeom prst="line">
            <a:avLst/>
          </a:prstGeom>
          <a:ln w="1270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4" name="Title Text"/>
          <p:cNvSpPr txBox="1"/>
          <p:nvPr>
            <p:ph type="title"/>
          </p:nvPr>
        </p:nvSpPr>
        <p:spPr>
          <a:xfrm>
            <a:off x="700634" y="914400"/>
            <a:ext cx="10691267" cy="13075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5" name="Body Level One…"/>
          <p:cNvSpPr txBox="1"/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" name="Slide Number"/>
          <p:cNvSpPr txBox="1"/>
          <p:nvPr>
            <p:ph type="sldNum" sz="quarter" idx="2"/>
          </p:nvPr>
        </p:nvSpPr>
        <p:spPr>
          <a:xfrm>
            <a:off x="11258625" y="6347142"/>
            <a:ext cx="332741" cy="3835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/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30" strike="noStrike" sz="4000" u="none">
          <a:solidFill>
            <a:srgbClr val="000000"/>
          </a:solidFill>
          <a:uFillTx/>
          <a:latin typeface="Univers Condensed"/>
          <a:ea typeface="Univers Condensed"/>
          <a:cs typeface="Univers Condensed"/>
          <a:sym typeface="Univers Condensed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1pPr>
      <a:lvl2pPr marL="711200" marR="0" indent="-2540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2pPr>
      <a:lvl3pPr marL="1200150" marR="0" indent="-28575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3pPr>
      <a:lvl4pPr marL="1698171" marR="0" indent="-326571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4pPr>
      <a:lvl5pPr marL="2155371" marR="0" indent="-326571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5pPr>
      <a:lvl6pPr marL="2540000" marR="0" indent="-2540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6pPr>
      <a:lvl7pPr marL="2997200" marR="0" indent="-2540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7pPr>
      <a:lvl8pPr marL="3454400" marR="0" indent="-2540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8pPr>
      <a:lvl9pPr marL="3911600" marR="0" indent="-2540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000" u="none">
          <a:solidFill>
            <a:srgbClr val="000000"/>
          </a:solidFill>
          <a:uFillTx/>
          <a:latin typeface="+mn-lt"/>
          <a:ea typeface="+mn-ea"/>
          <a:cs typeface="+mn-cs"/>
          <a:sym typeface="Calisto MT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800" u="none">
          <a:solidFill>
            <a:schemeClr val="tx1"/>
          </a:solidFill>
          <a:uFillTx/>
          <a:latin typeface="+mn-lt"/>
          <a:ea typeface="+mn-ea"/>
          <a:cs typeface="+mn-cs"/>
          <a:sym typeface="Calisto M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audio" Target="../media/media1.m4a"/><Relationship Id="rId4" Type="http://schemas.microsoft.com/office/2007/relationships/media" Target="../media/media1.m4a"/><Relationship Id="rId5" Type="http://schemas.openxmlformats.org/officeDocument/2006/relationships/image" Target="../media/image2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audio" Target="../media/media2.m4a"/><Relationship Id="rId4" Type="http://schemas.microsoft.com/office/2007/relationships/media" Target="../media/media2.m4a"/><Relationship Id="rId5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audio" Target="../media/media3.m4a"/><Relationship Id="rId5" Type="http://schemas.microsoft.com/office/2007/relationships/media" Target="../media/media3.m4a"/><Relationship Id="rId6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audio" Target="../media/media4.m4a"/><Relationship Id="rId5" Type="http://schemas.microsoft.com/office/2007/relationships/media" Target="../media/media4.m4a"/><Relationship Id="rId6" Type="http://schemas.openxmlformats.org/officeDocument/2006/relationships/image" Target="../media/image2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Relationship Id="rId3" Type="http://schemas.openxmlformats.org/officeDocument/2006/relationships/audio" Target="../media/media5.m4a"/><Relationship Id="rId4" Type="http://schemas.microsoft.com/office/2007/relationships/media" Target="../media/media5.m4a"/><Relationship Id="rId5" Type="http://schemas.openxmlformats.org/officeDocument/2006/relationships/image" Target="../media/image2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2.jpeg"/><Relationship Id="rId4" Type="http://schemas.openxmlformats.org/officeDocument/2006/relationships/audio" Target="../media/media6.m4a"/><Relationship Id="rId5" Type="http://schemas.microsoft.com/office/2007/relationships/media" Target="../media/media6.m4a"/><Relationship Id="rId6" Type="http://schemas.openxmlformats.org/officeDocument/2006/relationships/image" Target="../media/image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image" Target="../media/image3.jpeg"/><Relationship Id="rId5" Type="http://schemas.openxmlformats.org/officeDocument/2006/relationships/audio" Target="../media/media7.m4a"/><Relationship Id="rId6" Type="http://schemas.microsoft.com/office/2007/relationships/media" Target="../media/media7.m4a"/><Relationship Id="rId7" Type="http://schemas.openxmlformats.org/officeDocument/2006/relationships/image" Target="../media/image2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3" Type="http://schemas.microsoft.com/office/2007/relationships/media" Target="../media/media8.m4a"/><Relationship Id="rId4" Type="http://schemas.openxmlformats.org/officeDocument/2006/relationships/image" Target="../media/image2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97" name="Title 1"/>
          <p:cNvSpPr txBox="1"/>
          <p:nvPr>
            <p:ph type="ctrTitle"/>
          </p:nvPr>
        </p:nvSpPr>
        <p:spPr>
          <a:xfrm>
            <a:off x="1713444" y="1513591"/>
            <a:ext cx="4744980" cy="2913888"/>
          </a:xfrm>
          <a:prstGeom prst="rect">
            <a:avLst/>
          </a:prstGeom>
        </p:spPr>
        <p:txBody>
          <a:bodyPr/>
          <a:lstStyle/>
          <a:p>
            <a:pPr defTabSz="466344">
              <a:defRPr spc="0" sz="3672" u="sng"/>
            </a:pPr>
            <a:r>
              <a:t>Ecad7005</a:t>
            </a:r>
            <a:br/>
            <a:r>
              <a:t>Part a:</a:t>
            </a:r>
            <a:br/>
            <a:br/>
            <a:br/>
          </a:p>
        </p:txBody>
      </p:sp>
      <p:sp>
        <p:nvSpPr>
          <p:cNvPr id="98" name="Subtitle 2"/>
          <p:cNvSpPr txBox="1"/>
          <p:nvPr>
            <p:ph type="subTitle" sz="quarter" idx="1"/>
          </p:nvPr>
        </p:nvSpPr>
        <p:spPr>
          <a:xfrm>
            <a:off x="8554507" y="1359504"/>
            <a:ext cx="2759931" cy="5410201"/>
          </a:xfrm>
          <a:prstGeom prst="rect">
            <a:avLst/>
          </a:prstGeom>
        </p:spPr>
        <p:txBody>
          <a:bodyPr/>
          <a:lstStyle/>
          <a:p>
            <a:pPr defTabSz="813816">
              <a:lnSpc>
                <a:spcPct val="99000"/>
              </a:lnSpc>
              <a:spcBef>
                <a:spcPts val="800"/>
              </a:spcBef>
              <a:defRPr sz="2492"/>
            </a:pPr>
            <a:r>
              <a:t>Understanding the Role and Impact of School-Family Engagement:</a:t>
            </a: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2492"/>
            </a:pPr>
            <a:r>
              <a:t>A focus on Technology and Communication.</a:t>
            </a: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779"/>
            </a:pP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779"/>
            </a:pP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246"/>
            </a:pPr>
            <a:r>
              <a:t>Rahma Osman Mirreh</a:t>
            </a: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246"/>
            </a:pPr>
            <a:r>
              <a:t>2305448</a:t>
            </a: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779"/>
            </a:pPr>
          </a:p>
          <a:p>
            <a:pPr defTabSz="813816">
              <a:lnSpc>
                <a:spcPct val="99000"/>
              </a:lnSpc>
              <a:spcBef>
                <a:spcPts val="800"/>
              </a:spcBef>
              <a:defRPr sz="1779"/>
            </a:pPr>
          </a:p>
        </p:txBody>
      </p:sp>
      <p:sp>
        <p:nvSpPr>
          <p:cNvPr id="99" name="Straight Connector 19"/>
          <p:cNvSpPr/>
          <p:nvPr/>
        </p:nvSpPr>
        <p:spPr>
          <a:xfrm flipV="1">
            <a:off x="8116023" y="723899"/>
            <a:ext cx="1" cy="5410201"/>
          </a:xfrm>
          <a:prstGeom prst="line">
            <a:avLst/>
          </a:prstGeom>
          <a:ln w="444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pic>
        <p:nvPicPr>
          <p:cNvPr id="10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72433" y="3433493"/>
            <a:ext cx="5222756" cy="2320147"/>
          </a:xfrm>
          <a:prstGeom prst="rect">
            <a:avLst/>
          </a:prstGeom>
          <a:ln w="12700">
            <a:miter lim="400000"/>
          </a:ln>
        </p:spPr>
      </p:pic>
      <p:pic>
        <p:nvPicPr>
          <p:cNvPr id="101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1024772" y="474003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71" fill="hold"/>
                                        <p:tgtEl>
                                          <p:spTgt spid="1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0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9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0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0" r="1051" b="3"/>
          <a:stretch>
            <a:fillRect/>
          </a:stretch>
        </p:blipFill>
        <p:spPr>
          <a:xfrm>
            <a:off x="702313" y="1611936"/>
            <a:ext cx="3941066" cy="2971801"/>
          </a:xfrm>
          <a:prstGeom prst="rect">
            <a:avLst/>
          </a:prstGeom>
          <a:ln w="12700">
            <a:miter lim="400000"/>
          </a:ln>
        </p:spPr>
      </p:pic>
      <p:sp>
        <p:nvSpPr>
          <p:cNvPr id="105" name="Title 1"/>
          <p:cNvSpPr txBox="1"/>
          <p:nvPr>
            <p:ph type="title"/>
          </p:nvPr>
        </p:nvSpPr>
        <p:spPr>
          <a:xfrm>
            <a:off x="3911310" y="-18199"/>
            <a:ext cx="4041649" cy="734565"/>
          </a:xfrm>
          <a:prstGeom prst="rect">
            <a:avLst/>
          </a:prstGeom>
        </p:spPr>
        <p:txBody>
          <a:bodyPr/>
          <a:lstStyle>
            <a:lvl1pPr>
              <a:defRPr spc="0" u="sng"/>
            </a:lvl1pPr>
          </a:lstStyle>
          <a:p>
            <a:pPr/>
            <a:r>
              <a:t>Introduction </a:t>
            </a:r>
          </a:p>
        </p:txBody>
      </p:sp>
      <p:sp>
        <p:nvSpPr>
          <p:cNvPr id="106" name="Content Placeholder 7"/>
          <p:cNvSpPr txBox="1"/>
          <p:nvPr>
            <p:ph type="body" sz="half" idx="1"/>
          </p:nvPr>
        </p:nvSpPr>
        <p:spPr>
          <a:xfrm>
            <a:off x="5330952" y="968377"/>
            <a:ext cx="6144769" cy="5006436"/>
          </a:xfrm>
          <a:prstGeom prst="rect">
            <a:avLst/>
          </a:prstGeom>
        </p:spPr>
        <p:txBody>
          <a:bodyPr/>
          <a:lstStyle/>
          <a:p>
            <a:pPr marL="342900" indent="-342900">
              <a:lnSpc>
                <a:spcPct val="100000"/>
              </a:lnSpc>
              <a:defRPr sz="1600"/>
            </a:pPr>
            <a:r>
              <a:t>Engagement between schools and families is vital in learning and success </a:t>
            </a:r>
            <a:r>
              <a:rPr sz="900"/>
              <a:t>(Estyn, 2018)</a:t>
            </a:r>
            <a:r>
              <a:t>. </a:t>
            </a:r>
          </a:p>
          <a:p>
            <a:pPr marL="342900" indent="-342900">
              <a:lnSpc>
                <a:spcPct val="100000"/>
              </a:lnSpc>
              <a:defRPr sz="1600"/>
            </a:pPr>
            <a:r>
              <a:t>Regular communication leads to positive and significant relationships </a:t>
            </a:r>
            <a:r>
              <a:rPr sz="900"/>
              <a:t>(Welsh government, 2023).</a:t>
            </a:r>
            <a:r>
              <a:t> </a:t>
            </a:r>
          </a:p>
          <a:p>
            <a:pPr marL="342900" indent="-342900">
              <a:lnSpc>
                <a:spcPct val="100000"/>
              </a:lnSpc>
              <a:defRPr sz="1600"/>
            </a:pPr>
            <a:r>
              <a:t>A healthy partnership is built with a "2-way communication”</a:t>
            </a:r>
            <a:r>
              <a:rPr sz="900"/>
              <a:t>(Epstein et al, 2011).</a:t>
            </a:r>
            <a:endParaRPr sz="900"/>
          </a:p>
          <a:p>
            <a:pPr marL="342900" indent="-342900">
              <a:lnSpc>
                <a:spcPct val="100000"/>
              </a:lnSpc>
              <a:defRPr sz="1600"/>
            </a:pPr>
            <a:r>
              <a:t>Using technology to enhance communication, and digital tools "play a key role" </a:t>
            </a:r>
            <a:r>
              <a:rPr sz="900"/>
              <a:t>(Epstein et al, 2011).</a:t>
            </a:r>
            <a:endParaRPr sz="900"/>
          </a:p>
          <a:p>
            <a:pPr marL="342900" indent="-342900">
              <a:lnSpc>
                <a:spcPct val="100000"/>
              </a:lnSpc>
              <a:defRPr sz="1600"/>
            </a:pPr>
          </a:p>
          <a:p>
            <a:pPr marL="0" indent="0">
              <a:lnSpc>
                <a:spcPct val="100000"/>
              </a:lnSpc>
              <a:buSzTx/>
              <a:buNone/>
              <a:defRPr b="1" sz="1600" u="sng"/>
            </a:pPr>
            <a:r>
              <a:t>Objectives:</a:t>
            </a:r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1. Critical examination of the rationale of the "School A's" engagement strategy- Technology and communication.</a:t>
            </a:r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2. Evaluate the impact on the learner and their families.</a:t>
            </a:r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3. Reflect on possible improvements and future considerations.</a:t>
            </a:r>
          </a:p>
        </p:txBody>
      </p:sp>
      <p:sp>
        <p:nvSpPr>
          <p:cNvPr id="107" name="Straight Connector 95"/>
          <p:cNvSpPr/>
          <p:nvPr/>
        </p:nvSpPr>
        <p:spPr>
          <a:xfrm>
            <a:off x="804671" y="723900"/>
            <a:ext cx="10588754" cy="0"/>
          </a:xfrm>
          <a:prstGeom prst="line">
            <a:avLst/>
          </a:prstGeom>
          <a:ln w="444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08" name="Straight Connector 96"/>
          <p:cNvSpPr/>
          <p:nvPr/>
        </p:nvSpPr>
        <p:spPr>
          <a:xfrm>
            <a:off x="809065" y="6145598"/>
            <a:ext cx="10582835" cy="1"/>
          </a:xfrm>
          <a:prstGeom prst="line">
            <a:avLst/>
          </a:prstGeom>
          <a:ln w="1270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pic>
        <p:nvPicPr>
          <p:cNvPr id="109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53661" y="5274066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88" fill="hold"/>
                                        <p:tgtEl>
                                          <p:spTgt spid="10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0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5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12" name="Straight Connector 55"/>
          <p:cNvSpPr/>
          <p:nvPr/>
        </p:nvSpPr>
        <p:spPr>
          <a:xfrm>
            <a:off x="800100" y="722376"/>
            <a:ext cx="5715001" cy="1"/>
          </a:xfrm>
          <a:prstGeom prst="line">
            <a:avLst/>
          </a:prstGeom>
          <a:ln w="444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13" name="Straight Connector 57"/>
          <p:cNvSpPr/>
          <p:nvPr/>
        </p:nvSpPr>
        <p:spPr>
          <a:xfrm>
            <a:off x="800100" y="6138545"/>
            <a:ext cx="5715001" cy="1"/>
          </a:xfrm>
          <a:prstGeom prst="line">
            <a:avLst/>
          </a:prstGeom>
          <a:ln w="1270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pic>
        <p:nvPicPr>
          <p:cNvPr id="114" name="Content Placeholder 4" descr="Content Placeholder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973997" y="3548265"/>
            <a:ext cx="2936249" cy="2535853"/>
          </a:xfrm>
          <a:prstGeom prst="rect">
            <a:avLst/>
          </a:prstGeom>
          <a:ln w="12700">
            <a:miter lim="400000"/>
          </a:ln>
        </p:spPr>
      </p:pic>
      <p:pic>
        <p:nvPicPr>
          <p:cNvPr id="115" name="Content Placeholder 3" descr="Content Placeholder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359259" y="665025"/>
            <a:ext cx="2557609" cy="2596558"/>
          </a:xfrm>
          <a:prstGeom prst="rect">
            <a:avLst/>
          </a:prstGeom>
          <a:ln w="12700">
            <a:miter lim="400000"/>
          </a:ln>
        </p:spPr>
      </p:pic>
      <p:sp>
        <p:nvSpPr>
          <p:cNvPr id="116" name="Title 1"/>
          <p:cNvSpPr txBox="1"/>
          <p:nvPr>
            <p:ph type="title"/>
          </p:nvPr>
        </p:nvSpPr>
        <p:spPr>
          <a:xfrm>
            <a:off x="455673" y="147637"/>
            <a:ext cx="9681951" cy="641001"/>
          </a:xfrm>
          <a:prstGeom prst="rect">
            <a:avLst/>
          </a:prstGeom>
        </p:spPr>
        <p:txBody>
          <a:bodyPr/>
          <a:lstStyle>
            <a:lvl1pPr>
              <a:defRPr spc="0" sz="3300" u="sng"/>
            </a:lvl1pPr>
          </a:lstStyle>
          <a:p>
            <a:pPr/>
            <a:r>
              <a:t>Theoretical Framework and literature</a:t>
            </a:r>
          </a:p>
        </p:txBody>
      </p:sp>
      <p:sp>
        <p:nvSpPr>
          <p:cNvPr id="117" name="Content Placeholder 16"/>
          <p:cNvSpPr txBox="1"/>
          <p:nvPr>
            <p:ph type="body" idx="1"/>
          </p:nvPr>
        </p:nvSpPr>
        <p:spPr>
          <a:xfrm>
            <a:off x="455672" y="998799"/>
            <a:ext cx="8129404" cy="5091075"/>
          </a:xfrm>
          <a:prstGeom prst="rect">
            <a:avLst/>
          </a:prstGeom>
        </p:spPr>
        <p:txBody>
          <a:bodyPr/>
          <a:lstStyle/>
          <a:p>
            <a:pPr marL="0" indent="0" defTabSz="877823">
              <a:lnSpc>
                <a:spcPct val="100000"/>
              </a:lnSpc>
              <a:spcBef>
                <a:spcPts val="900"/>
              </a:spcBef>
              <a:buSzTx/>
              <a:buNone/>
              <a:defRPr sz="1536" u="sng"/>
            </a:pPr>
            <a:r>
              <a:t>Bronfenbrenner's ecological theory of development </a:t>
            </a:r>
            <a:r>
              <a:rPr sz="863"/>
              <a:t>Bronfenbrenner, 1979).</a:t>
            </a:r>
            <a:r>
              <a:t>: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Mesosystem- Communication between school and home, can create an  impact on a learners development (Bronfenbrenner, 1979).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 A positive mesosystem is created through active involvement </a:t>
            </a:r>
            <a:r>
              <a:rPr sz="863"/>
              <a:t>(Bronfenbrenner, 1979).</a:t>
            </a:r>
            <a:r>
              <a:t>. 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The relationship formed could impact a learners academic performance, which also highlights the importance of communication and engagement (Guy-Evans, 2024).</a:t>
            </a:r>
          </a:p>
          <a:p>
            <a:pPr marL="0" indent="0" defTabSz="877823">
              <a:lnSpc>
                <a:spcPct val="100000"/>
              </a:lnSpc>
              <a:spcBef>
                <a:spcPts val="900"/>
              </a:spcBef>
              <a:buSzTx/>
              <a:buNone/>
              <a:defRPr sz="959"/>
            </a:pPr>
          </a:p>
          <a:p>
            <a:pPr marL="0" indent="0" defTabSz="877823">
              <a:lnSpc>
                <a:spcPct val="100000"/>
              </a:lnSpc>
              <a:spcBef>
                <a:spcPts val="900"/>
              </a:spcBef>
              <a:buSzTx/>
              <a:buNone/>
              <a:defRPr sz="1536" u="sng"/>
            </a:pPr>
            <a:r>
              <a:t>Epsteins model: 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Effective communication is not 1-way and open dialogue is crucial (Epstein, 2011).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Supportive learning at home, and in the community improves student learning.</a:t>
            </a:r>
          </a:p>
          <a:p>
            <a:pPr marL="329184" indent="-329184" defTabSz="877823">
              <a:lnSpc>
                <a:spcPct val="100000"/>
              </a:lnSpc>
              <a:spcBef>
                <a:spcPts val="900"/>
              </a:spcBef>
              <a:defRPr sz="959"/>
            </a:pPr>
          </a:p>
          <a:p>
            <a:pPr marL="0" indent="0" defTabSz="877823">
              <a:lnSpc>
                <a:spcPct val="100000"/>
              </a:lnSpc>
              <a:spcBef>
                <a:spcPts val="900"/>
              </a:spcBef>
              <a:buSzTx/>
              <a:buNone/>
              <a:defRPr sz="1536" u="sng"/>
            </a:pPr>
            <a:r>
              <a:t>Relevant literature:</a:t>
            </a:r>
          </a:p>
          <a:p>
            <a:pPr marL="274320" indent="-274320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According to Carr (2012)- Implementing digital tools, improve communication, outreach, and parental engagement </a:t>
            </a:r>
            <a:r>
              <a:rPr sz="768"/>
              <a:t>(Heath, Maghrabi and K.Carr, 2015). </a:t>
            </a:r>
            <a:endParaRPr sz="768"/>
          </a:p>
          <a:p>
            <a:pPr marL="274320" indent="-274320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Technology facilitates the ease, time management and frequency of communication, thus allowing trust to be built through digital tools</a:t>
            </a:r>
            <a:r>
              <a:rPr sz="768"/>
              <a:t> (Heath, Maghrabi and K.Carr, 2015).</a:t>
            </a:r>
          </a:p>
          <a:p>
            <a:pPr marL="219455" indent="-219455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Bouffard (2008) stated that technologies provide more possibilities to contact multiple families and targeted communication /updates.</a:t>
            </a:r>
          </a:p>
          <a:p>
            <a:pPr marL="219455" indent="-219455" defTabSz="877823">
              <a:lnSpc>
                <a:spcPct val="100000"/>
              </a:lnSpc>
              <a:spcBef>
                <a:spcPts val="900"/>
              </a:spcBef>
              <a:defRPr sz="1152"/>
            </a:pPr>
            <a:r>
              <a:t>Communication leads to improved attendanc.</a:t>
            </a:r>
            <a:r>
              <a:rPr sz="863"/>
              <a:t>(Sheldon and Epstein, 2004).</a:t>
            </a:r>
          </a:p>
        </p:txBody>
      </p:sp>
      <p:pic>
        <p:nvPicPr>
          <p:cNvPr id="118" name="0CAC0842-AEE8-4CF3-B4D7-C5731BF9653C.m4a" descr="0CAC0842-AEE8-4CF3-B4D7-C5731BF9653C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7929169" y="2975428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46" fill="hold"/>
                                        <p:tgtEl>
                                          <p:spTgt spid="1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1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1"/>
          <p:cNvSpPr txBox="1"/>
          <p:nvPr>
            <p:ph type="title"/>
          </p:nvPr>
        </p:nvSpPr>
        <p:spPr>
          <a:xfrm>
            <a:off x="3578038" y="84161"/>
            <a:ext cx="5038819" cy="477355"/>
          </a:xfrm>
          <a:prstGeom prst="rect">
            <a:avLst/>
          </a:prstGeom>
        </p:spPr>
        <p:txBody>
          <a:bodyPr/>
          <a:lstStyle>
            <a:lvl1pPr defTabSz="667512">
              <a:defRPr spc="0" sz="2628" u="sng"/>
            </a:lvl1pPr>
          </a:lstStyle>
          <a:p>
            <a:pPr/>
            <a:r>
              <a:t>placement school</a:t>
            </a:r>
          </a:p>
        </p:txBody>
      </p:sp>
      <p:sp>
        <p:nvSpPr>
          <p:cNvPr id="121" name="Content Placeholder 2"/>
          <p:cNvSpPr txBox="1"/>
          <p:nvPr>
            <p:ph type="body" idx="1"/>
          </p:nvPr>
        </p:nvSpPr>
        <p:spPr>
          <a:xfrm>
            <a:off x="495917" y="1027813"/>
            <a:ext cx="10691267" cy="4081091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  <a:defRPr sz="1600"/>
            </a:pPr>
            <a:r>
              <a:t>-"School A" </a:t>
            </a:r>
            <a:r>
              <a:rPr sz="900"/>
              <a:t>(BERA, 2024)</a:t>
            </a:r>
            <a:r>
              <a:t>, is a primary school based in Cardiff. The school is mixed demographic and is in a non-deprived community. "School A" utilises technology within the classrooms in a variety of ways, which assist in parental communication and engagement. </a:t>
            </a:r>
          </a:p>
          <a:p>
            <a:pPr marL="0" indent="0">
              <a:buSzTx/>
              <a:buNone/>
              <a:defRPr sz="1600"/>
            </a:pPr>
            <a:r>
              <a:t>-523 pupils on roll.</a:t>
            </a:r>
          </a:p>
          <a:p>
            <a:pPr marL="0" indent="0">
              <a:buSzTx/>
              <a:buNone/>
              <a:defRPr u="sng"/>
            </a:pPr>
            <a:r>
              <a:t>Technologies and Communications used:</a:t>
            </a:r>
          </a:p>
          <a:p>
            <a:pPr>
              <a:buFont typeface="Calibri"/>
              <a:buChar char="-"/>
              <a:defRPr sz="1600"/>
            </a:pPr>
            <a:r>
              <a:t>Seesaw         Teachers share real time student achievements, progress, updates ad concerns through pictures, videos or images. It also enhances collaboration. </a:t>
            </a:r>
          </a:p>
          <a:p>
            <a:pPr>
              <a:buFont typeface="Calibri"/>
              <a:buChar char="-"/>
              <a:defRPr sz="1600"/>
            </a:pPr>
            <a:r>
              <a:t>Monthly newsletters  </a:t>
            </a:r>
            <a:r>
              <a:rPr>
                <a:latin typeface="Times Roman"/>
                <a:ea typeface="Times Roman"/>
                <a:cs typeface="Times Roman"/>
                <a:sym typeface="Times Roman"/>
              </a:rPr>
              <a:t>      Updates through the school website.</a:t>
            </a:r>
            <a:endParaRPr>
              <a:latin typeface="Times Roman"/>
              <a:ea typeface="Times Roman"/>
              <a:cs typeface="Times Roman"/>
              <a:sym typeface="Times Roman"/>
            </a:endParaRPr>
          </a:p>
          <a:p>
            <a:pPr>
              <a:buFont typeface="Calibri"/>
              <a:buChar char="-"/>
              <a:defRPr sz="1600"/>
            </a:pPr>
            <a:r>
              <a:t>Google classroom and Emails        Blended learning and classroom discussions.</a:t>
            </a:r>
          </a:p>
          <a:p>
            <a:pPr>
              <a:buFont typeface="Calibri"/>
              <a:buChar char="-"/>
              <a:defRPr sz="1600"/>
            </a:pPr>
            <a:r>
              <a:t>Timetable Rockstars        Mathematics practice at home with parental involvement. </a:t>
            </a:r>
          </a:p>
        </p:txBody>
      </p:sp>
      <p:sp>
        <p:nvSpPr>
          <p:cNvPr id="122" name="Arrow: Right 3"/>
          <p:cNvSpPr/>
          <p:nvPr/>
        </p:nvSpPr>
        <p:spPr>
          <a:xfrm>
            <a:off x="1502473" y="2898781"/>
            <a:ext cx="250083" cy="166185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3" name="Arrow: Right 5"/>
          <p:cNvSpPr/>
          <p:nvPr/>
        </p:nvSpPr>
        <p:spPr>
          <a:xfrm>
            <a:off x="3316493" y="3943731"/>
            <a:ext cx="250082" cy="166185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4" name="Arrow: Right 6"/>
          <p:cNvSpPr/>
          <p:nvPr/>
        </p:nvSpPr>
        <p:spPr>
          <a:xfrm>
            <a:off x="2526312" y="3563927"/>
            <a:ext cx="250082" cy="166185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5" name="Arrow: Right 7"/>
          <p:cNvSpPr/>
          <p:nvPr/>
        </p:nvSpPr>
        <p:spPr>
          <a:xfrm>
            <a:off x="2526312" y="4340039"/>
            <a:ext cx="250082" cy="166185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26" name="Picture 8" descr="Picture 8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3431" y="5116150"/>
            <a:ext cx="2546507" cy="738912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" name="Picture 9" descr="Picture 9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650886" y="3321808"/>
            <a:ext cx="2546018" cy="2682354"/>
          </a:xfrm>
          <a:prstGeom prst="rect">
            <a:avLst/>
          </a:prstGeom>
          <a:ln w="12700">
            <a:miter lim="400000"/>
          </a:ln>
        </p:spPr>
      </p:pic>
      <p:pic>
        <p:nvPicPr>
          <p:cNvPr id="128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4577805" y="4957312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31" fill="hold"/>
                                        <p:tgtEl>
                                          <p:spTgt spid="1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2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/>
          <p:nvPr>
            <p:ph type="title"/>
          </p:nvPr>
        </p:nvSpPr>
        <p:spPr>
          <a:xfrm>
            <a:off x="937165" y="119703"/>
            <a:ext cx="10691267" cy="373065"/>
          </a:xfrm>
          <a:prstGeom prst="rect">
            <a:avLst/>
          </a:prstGeom>
        </p:spPr>
        <p:txBody>
          <a:bodyPr/>
          <a:lstStyle>
            <a:lvl1pPr algn="ctr" defTabSz="475487">
              <a:defRPr spc="0" sz="1871" u="sng"/>
            </a:lvl1pPr>
          </a:lstStyle>
          <a:p>
            <a:pPr/>
            <a:r>
              <a:t>Critical analysis of the engagement process</a:t>
            </a:r>
          </a:p>
        </p:txBody>
      </p:sp>
      <p:sp>
        <p:nvSpPr>
          <p:cNvPr id="131" name="Content Placeholder 2"/>
          <p:cNvSpPr txBox="1"/>
          <p:nvPr>
            <p:ph type="body" idx="1"/>
          </p:nvPr>
        </p:nvSpPr>
        <p:spPr>
          <a:xfrm>
            <a:off x="-2003" y="848024"/>
            <a:ext cx="10691267" cy="5407671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</a:pPr>
            <a:r>
              <a:t>                                     </a:t>
            </a:r>
          </a:p>
          <a:p>
            <a:pPr marL="0" indent="0">
              <a:buSzTx/>
              <a:buNone/>
            </a:pPr>
            <a:r>
              <a:t> </a:t>
            </a:r>
            <a:r>
              <a:rPr b="1" u="sng"/>
              <a:t>Communication</a:t>
            </a:r>
            <a:r>
              <a:rPr u="sng"/>
              <a:t> </a:t>
            </a:r>
            <a:r>
              <a:t>           Inclusivity, accessibility </a:t>
            </a:r>
          </a:p>
          <a:p>
            <a:pPr marL="0" indent="0">
              <a:buSzTx/>
              <a:buNone/>
            </a:pPr>
            <a:r>
              <a:t>             </a:t>
            </a:r>
            <a:r>
              <a:rPr u="sng"/>
              <a:t>&amp;</a:t>
            </a:r>
            <a:r>
              <a:t>                         Real time and transparent communication.</a:t>
            </a:r>
          </a:p>
          <a:p>
            <a:pPr marL="0" indent="0">
              <a:buSzTx/>
              <a:buNone/>
            </a:pPr>
            <a:r>
              <a:t>    </a:t>
            </a:r>
            <a:r>
              <a:rPr b="1"/>
              <a:t> </a:t>
            </a:r>
            <a:r>
              <a:rPr b="1" u="sng"/>
              <a:t>Technology</a:t>
            </a:r>
            <a:r>
              <a:t>                Monthly online news updates - Wide community communication.</a:t>
            </a:r>
          </a:p>
          <a:p>
            <a:pPr marL="0" indent="0">
              <a:buSzTx/>
              <a:buNone/>
            </a:pPr>
            <a:r>
              <a:t>                                   Parent collaboration and engagement with learning </a:t>
            </a:r>
            <a:r>
              <a:rPr sz="1000"/>
              <a:t>(Bower and Griffin, 2011)</a:t>
            </a:r>
            <a:endParaRPr sz="1000"/>
          </a:p>
          <a:p>
            <a:pPr marL="0" indent="0" algn="ctr">
              <a:buSzTx/>
              <a:buNone/>
            </a:pPr>
          </a:p>
          <a:p>
            <a:pPr marL="0" indent="0" algn="ctr">
              <a:buSzTx/>
              <a:buNone/>
            </a:pPr>
          </a:p>
          <a:p>
            <a:pPr algn="ctr">
              <a:buFontTx/>
              <a:buChar char="❖"/>
              <a:defRPr sz="1400"/>
            </a:pPr>
            <a:r>
              <a:t>"Equality Act, 2010"-  Technology and communication allows families to have the same access, regardless of background.</a:t>
            </a:r>
          </a:p>
          <a:p>
            <a:pPr algn="ctr">
              <a:buFontTx/>
              <a:buChar char="❖"/>
              <a:defRPr sz="1400"/>
            </a:pPr>
            <a:r>
              <a:t>"Digital learning framework”- Encouraged the implementation of digital competency </a:t>
            </a:r>
            <a:r>
              <a:rPr sz="900"/>
              <a:t>(Welsh government, 2018').</a:t>
            </a:r>
            <a:endParaRPr sz="900"/>
          </a:p>
          <a:p>
            <a:pPr algn="ctr">
              <a:buFontTx/>
              <a:buChar char="❖"/>
              <a:defRPr sz="1400"/>
            </a:pPr>
            <a:r>
              <a:t>Estyn (2018) recommended that communication be 2 ways and parents be given the opportunity to feel valued and engage in their childs learning.</a:t>
            </a:r>
          </a:p>
          <a:p>
            <a:pPr algn="ctr">
              <a:buFontTx/>
              <a:buChar char="❖"/>
              <a:defRPr sz="1400"/>
            </a:pPr>
            <a:r>
              <a:t>A study found that parents found technology "useful in sustaining and improving communication between home and school" </a:t>
            </a:r>
            <a:r>
              <a:rPr sz="900"/>
              <a:t>(Olmstead, 2013).</a:t>
            </a:r>
          </a:p>
        </p:txBody>
      </p:sp>
      <p:sp>
        <p:nvSpPr>
          <p:cNvPr id="132" name="Connector: Curved 3"/>
          <p:cNvSpPr/>
          <p:nvPr/>
        </p:nvSpPr>
        <p:spPr>
          <a:xfrm flipV="1">
            <a:off x="2161334" y="1417237"/>
            <a:ext cx="385454" cy="9340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cubicBezTo>
                  <a:pt x="5400" y="0"/>
                  <a:pt x="10800" y="5400"/>
                  <a:pt x="10800" y="10800"/>
                </a:cubicBezTo>
                <a:cubicBezTo>
                  <a:pt x="10800" y="16200"/>
                  <a:pt x="16200" y="21600"/>
                  <a:pt x="21600" y="21600"/>
                </a:cubicBezTo>
              </a:path>
            </a:pathLst>
          </a:custGeom>
          <a:ln w="6350">
            <a:solidFill>
              <a:schemeClr val="accent1"/>
            </a:solidFill>
            <a:miter/>
            <a:tailEnd type="triangle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33" name="Connector: Curved 4"/>
          <p:cNvSpPr/>
          <p:nvPr/>
        </p:nvSpPr>
        <p:spPr>
          <a:xfrm>
            <a:off x="2136985" y="1713314"/>
            <a:ext cx="419774" cy="17327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cubicBezTo>
                  <a:pt x="5400" y="0"/>
                  <a:pt x="10800" y="5400"/>
                  <a:pt x="10800" y="10800"/>
                </a:cubicBezTo>
                <a:cubicBezTo>
                  <a:pt x="10800" y="16200"/>
                  <a:pt x="16200" y="21600"/>
                  <a:pt x="21600" y="21600"/>
                </a:cubicBezTo>
              </a:path>
            </a:pathLst>
          </a:custGeom>
          <a:ln w="6350">
            <a:solidFill>
              <a:schemeClr val="accent1"/>
            </a:solidFill>
            <a:miter/>
            <a:tailEnd type="triangle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34" name="Connector: Curved 5"/>
          <p:cNvSpPr/>
          <p:nvPr/>
        </p:nvSpPr>
        <p:spPr>
          <a:xfrm>
            <a:off x="2131188" y="2043301"/>
            <a:ext cx="204113" cy="47264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cubicBezTo>
                  <a:pt x="5400" y="0"/>
                  <a:pt x="10800" y="5400"/>
                  <a:pt x="10800" y="10800"/>
                </a:cubicBezTo>
                <a:cubicBezTo>
                  <a:pt x="10800" y="16200"/>
                  <a:pt x="16200" y="21600"/>
                  <a:pt x="21600" y="21600"/>
                </a:cubicBezTo>
              </a:path>
            </a:pathLst>
          </a:custGeom>
          <a:ln w="6350">
            <a:solidFill>
              <a:schemeClr val="accent1"/>
            </a:solidFill>
            <a:miter/>
            <a:tailEnd type="triangle"/>
          </a:ln>
        </p:spPr>
        <p:txBody>
          <a:bodyPr lIns="45719" rIns="45719" anchor="ctr"/>
          <a:lstStyle/>
          <a:p>
            <a:pPr/>
          </a:p>
        </p:txBody>
      </p:sp>
      <p:sp>
        <p:nvSpPr>
          <p:cNvPr id="135" name="Connector: Curved 6"/>
          <p:cNvSpPr/>
          <p:nvPr/>
        </p:nvSpPr>
        <p:spPr>
          <a:xfrm>
            <a:off x="2131186" y="2022195"/>
            <a:ext cx="405397" cy="24863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cubicBezTo>
                  <a:pt x="5400" y="0"/>
                  <a:pt x="10800" y="5400"/>
                  <a:pt x="10800" y="10800"/>
                </a:cubicBezTo>
                <a:cubicBezTo>
                  <a:pt x="10800" y="16200"/>
                  <a:pt x="16200" y="21600"/>
                  <a:pt x="21600" y="21600"/>
                </a:cubicBezTo>
              </a:path>
            </a:pathLst>
          </a:custGeom>
          <a:ln w="6350">
            <a:solidFill>
              <a:schemeClr val="accent1"/>
            </a:solidFill>
            <a:miter/>
            <a:tailEnd type="triangle"/>
          </a:ln>
        </p:spPr>
        <p:txBody>
          <a:bodyPr lIns="45719" rIns="45719" anchor="ctr"/>
          <a:lstStyle/>
          <a:p>
            <a:pPr/>
          </a:p>
        </p:txBody>
      </p:sp>
      <p:pic>
        <p:nvPicPr>
          <p:cNvPr id="136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71630" y="1222075"/>
            <a:ext cx="2027909" cy="1854681"/>
          </a:xfrm>
          <a:prstGeom prst="rect">
            <a:avLst/>
          </a:prstGeom>
          <a:ln w="12700">
            <a:miter lim="400000"/>
          </a:ln>
        </p:spPr>
      </p:pic>
      <p:sp>
        <p:nvSpPr>
          <p:cNvPr id="137" name="TextBox 10"/>
          <p:cNvSpPr txBox="1"/>
          <p:nvPr/>
        </p:nvSpPr>
        <p:spPr>
          <a:xfrm>
            <a:off x="10550178" y="3069565"/>
            <a:ext cx="1492226" cy="231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900"/>
            </a:lvl1pPr>
          </a:lstStyle>
          <a:p>
            <a:pPr/>
            <a:r>
              <a:t>Welsh government 2022a</a:t>
            </a:r>
          </a:p>
        </p:txBody>
      </p:sp>
      <p:pic>
        <p:nvPicPr>
          <p:cNvPr id="138" name="718B3B5C-6155-4E90-AF28-6EE0AB693168.m4a" descr="718B3B5C-6155-4E90-AF28-6EE0AB693168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4257750" y="3248419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90" fill="hold"/>
                                        <p:tgtEl>
                                          <p:spTgt spid="1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ectangle 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1" name="Straight Connector 11"/>
          <p:cNvSpPr/>
          <p:nvPr/>
        </p:nvSpPr>
        <p:spPr>
          <a:xfrm>
            <a:off x="4851398" y="723900"/>
            <a:ext cx="6515101" cy="0"/>
          </a:xfrm>
          <a:prstGeom prst="line">
            <a:avLst/>
          </a:prstGeom>
          <a:ln w="4445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sp>
        <p:nvSpPr>
          <p:cNvPr id="142" name="Straight Connector 13"/>
          <p:cNvSpPr/>
          <p:nvPr/>
        </p:nvSpPr>
        <p:spPr>
          <a:xfrm>
            <a:off x="4851398" y="6134100"/>
            <a:ext cx="6515101" cy="0"/>
          </a:xfrm>
          <a:prstGeom prst="line">
            <a:avLst/>
          </a:prstGeom>
          <a:ln w="12700">
            <a:solidFill>
              <a:srgbClr val="000000"/>
            </a:solidFill>
            <a:miter/>
          </a:ln>
        </p:spPr>
        <p:txBody>
          <a:bodyPr lIns="45719" rIns="45719"/>
          <a:lstStyle/>
          <a:p>
            <a:pPr/>
          </a:p>
        </p:txBody>
      </p:sp>
      <p:pic>
        <p:nvPicPr>
          <p:cNvPr id="14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2158" t="0" r="9072" b="2"/>
          <a:stretch>
            <a:fillRect/>
          </a:stretch>
        </p:blipFill>
        <p:spPr>
          <a:xfrm>
            <a:off x="20" y="1"/>
            <a:ext cx="4046541" cy="3429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4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21524" t="0" r="0" b="0"/>
          <a:stretch>
            <a:fillRect/>
          </a:stretch>
        </p:blipFill>
        <p:spPr>
          <a:xfrm>
            <a:off x="19" y="3429000"/>
            <a:ext cx="4046542" cy="3428999"/>
          </a:xfrm>
          <a:prstGeom prst="rect">
            <a:avLst/>
          </a:prstGeom>
          <a:ln w="12700">
            <a:miter lim="400000"/>
          </a:ln>
        </p:spPr>
      </p:pic>
      <p:sp>
        <p:nvSpPr>
          <p:cNvPr id="145" name="Title 1"/>
          <p:cNvSpPr txBox="1"/>
          <p:nvPr>
            <p:ph type="title"/>
          </p:nvPr>
        </p:nvSpPr>
        <p:spPr>
          <a:xfrm>
            <a:off x="4771789" y="909637"/>
            <a:ext cx="6714698" cy="1316737"/>
          </a:xfrm>
          <a:prstGeom prst="rect">
            <a:avLst/>
          </a:prstGeom>
        </p:spPr>
        <p:txBody>
          <a:bodyPr/>
          <a:lstStyle>
            <a:lvl1pPr>
              <a:defRPr spc="0" u="sng"/>
            </a:lvl1pPr>
          </a:lstStyle>
          <a:p>
            <a:pPr/>
            <a:r>
              <a:t>Reflection  and innovation</a:t>
            </a:r>
          </a:p>
        </p:txBody>
      </p:sp>
      <p:sp>
        <p:nvSpPr>
          <p:cNvPr id="146" name="Content Placeholder 2"/>
          <p:cNvSpPr txBox="1"/>
          <p:nvPr>
            <p:ph type="body" sz="half" idx="1"/>
          </p:nvPr>
        </p:nvSpPr>
        <p:spPr>
          <a:xfrm>
            <a:off x="4771788" y="2585603"/>
            <a:ext cx="6714699" cy="3603210"/>
          </a:xfrm>
          <a:prstGeom prst="rect">
            <a:avLst/>
          </a:prstGeom>
        </p:spPr>
        <p:txBody>
          <a:bodyPr/>
          <a:lstStyle/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 - "School A's" approach is supported by research in that in order to build engagement and respect, it includes "communicating, engaging and building strong and trusted relationships with parents" </a:t>
            </a:r>
            <a:r>
              <a:rPr sz="900"/>
              <a:t>(Welsh government 2023b).</a:t>
            </a:r>
            <a:endParaRPr sz="900"/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-Barriers- Limited access to technology, limited English, feeling unwelcome and low understanding of how to access digital information </a:t>
            </a:r>
            <a:r>
              <a:rPr sz="900"/>
              <a:t>(Heath et al, 2015).</a:t>
            </a:r>
            <a:endParaRPr sz="900"/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</a:p>
          <a:p>
            <a:pPr marL="0" indent="0">
              <a:lnSpc>
                <a:spcPct val="100000"/>
              </a:lnSpc>
              <a:buSzTx/>
              <a:buNone/>
              <a:defRPr sz="1600"/>
            </a:pPr>
            <a:r>
              <a:t>-Other schools have implemented  further engagement boosting applications such as Dojo and specific applications for families to track behaviour and attendance.</a:t>
            </a:r>
          </a:p>
        </p:txBody>
      </p:sp>
      <p:pic>
        <p:nvPicPr>
          <p:cNvPr id="147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0037023" y="1064985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703" fill="hold"/>
                                        <p:tgtEl>
                                          <p:spTgt spid="1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4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Title 1"/>
          <p:cNvSpPr txBox="1"/>
          <p:nvPr>
            <p:ph type="title"/>
          </p:nvPr>
        </p:nvSpPr>
        <p:spPr>
          <a:xfrm>
            <a:off x="3048086" y="4916"/>
            <a:ext cx="10691267" cy="1307592"/>
          </a:xfrm>
          <a:prstGeom prst="rect">
            <a:avLst/>
          </a:prstGeom>
        </p:spPr>
        <p:txBody>
          <a:bodyPr/>
          <a:lstStyle>
            <a:lvl1pPr>
              <a:defRPr spc="0" u="sng"/>
            </a:lvl1pPr>
          </a:lstStyle>
          <a:p>
            <a:pPr/>
            <a:r>
              <a:t>Impact and implications</a:t>
            </a:r>
          </a:p>
        </p:txBody>
      </p:sp>
      <p:sp>
        <p:nvSpPr>
          <p:cNvPr id="150" name="Content Placeholder 2"/>
          <p:cNvSpPr txBox="1"/>
          <p:nvPr>
            <p:ph type="body" sz="half" idx="1"/>
          </p:nvPr>
        </p:nvSpPr>
        <p:spPr>
          <a:xfrm>
            <a:off x="983311" y="1310421"/>
            <a:ext cx="5311121" cy="3754275"/>
          </a:xfrm>
          <a:prstGeom prst="rect">
            <a:avLst/>
          </a:prstGeom>
        </p:spPr>
        <p:txBody>
          <a:bodyPr/>
          <a:lstStyle/>
          <a:p>
            <a:pPr>
              <a:defRPr sz="1600"/>
            </a:pPr>
            <a:r>
              <a:t>Increased academic support                </a:t>
            </a:r>
          </a:p>
          <a:p>
            <a:pPr>
              <a:defRPr sz="1600"/>
            </a:pPr>
            <a:r>
              <a:t>Improved student achievements</a:t>
            </a:r>
          </a:p>
          <a:p>
            <a:pPr>
              <a:defRPr sz="1600"/>
            </a:pPr>
            <a:r>
              <a:t>Promoting collaboration and trust</a:t>
            </a:r>
          </a:p>
          <a:p>
            <a:pPr/>
          </a:p>
          <a:p>
            <a:pPr/>
          </a:p>
          <a:p>
            <a:pPr>
              <a:defRPr sz="1600"/>
            </a:pPr>
            <a:r>
              <a:t>Lack of digital experience </a:t>
            </a:r>
          </a:p>
          <a:p>
            <a:pPr>
              <a:defRPr sz="1600"/>
            </a:pPr>
            <a:r>
              <a:t>Language barrier</a:t>
            </a:r>
          </a:p>
          <a:p>
            <a:pPr>
              <a:defRPr sz="1600"/>
            </a:pPr>
            <a:r>
              <a:t>Lack of support at home</a:t>
            </a:r>
          </a:p>
        </p:txBody>
      </p:sp>
      <p:pic>
        <p:nvPicPr>
          <p:cNvPr id="151" name="Graphic 3" descr="Graphic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68413" y="1310520"/>
            <a:ext cx="914401" cy="9144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Graphic 4" descr="Graphic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182693" y="3699254"/>
            <a:ext cx="914401" cy="914401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TextBox 5"/>
          <p:cNvSpPr txBox="1"/>
          <p:nvPr/>
        </p:nvSpPr>
        <p:spPr>
          <a:xfrm>
            <a:off x="6415654" y="1312332"/>
            <a:ext cx="1137323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000" u="sng"/>
            </a:lvl1pPr>
          </a:lstStyle>
          <a:p>
            <a:pPr/>
            <a:r>
              <a:t>Impact</a:t>
            </a:r>
          </a:p>
        </p:txBody>
      </p:sp>
      <p:sp>
        <p:nvSpPr>
          <p:cNvPr id="154" name="TextBox 6"/>
          <p:cNvSpPr txBox="1"/>
          <p:nvPr/>
        </p:nvSpPr>
        <p:spPr>
          <a:xfrm>
            <a:off x="5418361" y="4217580"/>
            <a:ext cx="1521165" cy="396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b="1" sz="2000" u="sng"/>
            </a:lvl1pPr>
          </a:lstStyle>
          <a:p>
            <a:pPr/>
            <a:r>
              <a:t>Implications</a:t>
            </a:r>
          </a:p>
        </p:txBody>
      </p:sp>
      <p:pic>
        <p:nvPicPr>
          <p:cNvPr id="155" name="Picture 7" descr="Picture 7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8109856" y="2019196"/>
            <a:ext cx="3436191" cy="234351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6" name="Audio Recording.m4a" descr="Audio Recording.m4a"/>
          <p:cNvPicPr>
            <a:picLocks noChangeAspect="0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7">
            <a:extLst/>
          </a:blip>
          <a:stretch>
            <a:fillRect/>
          </a:stretch>
        </p:blipFill>
        <p:spPr>
          <a:xfrm>
            <a:off x="2881927" y="4880244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26" fill="hold"/>
                                        <p:tgtEl>
                                          <p:spTgt spid="1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itle 1"/>
          <p:cNvSpPr txBox="1"/>
          <p:nvPr>
            <p:ph type="title"/>
          </p:nvPr>
        </p:nvSpPr>
        <p:spPr>
          <a:xfrm>
            <a:off x="4266219" y="-5752"/>
            <a:ext cx="3660738" cy="818765"/>
          </a:xfrm>
          <a:prstGeom prst="rect">
            <a:avLst/>
          </a:prstGeom>
        </p:spPr>
        <p:txBody>
          <a:bodyPr/>
          <a:lstStyle>
            <a:lvl1pPr>
              <a:defRPr spc="0" u="sng"/>
            </a:lvl1pPr>
          </a:lstStyle>
          <a:p>
            <a:pPr/>
            <a:r>
              <a:t>Conclusion</a:t>
            </a:r>
          </a:p>
        </p:txBody>
      </p:sp>
      <p:sp>
        <p:nvSpPr>
          <p:cNvPr id="159" name="Content Placeholder 2"/>
          <p:cNvSpPr txBox="1"/>
          <p:nvPr>
            <p:ph type="body" idx="1"/>
          </p:nvPr>
        </p:nvSpPr>
        <p:spPr>
          <a:xfrm>
            <a:off x="747257" y="1106720"/>
            <a:ext cx="10691267" cy="5263896"/>
          </a:xfrm>
          <a:prstGeom prst="rect">
            <a:avLst/>
          </a:prstGeom>
        </p:spPr>
        <p:txBody>
          <a:bodyPr/>
          <a:lstStyle/>
          <a:p>
            <a:pPr algn="ctr">
              <a:defRPr sz="1400"/>
            </a:pPr>
            <a:r>
              <a:t>Technology plays a big role in facilitating school and family engagement.</a:t>
            </a:r>
            <a:endParaRPr sz="18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Effective communication can lead to collaboration, trust, improved student success and support.</a:t>
            </a:r>
            <a:endParaRPr sz="18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Technology allows for updates, blended learning and classroom discussions.</a:t>
            </a:r>
            <a:endParaRPr sz="18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Challenges may arise due to, language and digital experience barriers and lack of support.</a:t>
            </a:r>
            <a:endParaRPr sz="16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Digital application can create inclusivity and promote a more supportive relationship.</a:t>
            </a:r>
            <a:endParaRPr sz="18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Two-way communication and a family feeling prioritised and involved, can lead to a productive impact on academic success.</a:t>
            </a:r>
            <a:endParaRPr sz="1800"/>
          </a:p>
          <a:p>
            <a:pPr algn="ctr">
              <a:defRPr sz="1600"/>
            </a:pPr>
          </a:p>
          <a:p>
            <a:pPr algn="ctr">
              <a:defRPr sz="1400"/>
            </a:pPr>
            <a:r>
              <a:t>Technology and communication can ultimately lead to an improved and transformed relationship between schools and families. </a:t>
            </a:r>
          </a:p>
        </p:txBody>
      </p:sp>
      <p:pic>
        <p:nvPicPr>
          <p:cNvPr id="160" name="Audio Recording.m4a" descr="Audio Recording.m4a"/>
          <p:cNvPicPr>
            <a:picLocks noChangeAspect="0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>
            <a:extLst/>
          </a:blip>
          <a:stretch>
            <a:fillRect/>
          </a:stretch>
        </p:blipFill>
        <p:spPr>
          <a:xfrm>
            <a:off x="10304249" y="2868333"/>
            <a:ext cx="571501" cy="5715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878" fill="hold"/>
                                        <p:tgtEl>
                                          <p:spTgt spid="1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Title 1"/>
          <p:cNvSpPr txBox="1"/>
          <p:nvPr>
            <p:ph type="title"/>
          </p:nvPr>
        </p:nvSpPr>
        <p:spPr>
          <a:xfrm>
            <a:off x="4170417" y="90685"/>
            <a:ext cx="5652968" cy="909532"/>
          </a:xfrm>
          <a:prstGeom prst="rect">
            <a:avLst/>
          </a:prstGeom>
        </p:spPr>
        <p:txBody>
          <a:bodyPr/>
          <a:lstStyle>
            <a:lvl1pPr>
              <a:defRPr spc="0"/>
            </a:lvl1pPr>
          </a:lstStyle>
          <a:p>
            <a:pPr/>
            <a:r>
              <a:t>References</a:t>
            </a:r>
          </a:p>
        </p:txBody>
      </p:sp>
      <p:sp>
        <p:nvSpPr>
          <p:cNvPr id="163" name="Content Placeholder 2"/>
          <p:cNvSpPr txBox="1"/>
          <p:nvPr>
            <p:ph type="body" idx="1"/>
          </p:nvPr>
        </p:nvSpPr>
        <p:spPr>
          <a:xfrm>
            <a:off x="614370" y="928029"/>
            <a:ext cx="10691267" cy="4947596"/>
          </a:xfrm>
          <a:prstGeom prst="rect">
            <a:avLst/>
          </a:prstGeom>
        </p:spPr>
        <p:txBody>
          <a:bodyPr/>
          <a:lstStyle/>
          <a:p>
            <a:pPr marL="145983" indent="-145983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1092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BERA (2024). Ethical Guidelines for Educational Research, Fifth Edition (2024). [online] www.bera.ac.uk. Available at: https://www.bera.ac.uk/publication/ethical-guidelines-for-educational-research-fifth-edition-2024.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Bower, H. and Griffin, D. (2011). Can the Epstein Model of Parental Involvement Work in a High-Minority, High-Poverty Elementary School? A Case Study. </a:t>
            </a:r>
            <a:r>
              <a:rPr i="1"/>
              <a:t>Professional School Counseling</a:t>
            </a:r>
            <a:r>
              <a:t>, 15(2), pp.77–87. doi:https://doi.org/10.5330/psc.n.2011-15.77.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Epstein, J.L. (2011). School, Family, and Community Partnerships. Routledge.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ESTYN (2018). Involving Parents Communication between Schools and Parents of school-aged Children. [online] Available at: https://www.estyn.gov.wales/system/files/2020-07/Involving%2520parents%2520-%2520en.pdf.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Goodall, J.S. (2016). Technology and school–home communication. International Journal of Pedagogies and Learning, 11(2), pp.118–131. doi:https://doi.org/10.1080/22040552.2016.1227252.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GOV.WALES. (n.d.). Community Focused Schools [HTML]. [online] Available at: https://www.gov.wales/community-focused-schools-html.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Guy-Evans, O. (2024). Bronfenbrenner’s Mesosystem Theory. [online] Simply Psychology. Available at: https://www.simplypsychology.org/bronfenbrenner-mesosystem.html.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Heath, D., Maghrabi, R. and K. Carr, N. (2015). Implications of Information and Communication Technologies (ICT) for School-Home Communication. Journal of Information Technology Education: Research, 14, pp.363–395. doi:https://doi.org/10.28945/2285.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Olmstead, C. (2013). Using Technology to Increase Parent Involvement in Schools. TechTrends, [online] 57(6), pp.28–37. doi:https://doi.org/10.1007/s11528-013-0699-0.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psycnet.apa.org. (n.d.). APA PsycNet. [online] Available at: https://psycnet.apa.org/record/2009-00487-000.</a:t>
            </a:r>
          </a:p>
          <a:p>
            <a:pPr marL="121652" indent="-121652" defTabSz="416052">
              <a:lnSpc>
                <a:spcPts val="3200"/>
              </a:lnSpc>
              <a:spcBef>
                <a:spcPts val="14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10. Sheldon, S.B. and Epstein, J.L. (2004). Getting Students to School: Using Family and Community Involvement to Reduce Chronic Absenteeism. </a:t>
            </a:r>
            <a:r>
              <a:rPr i="1"/>
              <a:t>School Community Journal</a:t>
            </a:r>
            <a:r>
              <a:t>, [online] 14(2), pp.39–56. Available at: https://eric.ed.gov/?id=EJ794822.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Welsh Government (2023a). Annex 3: Developing Family Engagement in Community Focused Schools [HTML]. [online] GOV.WALES. Available at: https://www.gov.wales/annex-3-developing-family-engagement-community-focused-schools-html [Accessed 22 Feb. 2025].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Welsh Government (2023b). Belonging, Engaging and Participating Guidance on Improving Learner Engagement and Attendance Draft Guidance. [online] Available at: https://www.gov.wales/sites/default/files/consultations/2023-06/consultation-document-belonging-engaging-and-participating-guidance_0.pdf.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Welsh Government (2018). Digital Competence Framework Your questions answered. [online] Available at: https://hwb.gov.wales/storage/85f69bca-0134-426d-bff1-c46b4c1d067b/digital-competence-framework-your.</a:t>
            </a:r>
            <a:endParaRPr sz="1547"/>
          </a:p>
          <a:p>
            <a:pPr marL="121652" indent="-121652" defTabSz="832104">
              <a:lnSpc>
                <a:spcPct val="99000"/>
              </a:lnSpc>
              <a:spcBef>
                <a:spcPts val="900"/>
              </a:spcBef>
              <a:buFontTx/>
              <a:buAutoNum type="arabicPeriod" startAt="1"/>
              <a:defRPr sz="91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Yotyodying, S. and Wild, E. (2019). Effective family–school communication for students with learning disabilities: Associations with parental involvement at home and in school. Learning, Culture and Social Interaction, 22, p.100317. doi:https://doi.org/10.1016/j.lcsi.2019.100317.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ChronicleVTI">
  <a:themeElements>
    <a:clrScheme name="Chronicl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0000FF"/>
      </a:hlink>
      <a:folHlink>
        <a:srgbClr val="FF00FF"/>
      </a:folHlink>
    </a:clrScheme>
    <a:fontScheme name="ChronicleVTI">
      <a:majorFont>
        <a:latin typeface="Helvetica"/>
        <a:ea typeface="Helvetica"/>
        <a:cs typeface="Helvetica"/>
      </a:majorFont>
      <a:minorFont>
        <a:latin typeface="Calisto MT"/>
        <a:ea typeface="Calisto MT"/>
        <a:cs typeface="Calisto MT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sto M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sto M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ChronicleVTI">
  <a:themeElements>
    <a:clrScheme name="Chronicle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0000FF"/>
      </a:hlink>
      <a:folHlink>
        <a:srgbClr val="FF00FF"/>
      </a:folHlink>
    </a:clrScheme>
    <a:fontScheme name="ChronicleVTI">
      <a:majorFont>
        <a:latin typeface="Helvetica"/>
        <a:ea typeface="Helvetica"/>
        <a:cs typeface="Helvetica"/>
      </a:majorFont>
      <a:minorFont>
        <a:latin typeface="Calisto MT"/>
        <a:ea typeface="Calisto MT"/>
        <a:cs typeface="Calisto MT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sto M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sto M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