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5" r:id="rId4"/>
    <p:sldId id="266" r:id="rId5"/>
    <p:sldId id="267" r:id="rId6"/>
    <p:sldId id="258" r:id="rId7"/>
    <p:sldId id="261" r:id="rId8"/>
    <p:sldId id="259" r:id="rId9"/>
    <p:sldId id="260" r:id="rId10"/>
    <p:sldId id="268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Animation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E7AFA-6B67-4D51-AC6C-B22065F43A1E}" type="datetimeFigureOut">
              <a:rPr lang="en-GB" smtClean="0"/>
              <a:t>02/01/2018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6E89C-EE1A-45CD-AA39-AD9C4AA62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090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E7AFA-6B67-4D51-AC6C-B22065F43A1E}" type="datetimeFigureOut">
              <a:rPr lang="en-GB" smtClean="0"/>
              <a:t>02/01/2018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6E89C-EE1A-45CD-AA39-AD9C4AA62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713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E7AFA-6B67-4D51-AC6C-B22065F43A1E}" type="datetimeFigureOut">
              <a:rPr lang="en-GB" smtClean="0"/>
              <a:t>02/01/2018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6E89C-EE1A-45CD-AA39-AD9C4AA62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897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E7AFA-6B67-4D51-AC6C-B22065F43A1E}" type="datetimeFigureOut">
              <a:rPr lang="en-GB" smtClean="0"/>
              <a:t>02/01/2018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6E89C-EE1A-45CD-AA39-AD9C4AA62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912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E7AFA-6B67-4D51-AC6C-B22065F43A1E}" type="datetimeFigureOut">
              <a:rPr lang="en-GB" smtClean="0"/>
              <a:t>02/01/2018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6E89C-EE1A-45CD-AA39-AD9C4AA62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4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E7AFA-6B67-4D51-AC6C-B22065F43A1E}" type="datetimeFigureOut">
              <a:rPr lang="en-GB" smtClean="0"/>
              <a:t>02/01/2018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6E89C-EE1A-45CD-AA39-AD9C4AA62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541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E7AFA-6B67-4D51-AC6C-B22065F43A1E}" type="datetimeFigureOut">
              <a:rPr lang="en-GB" smtClean="0"/>
              <a:t>02/01/2018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6E89C-EE1A-45CD-AA39-AD9C4AA62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798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E7AFA-6B67-4D51-AC6C-B22065F43A1E}" type="datetimeFigureOut">
              <a:rPr lang="en-GB" smtClean="0"/>
              <a:t>02/01/2018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6E89C-EE1A-45CD-AA39-AD9C4AA62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5240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E7AFA-6B67-4D51-AC6C-B22065F43A1E}" type="datetimeFigureOut">
              <a:rPr lang="en-GB" smtClean="0"/>
              <a:t>02/01/2018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6E89C-EE1A-45CD-AA39-AD9C4AA62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697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E7AFA-6B67-4D51-AC6C-B22065F43A1E}" type="datetimeFigureOut">
              <a:rPr lang="en-GB" smtClean="0"/>
              <a:t>02/01/2018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6E89C-EE1A-45CD-AA39-AD9C4AA62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314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E7AFA-6B67-4D51-AC6C-B22065F43A1E}" type="datetimeFigureOut">
              <a:rPr lang="en-GB" smtClean="0"/>
              <a:t>02/01/2018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6E89C-EE1A-45CD-AA39-AD9C4AA62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185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6E7AFA-6B67-4D51-AC6C-B22065F43A1E}" type="datetimeFigureOut">
              <a:rPr lang="en-GB" smtClean="0"/>
              <a:t>02/01/2018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06E89C-EE1A-45CD-AA39-AD9C4AA62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450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wav"/><Relationship Id="rId1" Type="http://schemas.microsoft.com/office/2007/relationships/media" Target="../media/media5.wav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wav"/><Relationship Id="rId1" Type="http://schemas.microsoft.com/office/2007/relationships/media" Target="../media/media6.wav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wav"/><Relationship Id="rId1" Type="http://schemas.microsoft.com/office/2007/relationships/media" Target="../media/media7.wav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wav"/><Relationship Id="rId1" Type="http://schemas.microsoft.com/office/2007/relationships/media" Target="../media/media8.wav"/><Relationship Id="rId5" Type="http://schemas.openxmlformats.org/officeDocument/2006/relationships/image" Target="../media/image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9.wav"/><Relationship Id="rId1" Type="http://schemas.microsoft.com/office/2007/relationships/media" Target="../media/media9.wav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wav"/><Relationship Id="rId1" Type="http://schemas.microsoft.com/office/2007/relationships/media" Target="../media/media10.wav"/><Relationship Id="rId6" Type="http://schemas.openxmlformats.org/officeDocument/2006/relationships/image" Target="../media/image2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7562"/>
          </a:xfrm>
        </p:spPr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dirty="0" smtClean="0">
                <a:effectLst/>
                <a:latin typeface="Arial"/>
                <a:ea typeface="Calibri"/>
                <a:cs typeface="Times New Roman"/>
              </a:rPr>
              <a:t>Design and Suitable </a:t>
            </a:r>
            <a:r>
              <a:rPr lang="en-GB" sz="2400" dirty="0" smtClean="0">
                <a:effectLst/>
                <a:latin typeface="Arial"/>
                <a:ea typeface="Calibri"/>
                <a:cs typeface="Times New Roman"/>
              </a:rPr>
              <a:t>Locations for Combined Wave and Tidal Stream Renewable Energy </a:t>
            </a:r>
            <a:r>
              <a:rPr lang="en-GB" sz="2400" dirty="0" smtClean="0">
                <a:effectLst/>
                <a:latin typeface="Arial"/>
                <a:ea typeface="Calibri"/>
                <a:cs typeface="Times New Roman"/>
              </a:rPr>
              <a:t>‘Hammerhead’ Breakwaters </a:t>
            </a:r>
            <a:r>
              <a:rPr lang="en-GB" sz="2400" dirty="0" smtClean="0">
                <a:effectLst/>
                <a:latin typeface="Arial"/>
                <a:ea typeface="Calibri"/>
                <a:cs typeface="Times New Roman"/>
              </a:rPr>
              <a:t>off the </a:t>
            </a:r>
            <a:r>
              <a:rPr lang="en-GB" sz="2400" dirty="0" smtClean="0">
                <a:effectLst/>
                <a:latin typeface="Arial"/>
                <a:ea typeface="Calibri"/>
                <a:cs typeface="Times New Roman"/>
              </a:rPr>
              <a:t>Glamorganshire Coastline.</a:t>
            </a:r>
            <a:r>
              <a:rPr lang="en-GB" sz="2400" dirty="0" smtClean="0">
                <a:effectLst/>
                <a:latin typeface="Arial"/>
                <a:ea typeface="Calibri"/>
                <a:cs typeface="Times New Roman"/>
              </a:rPr>
              <a:t/>
            </a:r>
            <a:br>
              <a:rPr lang="en-GB" sz="2400" dirty="0" smtClean="0">
                <a:effectLst/>
                <a:latin typeface="Arial"/>
                <a:ea typeface="Calibri"/>
                <a:cs typeface="Times New Roman"/>
              </a:rPr>
            </a:br>
            <a:r>
              <a:rPr lang="en-GB" sz="2400" dirty="0">
                <a:latin typeface="Arial"/>
                <a:ea typeface="Calibri"/>
                <a:cs typeface="Times New Roman"/>
              </a:rPr>
              <a:t/>
            </a:r>
            <a:br>
              <a:rPr lang="en-GB" sz="2400" dirty="0">
                <a:latin typeface="Arial"/>
                <a:ea typeface="Calibri"/>
                <a:cs typeface="Times New Roman"/>
              </a:rPr>
            </a:br>
            <a:r>
              <a:rPr lang="en-GB" sz="2400" dirty="0" smtClean="0">
                <a:latin typeface="Arial"/>
                <a:ea typeface="Calibri"/>
                <a:cs typeface="Times New Roman"/>
              </a:rPr>
              <a:t>Tim Stewart (2017)</a:t>
            </a:r>
            <a:r>
              <a:rPr lang="en-GB" sz="900" dirty="0">
                <a:ea typeface="Calibri"/>
                <a:cs typeface="Times New Roman"/>
              </a:rPr>
              <a:t/>
            </a:r>
            <a:br>
              <a:rPr lang="en-GB" sz="900" dirty="0">
                <a:ea typeface="Calibri"/>
                <a:cs typeface="Times New Roman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8" name="Picture 4" descr="C:\Users\Tim\Desktop\2nd year\Research Methods and GIS\Assignment - Research Proposal\Powerpoint Presentation - Pecha Kucta\Preserved Counties of Wales..png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2209800"/>
            <a:ext cx="3886200" cy="4378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51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935"/>
    </mc:Choice>
    <mc:Fallback xmlns="">
      <p:transition spd="slow" advTm="299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>
                <a:solidFill>
                  <a:prstClr val="black"/>
                </a:solidFill>
                <a:latin typeface="Arial"/>
                <a:ea typeface="Calibri"/>
                <a:cs typeface="Times New Roman"/>
              </a:rPr>
              <a:t>Wave </a:t>
            </a:r>
            <a:r>
              <a:rPr lang="en-GB" sz="2200" dirty="0">
                <a:solidFill>
                  <a:prstClr val="black"/>
                </a:solidFill>
                <a:latin typeface="Arial"/>
                <a:ea typeface="Calibri"/>
                <a:cs typeface="Times New Roman"/>
              </a:rPr>
              <a:t>and Tidal </a:t>
            </a:r>
            <a:r>
              <a:rPr lang="en-GB" sz="2200" dirty="0" smtClean="0">
                <a:solidFill>
                  <a:prstClr val="black"/>
                </a:solidFill>
                <a:latin typeface="Arial"/>
                <a:ea typeface="Calibri"/>
                <a:cs typeface="Times New Roman"/>
              </a:rPr>
              <a:t>Streams off </a:t>
            </a:r>
            <a:r>
              <a:rPr lang="en-GB" sz="2200" dirty="0">
                <a:solidFill>
                  <a:prstClr val="black"/>
                </a:solidFill>
                <a:latin typeface="Arial"/>
                <a:ea typeface="Calibri"/>
                <a:cs typeface="Times New Roman"/>
              </a:rPr>
              <a:t>the Glamorgan </a:t>
            </a:r>
            <a:r>
              <a:rPr lang="en-GB" sz="2200" dirty="0" smtClean="0">
                <a:solidFill>
                  <a:prstClr val="black"/>
                </a:solidFill>
                <a:latin typeface="Arial"/>
                <a:ea typeface="Calibri"/>
                <a:cs typeface="Times New Roman"/>
              </a:rPr>
              <a:t>Coastline.</a:t>
            </a:r>
            <a:endParaRPr lang="en-GB" sz="1400" dirty="0"/>
          </a:p>
        </p:txBody>
      </p:sp>
      <p:pic>
        <p:nvPicPr>
          <p:cNvPr id="2050" name="Picture 2" descr="C:\Users\Tim\Desktop\2nd year\Research Methods and GIS\Assignment - Research Proposal\Powerpoint Presentation - Pecha Kucta\Porthcawl - Storm Ophelia - Copy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066800"/>
            <a:ext cx="4251960" cy="569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im\Desktop\2nd year\Research Methods and GIS\Assignment - Research Proposal\Powerpoint Presentation - Pecha Kucta\Aberthaw tidal streams - cooling water intake.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1066800"/>
            <a:ext cx="3800764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Tim\Desktop\2nd year\Research Methods and GIS\Assignment - Research Proposal\Powerpoint Presentation - Pecha Kucta\Bristol Channel Tidal Stream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3886200"/>
            <a:ext cx="3814618" cy="287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9913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159"/>
    </mc:Choice>
    <mc:Fallback xmlns="">
      <p:transition spd="slow" advTm="301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52400" y="274638"/>
            <a:ext cx="8839200" cy="1143000"/>
          </a:xfrm>
        </p:spPr>
        <p:txBody>
          <a:bodyPr>
            <a:normAutofit fontScale="90000"/>
          </a:bodyPr>
          <a:lstStyle/>
          <a:p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Tidal stream energy harnessing concept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dirty="0" smtClean="0">
                <a:latin typeface="Arial" panose="020B0604020202020204" pitchFamily="34" charset="0"/>
                <a:cs typeface="Arial" panose="020B0604020202020204" pitchFamily="34" charset="0"/>
              </a:rPr>
              <a:t>(existing idea – suitable for the Bristol Channel).</a:t>
            </a:r>
            <a:endParaRPr lang="en-GB" sz="3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C:\Users\Tim\Desktop\2nd year\Research Methods and GIS\Assignment - Research Proposal\Dynamic Tidal Power Breakwaters\DTP1.png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6957" y="1600200"/>
            <a:ext cx="8063643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5006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138"/>
    </mc:Choice>
    <mc:Fallback xmlns="">
      <p:transition spd="slow" advTm="301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Tidal stream energy harnessing concept (existing idea).</a:t>
            </a:r>
            <a:endParaRPr lang="en-GB" dirty="0"/>
          </a:p>
        </p:txBody>
      </p:sp>
      <p:pic>
        <p:nvPicPr>
          <p:cNvPr id="2050" name="Picture 2" descr="C:\Users\Tim\Desktop\2nd year\Research Methods and GIS\Assignment - Research Proposal\Dynamic Tidal Power Breakwaters\DTP2.png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957" y="1600200"/>
            <a:ext cx="8050085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64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694"/>
    </mc:Choice>
    <mc:Fallback xmlns="">
      <p:transition spd="slow" advTm="296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274638"/>
            <a:ext cx="8991600" cy="1143000"/>
          </a:xfrm>
        </p:spPr>
        <p:txBody>
          <a:bodyPr>
            <a:no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Basis plan of wave over-topping concept in combination with breakwater design</a:t>
            </a:r>
            <a:b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(possible additional turbines within the pipework or discharges).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1" name="Picture 3" descr="C:\Users\Tim\Desktop\2nd year\Research Methods and GIS\Assignment - Research Proposal\Plan of Breakwater.png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092" y="1600200"/>
            <a:ext cx="8087815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8348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912"/>
    </mc:Choice>
    <mc:Fallback xmlns="">
      <p:transition spd="slow" advTm="299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200" dirty="0">
                <a:solidFill>
                  <a:prstClr val="black"/>
                </a:solidFill>
                <a:latin typeface="Arial"/>
                <a:ea typeface="Calibri"/>
                <a:cs typeface="Times New Roman"/>
              </a:rPr>
              <a:t>Suitable Locations for Combined Wave and Tidal Stream Renewable Energy Breakwaters off the Glamorgan </a:t>
            </a:r>
            <a:r>
              <a:rPr lang="en-GB" sz="2200" dirty="0" smtClean="0">
                <a:solidFill>
                  <a:prstClr val="black"/>
                </a:solidFill>
                <a:latin typeface="Arial"/>
                <a:ea typeface="Calibri"/>
                <a:cs typeface="Times New Roman"/>
              </a:rPr>
              <a:t>Coastline.</a:t>
            </a:r>
            <a:endParaRPr lang="en-GB" dirty="0"/>
          </a:p>
        </p:txBody>
      </p:sp>
      <p:pic>
        <p:nvPicPr>
          <p:cNvPr id="1026" name="Picture 2" descr="C:\Users\Tim\Desktop\2nd year\Research Methods and GIS\Assignment - Research Proposal\Assignment\Powerpoint Presentation - Pecha Kucta\1a.png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829" y="1600200"/>
            <a:ext cx="7998341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164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150"/>
    </mc:Choice>
    <mc:Fallback xmlns="">
      <p:transition spd="slow" advTm="301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 smtClean="0">
                <a:solidFill>
                  <a:prstClr val="black"/>
                </a:solidFill>
                <a:latin typeface="Arial"/>
                <a:ea typeface="Calibri"/>
                <a:cs typeface="Times New Roman"/>
              </a:rPr>
              <a:t>Off </a:t>
            </a:r>
            <a:r>
              <a:rPr lang="en-GB" sz="2200" dirty="0" smtClean="0">
                <a:solidFill>
                  <a:prstClr val="black"/>
                </a:solidFill>
                <a:latin typeface="Arial"/>
                <a:ea typeface="Calibri"/>
                <a:cs typeface="Times New Roman"/>
              </a:rPr>
              <a:t>shore of Aberthaw Power Station – closing 2025, Offshore of Llantwit Major – existing research done for subsea </a:t>
            </a:r>
            <a:r>
              <a:rPr lang="en-GB" sz="2200" dirty="0" smtClean="0">
                <a:solidFill>
                  <a:prstClr val="black"/>
                </a:solidFill>
                <a:latin typeface="Arial"/>
                <a:ea typeface="Calibri"/>
                <a:cs typeface="Times New Roman"/>
              </a:rPr>
              <a:t>turbines. </a:t>
            </a:r>
            <a:endParaRPr lang="en-GB" dirty="0"/>
          </a:p>
        </p:txBody>
      </p:sp>
      <p:pic>
        <p:nvPicPr>
          <p:cNvPr id="4" name="Picture 2" descr="C:\Users\Tim\Desktop\2nd year\Research Methods and GIS\Assignment - Research Proposal\Assignment\Powerpoint Presentation - Pecha Kucta\1c.png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504" y="2057400"/>
            <a:ext cx="5772376" cy="358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413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178"/>
    </mc:Choice>
    <mc:Fallback xmlns="">
      <p:transition spd="slow" advTm="301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200" dirty="0" smtClean="0">
                <a:solidFill>
                  <a:prstClr val="black"/>
                </a:solidFill>
                <a:latin typeface="Arial"/>
                <a:ea typeface="Calibri"/>
                <a:cs typeface="Times New Roman"/>
              </a:rPr>
              <a:t>Port </a:t>
            </a:r>
            <a:r>
              <a:rPr lang="en-GB" sz="2200" dirty="0" smtClean="0">
                <a:solidFill>
                  <a:prstClr val="black"/>
                </a:solidFill>
                <a:latin typeface="Arial"/>
                <a:ea typeface="Calibri"/>
                <a:cs typeface="Times New Roman"/>
              </a:rPr>
              <a:t>Talbot to Nashpoint.</a:t>
            </a:r>
            <a:endParaRPr lang="en-GB" dirty="0"/>
          </a:p>
        </p:txBody>
      </p:sp>
      <p:pic>
        <p:nvPicPr>
          <p:cNvPr id="3074" name="Picture 2" descr="C:\Users\Tim\Desktop\2nd year\Research Methods and GIS\Assignment - Research Proposal\Assignment\Powerpoint Presentation - Pecha Kucta\1b.png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234" y="1600200"/>
            <a:ext cx="701153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573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26"/>
    </mc:Choice>
    <mc:Fallback xmlns="">
      <p:transition spd="slow" advTm="298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53291" y="228600"/>
            <a:ext cx="8763000" cy="533400"/>
          </a:xfrm>
        </p:spPr>
        <p:txBody>
          <a:bodyPr>
            <a:normAutofit fontScale="90000"/>
          </a:bodyPr>
          <a:lstStyle/>
          <a:p>
            <a:pPr marL="342900" lvl="0" indent="-342900" algn="l">
              <a:spcBef>
                <a:spcPct val="20000"/>
              </a:spcBef>
            </a:pPr>
            <a:r>
              <a:rPr lang="en-GB" sz="2400" dirty="0" smtClean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/>
            </a:r>
            <a:br>
              <a:rPr lang="en-GB" sz="2400" dirty="0" smtClean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sz="3100" dirty="0" smtClean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Tidal Stream Speeds off the Glamorganshire Coast</a:t>
            </a:r>
            <a:r>
              <a:rPr lang="en-GB" sz="2400" dirty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en-GB" sz="2400" dirty="0">
                <a:solidFill>
                  <a:prstClr val="black"/>
                </a:solidFill>
                <a:ea typeface="+mn-ea"/>
                <a:cs typeface="+mn-cs"/>
              </a:rPr>
            </a:br>
            <a:endParaRPr lang="en-GB" dirty="0"/>
          </a:p>
        </p:txBody>
      </p:sp>
      <p:pic>
        <p:nvPicPr>
          <p:cNvPr id="5122" name="Picture 2" descr="C:\Users\Tim\Desktop\2nd year\Research Methods and GIS\Assignment - Research Proposal\Assignment\Powerpoint Presentation - Pecha Kucta\1d.png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867" y="1600200"/>
            <a:ext cx="2668133" cy="1641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961014"/>
              </p:ext>
            </p:extLst>
          </p:nvPr>
        </p:nvGraphicFramePr>
        <p:xfrm>
          <a:off x="2895600" y="1676400"/>
          <a:ext cx="6172200" cy="152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414131">
                <a:tc gridSpan="6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Between Port Talbot and Porthcawl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14131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Neaps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Springs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Neaps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Springs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Neaps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Springs</a:t>
                      </a:r>
                      <a:endParaRPr lang="en-GB" dirty="0"/>
                    </a:p>
                  </a:txBody>
                  <a:tcPr/>
                </a:tc>
              </a:tr>
              <a:tr h="695738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2.5</a:t>
                      </a:r>
                      <a:endParaRPr lang="en-GB" baseline="0" dirty="0" smtClean="0"/>
                    </a:p>
                    <a:p>
                      <a:pPr algn="ctr"/>
                      <a:r>
                        <a:rPr lang="en-GB" dirty="0" smtClean="0"/>
                        <a:t>Knots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4.0</a:t>
                      </a:r>
                    </a:p>
                    <a:p>
                      <a:pPr algn="ctr"/>
                      <a:r>
                        <a:rPr lang="en-GB" dirty="0" smtClean="0"/>
                        <a:t>Knots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2.9</a:t>
                      </a:r>
                    </a:p>
                    <a:p>
                      <a:pPr algn="ctr"/>
                      <a:r>
                        <a:rPr lang="en-GB" dirty="0" smtClean="0"/>
                        <a:t>mph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4.6</a:t>
                      </a:r>
                    </a:p>
                    <a:p>
                      <a:pPr algn="ctr"/>
                      <a:r>
                        <a:rPr lang="en-GB" dirty="0" smtClean="0"/>
                        <a:t>mph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1.3</a:t>
                      </a:r>
                    </a:p>
                    <a:p>
                      <a:pPr algn="ctr"/>
                      <a:r>
                        <a:rPr lang="en-GB" dirty="0" smtClean="0"/>
                        <a:t>m/s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2.0</a:t>
                      </a:r>
                    </a:p>
                    <a:p>
                      <a:pPr algn="ctr"/>
                      <a:r>
                        <a:rPr lang="en-GB" dirty="0" smtClean="0"/>
                        <a:t>m/s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2" name="Picture 2" descr="C:\Users\Tim\Desktop\2nd year\Research Methods and GIS\Assignment - Research Proposal\Assignment\Powerpoint Presentation - Pecha Kucta\1e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910" y="5257800"/>
            <a:ext cx="2640423" cy="1458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910" y="3352800"/>
            <a:ext cx="2640424" cy="17247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7381012"/>
              </p:ext>
            </p:extLst>
          </p:nvPr>
        </p:nvGraphicFramePr>
        <p:xfrm>
          <a:off x="2895600" y="3556615"/>
          <a:ext cx="6172200" cy="15209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440423">
                <a:tc gridSpan="6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Between Porthcawl  and Nashpoint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40423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Neaps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Springs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Neaps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Springs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Neaps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Springs</a:t>
                      </a:r>
                      <a:endParaRPr lang="en-GB" dirty="0"/>
                    </a:p>
                  </a:txBody>
                  <a:tcPr/>
                </a:tc>
              </a:tr>
              <a:tr h="615294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2.7</a:t>
                      </a:r>
                      <a:endParaRPr lang="en-GB" baseline="0" dirty="0" smtClean="0"/>
                    </a:p>
                    <a:p>
                      <a:pPr algn="ctr"/>
                      <a:r>
                        <a:rPr lang="en-GB" dirty="0" smtClean="0"/>
                        <a:t>Knots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4.5</a:t>
                      </a:r>
                    </a:p>
                    <a:p>
                      <a:pPr algn="ctr"/>
                      <a:r>
                        <a:rPr lang="en-GB" dirty="0" smtClean="0"/>
                        <a:t>Knots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3.1</a:t>
                      </a:r>
                    </a:p>
                    <a:p>
                      <a:pPr algn="ctr"/>
                      <a:r>
                        <a:rPr lang="en-GB" dirty="0" smtClean="0"/>
                        <a:t>mph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5.2</a:t>
                      </a:r>
                    </a:p>
                    <a:p>
                      <a:pPr algn="ctr"/>
                      <a:r>
                        <a:rPr lang="en-GB" dirty="0" smtClean="0"/>
                        <a:t>mph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1.4</a:t>
                      </a:r>
                    </a:p>
                    <a:p>
                      <a:pPr algn="ctr"/>
                      <a:r>
                        <a:rPr lang="en-GB" dirty="0" smtClean="0"/>
                        <a:t>m/s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2.5</a:t>
                      </a:r>
                    </a:p>
                    <a:p>
                      <a:pPr algn="ctr"/>
                      <a:r>
                        <a:rPr lang="en-GB" dirty="0" smtClean="0"/>
                        <a:t>m/s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3114475"/>
              </p:ext>
            </p:extLst>
          </p:nvPr>
        </p:nvGraphicFramePr>
        <p:xfrm>
          <a:off x="2895600" y="5333999"/>
          <a:ext cx="6172200" cy="13723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66154">
                <a:tc gridSpan="6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Between Nashpoint and Aberthaw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66154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Neaps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Springs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Neaps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Springs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Neaps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Springs</a:t>
                      </a:r>
                      <a:endParaRPr lang="en-GB" dirty="0"/>
                    </a:p>
                  </a:txBody>
                  <a:tcPr/>
                </a:tc>
              </a:tr>
              <a:tr h="54277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2.5</a:t>
                      </a:r>
                      <a:endParaRPr lang="en-GB" baseline="0" dirty="0" smtClean="0"/>
                    </a:p>
                    <a:p>
                      <a:pPr algn="ctr"/>
                      <a:r>
                        <a:rPr lang="en-GB" dirty="0" smtClean="0"/>
                        <a:t>Knots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4.6</a:t>
                      </a:r>
                    </a:p>
                    <a:p>
                      <a:pPr algn="ctr"/>
                      <a:r>
                        <a:rPr lang="en-GB" dirty="0" smtClean="0"/>
                        <a:t>Knots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2.9</a:t>
                      </a:r>
                    </a:p>
                    <a:p>
                      <a:pPr algn="ctr"/>
                      <a:r>
                        <a:rPr lang="en-GB" dirty="0" smtClean="0"/>
                        <a:t>mph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5.3</a:t>
                      </a:r>
                    </a:p>
                    <a:p>
                      <a:pPr algn="ctr"/>
                      <a:r>
                        <a:rPr lang="en-GB" dirty="0" smtClean="0"/>
                        <a:t>mph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1.3</a:t>
                      </a:r>
                    </a:p>
                    <a:p>
                      <a:pPr algn="ctr"/>
                      <a:r>
                        <a:rPr lang="en-GB" dirty="0" smtClean="0"/>
                        <a:t>m/s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2.3</a:t>
                      </a:r>
                    </a:p>
                    <a:p>
                      <a:pPr algn="ctr"/>
                      <a:r>
                        <a:rPr lang="en-GB" dirty="0" smtClean="0"/>
                        <a:t>m/s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4120794"/>
              </p:ext>
            </p:extLst>
          </p:nvPr>
        </p:nvGraphicFramePr>
        <p:xfrm>
          <a:off x="1981200" y="762000"/>
          <a:ext cx="5486400" cy="6858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486400"/>
              </a:tblGrid>
              <a:tr h="2286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 Knot = 1 Nautical Mile per Hour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286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 Nautical Mile per Hour  = 1.15 MPH (1 Nautical Mile = 1.15 Miles)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286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 Nautical Mile per Hour  = 0.51 m/s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695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6"/>
    </mc:Choice>
    <mc:Fallback xmlns="">
      <p:transition spd="slow" advTm="300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/>
          <a:lstStyle/>
          <a:p>
            <a:r>
              <a:rPr lang="en-GB" sz="280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Wave Size off the Glamorganshire Coast</a:t>
            </a:r>
            <a:endParaRPr lang="en-GB" dirty="0"/>
          </a:p>
        </p:txBody>
      </p:sp>
      <p:pic>
        <p:nvPicPr>
          <p:cNvPr id="1026" name="Picture 2" descr="C:\Users\Tim\Desktop\2nd year\Research Methods and GIS\Assignment - Research Proposal\Assignment\Powerpoint Presentation - Pecha Kucta\Annual Wave Height Bristol Channel.png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55" y="838201"/>
            <a:ext cx="8229600" cy="28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im\Desktop\2nd year\Research Methods and GIS\Assignment - Research Proposal\Assignment\Powerpoint Presentation - Pecha Kucta\Winter Wave Height Bristol Channel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82" y="3879443"/>
            <a:ext cx="8208818" cy="2826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82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790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17"/>
    </mc:Choice>
    <mc:Fallback xmlns="">
      <p:transition spd="slow" advTm="309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544</TotalTime>
  <Words>203</Words>
  <Application>Microsoft Office PowerPoint</Application>
  <PresentationFormat>On-screen Show (4:3)</PresentationFormat>
  <Paragraphs>70</Paragraphs>
  <Slides>10</Slides>
  <Notes>0</Notes>
  <HiddenSlides>0</HiddenSlides>
  <MMClips>10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Design and Suitable Locations for Combined Wave and Tidal Stream Renewable Energy ‘Hammerhead’ Breakwaters off the Glamorganshire Coastline.  Tim Stewart (2017) </vt:lpstr>
      <vt:lpstr>Wave and Tidal Streams off the Glamorgan Coastline.</vt:lpstr>
      <vt:lpstr>Tidal stream energy harnessing concept (existing idea – suitable for the Bristol Channel).</vt:lpstr>
      <vt:lpstr>Tidal stream energy harnessing concept (existing idea).</vt:lpstr>
      <vt:lpstr>Basis plan of wave over-topping concept in combination with breakwater design (possible additional turbines within the pipework or discharges).</vt:lpstr>
      <vt:lpstr>Suitable Locations for Combined Wave and Tidal Stream Renewable Energy Breakwaters off the Glamorgan Coastline.</vt:lpstr>
      <vt:lpstr>Off shore of Aberthaw Power Station – closing 2025, Offshore of Llantwit Major – existing research done for subsea turbines. </vt:lpstr>
      <vt:lpstr>Port Talbot to Nashpoint.</vt:lpstr>
      <vt:lpstr> Tidal Stream Speeds off the Glamorganshire Coast </vt:lpstr>
      <vt:lpstr>Wave Size off the Glamorganshire Coast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Suitable Locations for Combined Wave and Tidal Stream Renewable Energy Breakwaters off the Glamorgan Coastline (South Wales U.K.).  Tim Stewart (2017)</dc:title>
  <dc:creator>Tim</dc:creator>
  <cp:lastModifiedBy>Tim</cp:lastModifiedBy>
  <cp:revision>49</cp:revision>
  <dcterms:created xsi:type="dcterms:W3CDTF">2017-12-09T13:49:37Z</dcterms:created>
  <dcterms:modified xsi:type="dcterms:W3CDTF">2018-01-02T15:15:31Z</dcterms:modified>
</cp:coreProperties>
</file>