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p:restoredTop sz="66322"/>
  </p:normalViewPr>
  <p:slideViewPr>
    <p:cSldViewPr snapToGrid="0" snapToObjects="1">
      <p:cViewPr varScale="1">
        <p:scale>
          <a:sx n="69" d="100"/>
          <a:sy n="69" d="100"/>
        </p:scale>
        <p:origin x="15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notesMaster" Target="notesMasters/notesMaster1.xml"/><Relationship Id="rId9" Type="http://schemas.openxmlformats.org/officeDocument/2006/relationships/presProps" Target="presProps.xml"/><Relationship Id="rId1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B9EFF-07BB-8542-98EE-A9FEB19CD460}" type="datetimeFigureOut">
              <a:rPr lang="en-US" smtClean="0"/>
              <a:t>1/10/18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FBD4C8-70AE-0E44-9530-C5147B519727}" type="slidenum">
              <a:rPr lang="en-US" smtClean="0"/>
              <a:t>‹#›</a:t>
            </a:fld>
            <a:endParaRPr lang="en-US"/>
          </a:p>
        </p:txBody>
      </p:sp>
    </p:spTree>
    <p:extLst>
      <p:ext uri="{BB962C8B-B14F-4D97-AF65-F5344CB8AC3E}">
        <p14:creationId xmlns:p14="http://schemas.microsoft.com/office/powerpoint/2010/main" val="581895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a:t>
            </a:r>
            <a:r>
              <a:rPr lang="en-US" baseline="0" dirty="0"/>
              <a:t> this introductory slide, I shall talk about my interpretation of this quote, emphasizing the conclusion I have drawn which is that change comes from the bottom up and is pushed by activists and protests. Raising awareness of issues is the most important thing to gather support for something that is deemed in need of change. </a:t>
            </a:r>
            <a:r>
              <a:rPr lang="en-US" baseline="0" dirty="0" err="1"/>
              <a:t>Allemano</a:t>
            </a:r>
            <a:r>
              <a:rPr lang="en-US" baseline="0" dirty="0"/>
              <a:t> (2017) suggests that becoming actively involved in public life is crucial in order to be happy. That we are only truly happy when making personal connections and that the best way to do this is by becoming involved in a cause we feel passionate about. He goes on to say that by liking causes on </a:t>
            </a:r>
            <a:r>
              <a:rPr lang="en-US" baseline="0" dirty="0" err="1"/>
              <a:t>facebook</a:t>
            </a:r>
            <a:r>
              <a:rPr lang="en-US" baseline="0" dirty="0"/>
              <a:t> or donating some change to a crowdfunding solution that this should be the start and that doing something that requires so little of our time and effort fails to really involve us and share a piece of our talents and passion towards a problem. </a:t>
            </a:r>
            <a:r>
              <a:rPr lang="en-US" baseline="0" dirty="0" smtClean="0"/>
              <a:t>We also share a </a:t>
            </a:r>
            <a:r>
              <a:rPr lang="en-US" baseline="0" dirty="0" err="1" smtClean="0"/>
              <a:t>tendancy</a:t>
            </a:r>
            <a:r>
              <a:rPr lang="en-US" baseline="0" dirty="0" smtClean="0"/>
              <a:t> when confronted with an opportunity to engage that we ask the same selfish questions like “what’s in it for me ? Can </a:t>
            </a:r>
            <a:r>
              <a:rPr lang="en-US" baseline="0" dirty="0" err="1" smtClean="0"/>
              <a:t>i</a:t>
            </a:r>
            <a:r>
              <a:rPr lang="en-US" baseline="0" dirty="0" smtClean="0"/>
              <a:t> put it in my CV?”. To really start changing society for the better we need to put the needs of all inhabitants of the planet before our own, and when a small group of thoughtful, committed citizens do this, there is no limit to the changes that they can implement. </a:t>
            </a:r>
            <a:endParaRPr lang="en-US" dirty="0"/>
          </a:p>
        </p:txBody>
      </p:sp>
      <p:sp>
        <p:nvSpPr>
          <p:cNvPr id="4" name="Slide Number Placeholder 3"/>
          <p:cNvSpPr>
            <a:spLocks noGrp="1"/>
          </p:cNvSpPr>
          <p:nvPr>
            <p:ph type="sldNum" sz="quarter" idx="10"/>
          </p:nvPr>
        </p:nvSpPr>
        <p:spPr/>
        <p:txBody>
          <a:bodyPr/>
          <a:lstStyle/>
          <a:p>
            <a:fld id="{C9FBD4C8-70AE-0E44-9530-C5147B519727}" type="slidenum">
              <a:rPr lang="en-US" smtClean="0"/>
              <a:t>1</a:t>
            </a:fld>
            <a:endParaRPr lang="en-US"/>
          </a:p>
        </p:txBody>
      </p:sp>
    </p:spTree>
    <p:extLst>
      <p:ext uri="{BB962C8B-B14F-4D97-AF65-F5344CB8AC3E}">
        <p14:creationId xmlns:p14="http://schemas.microsoft.com/office/powerpoint/2010/main" val="2761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isn’t</a:t>
            </a:r>
            <a:r>
              <a:rPr lang="en-US" baseline="0" dirty="0"/>
              <a:t> a finer example of a small </a:t>
            </a:r>
            <a:r>
              <a:rPr lang="en-US" baseline="0" dirty="0" err="1"/>
              <a:t>organisation</a:t>
            </a:r>
            <a:r>
              <a:rPr lang="en-US" baseline="0" dirty="0"/>
              <a:t> going on to change the world than Greenpeace. </a:t>
            </a:r>
            <a:r>
              <a:rPr lang="en-US" baseline="0" dirty="0" smtClean="0"/>
              <a:t>Founded in 1971 by a small group of activists that were opposed to the Vietnam War, they now boast a membership of 3 million members with offices in over 40 countries. </a:t>
            </a:r>
          </a:p>
          <a:p>
            <a:endParaRPr lang="en-US" baseline="0" dirty="0" smtClean="0"/>
          </a:p>
          <a:p>
            <a:pPr lvl="0"/>
            <a:r>
              <a:rPr lang="en-GB" sz="1200" b="1" kern="1200" dirty="0" smtClean="0">
                <a:solidFill>
                  <a:schemeClr val="tx1"/>
                </a:solidFill>
                <a:effectLst/>
                <a:latin typeface="+mn-lt"/>
                <a:ea typeface="+mn-ea"/>
                <a:cs typeface="+mn-cs"/>
              </a:rPr>
              <a:t>Change perceptions of the Earth</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Greenpeace wish to change the overall view shared by governments and industries in the past that are a commodity to be exploited. They suggest that the economy does not consider the true value of resources when they are destroyed</a:t>
            </a:r>
            <a:r>
              <a:rPr lang="en-GB" sz="1200" kern="1200" baseline="0" dirty="0" smtClean="0">
                <a:solidFill>
                  <a:schemeClr val="tx1"/>
                </a:solidFill>
                <a:effectLst/>
                <a:latin typeface="+mn-lt"/>
                <a:ea typeface="+mn-ea"/>
                <a:cs typeface="+mn-cs"/>
              </a:rPr>
              <a:t> and sold. E.G when forests are destroyed the price of wood does not reflect the damage of shelter and a source of food for millions of local people. Greenpeace recognise that as the productivity of nations increase, quality of life on Earth can fall, they wish to ensure that focus on environment and sustainable development comes first.</a:t>
            </a:r>
            <a:endParaRPr lang="en-US" sz="1200" kern="1200" dirty="0" smtClean="0">
              <a:solidFill>
                <a:schemeClr val="tx1"/>
              </a:solidFill>
              <a:effectLst/>
              <a:latin typeface="+mn-lt"/>
              <a:ea typeface="+mn-ea"/>
              <a:cs typeface="+mn-cs"/>
            </a:endParaRPr>
          </a:p>
          <a:p>
            <a:r>
              <a:rPr lang="en-GB" sz="1200" u="none" strike="noStrike"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Minimise human induced climate change</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promote the use of clean energy solutions in order to minimise climate change and preserve the quality of the planets air. They</a:t>
            </a:r>
            <a:r>
              <a:rPr lang="en-GB" sz="1200" kern="1200" baseline="0" dirty="0" smtClean="0">
                <a:solidFill>
                  <a:schemeClr val="tx1"/>
                </a:solidFill>
                <a:effectLst/>
                <a:latin typeface="+mn-lt"/>
                <a:ea typeface="+mn-ea"/>
                <a:cs typeface="+mn-cs"/>
              </a:rPr>
              <a:t> promote the use of solar and wind energy as opposed to fossil fuels.</a:t>
            </a:r>
            <a:endParaRPr lang="en-US" sz="1200" kern="1200" dirty="0" smtClean="0">
              <a:solidFill>
                <a:schemeClr val="tx1"/>
              </a:solidFill>
              <a:effectLst/>
              <a:latin typeface="+mn-lt"/>
              <a:ea typeface="+mn-ea"/>
              <a:cs typeface="+mn-cs"/>
            </a:endParaRPr>
          </a:p>
          <a:p>
            <a:r>
              <a:rPr lang="en-GB" sz="1200" b="1" u="none" strike="noStrike"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Protecting the Earth’s forests</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prevent industry from destroying our planets forests that are essential for clean breathable air, and to protect them as habitats of life.</a:t>
            </a:r>
            <a:r>
              <a:rPr lang="en-GB" sz="1200" kern="1200" baseline="0" dirty="0" smtClean="0">
                <a:solidFill>
                  <a:schemeClr val="tx1"/>
                </a:solidFill>
                <a:effectLst/>
                <a:latin typeface="+mn-lt"/>
                <a:ea typeface="+mn-ea"/>
                <a:cs typeface="+mn-cs"/>
              </a:rPr>
              <a:t> They recognise that rainforests are hugely important in regulating global climate and weather systems and that they have supported life of countless species over millions of years. They wish to expose forces damaging these ancient ecosystems and work with industry’s to transform their practices to ensure that the Earth’s forests are respected.</a:t>
            </a:r>
            <a:endParaRPr lang="en-US" sz="1200" kern="1200" dirty="0" smtClean="0">
              <a:solidFill>
                <a:schemeClr val="tx1"/>
              </a:solidFill>
              <a:effectLst/>
              <a:latin typeface="+mn-lt"/>
              <a:ea typeface="+mn-ea"/>
              <a:cs typeface="+mn-cs"/>
            </a:endParaRPr>
          </a:p>
          <a:p>
            <a:r>
              <a:rPr lang="en-GB" sz="1200" b="1" u="none" strike="noStrike"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Preserving the Earth’s oceans</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stop pollution of the Earth’s marine ecosystems and the over fishing of the species within. From</a:t>
            </a:r>
            <a:r>
              <a:rPr lang="en-GB" sz="1200" kern="1200" baseline="0" dirty="0" smtClean="0">
                <a:solidFill>
                  <a:schemeClr val="tx1"/>
                </a:solidFill>
                <a:effectLst/>
                <a:latin typeface="+mn-lt"/>
                <a:ea typeface="+mn-ea"/>
                <a:cs typeface="+mn-cs"/>
              </a:rPr>
              <a:t> pollution of oil and plastic that cost billions to clean up, to the over fishing of fish species and the cruel practice of whaling, Greenpeace commit to making the Earth’s oceans clean and sustainable.</a:t>
            </a:r>
            <a:endParaRPr lang="en-US" sz="1200" kern="1200" dirty="0" smtClean="0">
              <a:solidFill>
                <a:schemeClr val="tx1"/>
              </a:solidFill>
              <a:effectLst/>
              <a:latin typeface="+mn-lt"/>
              <a:ea typeface="+mn-ea"/>
              <a:cs typeface="+mn-cs"/>
            </a:endParaRPr>
          </a:p>
          <a:p>
            <a:r>
              <a:rPr lang="en-GB" sz="1200" b="1" u="none" strike="noStrike"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Maintain a peaceful world</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Providing the means to live peacefully on a finite planet. This</a:t>
            </a:r>
            <a:r>
              <a:rPr lang="en-GB" sz="1200" kern="1200" baseline="0" dirty="0" smtClean="0">
                <a:solidFill>
                  <a:schemeClr val="tx1"/>
                </a:solidFill>
                <a:effectLst/>
                <a:latin typeface="+mn-lt"/>
                <a:ea typeface="+mn-ea"/>
                <a:cs typeface="+mn-cs"/>
              </a:rPr>
              <a:t> means ensuring resources are shared evenly giving no need for anyone to fight over dwindling energy, food and water supplies, </a:t>
            </a:r>
            <a:r>
              <a:rPr lang="en-GB" sz="1200" kern="1200" baseline="0" dirty="0" err="1" smtClean="0">
                <a:solidFill>
                  <a:schemeClr val="tx1"/>
                </a:solidFill>
                <a:effectLst/>
                <a:latin typeface="+mn-lt"/>
                <a:ea typeface="+mn-ea"/>
                <a:cs typeface="+mn-cs"/>
              </a:rPr>
              <a:t>eardicating</a:t>
            </a:r>
            <a:r>
              <a:rPr lang="en-GB" sz="1200" kern="1200" baseline="0" dirty="0" smtClean="0">
                <a:solidFill>
                  <a:schemeClr val="tx1"/>
                </a:solidFill>
                <a:effectLst/>
                <a:latin typeface="+mn-lt"/>
                <a:ea typeface="+mn-ea"/>
                <a:cs typeface="+mn-cs"/>
              </a:rPr>
              <a:t> the need for conflict and development of Weapons of mass destruction.</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FBD4C8-70AE-0E44-9530-C5147B519727}" type="slidenum">
              <a:rPr lang="en-US" smtClean="0"/>
              <a:t>2</a:t>
            </a:fld>
            <a:endParaRPr lang="en-US"/>
          </a:p>
        </p:txBody>
      </p:sp>
    </p:spTree>
    <p:extLst>
      <p:ext uri="{BB962C8B-B14F-4D97-AF65-F5344CB8AC3E}">
        <p14:creationId xmlns:p14="http://schemas.microsoft.com/office/powerpoint/2010/main" val="397622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Greenpeace’s first campaign</a:t>
            </a:r>
            <a:r>
              <a:rPr lang="en-US" baseline="0" dirty="0" smtClean="0"/>
              <a:t> proved their commitment to action and even endangering themselves, a familiar element in Greenpeace campaigns. The then named “don’t make a wave committee” sailed an old fishing boat they named Greenpeace into a nuclear testing area off the Alaskan coast to demonstrate their opposition of the use of nuclear weapons. Despite being intercepted by US military the media response was huge and later that year nuclear weapon testing was banned. Proving to show that their enforcing positive change with action can yield huge results </a:t>
            </a:r>
            <a:endParaRPr lang="en-US" dirty="0"/>
          </a:p>
        </p:txBody>
      </p:sp>
      <p:sp>
        <p:nvSpPr>
          <p:cNvPr id="4" name="Slide Number Placeholder 3"/>
          <p:cNvSpPr>
            <a:spLocks noGrp="1"/>
          </p:cNvSpPr>
          <p:nvPr>
            <p:ph type="sldNum" sz="quarter" idx="10"/>
          </p:nvPr>
        </p:nvSpPr>
        <p:spPr/>
        <p:txBody>
          <a:bodyPr/>
          <a:lstStyle/>
          <a:p>
            <a:fld id="{C9FBD4C8-70AE-0E44-9530-C5147B519727}" type="slidenum">
              <a:rPr lang="en-US" smtClean="0"/>
              <a:t>3</a:t>
            </a:fld>
            <a:endParaRPr lang="en-US"/>
          </a:p>
        </p:txBody>
      </p:sp>
    </p:spTree>
    <p:extLst>
      <p:ext uri="{BB962C8B-B14F-4D97-AF65-F5344CB8AC3E}">
        <p14:creationId xmlns:p14="http://schemas.microsoft.com/office/powerpoint/2010/main" val="1911633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Greenpeace have played</a:t>
            </a:r>
            <a:r>
              <a:rPr lang="en-US" baseline="0" dirty="0"/>
              <a:t> a pivotal role in: </a:t>
            </a:r>
          </a:p>
          <a:p>
            <a:endParaRPr lang="en-US" baseline="0" dirty="0"/>
          </a:p>
          <a:p>
            <a:r>
              <a:rPr lang="en-US" sz="1200" b="0" i="0" kern="1200" dirty="0">
                <a:solidFill>
                  <a:schemeClr val="tx1"/>
                </a:solidFill>
                <a:effectLst/>
                <a:latin typeface="+mn-lt"/>
                <a:ea typeface="+mn-ea"/>
                <a:cs typeface="+mn-cs"/>
              </a:rPr>
              <a:t>the adoption of a ban on toxic waste exports to less developed countries</a:t>
            </a:r>
          </a:p>
          <a:p>
            <a:r>
              <a:rPr lang="en-US" sz="1200" b="0" i="0" kern="1200" dirty="0">
                <a:solidFill>
                  <a:schemeClr val="tx1"/>
                </a:solidFill>
                <a:effectLst/>
                <a:latin typeface="+mn-lt"/>
                <a:ea typeface="+mn-ea"/>
                <a:cs typeface="+mn-cs"/>
              </a:rPr>
              <a:t>a moratorium on commercial whaling</a:t>
            </a:r>
          </a:p>
          <a:p>
            <a:r>
              <a:rPr lang="en-US" sz="1200" b="0" i="0" kern="1200" dirty="0">
                <a:solidFill>
                  <a:schemeClr val="tx1"/>
                </a:solidFill>
                <a:effectLst/>
                <a:latin typeface="+mn-lt"/>
                <a:ea typeface="+mn-ea"/>
                <a:cs typeface="+mn-cs"/>
              </a:rPr>
              <a:t>a United Nations convention providing for better management of world fisheries</a:t>
            </a:r>
          </a:p>
          <a:p>
            <a:r>
              <a:rPr lang="en-US" sz="1200" b="0" i="0" kern="1200" dirty="0">
                <a:solidFill>
                  <a:schemeClr val="tx1"/>
                </a:solidFill>
                <a:effectLst/>
                <a:latin typeface="+mn-lt"/>
                <a:ea typeface="+mn-ea"/>
                <a:cs typeface="+mn-cs"/>
              </a:rPr>
              <a:t>a Southern Ocean Whale Sanctuary</a:t>
            </a:r>
          </a:p>
          <a:p>
            <a:r>
              <a:rPr lang="en-US" sz="1200" b="0" i="0" kern="1200" dirty="0">
                <a:solidFill>
                  <a:schemeClr val="tx1"/>
                </a:solidFill>
                <a:effectLst/>
                <a:latin typeface="+mn-lt"/>
                <a:ea typeface="+mn-ea"/>
                <a:cs typeface="+mn-cs"/>
              </a:rPr>
              <a:t>a 50-year moratorium on mineral exploitation in Antarctica</a:t>
            </a:r>
          </a:p>
          <a:p>
            <a:r>
              <a:rPr lang="en-US" sz="1200" b="0" i="0" kern="1200" dirty="0">
                <a:solidFill>
                  <a:schemeClr val="tx1"/>
                </a:solidFill>
                <a:effectLst/>
                <a:latin typeface="+mn-lt"/>
                <a:ea typeface="+mn-ea"/>
                <a:cs typeface="+mn-cs"/>
              </a:rPr>
              <a:t>bans on the dumping at sea of radioactive and industrial waste and disused oil installations and</a:t>
            </a:r>
          </a:p>
          <a:p>
            <a:r>
              <a:rPr lang="en-US" sz="1200" b="0" i="0" kern="1200" dirty="0">
                <a:solidFill>
                  <a:schemeClr val="tx1"/>
                </a:solidFill>
                <a:effectLst/>
                <a:latin typeface="+mn-lt"/>
                <a:ea typeface="+mn-ea"/>
                <a:cs typeface="+mn-cs"/>
              </a:rPr>
              <a:t>an end to large-scale driftnet fishing on the high-seas.</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FBD4C8-70AE-0E44-9530-C5147B519727}" type="slidenum">
              <a:rPr lang="en-US" smtClean="0"/>
              <a:t>4</a:t>
            </a:fld>
            <a:endParaRPr lang="en-US"/>
          </a:p>
        </p:txBody>
      </p:sp>
    </p:spTree>
    <p:extLst>
      <p:ext uri="{BB962C8B-B14F-4D97-AF65-F5344CB8AC3E}">
        <p14:creationId xmlns:p14="http://schemas.microsoft.com/office/powerpoint/2010/main" val="369453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a:t>
            </a:r>
            <a:r>
              <a:rPr lang="en-US" baseline="0" dirty="0"/>
              <a:t> of the founder’s of Greenpeace Patrick Moore has now left Greenpeace, claiming that “their mission, once noble had become corrupted”. Studying for his PHD in Ecology he and a few activists from Canada started Greenpeace with their voyage to Alaska to contest nuclear weapons testing. After this they focused their attention on Whaling, and their activists placing themselves between the whales and the Russian and Japanese vessels attempting to harpoon them. It was during Greenpeace’s transition to advocating the ban of certain chemicals that Patrick grew apart from them. He found himself to be the only one of 6 international directors with a formal science background. Mainly concerned with sensationalism, misinformation and fear trumped logic and science, the last straw was Greenpeace’s attempts to ban Chlorine, naming it the “Devil’s Element”. Chlorine being vital to providing millions worldwide with clean drinking water and of course being a key component in many pharmaceuticals. They also have tarnished all GMO’s as bad. Including “Golden Rice” a rice genetically modified to contain beta carotene, with the potential to prevent the death of 2 million children every year. (https://</a:t>
            </a:r>
            <a:r>
              <a:rPr lang="en-US" baseline="0" dirty="0" err="1"/>
              <a:t>www.youtube.com</a:t>
            </a:r>
            <a:r>
              <a:rPr lang="en-US" baseline="0" dirty="0"/>
              <a:t>/</a:t>
            </a:r>
            <a:r>
              <a:rPr lang="en-US" baseline="0" dirty="0" err="1"/>
              <a:t>watch?v</a:t>
            </a:r>
            <a:r>
              <a:rPr lang="en-US" baseline="0" dirty="0"/>
              <a:t>=BpBnJq19R60, 2017) </a:t>
            </a:r>
          </a:p>
          <a:p>
            <a:endParaRPr lang="en-US" baseline="0" dirty="0"/>
          </a:p>
          <a:p>
            <a:r>
              <a:rPr lang="en-US" baseline="0" dirty="0"/>
              <a:t>Greenpeace have also been accused of ignorance and blatant disregard for local law. In 2014 during the UN climate talk in Lima, Peru, Greenpeace brandished a message on a sacred site, a glyph created by a native tribe over hundreds of years called the Nazca Lines. Photos show damage to the area and the people of Peru were extremely insulted, insisting that not even the president of Peru can walk there without permission and that they have acted not only recklessly but illegally (</a:t>
            </a:r>
            <a:r>
              <a:rPr lang="en-US" baseline="0" dirty="0" err="1"/>
              <a:t>www.theguardian.com</a:t>
            </a:r>
            <a:r>
              <a:rPr lang="en-US" baseline="0" dirty="0"/>
              <a:t>, 2014) </a:t>
            </a:r>
          </a:p>
          <a:p>
            <a:endParaRPr lang="en-US" baseline="0" dirty="0"/>
          </a:p>
          <a:p>
            <a:r>
              <a:rPr lang="en-US" baseline="0" dirty="0"/>
              <a:t>Greenpeace pushed for the last DDT factory in the world to be closed; a dangerous pesticide. But in doing so neglected to </a:t>
            </a:r>
            <a:r>
              <a:rPr lang="en-US" baseline="0" dirty="0" err="1"/>
              <a:t>realise</a:t>
            </a:r>
            <a:r>
              <a:rPr lang="en-US" baseline="0" dirty="0"/>
              <a:t> that a very small amount of DDT was essential in keeping malaria carrying mosquitoes at bay in certain places. Insisting that they were only opposed to DDT used in agriculture, their actions in promoting the Stockholm Convention, planning to outright ban the chemical internationally, made DDT so difficult to obtain that malaria deaths in South Africa raised by 1000% when they stopped using the pesticide in 1996 and Latin America saw an increase in 1.8 million malaria deaths in the 80’s and 90’s after stopping using the chemical (</a:t>
            </a:r>
            <a:r>
              <a:rPr lang="en-US" baseline="0" dirty="0" err="1"/>
              <a:t>www.theindependant.com</a:t>
            </a:r>
            <a:r>
              <a:rPr lang="en-US" baseline="0" dirty="0"/>
              <a:t>, 2010) </a:t>
            </a:r>
          </a:p>
          <a:p>
            <a:endParaRPr lang="en-US" baseline="0" dirty="0"/>
          </a:p>
          <a:p>
            <a:r>
              <a:rPr lang="en-US" baseline="0" dirty="0"/>
              <a:t>Greenpeace have sometimes </a:t>
            </a:r>
            <a:r>
              <a:rPr lang="en-US" baseline="0" dirty="0" err="1"/>
              <a:t>demonised</a:t>
            </a:r>
            <a:r>
              <a:rPr lang="en-US" baseline="0" dirty="0"/>
              <a:t> communities. Inuit populations of Greenland were persecuted so much by Greenpeace that when gas company Cairn energy were contesting a gas well in 2010, the Inuit’s sided with Cairn energy over Greenpeace. Greenpeace had previously successfully fought for a ban in the sale of trade furs globally, resulting in the Inuit’s demand for one of their only naturally occurring resources gone. They also pushed for a ban in seal meat and so when the energy company moved in, they trusted them more than Greenpeace who did nothing more than threaten their way of life with no suitable alternative introduced. </a:t>
            </a:r>
            <a:endParaRPr lang="en-US" dirty="0"/>
          </a:p>
        </p:txBody>
      </p:sp>
      <p:sp>
        <p:nvSpPr>
          <p:cNvPr id="4" name="Slide Number Placeholder 3"/>
          <p:cNvSpPr>
            <a:spLocks noGrp="1"/>
          </p:cNvSpPr>
          <p:nvPr>
            <p:ph type="sldNum" sz="quarter" idx="10"/>
          </p:nvPr>
        </p:nvSpPr>
        <p:spPr/>
        <p:txBody>
          <a:bodyPr/>
          <a:lstStyle/>
          <a:p>
            <a:fld id="{C9FBD4C8-70AE-0E44-9530-C5147B519727}" type="slidenum">
              <a:rPr lang="en-US" smtClean="0"/>
              <a:t>5</a:t>
            </a:fld>
            <a:endParaRPr lang="en-US"/>
          </a:p>
        </p:txBody>
      </p:sp>
    </p:spTree>
    <p:extLst>
      <p:ext uri="{BB962C8B-B14F-4D97-AF65-F5344CB8AC3E}">
        <p14:creationId xmlns:p14="http://schemas.microsoft.com/office/powerpoint/2010/main" val="1312271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case of Greenpeace, they did</a:t>
            </a:r>
            <a:r>
              <a:rPr lang="en-US" baseline="0" dirty="0"/>
              <a:t> indeed start as a small group of thoughtful and committed citizens, but as they have expanded in size, have they become more irresponsible? Are former founder Patrick Moore’s claims of using fear, sensationalism and misinformation true? It is felt by many including Jordan, (2001) that there is an expanding divide between the activists on the ground and the bureaucrats in the offices, and that the publicity stunts may be wearing off and Greenpeace have to adopt a more friendly approach with industry, using its influence to show the benefit of change. Greenpeace are undoubtedly guilty of being inconsiderate of certain cultures and being ignorant to what scientific evidence suggests in </a:t>
            </a:r>
            <a:r>
              <a:rPr lang="en-US" baseline="0" dirty="0" err="1"/>
              <a:t>favour</a:t>
            </a:r>
            <a:r>
              <a:rPr lang="en-US" baseline="0" dirty="0"/>
              <a:t> of what they feel is morally right, sometimes detrimental to their goals but their contribution towards sustainable development cannot be argued. An example of this is their continuous pressure on IKEA, a Swedish furniture giant. Firstly pledging to source it’s wood sustainably, then to stop the use of palm oil in it’s products. They are now committing to use renewable energies and are actively investing in solar and wind farms worldwide. Founders of the Forest Stewardship Council, they provide incentive for business to source its wood sustainably. The council ensure </a:t>
            </a:r>
            <a:r>
              <a:rPr lang="en-US" sz="1200" b="0" i="0" kern="1200" baseline="0" dirty="0">
                <a:solidFill>
                  <a:schemeClr val="tx1"/>
                </a:solidFill>
                <a:effectLst/>
                <a:latin typeface="+mn-lt"/>
                <a:ea typeface="+mn-ea"/>
                <a:cs typeface="+mn-cs"/>
              </a:rPr>
              <a:t>“</a:t>
            </a:r>
            <a:r>
              <a:rPr lang="en-US" sz="1200" b="0" i="0" kern="1200" dirty="0">
                <a:solidFill>
                  <a:schemeClr val="tx1"/>
                </a:solidFill>
                <a:effectLst/>
                <a:latin typeface="+mn-lt"/>
                <a:ea typeface="+mn-ea"/>
                <a:cs typeface="+mn-cs"/>
              </a:rPr>
              <a:t>compliance with local laws, respect for indigenous and traditional peoples rights, the health, safety and rights of forest workers, and the provision of a wide range of social benefits”</a:t>
            </a:r>
            <a:r>
              <a:rPr lang="en-US" sz="1200" b="0" i="0" kern="1200" baseline="0" dirty="0">
                <a:solidFill>
                  <a:schemeClr val="tx1"/>
                </a:solidFill>
                <a:effectLst/>
                <a:latin typeface="+mn-lt"/>
                <a:ea typeface="+mn-ea"/>
                <a:cs typeface="+mn-cs"/>
              </a:rPr>
              <a:t> (http://</a:t>
            </a:r>
            <a:r>
              <a:rPr lang="en-US" sz="1200" b="0" i="0" kern="1200" baseline="0" dirty="0" err="1">
                <a:solidFill>
                  <a:schemeClr val="tx1"/>
                </a:solidFill>
                <a:effectLst/>
                <a:latin typeface="+mn-lt"/>
                <a:ea typeface="+mn-ea"/>
                <a:cs typeface="+mn-cs"/>
              </a:rPr>
              <a:t>www.fsc-uk.org</a:t>
            </a:r>
            <a:r>
              <a:rPr lang="en-US" sz="1200" b="0" i="0" kern="1200" baseline="0" dirty="0">
                <a:solidFill>
                  <a:schemeClr val="tx1"/>
                </a:solidFill>
                <a:effectLst/>
                <a:latin typeface="+mn-lt"/>
                <a:ea typeface="+mn-ea"/>
                <a:cs typeface="+mn-cs"/>
              </a:rPr>
              <a:t>/</a:t>
            </a:r>
            <a:r>
              <a:rPr lang="en-US" sz="1200" b="0" i="0" kern="1200" baseline="0" dirty="0" err="1">
                <a:solidFill>
                  <a:schemeClr val="tx1"/>
                </a:solidFill>
                <a:effectLst/>
                <a:latin typeface="+mn-lt"/>
                <a:ea typeface="+mn-ea"/>
                <a:cs typeface="+mn-cs"/>
              </a:rPr>
              <a:t>en-uk</a:t>
            </a:r>
            <a:r>
              <a:rPr lang="en-US" sz="1200" b="0" i="0" kern="1200" baseline="0" dirty="0">
                <a:solidFill>
                  <a:schemeClr val="tx1"/>
                </a:solidFill>
                <a:effectLst/>
                <a:latin typeface="+mn-lt"/>
                <a:ea typeface="+mn-ea"/>
                <a:cs typeface="+mn-cs"/>
              </a:rPr>
              <a:t>, 2017) This allows companies such as IKEA and Marks &amp; Spencer’s to enjoy using this very familiar badge on their product. This has had knock on effects on not only industry but political legislation as well. Ikea have recently commented that of the £524 million investment pot for renewables, the UK will be seeing none of it, stating that they have not made it easy to invest in renewables, especially in comparison to places like Sweden and Norway who actively promote green decisions. </a:t>
            </a:r>
            <a:endParaRPr lang="en-US" dirty="0"/>
          </a:p>
        </p:txBody>
      </p:sp>
      <p:sp>
        <p:nvSpPr>
          <p:cNvPr id="4" name="Slide Number Placeholder 3"/>
          <p:cNvSpPr>
            <a:spLocks noGrp="1"/>
          </p:cNvSpPr>
          <p:nvPr>
            <p:ph type="sldNum" sz="quarter" idx="10"/>
          </p:nvPr>
        </p:nvSpPr>
        <p:spPr/>
        <p:txBody>
          <a:bodyPr/>
          <a:lstStyle/>
          <a:p>
            <a:fld id="{C9FBD4C8-70AE-0E44-9530-C5147B519727}" type="slidenum">
              <a:rPr lang="en-US" smtClean="0"/>
              <a:t>6</a:t>
            </a:fld>
            <a:endParaRPr lang="en-US"/>
          </a:p>
        </p:txBody>
      </p:sp>
    </p:spTree>
    <p:extLst>
      <p:ext uri="{BB962C8B-B14F-4D97-AF65-F5344CB8AC3E}">
        <p14:creationId xmlns:p14="http://schemas.microsoft.com/office/powerpoint/2010/main" val="1074007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1450F55-45E8-C543-80EF-906E1A7AA376}" type="datetimeFigureOut">
              <a:rPr lang="en-US" smtClean="0"/>
              <a:t>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1580258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1450F55-45E8-C543-80EF-906E1A7AA376}" type="datetimeFigureOut">
              <a:rPr lang="en-US" smtClean="0"/>
              <a:t>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1472330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450F55-45E8-C543-80EF-906E1A7AA376}" type="datetimeFigureOut">
              <a:rPr lang="en-US" smtClean="0"/>
              <a:t>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2147275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1450F55-45E8-C543-80EF-906E1A7AA376}" type="datetimeFigureOut">
              <a:rPr lang="en-US" smtClean="0"/>
              <a:t>1/10/18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797363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1450F55-45E8-C543-80EF-906E1A7AA376}" type="datetimeFigureOut">
              <a:rPr lang="en-US" smtClean="0"/>
              <a:t>1/10/18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988135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1450F55-45E8-C543-80EF-906E1A7AA376}" type="datetimeFigureOut">
              <a:rPr lang="en-US" smtClean="0"/>
              <a:t>1/10/18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1095280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450F55-45E8-C543-80EF-906E1A7AA376}" type="datetimeFigureOut">
              <a:rPr lang="en-US" smtClean="0"/>
              <a:t>1/10/18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156650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450F55-45E8-C543-80EF-906E1A7AA376}" type="datetimeFigureOut">
              <a:rPr lang="en-US" smtClean="0"/>
              <a:t>1/10/18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14657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450F55-45E8-C543-80EF-906E1A7AA376}" type="datetimeFigureOut">
              <a:rPr lang="en-US" smtClean="0"/>
              <a:t>1/10/18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1540794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1450F55-45E8-C543-80EF-906E1A7AA376}" type="datetimeFigureOut">
              <a:rPr lang="en-US" smtClean="0"/>
              <a:t>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1776371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1450F55-45E8-C543-80EF-906E1A7AA376}" type="datetimeFigureOut">
              <a:rPr lang="en-US" smtClean="0"/>
              <a:t>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247B1D-850B-624D-BB40-A628DC9DA9BE}" type="slidenum">
              <a:rPr lang="en-US" smtClean="0"/>
              <a:t>‹#›</a:t>
            </a:fld>
            <a:endParaRPr lang="en-US"/>
          </a:p>
        </p:txBody>
      </p:sp>
    </p:spTree>
    <p:extLst>
      <p:ext uri="{BB962C8B-B14F-4D97-AF65-F5344CB8AC3E}">
        <p14:creationId xmlns:p14="http://schemas.microsoft.com/office/powerpoint/2010/main" val="115311461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450F55-45E8-C543-80EF-906E1A7AA376}" type="datetimeFigureOut">
              <a:rPr lang="en-US" smtClean="0"/>
              <a:t>1/10/18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247B1D-850B-624D-BB40-A628DC9DA9BE}" type="slidenum">
              <a:rPr lang="en-US" smtClean="0"/>
              <a:t>‹#›</a:t>
            </a:fld>
            <a:endParaRPr lang="en-US"/>
          </a:p>
        </p:txBody>
      </p:sp>
    </p:spTree>
    <p:extLst>
      <p:ext uri="{BB962C8B-B14F-4D97-AF65-F5344CB8AC3E}">
        <p14:creationId xmlns:p14="http://schemas.microsoft.com/office/powerpoint/2010/main" val="781682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4" Type="http://schemas.openxmlformats.org/officeDocument/2006/relationships/image" Target="../media/image5.jpg"/><Relationship Id="rId5" Type="http://schemas.openxmlformats.org/officeDocument/2006/relationships/image" Target="../media/image6.jpg"/><Relationship Id="rId6" Type="http://schemas.openxmlformats.org/officeDocument/2006/relationships/image" Target="../media/image7.jp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708" r="4958"/>
          <a:stretch/>
        </p:blipFill>
        <p:spPr>
          <a:xfrm>
            <a:off x="0" y="10"/>
            <a:ext cx="12191980" cy="6857990"/>
          </a:xfrm>
          <a:prstGeom prst="rect">
            <a:avLst/>
          </a:prstGeom>
        </p:spPr>
      </p:pic>
      <p:sp>
        <p:nvSpPr>
          <p:cNvPr id="9" name="Freeform 5">
            <a:extLst>
              <a:ext uri="{FF2B5EF4-FFF2-40B4-BE49-F238E27FC236}">
                <a16:creationId xmlns:a16="http://schemas.microsoft.com/office/drawing/2014/main" xmlns="" id="{87CC2527-562A-4F69-B487-4371E5B243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1" name="Straight Connector 10">
            <a:extLst>
              <a:ext uri="{FF2B5EF4-FFF2-40B4-BE49-F238E27FC236}">
                <a16:creationId xmlns:a16="http://schemas.microsoft.com/office/drawing/2014/main" xmlns="" id="{BCDAEC91-5BCE-4B55-9CC0-43EF94CB734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8022021" y="3231931"/>
            <a:ext cx="3852041" cy="1834056"/>
          </a:xfrm>
        </p:spPr>
        <p:txBody>
          <a:bodyPr>
            <a:normAutofit fontScale="90000"/>
          </a:bodyPr>
          <a:lstStyle/>
          <a:p>
            <a:r>
              <a:rPr lang="en-US" sz="1900" dirty="0"/>
              <a:t>“</a:t>
            </a:r>
            <a:r>
              <a:rPr lang="en-US" sz="2400" dirty="0"/>
              <a:t>Never doubt that a small group of thoughtful, committed citizens can change the world; indeed, it’s the only thing that </a:t>
            </a:r>
            <a:r>
              <a:rPr lang="en-US" sz="2400" dirty="0" smtClean="0"/>
              <a:t>ever has</a:t>
            </a:r>
            <a:r>
              <a:rPr lang="en-US" sz="1900" dirty="0" smtClean="0"/>
              <a:t>.” </a:t>
            </a:r>
            <a:r>
              <a:rPr lang="en-US" sz="1900" dirty="0"/>
              <a:t/>
            </a:r>
            <a:br>
              <a:rPr lang="en-US" sz="1900" dirty="0"/>
            </a:br>
            <a:r>
              <a:rPr lang="en-US" sz="1900" dirty="0"/>
              <a:t>- </a:t>
            </a:r>
            <a:r>
              <a:rPr lang="en-US" sz="1900" i="1" dirty="0"/>
              <a:t>Margaret Mead</a:t>
            </a:r>
            <a:endParaRPr lang="en-US" sz="1900" dirty="0"/>
          </a:p>
        </p:txBody>
      </p:sp>
    </p:spTree>
    <p:extLst>
      <p:ext uri="{BB962C8B-B14F-4D97-AF65-F5344CB8AC3E}">
        <p14:creationId xmlns:p14="http://schemas.microsoft.com/office/powerpoint/2010/main" val="39044639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047C8CCB-F95D-4249-92DD-651249D3535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67206" y="961812"/>
            <a:ext cx="4930987" cy="4930987"/>
          </a:xfrm>
          <a:prstGeom prst="rect">
            <a:avLst/>
          </a:prstGeom>
        </p:spPr>
      </p:pic>
      <p:sp>
        <p:nvSpPr>
          <p:cNvPr id="2" name="Title 1"/>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400" kern="1200" dirty="0" smtClean="0">
                <a:solidFill>
                  <a:schemeClr val="bg1"/>
                </a:solidFill>
                <a:latin typeface="+mj-lt"/>
                <a:ea typeface="+mj-ea"/>
                <a:cs typeface="+mj-cs"/>
              </a:rPr>
              <a:t>Who are Greenpeace?</a:t>
            </a:r>
            <a:endParaRPr lang="en-US" sz="2400" kern="1200" dirty="0">
              <a:solidFill>
                <a:schemeClr val="bg1"/>
              </a:solidFill>
              <a:latin typeface="+mj-lt"/>
              <a:ea typeface="+mj-ea"/>
              <a:cs typeface="+mj-cs"/>
            </a:endParaRPr>
          </a:p>
        </p:txBody>
      </p:sp>
    </p:spTree>
    <p:extLst>
      <p:ext uri="{BB962C8B-B14F-4D97-AF65-F5344CB8AC3E}">
        <p14:creationId xmlns:p14="http://schemas.microsoft.com/office/powerpoint/2010/main" val="18713929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Maiden voyage</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204639"/>
            <a:ext cx="12192000" cy="6852745"/>
          </a:xfrm>
        </p:spPr>
      </p:pic>
      <p:sp>
        <p:nvSpPr>
          <p:cNvPr id="5" name="TextBox 4"/>
          <p:cNvSpPr txBox="1"/>
          <p:nvPr/>
        </p:nvSpPr>
        <p:spPr>
          <a:xfrm>
            <a:off x="2348982" y="643185"/>
            <a:ext cx="10487608" cy="769441"/>
          </a:xfrm>
          <a:prstGeom prst="rect">
            <a:avLst/>
          </a:prstGeom>
          <a:noFill/>
        </p:spPr>
        <p:txBody>
          <a:bodyPr wrap="square" rtlCol="0">
            <a:spAutoFit/>
          </a:bodyPr>
          <a:lstStyle/>
          <a:p>
            <a:r>
              <a:rPr lang="en-US" sz="4400" b="1" dirty="0" smtClean="0">
                <a:ln w="0">
                  <a:solidFill>
                    <a:schemeClr val="tx1"/>
                  </a:solidFill>
                </a:ln>
                <a:solidFill>
                  <a:schemeClr val="bg1"/>
                </a:solidFill>
                <a:effectLst>
                  <a:outerShdw blurRad="38100" dist="19050" dir="2700000" algn="tl" rotWithShape="0">
                    <a:schemeClr val="dk1">
                      <a:alpha val="40000"/>
                    </a:schemeClr>
                  </a:outerShdw>
                </a:effectLst>
                <a:latin typeface="Charter Roman" charset="0"/>
                <a:ea typeface="Charter Roman" charset="0"/>
                <a:cs typeface="Charter Roman" charset="0"/>
              </a:rPr>
              <a:t>Greenpeace’s First Campaign</a:t>
            </a:r>
            <a:endParaRPr lang="en-US" sz="4400" b="1" dirty="0">
              <a:ln w="0">
                <a:solidFill>
                  <a:schemeClr val="tx1"/>
                </a:solidFill>
              </a:ln>
              <a:solidFill>
                <a:schemeClr val="bg1"/>
              </a:solidFill>
              <a:effectLst>
                <a:outerShdw blurRad="38100" dist="19050" dir="2700000" algn="tl" rotWithShape="0">
                  <a:schemeClr val="dk1">
                    <a:alpha val="40000"/>
                  </a:schemeClr>
                </a:outerShdw>
              </a:effectLst>
              <a:latin typeface="Charter Roman" charset="0"/>
              <a:ea typeface="Charter Roman" charset="0"/>
              <a:cs typeface="Charter Roman" charset="0"/>
            </a:endParaRPr>
          </a:p>
        </p:txBody>
      </p:sp>
    </p:spTree>
    <p:extLst>
      <p:ext uri="{BB962C8B-B14F-4D97-AF65-F5344CB8AC3E}">
        <p14:creationId xmlns:p14="http://schemas.microsoft.com/office/powerpoint/2010/main" val="7062999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928F64C6-FE22-4FC1-A763-DFCC514811B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xmlns="" id="{5C34627B-48E6-4F4D-B843-97717A86B49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1722" r="-3" b="-3"/>
          <a:stretch/>
        </p:blipFill>
        <p:spPr>
          <a:xfrm>
            <a:off x="317635" y="3509433"/>
            <a:ext cx="4160452" cy="3026833"/>
          </a:xfrm>
          <a:prstGeom prst="rect">
            <a:avLst/>
          </a:prstGeom>
        </p:spPr>
      </p:pic>
      <p:pic>
        <p:nvPicPr>
          <p:cNvPr id="4" name="Content Placeholder 3"/>
          <p:cNvPicPr>
            <a:picLocks noGrp="1" noChangeAspect="1"/>
          </p:cNvPicPr>
          <p:nvPr>
            <p:ph idx="1"/>
          </p:nvPr>
        </p:nvPicPr>
        <p:blipFill rotWithShape="1">
          <a:blip r:embed="rId4">
            <a:extLst>
              <a:ext uri="{28A0092B-C50C-407E-A947-70E740481C1C}">
                <a14:useLocalDpi xmlns:a14="http://schemas.microsoft.com/office/drawing/2010/main" val="0"/>
              </a:ext>
            </a:extLst>
          </a:blip>
          <a:srcRect l="7377" r="14374" b="1"/>
          <a:stretch/>
        </p:blipFill>
        <p:spPr>
          <a:xfrm>
            <a:off x="4638955" y="321733"/>
            <a:ext cx="3539976" cy="2985818"/>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18852" r="2205" b="-1"/>
          <a:stretch/>
        </p:blipFill>
        <p:spPr>
          <a:xfrm>
            <a:off x="8348570" y="321734"/>
            <a:ext cx="3535590" cy="2985818"/>
          </a:xfrm>
          <a:prstGeom prst="rect">
            <a:avLst/>
          </a:prstGeom>
        </p:spPr>
      </p:pic>
      <p:pic>
        <p:nvPicPr>
          <p:cNvPr id="5" name="Picture 4"/>
          <p:cNvPicPr>
            <a:picLocks noChangeAspect="1"/>
          </p:cNvPicPr>
          <p:nvPr/>
        </p:nvPicPr>
        <p:blipFill rotWithShape="1">
          <a:blip r:embed="rId6">
            <a:extLst>
              <a:ext uri="{28A0092B-C50C-407E-A947-70E740481C1C}">
                <a14:useLocalDpi xmlns:a14="http://schemas.microsoft.com/office/drawing/2010/main" val="0"/>
              </a:ext>
            </a:extLst>
          </a:blip>
          <a:srcRect l="8444" r="-4" b="-4"/>
          <a:stretch/>
        </p:blipFill>
        <p:spPr>
          <a:xfrm>
            <a:off x="317635" y="321733"/>
            <a:ext cx="4151681" cy="3026834"/>
          </a:xfrm>
          <a:prstGeom prst="rect">
            <a:avLst/>
          </a:prstGeom>
        </p:spPr>
      </p:pic>
      <p:sp>
        <p:nvSpPr>
          <p:cNvPr id="2" name="Title 1"/>
          <p:cNvSpPr>
            <a:spLocks noGrp="1"/>
          </p:cNvSpPr>
          <p:nvPr>
            <p:ph type="title"/>
          </p:nvPr>
        </p:nvSpPr>
        <p:spPr>
          <a:xfrm>
            <a:off x="5021821" y="3812954"/>
            <a:ext cx="6465287" cy="1516014"/>
          </a:xfrm>
        </p:spPr>
        <p:txBody>
          <a:bodyPr vert="horz" lIns="91440" tIns="45720" rIns="91440" bIns="45720" rtlCol="0" anchor="b">
            <a:normAutofit/>
          </a:bodyPr>
          <a:lstStyle/>
          <a:p>
            <a:r>
              <a:rPr lang="en-US" sz="3400" kern="1200">
                <a:solidFill>
                  <a:schemeClr val="bg1"/>
                </a:solidFill>
                <a:latin typeface="+mj-lt"/>
                <a:ea typeface="+mj-ea"/>
                <a:cs typeface="+mj-cs"/>
              </a:rPr>
              <a:t>What have they achieved since then</a:t>
            </a:r>
            <a:br>
              <a:rPr lang="en-US" sz="3400" kern="1200">
                <a:solidFill>
                  <a:schemeClr val="bg1"/>
                </a:solidFill>
                <a:latin typeface="+mj-lt"/>
                <a:ea typeface="+mj-ea"/>
                <a:cs typeface="+mj-cs"/>
              </a:rPr>
            </a:br>
            <a:endParaRPr lang="en-US" sz="3400" kern="1200">
              <a:solidFill>
                <a:schemeClr val="bg1"/>
              </a:solidFill>
              <a:latin typeface="+mj-lt"/>
              <a:ea typeface="+mj-ea"/>
              <a:cs typeface="+mj-cs"/>
            </a:endParaRPr>
          </a:p>
        </p:txBody>
      </p:sp>
    </p:spTree>
    <p:extLst>
      <p:ext uri="{BB962C8B-B14F-4D97-AF65-F5344CB8AC3E}">
        <p14:creationId xmlns:p14="http://schemas.microsoft.com/office/powerpoint/2010/main" val="14347907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71B2258F-86CA-4D4D-8270-BC05FCDEBFB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4294967295"/>
          </p:nvPr>
        </p:nvPicPr>
        <p:blipFill rotWithShape="1">
          <a:blip r:embed="rId3">
            <a:alphaModFix amt="50000"/>
            <a:extLst>
              <a:ext uri="{28A0092B-C50C-407E-A947-70E740481C1C}">
                <a14:useLocalDpi xmlns:a14="http://schemas.microsoft.com/office/drawing/2010/main" val="0"/>
              </a:ext>
            </a:extLst>
          </a:blip>
          <a:srcRect r="-2" b="-2"/>
          <a:stretch/>
        </p:blipFill>
        <p:spPr>
          <a:xfrm>
            <a:off x="20" y="1"/>
            <a:ext cx="12191980" cy="6857999"/>
          </a:xfrm>
          <a:prstGeom prst="rect">
            <a:avLst/>
          </a:prstGeom>
        </p:spPr>
      </p:pic>
      <p:sp>
        <p:nvSpPr>
          <p:cNvPr id="6" name="Title 5"/>
          <p:cNvSpPr>
            <a:spLocks noGrp="1"/>
          </p:cNvSpPr>
          <p:nvPr>
            <p:ph type="ctrTitle"/>
          </p:nvPr>
        </p:nvSpPr>
        <p:spPr>
          <a:xfrm>
            <a:off x="1524000" y="-1237053"/>
            <a:ext cx="9144000" cy="2900518"/>
          </a:xfrm>
        </p:spPr>
        <p:txBody>
          <a:bodyPr>
            <a:normAutofit/>
          </a:bodyPr>
          <a:lstStyle/>
          <a:p>
            <a:r>
              <a:rPr lang="en-US" dirty="0">
                <a:solidFill>
                  <a:srgbClr val="FFFFFF"/>
                </a:solidFill>
              </a:rPr>
              <a:t>Criticisms of Greenpeace</a:t>
            </a:r>
          </a:p>
        </p:txBody>
      </p:sp>
    </p:spTree>
    <p:extLst>
      <p:ext uri="{BB962C8B-B14F-4D97-AF65-F5344CB8AC3E}">
        <p14:creationId xmlns:p14="http://schemas.microsoft.com/office/powerpoint/2010/main" val="1767181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r="6221"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xmlns="" id="{5FE860FF-6214-458C-B8B6-840D3D4BD8A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tx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xmlns="" id="{6079A69E-2DBC-4FA4-8495-9B37C56A910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0F80B1E9-A8C1-4802-BFFD-7FC81CD2112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bg1"/>
                </a:solidFill>
              </a:rPr>
              <a:t>Conclusion</a:t>
            </a:r>
          </a:p>
        </p:txBody>
      </p:sp>
    </p:spTree>
    <p:extLst>
      <p:ext uri="{BB962C8B-B14F-4D97-AF65-F5344CB8AC3E}">
        <p14:creationId xmlns:p14="http://schemas.microsoft.com/office/powerpoint/2010/main" val="225559762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354</TotalTime>
  <Words>1528</Words>
  <Application>Microsoft Macintosh PowerPoint</Application>
  <PresentationFormat>Widescreen</PresentationFormat>
  <Paragraphs>49</Paragraphs>
  <Slides>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Calibri</vt:lpstr>
      <vt:lpstr>Calibri Light</vt:lpstr>
      <vt:lpstr>Charter Roman</vt:lpstr>
      <vt:lpstr>Arial</vt:lpstr>
      <vt:lpstr>Office Theme</vt:lpstr>
      <vt:lpstr>“Never doubt that a small group of thoughtful, committed citizens can change the world; indeed, it’s the only thing that ever has.”  - Margaret Mead</vt:lpstr>
      <vt:lpstr>Who are Greenpeace?</vt:lpstr>
      <vt:lpstr>Maiden voyage</vt:lpstr>
      <vt:lpstr>What have they achieved since then </vt:lpstr>
      <vt:lpstr>Criticisms of Greenpeace</vt:lpstr>
      <vt:lpstr>Conclusion</vt:lpstr>
    </vt:vector>
  </TitlesOfParts>
  <Company/>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“Never doubt that a small group of thoughtful, committed citizens can change the world; indeed, it’s the only thing that ever has.”  - Margaret Mead</dc:title>
  <dc:creator>Catherine Jones</dc:creator>
  <cp:lastModifiedBy>Catherine Jones</cp:lastModifiedBy>
  <cp:revision>24</cp:revision>
  <dcterms:created xsi:type="dcterms:W3CDTF">2018-01-10T15:51:08Z</dcterms:created>
  <dcterms:modified xsi:type="dcterms:W3CDTF">2018-01-10T21:45:14Z</dcterms:modified>
</cp:coreProperties>
</file>