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360" r:id="rId2"/>
    <p:sldId id="361" r:id="rId3"/>
    <p:sldId id="437" r:id="rId4"/>
    <p:sldId id="438" r:id="rId5"/>
    <p:sldId id="344" r:id="rId6"/>
    <p:sldId id="439" r:id="rId7"/>
    <p:sldId id="349" r:id="rId8"/>
    <p:sldId id="345" r:id="rId9"/>
    <p:sldId id="359" r:id="rId10"/>
    <p:sldId id="292" r:id="rId11"/>
    <p:sldId id="358" r:id="rId12"/>
    <p:sldId id="10842" r:id="rId13"/>
    <p:sldId id="10839" r:id="rId14"/>
    <p:sldId id="10841" r:id="rId15"/>
    <p:sldId id="10844" r:id="rId16"/>
    <p:sldId id="10848" r:id="rId17"/>
    <p:sldId id="10850" r:id="rId18"/>
    <p:sldId id="448" r:id="rId19"/>
    <p:sldId id="443" r:id="rId20"/>
    <p:sldId id="449" r:id="rId21"/>
    <p:sldId id="450" r:id="rId22"/>
    <p:sldId id="451" r:id="rId23"/>
    <p:sldId id="287" r:id="rId24"/>
    <p:sldId id="452" r:id="rId25"/>
    <p:sldId id="455" r:id="rId26"/>
    <p:sldId id="10852" r:id="rId27"/>
    <p:sldId id="10853" r:id="rId28"/>
    <p:sldId id="453" r:id="rId29"/>
    <p:sldId id="444" r:id="rId30"/>
    <p:sldId id="440" r:id="rId31"/>
    <p:sldId id="445" r:id="rId32"/>
    <p:sldId id="446" r:id="rId33"/>
    <p:sldId id="447" r:id="rId34"/>
    <p:sldId id="375" r:id="rId35"/>
    <p:sldId id="395" r:id="rId36"/>
    <p:sldId id="456" r:id="rId37"/>
    <p:sldId id="10856" r:id="rId38"/>
    <p:sldId id="10857" r:id="rId39"/>
    <p:sldId id="457" r:id="rId40"/>
    <p:sldId id="108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313AF9-52F0-91C5-9ECC-BBE7B6B26877}" v="408" dt="2026-09-28T08:51:08.2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4C3DB3-2595-47A2-BDE8-A6DFF0E44948}" type="datetimeFigureOut">
              <a:t>9/28/2026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E07654-1A0E-4FAD-8D85-B0E7EDA695ED}" type="slidenum">
              <a:t>‹#›</a:t>
            </a:fld>
            <a:endParaRPr lang="en-GB"/>
          </a:p>
        </p:txBody>
      </p:sp>
    </p:spTree>
    <p:extLst>
      <p:ext uri="{BB962C8B-B14F-4D97-AF65-F5344CB8AC3E}">
        <p14:creationId xmlns:p14="http://schemas.microsoft.com/office/powerpoint/2010/main" val="40537944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v.uk/government/publications/policing-by-consent/definition-of-policing-by-consen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ollege.police.uk/guidance/sara-model#da2d23f1-216f-4ba7-b0bf-47d9a3ca6c83"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college.police.uk/guidance/sara-model#03133fc8-5f19-4f03-b32a-8be96e87b068" TargetMode="External"/><Relationship Id="rId5" Type="http://schemas.openxmlformats.org/officeDocument/2006/relationships/hyperlink" Target="https://www.college.police.uk/guidance/sara-model#2e73b900-558c-46ce-b33e-e830642121ac" TargetMode="External"/><Relationship Id="rId4" Type="http://schemas.openxmlformats.org/officeDocument/2006/relationships/hyperlink" Target="https://www.college.police.uk/guidance/sara-model#c59bc027-bd57-4b01-8f17-1d78fe385b5f"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ollege.police.uk/career-learning/career-development/career-pathways/neighbourhood-policing"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s://www.gov.uk/government/news/more-bobbies-on-the-beat-as-pm-puts-peoples-priorities-first"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What images or ideas come to mind when you hear the terms </a:t>
            </a:r>
            <a:r>
              <a:rPr lang="en-US" i="1" dirty="0"/>
              <a:t>community policing</a:t>
            </a:r>
            <a:r>
              <a:rPr lang="en-US" dirty="0"/>
              <a:t> or </a:t>
            </a:r>
            <a:r>
              <a:rPr lang="en-US" i="1" dirty="0" err="1"/>
              <a:t>neighbourhood</a:t>
            </a:r>
            <a:r>
              <a:rPr lang="en-US" i="1" dirty="0"/>
              <a:t> policing</a:t>
            </a:r>
            <a:r>
              <a:rPr lang="en-US" dirty="0"/>
              <a:t>?</a:t>
            </a:r>
          </a:p>
          <a:p>
            <a:pPr marL="285750" indent="-285750">
              <a:buFont typeface="Arial"/>
              <a:buChar char="•"/>
            </a:pPr>
            <a:r>
              <a:rPr lang="en-US" dirty="0"/>
              <a:t>Do you think these approaches are modern developments, or have they always been part of policing?</a:t>
            </a:r>
            <a:endParaRPr lang="en-GB" dirty="0"/>
          </a:p>
          <a:p>
            <a:pPr marL="285750" indent="-285750">
              <a:buFont typeface="Arial"/>
              <a:buChar char="•"/>
            </a:pPr>
            <a:r>
              <a:rPr lang="en-US" dirty="0"/>
              <a:t>What role do you think local communities played in policing before the creation of modern police forces?</a:t>
            </a:r>
            <a:endParaRPr lang="en-GB" dirty="0"/>
          </a:p>
          <a:p>
            <a:r>
              <a:rPr lang="en-US" dirty="0"/>
              <a:t>As students contribute, draw out key historical themes:</a:t>
            </a:r>
            <a:endParaRPr lang="en-GB" dirty="0"/>
          </a:p>
          <a:p>
            <a:pPr marL="285750" indent="-285750">
              <a:buFont typeface="Arial"/>
              <a:buChar char="•"/>
            </a:pPr>
            <a:r>
              <a:rPr lang="en-US" dirty="0"/>
              <a:t>Before the establishment of professional police services, communities were largely responsible for maintaining order through systems such as the </a:t>
            </a:r>
            <a:r>
              <a:rPr lang="en-US" b="1" dirty="0"/>
              <a:t>parish constable</a:t>
            </a:r>
            <a:r>
              <a:rPr lang="en-US" dirty="0"/>
              <a:t>, </a:t>
            </a:r>
            <a:r>
              <a:rPr lang="en-US" b="1" dirty="0"/>
              <a:t>watchmen</a:t>
            </a:r>
            <a:r>
              <a:rPr lang="en-US" dirty="0"/>
              <a:t>, and the </a:t>
            </a:r>
            <a:r>
              <a:rPr lang="en-US" b="1" dirty="0"/>
              <a:t>hue and cry</a:t>
            </a:r>
            <a:r>
              <a:rPr lang="en-US" dirty="0"/>
              <a:t>.</a:t>
            </a:r>
            <a:endParaRPr lang="en-GB" dirty="0"/>
          </a:p>
          <a:p>
            <a:pPr marL="285750" indent="-285750">
              <a:buFont typeface="Arial"/>
              <a:buChar char="•"/>
            </a:pPr>
            <a:r>
              <a:rPr lang="en-US" dirty="0"/>
              <a:t>The establishment of the </a:t>
            </a:r>
            <a:r>
              <a:rPr lang="en-US" b="1" dirty="0"/>
              <a:t>Metropolitan Police in 1829</a:t>
            </a:r>
            <a:r>
              <a:rPr lang="en-US" dirty="0"/>
              <a:t> by Sir Robert Peel introduced the principles of policing by consent, </a:t>
            </a:r>
            <a:r>
              <a:rPr lang="en-US" dirty="0" err="1"/>
              <a:t>emphasising</a:t>
            </a:r>
            <a:r>
              <a:rPr lang="en-US" dirty="0"/>
              <a:t> public cooperation and legitimacy.</a:t>
            </a:r>
            <a:endParaRPr lang="en-GB" dirty="0"/>
          </a:p>
          <a:p>
            <a:pPr marL="285750" indent="-285750">
              <a:buFont typeface="Arial"/>
              <a:buChar char="•"/>
            </a:pPr>
            <a:r>
              <a:rPr lang="en-US" dirty="0"/>
              <a:t>Peel's principles highlighted that the police are the public and the public are the police, a concept that remains central to community policing today.</a:t>
            </a:r>
            <a:endParaRPr lang="en-GB" dirty="0"/>
          </a:p>
          <a:p>
            <a:pPr marL="285750" indent="-285750">
              <a:buFont typeface="Arial"/>
              <a:buChar char="•"/>
            </a:pPr>
            <a:r>
              <a:rPr lang="en-US" dirty="0"/>
              <a:t>Throughout the 19th and early 20th centuries, officers often worked within local beats, developing knowledge of residents and local issues.</a:t>
            </a:r>
            <a:endParaRPr lang="en-GB" dirty="0"/>
          </a:p>
          <a:p>
            <a:pPr marL="285750" indent="-285750">
              <a:buFont typeface="Arial"/>
              <a:buChar char="•"/>
            </a:pPr>
            <a:r>
              <a:rPr lang="en-US" dirty="0"/>
              <a:t>During the latter half of the 20th century, policing became increasingly reactive and incident-driven, leading to concerns that relationships between police and communities were weakening.</a:t>
            </a:r>
            <a:endParaRPr lang="en-GB" dirty="0"/>
          </a:p>
          <a:p>
            <a:pPr marL="285750" indent="-285750">
              <a:buFont typeface="Arial"/>
              <a:buChar char="•"/>
            </a:pPr>
            <a:r>
              <a:rPr lang="en-US" dirty="0"/>
              <a:t>From the 1980s onwards, a renewed focus emerged on partnership working, problem-solving, crime prevention, and public engagement.</a:t>
            </a:r>
            <a:endParaRPr lang="en-GB" dirty="0"/>
          </a:p>
          <a:p>
            <a:pPr marL="285750" indent="-285750">
              <a:buFont typeface="Arial"/>
              <a:buChar char="•"/>
            </a:pPr>
            <a:r>
              <a:rPr lang="en-US" dirty="0"/>
              <a:t>Modern </a:t>
            </a:r>
            <a:r>
              <a:rPr lang="en-US" dirty="0" err="1"/>
              <a:t>neighbourhood</a:t>
            </a:r>
            <a:r>
              <a:rPr lang="en-US" dirty="0"/>
              <a:t> policing teams were formally expanded in the early 2000s, with dedicated officers and PCSOs working closely with local communities to identify and address local concerns.</a:t>
            </a:r>
            <a:endParaRPr lang="en-GB" dirty="0"/>
          </a:p>
          <a:p>
            <a:endParaRPr lang="en-US" dirty="0">
              <a:ea typeface="Calibri"/>
              <a:cs typeface="Calibri"/>
            </a:endParaRPr>
          </a:p>
          <a:p>
            <a:r>
              <a:rPr lang="en-US" dirty="0"/>
              <a:t>Community and </a:t>
            </a:r>
            <a:r>
              <a:rPr lang="en-US" dirty="0" err="1"/>
              <a:t>neighbourhood</a:t>
            </a:r>
            <a:r>
              <a:rPr lang="en-US" dirty="0"/>
              <a:t> policing are often viewed as modern policing strategies; however, many of their core principles, particularly public cooperation, local knowledge, and legitimacy, can be traced back to the origins of policing in England and Wales. In many ways, </a:t>
            </a:r>
            <a:r>
              <a:rPr lang="en-US" dirty="0" err="1"/>
              <a:t>neighbourhood</a:t>
            </a:r>
            <a:r>
              <a:rPr lang="en-US" dirty="0"/>
              <a:t> policing represents both an evolution of policing practice and a return to some of policing's founding principles.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1E07654-1A0E-4FAD-8D85-B0E7EDA695ED}" type="slidenum">
              <a:rPr lang="en-GB"/>
              <a:t>9</a:t>
            </a:fld>
            <a:endParaRPr lang="en-GB"/>
          </a:p>
        </p:txBody>
      </p:sp>
    </p:spTree>
    <p:extLst>
      <p:ext uri="{BB962C8B-B14F-4D97-AF65-F5344CB8AC3E}">
        <p14:creationId xmlns:p14="http://schemas.microsoft.com/office/powerpoint/2010/main" val="1433806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Definition of policing by consent - GOV.UK</a:t>
            </a:r>
            <a:endParaRPr lang="en-US"/>
          </a:p>
        </p:txBody>
      </p:sp>
      <p:sp>
        <p:nvSpPr>
          <p:cNvPr id="4" name="Slide Number Placeholder 3"/>
          <p:cNvSpPr>
            <a:spLocks noGrp="1"/>
          </p:cNvSpPr>
          <p:nvPr>
            <p:ph type="sldNum" sz="quarter" idx="5"/>
          </p:nvPr>
        </p:nvSpPr>
        <p:spPr/>
        <p:txBody>
          <a:bodyPr/>
          <a:lstStyle/>
          <a:p>
            <a:fld id="{65F57036-D7FF-4125-B0BD-B66200D19125}" type="slidenum">
              <a:rPr lang="en-GB"/>
              <a:t>10</a:t>
            </a:fld>
            <a:endParaRPr lang="en-GB"/>
          </a:p>
        </p:txBody>
      </p:sp>
    </p:spTree>
    <p:extLst>
      <p:ext uri="{BB962C8B-B14F-4D97-AF65-F5344CB8AC3E}">
        <p14:creationId xmlns:p14="http://schemas.microsoft.com/office/powerpoint/2010/main" val="895693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SARA model has four stages.</a:t>
            </a:r>
          </a:p>
          <a:p>
            <a:pPr marL="285750" indent="-285750">
              <a:buFont typeface="Arial"/>
              <a:buChar char="•"/>
            </a:pPr>
            <a:r>
              <a:rPr lang="en-GB" b="1" u="sng" dirty="0">
                <a:solidFill>
                  <a:srgbClr val="2E2C70"/>
                </a:solidFill>
                <a:hlinkClick r:id="rId3"/>
              </a:rPr>
              <a:t>Scanning</a:t>
            </a:r>
            <a:r>
              <a:rPr lang="en-GB" dirty="0"/>
              <a:t> – identifying and prioritising potential crime and disorder problems. </a:t>
            </a:r>
            <a:endParaRPr lang="en-GB" dirty="0">
              <a:ea typeface="Calibri"/>
              <a:cs typeface="Calibri"/>
            </a:endParaRPr>
          </a:p>
          <a:p>
            <a:pPr marL="285750" indent="-285750">
              <a:buFont typeface="Arial"/>
              <a:buChar char="•"/>
            </a:pPr>
            <a:r>
              <a:rPr lang="en-GB" b="1" u="sng" dirty="0">
                <a:solidFill>
                  <a:srgbClr val="2E2C70"/>
                </a:solidFill>
                <a:hlinkClick r:id="rId4"/>
              </a:rPr>
              <a:t>Analysis</a:t>
            </a:r>
            <a:r>
              <a:rPr lang="en-GB" dirty="0"/>
              <a:t> – analysis of potential problems by gathering information and intelligence to identify underlying causes. </a:t>
            </a:r>
            <a:endParaRPr lang="en-GB" dirty="0">
              <a:ea typeface="Calibri"/>
              <a:cs typeface="Calibri"/>
            </a:endParaRPr>
          </a:p>
          <a:p>
            <a:pPr marL="285750" indent="-285750">
              <a:buFont typeface="Arial"/>
              <a:buChar char="•"/>
            </a:pPr>
            <a:r>
              <a:rPr lang="en-GB" b="1" u="sng" dirty="0">
                <a:solidFill>
                  <a:srgbClr val="2E2C70"/>
                </a:solidFill>
                <a:hlinkClick r:id="rId5"/>
              </a:rPr>
              <a:t>Response</a:t>
            </a:r>
            <a:r>
              <a:rPr lang="en-GB" dirty="0"/>
              <a:t> – development and implementation of tailored activities to address the causes of the problem identified in the analysis phase.</a:t>
            </a:r>
            <a:endParaRPr lang="en-GB" dirty="0">
              <a:ea typeface="Calibri"/>
              <a:cs typeface="Calibri"/>
            </a:endParaRPr>
          </a:p>
          <a:p>
            <a:pPr marL="285750" indent="-285750">
              <a:buFont typeface="Arial"/>
              <a:buChar char="•"/>
            </a:pPr>
            <a:r>
              <a:rPr lang="en-GB" b="1" u="sng" dirty="0">
                <a:solidFill>
                  <a:srgbClr val="2E2C70"/>
                </a:solidFill>
                <a:hlinkClick r:id="rId6"/>
              </a:rPr>
              <a:t>Assessment</a:t>
            </a:r>
            <a:r>
              <a:rPr lang="en-GB" dirty="0"/>
              <a:t> – measurement of the impact of the response, to test if it had the desired effect and to make changes to the response if required.</a:t>
            </a:r>
            <a:endParaRPr lang="en-GB" dirty="0">
              <a:ea typeface="Calibri"/>
              <a:cs typeface="Calibri"/>
            </a:endParaRPr>
          </a:p>
          <a:p>
            <a:endParaRPr lang="en-US" dirty="0">
              <a:ea typeface="Calibri"/>
              <a:cs typeface="Calibri"/>
            </a:endParaRPr>
          </a:p>
          <a:p>
            <a:r>
              <a:rPr lang="en-US" dirty="0"/>
              <a:t>The OSARA model is an approach adopted by Problem- oriented policing (POP) and is used to help approach an evidence based project</a:t>
            </a:r>
          </a:p>
        </p:txBody>
      </p:sp>
      <p:sp>
        <p:nvSpPr>
          <p:cNvPr id="4" name="Slide Number Placeholder 3"/>
          <p:cNvSpPr>
            <a:spLocks noGrp="1"/>
          </p:cNvSpPr>
          <p:nvPr>
            <p:ph type="sldNum" sz="quarter" idx="5"/>
          </p:nvPr>
        </p:nvSpPr>
        <p:spPr/>
        <p:txBody>
          <a:bodyPr/>
          <a:lstStyle/>
          <a:p>
            <a:fld id="{D6C17667-63B7-454F-8589-57A03E2CB4D8}" type="slidenum">
              <a:rPr lang="en-GB" smtClean="0"/>
              <a:t>13</a:t>
            </a:fld>
            <a:endParaRPr lang="en-GB"/>
          </a:p>
        </p:txBody>
      </p:sp>
    </p:spTree>
    <p:extLst>
      <p:ext uri="{BB962C8B-B14F-4D97-AF65-F5344CB8AC3E}">
        <p14:creationId xmlns:p14="http://schemas.microsoft.com/office/powerpoint/2010/main" val="2446580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very difficult to define exactly what constitutes society. </a:t>
            </a:r>
          </a:p>
          <a:p>
            <a:r>
              <a:rPr lang="en-US" dirty="0"/>
              <a:t>The easiest way of describing it is what is around you on a larger scale, e.g. • what country or area you are in • what its culture or customs are and on a smaller scale the specific area in which you live or work and all its aspects, be they social, economic, religious, ethnic make up or any combination of the above. </a:t>
            </a:r>
          </a:p>
          <a:p>
            <a:endParaRPr lang="en-US"/>
          </a:p>
          <a:p>
            <a:r>
              <a:rPr lang="en-US" dirty="0"/>
              <a:t>Society itself has needs, the most basic of which is its own stability and anything which threatens this is seen as a threat to all the people who are members of that society. </a:t>
            </a:r>
          </a:p>
          <a:p>
            <a:endParaRPr lang="en-US" dirty="0"/>
          </a:p>
          <a:p>
            <a:r>
              <a:rPr lang="en-US" dirty="0"/>
              <a:t>The threat may not be obvious to an outsider, but may be very real to its members. In simple terms, society can be broken down into a number of groups identified as communities &amp; communities are usually broken down into groups. Neither the communities nor groups are exclusive.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F1E07654-1A0E-4FAD-8D85-B0E7EDA695ED}" type="slidenum">
              <a:t>12</a:t>
            </a:fld>
            <a:endParaRPr lang="en-GB"/>
          </a:p>
        </p:txBody>
      </p:sp>
    </p:spTree>
    <p:extLst>
      <p:ext uri="{BB962C8B-B14F-4D97-AF65-F5344CB8AC3E}">
        <p14:creationId xmlns:p14="http://schemas.microsoft.com/office/powerpoint/2010/main" val="12266488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Society can be broken down into a number of groups identified as communities which are broken down into groups </a:t>
            </a:r>
          </a:p>
        </p:txBody>
      </p:sp>
      <p:sp>
        <p:nvSpPr>
          <p:cNvPr id="4" name="Slide Number Placeholder 3"/>
          <p:cNvSpPr>
            <a:spLocks noGrp="1"/>
          </p:cNvSpPr>
          <p:nvPr>
            <p:ph type="sldNum" sz="quarter" idx="5"/>
          </p:nvPr>
        </p:nvSpPr>
        <p:spPr/>
        <p:txBody>
          <a:bodyPr/>
          <a:lstStyle/>
          <a:p>
            <a:fld id="{F1E07654-1A0E-4FAD-8D85-B0E7EDA695ED}" type="slidenum">
              <a:rPr lang="en-GB"/>
              <a:t>13</a:t>
            </a:fld>
            <a:endParaRPr lang="en-GB"/>
          </a:p>
        </p:txBody>
      </p:sp>
    </p:spTree>
    <p:extLst>
      <p:ext uri="{BB962C8B-B14F-4D97-AF65-F5344CB8AC3E}">
        <p14:creationId xmlns:p14="http://schemas.microsoft.com/office/powerpoint/2010/main" val="2824954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talk about communities and neighbourhoods in policing, we often assume everyone means the same thing. However, people's perceptions of their community can vary considerably depending on where they live and their personal experiences.</a:t>
            </a:r>
            <a:endParaRPr lang="en-GB" dirty="0">
              <a:ea typeface="Calibri"/>
              <a:cs typeface="Calibri"/>
            </a:endParaRPr>
          </a:p>
          <a:p>
            <a:pPr marL="285750" indent="-285750">
              <a:buFont typeface="Arial"/>
              <a:buChar char="•"/>
            </a:pPr>
            <a:r>
              <a:rPr lang="en-GB" dirty="0"/>
              <a:t>A community can be understood as a </a:t>
            </a:r>
            <a:r>
              <a:rPr lang="en-GB" b="1" dirty="0"/>
              <a:t>functional geographical area</a:t>
            </a:r>
            <a:r>
              <a:rPr lang="en-GB" dirty="0"/>
              <a:t>, often defined by boundaries such as postcodes, wards, policing beats, or local authority areas.</a:t>
            </a:r>
            <a:endParaRPr lang="en-GB" dirty="0">
              <a:ea typeface="Calibri"/>
              <a:cs typeface="Calibri"/>
            </a:endParaRPr>
          </a:p>
          <a:p>
            <a:pPr marL="285750" indent="-285750">
              <a:buFont typeface="Arial"/>
              <a:buChar char="•"/>
            </a:pPr>
            <a:r>
              <a:rPr lang="en-GB" dirty="0"/>
              <a:t>For an </a:t>
            </a:r>
            <a:r>
              <a:rPr lang="en-GB" b="1" dirty="0"/>
              <a:t>inner-city resident</a:t>
            </a:r>
            <a:r>
              <a:rPr lang="en-GB" dirty="0"/>
              <a:t>, a neighbourhood may consist of only a few streets, a housing estate, or a small area where they spend most of their daily lives.</a:t>
            </a:r>
            <a:endParaRPr lang="en-GB" dirty="0">
              <a:ea typeface="Calibri"/>
              <a:cs typeface="Calibri"/>
            </a:endParaRPr>
          </a:p>
          <a:p>
            <a:pPr marL="285750" indent="-285750">
              <a:buFont typeface="Arial"/>
              <a:buChar char="•"/>
            </a:pPr>
            <a:r>
              <a:rPr lang="en-GB" dirty="0"/>
              <a:t>In contrast, for those living in </a:t>
            </a:r>
            <a:r>
              <a:rPr lang="en-GB" b="1" dirty="0"/>
              <a:t>rural areas</a:t>
            </a:r>
            <a:r>
              <a:rPr lang="en-GB" dirty="0"/>
              <a:t>, a neighbourhood may encompass an entire village, parish, or several surrounding communities.</a:t>
            </a:r>
            <a:endParaRPr lang="en-GB" dirty="0">
              <a:ea typeface="Calibri"/>
              <a:cs typeface="Calibri"/>
            </a:endParaRPr>
          </a:p>
          <a:p>
            <a:pPr marL="285750" indent="-285750">
              <a:buFont typeface="Arial"/>
              <a:buChar char="•"/>
            </a:pPr>
            <a:r>
              <a:rPr lang="en-GB" dirty="0"/>
              <a:t>People often identify more strongly with the area they interact with regularly rather than official administrative boundaries.</a:t>
            </a:r>
            <a:endParaRPr lang="en-GB" dirty="0">
              <a:ea typeface="Calibri"/>
              <a:cs typeface="Calibri"/>
            </a:endParaRPr>
          </a:p>
          <a:p>
            <a:pPr marL="285750" indent="-285750">
              <a:buFont typeface="Arial"/>
              <a:buChar char="•"/>
            </a:pPr>
            <a:r>
              <a:rPr lang="en-GB" dirty="0"/>
              <a:t>Communities are therefore not just geographical locations but are also shaped by relationships, shared experiences, identities, and common interests.</a:t>
            </a:r>
            <a:endParaRPr lang="en-GB" dirty="0">
              <a:ea typeface="Calibri"/>
              <a:cs typeface="Calibri"/>
            </a:endParaRPr>
          </a:p>
          <a:p>
            <a:r>
              <a:rPr lang="en-GB" b="1" dirty="0"/>
              <a:t>Link to Policing Practice</a:t>
            </a:r>
            <a:endParaRPr lang="en-GB" dirty="0"/>
          </a:p>
          <a:p>
            <a:r>
              <a:rPr lang="en-GB" dirty="0"/>
              <a:t>For police officers, this presents both opportunities and challenges.</a:t>
            </a:r>
            <a:endParaRPr lang="en-GB" dirty="0">
              <a:ea typeface="Calibri"/>
              <a:cs typeface="Calibri"/>
            </a:endParaRPr>
          </a:p>
          <a:p>
            <a:pPr marL="285750" indent="-285750">
              <a:buFont typeface="Arial"/>
              <a:buChar char="•"/>
            </a:pPr>
            <a:r>
              <a:rPr lang="en-GB" dirty="0"/>
              <a:t>Officers need to recognise that communities are not homogeneous groups.</a:t>
            </a:r>
            <a:endParaRPr lang="en-GB" dirty="0">
              <a:ea typeface="Calibri"/>
              <a:cs typeface="Calibri"/>
            </a:endParaRPr>
          </a:p>
          <a:p>
            <a:pPr marL="285750" indent="-285750">
              <a:buFont typeface="Arial"/>
              <a:buChar char="•"/>
            </a:pPr>
            <a:r>
              <a:rPr lang="en-GB" dirty="0"/>
              <a:t>Different neighbourhoods may experience different concerns, priorities, and expectations of policing.</a:t>
            </a:r>
            <a:endParaRPr lang="en-GB" dirty="0">
              <a:ea typeface="Calibri"/>
              <a:cs typeface="Calibri"/>
            </a:endParaRPr>
          </a:p>
          <a:p>
            <a:pPr marL="285750" indent="-285750">
              <a:buFont typeface="Arial"/>
              <a:buChar char="•"/>
            </a:pPr>
            <a:r>
              <a:rPr lang="en-GB" dirty="0"/>
              <a:t>Effective neighbourhood policing requires officers to understand how local people define their own community and what issues matter most to them.</a:t>
            </a:r>
            <a:endParaRPr lang="en-GB" dirty="0">
              <a:ea typeface="Calibri"/>
              <a:cs typeface="Calibri"/>
            </a:endParaRPr>
          </a:p>
          <a:p>
            <a:pPr marL="285750" indent="-285750">
              <a:buFont typeface="Arial"/>
              <a:buChar char="•"/>
            </a:pPr>
            <a:r>
              <a:rPr lang="en-GB" dirty="0"/>
              <a:t>Engagement strategies that work in an urban estate may not be effective in a rural village or dispersed farming community.</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F1E07654-1A0E-4FAD-8D85-B0E7EDA695ED}" type="slidenum">
              <a:rPr lang="en-GB"/>
              <a:t>21</a:t>
            </a:fld>
            <a:endParaRPr lang="en-GB"/>
          </a:p>
        </p:txBody>
      </p:sp>
    </p:spTree>
    <p:extLst>
      <p:ext uri="{BB962C8B-B14F-4D97-AF65-F5344CB8AC3E}">
        <p14:creationId xmlns:p14="http://schemas.microsoft.com/office/powerpoint/2010/main" val="2467038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geographical community refers to people who share the same physical location or area.</a:t>
            </a:r>
            <a:endParaRPr lang="en-GB" dirty="0">
              <a:ea typeface="Calibri"/>
              <a:cs typeface="Calibri"/>
            </a:endParaRPr>
          </a:p>
          <a:p>
            <a:r>
              <a:rPr lang="en-GB" dirty="0"/>
              <a:t>Examples include:</a:t>
            </a:r>
            <a:endParaRPr lang="en-GB" dirty="0">
              <a:ea typeface="Calibri"/>
              <a:cs typeface="Calibri"/>
            </a:endParaRPr>
          </a:p>
          <a:p>
            <a:pPr marL="171450" indent="-171450">
              <a:buFont typeface="Arial"/>
              <a:buChar char="•"/>
            </a:pPr>
            <a:r>
              <a:rPr lang="en-GB" dirty="0"/>
              <a:t>Neighbourhoods, housing estates, villages, towns, or city districts.</a:t>
            </a:r>
            <a:endParaRPr lang="en-GB" dirty="0">
              <a:ea typeface="Calibri"/>
              <a:cs typeface="Calibri"/>
            </a:endParaRPr>
          </a:p>
          <a:p>
            <a:pPr marL="171450" indent="-171450">
              <a:buFont typeface="Arial"/>
              <a:buChar char="•"/>
            </a:pPr>
            <a:r>
              <a:rPr lang="en-GB" dirty="0"/>
              <a:t>Areas defined by local authority boundaries, wards, or police beats.</a:t>
            </a:r>
            <a:endParaRPr lang="en-GB" dirty="0">
              <a:ea typeface="Calibri"/>
              <a:cs typeface="Calibri"/>
            </a:endParaRPr>
          </a:p>
          <a:p>
            <a:pPr marL="171450" indent="-171450">
              <a:buFont typeface="Arial"/>
              <a:buChar char="•"/>
            </a:pPr>
            <a:r>
              <a:rPr lang="en-GB" dirty="0"/>
              <a:t>Communities that often experience similar local issues such as crime, anti-social behaviour, traffic concerns, or environmental problems.</a:t>
            </a:r>
            <a:endParaRPr lang="en-GB" dirty="0">
              <a:ea typeface="Calibri"/>
              <a:cs typeface="Calibri"/>
            </a:endParaRPr>
          </a:p>
          <a:p>
            <a:r>
              <a:rPr lang="en-GB" dirty="0"/>
              <a:t>From a policing perspective, geographical communities are important because many policing priorities are linked to specific locations. Neighbourhood policing teams are often assigned to defined geographical areas, allowing officers to build local knowledge, develop relationships, and identify recurring problems.</a:t>
            </a:r>
            <a:endParaRPr lang="en-GB" dirty="0">
              <a:ea typeface="Calibri"/>
              <a:cs typeface="Calibri"/>
            </a:endParaRPr>
          </a:p>
          <a:p>
            <a:endParaRPr lang="en-GB" dirty="0">
              <a:ea typeface="Calibri"/>
              <a:cs typeface="Calibri"/>
            </a:endParaRPr>
          </a:p>
          <a:p>
            <a:r>
              <a:rPr lang="en-GB" dirty="0"/>
              <a:t>Not all communities are based on where people live. Many are formed through shared interests, experiences, values, or identities.</a:t>
            </a:r>
            <a:endParaRPr lang="en-GB" dirty="0">
              <a:ea typeface="Calibri"/>
              <a:cs typeface="Calibri"/>
            </a:endParaRPr>
          </a:p>
          <a:p>
            <a:r>
              <a:rPr lang="en-GB" dirty="0"/>
              <a:t>Examples might include:</a:t>
            </a:r>
            <a:endParaRPr lang="en-GB" dirty="0">
              <a:ea typeface="Calibri"/>
              <a:cs typeface="Calibri"/>
            </a:endParaRPr>
          </a:p>
          <a:p>
            <a:pPr marL="171450" indent="-171450">
              <a:buFont typeface="Arial"/>
              <a:buChar char="•"/>
            </a:pPr>
            <a:r>
              <a:rPr lang="en-GB" dirty="0"/>
              <a:t>Faith communities.</a:t>
            </a:r>
            <a:endParaRPr lang="en-GB" dirty="0">
              <a:ea typeface="Calibri"/>
              <a:cs typeface="Calibri"/>
            </a:endParaRPr>
          </a:p>
          <a:p>
            <a:pPr marL="171450" indent="-171450">
              <a:buFont typeface="Arial"/>
              <a:buChar char="•"/>
            </a:pPr>
            <a:r>
              <a:rPr lang="en-GB" dirty="0"/>
              <a:t>Student communities.</a:t>
            </a:r>
            <a:endParaRPr lang="en-GB" dirty="0">
              <a:ea typeface="Calibri"/>
              <a:cs typeface="Calibri"/>
            </a:endParaRPr>
          </a:p>
          <a:p>
            <a:pPr marL="171450" indent="-171450">
              <a:buFont typeface="Arial"/>
              <a:buChar char="•"/>
            </a:pPr>
            <a:r>
              <a:rPr lang="en-US" dirty="0"/>
              <a:t>Business communities.</a:t>
            </a:r>
            <a:endParaRPr lang="en-US" dirty="0">
              <a:ea typeface="Calibri"/>
              <a:cs typeface="Calibri"/>
            </a:endParaRPr>
          </a:p>
          <a:p>
            <a:pPr marL="171450" indent="-171450">
              <a:buFont typeface="Arial"/>
              <a:buChar char="•"/>
            </a:pPr>
            <a:r>
              <a:rPr lang="en-US" dirty="0"/>
              <a:t>Sporting groups.</a:t>
            </a:r>
            <a:endParaRPr lang="en-US" dirty="0">
              <a:ea typeface="Calibri"/>
              <a:cs typeface="Calibri"/>
            </a:endParaRPr>
          </a:p>
          <a:p>
            <a:pPr marL="171450" indent="-171450">
              <a:buFont typeface="Arial"/>
              <a:buChar char="•"/>
            </a:pPr>
            <a:r>
              <a:rPr lang="en-US" dirty="0"/>
              <a:t>Online communities.</a:t>
            </a:r>
            <a:endParaRPr lang="en-US" dirty="0">
              <a:ea typeface="Calibri"/>
              <a:cs typeface="Calibri"/>
            </a:endParaRPr>
          </a:p>
          <a:p>
            <a:pPr marL="171450" indent="-171450">
              <a:buFont typeface="Arial"/>
              <a:buChar char="•"/>
            </a:pPr>
            <a:r>
              <a:rPr lang="en-US" dirty="0"/>
              <a:t>Cultural and ethnic communities.</a:t>
            </a:r>
            <a:endParaRPr lang="en-US" dirty="0">
              <a:ea typeface="Calibri"/>
              <a:cs typeface="Calibri"/>
            </a:endParaRPr>
          </a:p>
          <a:p>
            <a:pPr marL="171450" indent="-171450">
              <a:buFont typeface="Arial"/>
              <a:buChar char="•"/>
            </a:pPr>
            <a:r>
              <a:rPr lang="en-US" dirty="0"/>
              <a:t>Groups representing particular needs or experiences.</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1E07654-1A0E-4FAD-8D85-B0E7EDA695ED}" type="slidenum">
              <a:t>16</a:t>
            </a:fld>
            <a:endParaRPr lang="en-GB"/>
          </a:p>
        </p:txBody>
      </p:sp>
    </p:spTree>
    <p:extLst>
      <p:ext uri="{BB962C8B-B14F-4D97-AF65-F5344CB8AC3E}">
        <p14:creationId xmlns:p14="http://schemas.microsoft.com/office/powerpoint/2010/main" val="461446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Community of interest – people who share a common interest </a:t>
            </a:r>
          </a:p>
          <a:p>
            <a:r>
              <a:rPr lang="en-US" dirty="0">
                <a:ea typeface="Calibri"/>
                <a:cs typeface="Calibri"/>
              </a:rPr>
              <a:t>Come together due to their interest but may know little about each other outside of their area</a:t>
            </a:r>
          </a:p>
          <a:p>
            <a:endParaRPr lang="en-US" dirty="0">
              <a:ea typeface="Calibri"/>
              <a:cs typeface="Calibri"/>
            </a:endParaRPr>
          </a:p>
          <a:p>
            <a:r>
              <a:rPr lang="en-US" dirty="0">
                <a:ea typeface="Calibri"/>
                <a:cs typeface="Calibri"/>
              </a:rPr>
              <a:t>Sticky community where people return and remain for extended periods</a:t>
            </a:r>
          </a:p>
          <a:p>
            <a:r>
              <a:rPr lang="en-US" dirty="0">
                <a:ea typeface="Calibri"/>
                <a:cs typeface="Calibri"/>
              </a:rPr>
              <a:t>A gathering of people around common interest </a:t>
            </a:r>
          </a:p>
          <a:p>
            <a:endParaRPr lang="en-US" dirty="0">
              <a:ea typeface="Calibri"/>
              <a:cs typeface="Calibri"/>
            </a:endParaRPr>
          </a:p>
          <a:p>
            <a:r>
              <a:rPr lang="en-US" dirty="0">
                <a:ea typeface="Calibri"/>
                <a:cs typeface="Calibri"/>
              </a:rPr>
              <a:t>Community of Identity  - professional community such as some occupations. A defined group or community of practice. </a:t>
            </a:r>
          </a:p>
        </p:txBody>
      </p:sp>
      <p:sp>
        <p:nvSpPr>
          <p:cNvPr id="4" name="Slide Number Placeholder 3"/>
          <p:cNvSpPr>
            <a:spLocks noGrp="1"/>
          </p:cNvSpPr>
          <p:nvPr>
            <p:ph type="sldNum" sz="quarter" idx="5"/>
          </p:nvPr>
        </p:nvSpPr>
        <p:spPr/>
        <p:txBody>
          <a:bodyPr/>
          <a:lstStyle/>
          <a:p>
            <a:fld id="{F1E07654-1A0E-4FAD-8D85-B0E7EDA695ED}" type="slidenum">
              <a:rPr lang="en-GB"/>
              <a:t>17</a:t>
            </a:fld>
            <a:endParaRPr lang="en-GB"/>
          </a:p>
        </p:txBody>
      </p:sp>
    </p:spTree>
    <p:extLst>
      <p:ext uri="{BB962C8B-B14F-4D97-AF65-F5344CB8AC3E}">
        <p14:creationId xmlns:p14="http://schemas.microsoft.com/office/powerpoint/2010/main" val="3520432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focuses on the importance of </a:t>
            </a:r>
            <a:r>
              <a:rPr lang="en-US" dirty="0" err="1"/>
              <a:t>recognising</a:t>
            </a:r>
            <a:r>
              <a:rPr lang="en-US" dirty="0"/>
              <a:t> that policing is not only concerned with places and locations, but also with groups of people who share common identities, experiences, values, or interests.</a:t>
            </a:r>
          </a:p>
          <a:p>
            <a:r>
              <a:rPr lang="en-US" dirty="0"/>
              <a:t>not all communities are geographically based. Many people identify more strongly with a particular group, culture, faith, occupation, or shared experience than with the area in which they live.</a:t>
            </a:r>
            <a:endParaRPr lang="en-US" dirty="0">
              <a:ea typeface="Calibri"/>
              <a:cs typeface="Calibri"/>
            </a:endParaRPr>
          </a:p>
          <a:p>
            <a:r>
              <a:rPr lang="en-US" b="1" dirty="0"/>
              <a:t>Communities of interest</a:t>
            </a:r>
            <a:r>
              <a:rPr lang="en-US" dirty="0"/>
              <a:t> are groups of people connected through shared interests, activities, or concerns.</a:t>
            </a:r>
            <a:endParaRPr lang="en-US" dirty="0">
              <a:ea typeface="Calibri"/>
              <a:cs typeface="Calibri"/>
            </a:endParaRPr>
          </a:p>
          <a:p>
            <a:r>
              <a:rPr lang="en-US" dirty="0"/>
              <a:t>Why is this Important for Policing?</a:t>
            </a:r>
            <a:endParaRPr lang="en-US" dirty="0">
              <a:ea typeface="Calibri"/>
              <a:cs typeface="Calibri"/>
            </a:endParaRPr>
          </a:p>
          <a:p>
            <a:r>
              <a:rPr lang="en-US" dirty="0"/>
              <a:t>Individuals belonging to these communities may experience crime, discrimination, </a:t>
            </a:r>
            <a:r>
              <a:rPr lang="en-US" dirty="0" err="1"/>
              <a:t>victimisation</a:t>
            </a:r>
            <a:r>
              <a:rPr lang="en-US" dirty="0"/>
              <a:t>, or interactions with the police differently from others.</a:t>
            </a:r>
          </a:p>
          <a:p>
            <a:r>
              <a:rPr lang="en-US" dirty="0"/>
              <a:t>For example:</a:t>
            </a:r>
            <a:endParaRPr lang="en-US" dirty="0">
              <a:ea typeface="Calibri"/>
              <a:cs typeface="Calibri"/>
            </a:endParaRPr>
          </a:p>
          <a:p>
            <a:pPr marL="171450" indent="-171450">
              <a:buFont typeface="Arial"/>
              <a:buChar char="•"/>
            </a:pPr>
            <a:r>
              <a:rPr lang="en-US" dirty="0"/>
              <a:t>Some communities may have historic experiences that affect trust and confidence in policing.</a:t>
            </a:r>
          </a:p>
          <a:p>
            <a:pPr marL="171450" indent="-171450">
              <a:buFont typeface="Arial"/>
              <a:buChar char="•"/>
            </a:pPr>
            <a:r>
              <a:rPr lang="en-US" dirty="0"/>
              <a:t>Certain groups may be disproportionately affected by hate crime.</a:t>
            </a:r>
          </a:p>
          <a:p>
            <a:pPr marL="171450" indent="-171450">
              <a:buFont typeface="Arial"/>
              <a:buChar char="•"/>
            </a:pPr>
            <a:r>
              <a:rPr lang="en-US" dirty="0"/>
              <a:t>Community concerns may not always be visible through crime statistics alone.</a:t>
            </a:r>
          </a:p>
          <a:p>
            <a:pPr marL="171450" indent="-171450">
              <a:buFont typeface="Arial"/>
              <a:buChar char="•"/>
            </a:pPr>
            <a:r>
              <a:rPr lang="en-US" dirty="0"/>
              <a:t>Different groups may have unique safeguarding needs or vulnerabilities.</a:t>
            </a:r>
          </a:p>
          <a:p>
            <a:r>
              <a:rPr lang="en-US" dirty="0"/>
              <a:t>As a result, police services cannot rely solely on geographic policing boundaries when understanding community concerns.</a:t>
            </a:r>
          </a:p>
          <a:p>
            <a:r>
              <a:rPr lang="en-US" dirty="0"/>
              <a:t>Neighbourhood Policing Response</a:t>
            </a:r>
            <a:endParaRPr lang="en-US" dirty="0">
              <a:ea typeface="Calibri"/>
              <a:cs typeface="Calibri"/>
            </a:endParaRPr>
          </a:p>
          <a:p>
            <a:r>
              <a:rPr lang="en-US" dirty="0" err="1"/>
              <a:t>Neighbourhood</a:t>
            </a:r>
            <a:r>
              <a:rPr lang="en-US" dirty="0"/>
              <a:t> officers seek to build relationships with a broad range of communities by:</a:t>
            </a:r>
          </a:p>
          <a:p>
            <a:pPr marL="171450" indent="-171450">
              <a:buFont typeface="Arial"/>
              <a:buChar char="•"/>
            </a:pPr>
            <a:r>
              <a:rPr lang="en-US" dirty="0"/>
              <a:t>Engaging with community leaders and representatives.</a:t>
            </a:r>
          </a:p>
          <a:p>
            <a:pPr marL="171450" indent="-171450">
              <a:buFont typeface="Arial"/>
              <a:buChar char="•"/>
            </a:pPr>
            <a:r>
              <a:rPr lang="en-US" dirty="0"/>
              <a:t>Attending community meetings and events.</a:t>
            </a:r>
          </a:p>
          <a:p>
            <a:pPr marL="171450" indent="-171450">
              <a:buFont typeface="Arial"/>
              <a:buChar char="•"/>
            </a:pPr>
            <a:r>
              <a:rPr lang="en-US" dirty="0"/>
              <a:t>Working with faith groups, schools, universities, and local businesses.</a:t>
            </a:r>
          </a:p>
          <a:p>
            <a:pPr marL="171450" indent="-171450">
              <a:buFont typeface="Arial"/>
              <a:buChar char="•"/>
            </a:pPr>
            <a:r>
              <a:rPr lang="en-US" dirty="0"/>
              <a:t>Identifying and addressing issues that particularly affect specific groups.</a:t>
            </a:r>
          </a:p>
          <a:p>
            <a:pPr marL="171450" indent="-171450">
              <a:buFont typeface="Arial"/>
              <a:buChar char="•"/>
            </a:pPr>
            <a:r>
              <a:rPr lang="en-US" dirty="0"/>
              <a:t>Encouraging community participation in local problem-solving initiatives.</a:t>
            </a:r>
          </a:p>
          <a:p>
            <a:r>
              <a:rPr lang="en-US" dirty="0"/>
              <a:t>The aim is to ensure that all communities feel heard, represented, and supported.</a:t>
            </a:r>
          </a:p>
          <a:p>
            <a:r>
              <a:rPr lang="en-US" dirty="0"/>
              <a:t>Legitimacy and Trust</a:t>
            </a:r>
            <a:endParaRPr lang="en-US" dirty="0">
              <a:ea typeface="Calibri"/>
              <a:cs typeface="Calibri"/>
            </a:endParaRPr>
          </a:p>
          <a:p>
            <a:r>
              <a:rPr lang="en-US" dirty="0"/>
              <a:t>Effective engagement with communities of interest and identity contributes to:</a:t>
            </a:r>
          </a:p>
          <a:p>
            <a:pPr marL="171450" indent="-171450">
              <a:buFont typeface="Arial"/>
              <a:buChar char="•"/>
            </a:pPr>
            <a:r>
              <a:rPr lang="en-US" dirty="0"/>
              <a:t>Increased public confidence.</a:t>
            </a:r>
            <a:endParaRPr lang="en-US" dirty="0">
              <a:ea typeface="Calibri"/>
              <a:cs typeface="Calibri"/>
            </a:endParaRPr>
          </a:p>
          <a:p>
            <a:pPr marL="171450" indent="-171450">
              <a:buFont typeface="Arial"/>
              <a:buChar char="•"/>
            </a:pPr>
            <a:r>
              <a:rPr lang="en-US" dirty="0"/>
              <a:t>Greater police legitimacy.</a:t>
            </a:r>
            <a:endParaRPr lang="en-US" dirty="0">
              <a:ea typeface="Calibri"/>
              <a:cs typeface="Calibri"/>
            </a:endParaRPr>
          </a:p>
          <a:p>
            <a:pPr marL="171450" indent="-171450">
              <a:buFont typeface="Arial"/>
              <a:buChar char="•"/>
            </a:pPr>
            <a:r>
              <a:rPr lang="en-US" dirty="0"/>
              <a:t>Improved intelligence gathering.</a:t>
            </a:r>
            <a:endParaRPr lang="en-US" dirty="0">
              <a:ea typeface="Calibri"/>
              <a:cs typeface="Calibri"/>
            </a:endParaRPr>
          </a:p>
          <a:p>
            <a:pPr marL="171450" indent="-171450">
              <a:buFont typeface="Arial"/>
              <a:buChar char="•"/>
            </a:pPr>
            <a:r>
              <a:rPr lang="en-US" dirty="0"/>
              <a:t>Better understanding of community tensions and concerns.</a:t>
            </a:r>
          </a:p>
          <a:p>
            <a:pPr marL="171450" indent="-171450">
              <a:buFont typeface="Arial"/>
              <a:buChar char="•"/>
            </a:pPr>
            <a:r>
              <a:rPr lang="en-US" dirty="0"/>
              <a:t>Stronger partnerships in preventing and solving crime.</a:t>
            </a:r>
          </a:p>
          <a:p>
            <a:r>
              <a:rPr lang="en-US" dirty="0"/>
              <a:t>When people feel </a:t>
            </a:r>
            <a:r>
              <a:rPr lang="en-US" dirty="0" err="1"/>
              <a:t>recognised</a:t>
            </a:r>
            <a:r>
              <a:rPr lang="en-US" dirty="0"/>
              <a:t> and respected by the police, they are more likely to cooperate, report crime, and engage positively with policing initiatives.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1E07654-1A0E-4FAD-8D85-B0E7EDA695ED}" type="slidenum">
              <a:rPr lang="en-GB"/>
              <a:t>25</a:t>
            </a:fld>
            <a:endParaRPr lang="en-GB"/>
          </a:p>
        </p:txBody>
      </p:sp>
    </p:spTree>
    <p:extLst>
      <p:ext uri="{BB962C8B-B14F-4D97-AF65-F5344CB8AC3E}">
        <p14:creationId xmlns:p14="http://schemas.microsoft.com/office/powerpoint/2010/main" val="1328305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Any conflicts within communities?</a:t>
            </a:r>
          </a:p>
          <a:p>
            <a:r>
              <a:rPr lang="en-US" dirty="0">
                <a:ea typeface="Calibri"/>
                <a:cs typeface="Calibri"/>
              </a:rPr>
              <a:t>Some communities are very fragile and diverse in such communities inappropriate insensitive policing can be very damaging not only to police and community relations but to the community itself </a:t>
            </a:r>
          </a:p>
        </p:txBody>
      </p:sp>
      <p:sp>
        <p:nvSpPr>
          <p:cNvPr id="4" name="Slide Number Placeholder 3"/>
          <p:cNvSpPr>
            <a:spLocks noGrp="1"/>
          </p:cNvSpPr>
          <p:nvPr>
            <p:ph type="sldNum" sz="quarter" idx="5"/>
          </p:nvPr>
        </p:nvSpPr>
        <p:spPr/>
        <p:txBody>
          <a:bodyPr/>
          <a:lstStyle/>
          <a:p>
            <a:fld id="{F1E07654-1A0E-4FAD-8D85-B0E7EDA695ED}" type="slidenum">
              <a:rPr lang="en-GB"/>
              <a:t>19</a:t>
            </a:fld>
            <a:endParaRPr lang="en-GB"/>
          </a:p>
        </p:txBody>
      </p:sp>
    </p:spTree>
    <p:extLst>
      <p:ext uri="{BB962C8B-B14F-4D97-AF65-F5344CB8AC3E}">
        <p14:creationId xmlns:p14="http://schemas.microsoft.com/office/powerpoint/2010/main" val="7382139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Community trauma, also referred to as collective trauma, is defined as “an aggregate of trauma experienced by community members or an event that impacts a few people but has structural and social traumatic consequences.” Above some examples. Some historical events that have negatively impacted police and black community relationships, causing community trauma.</a:t>
            </a:r>
          </a:p>
          <a:p>
            <a:endParaRPr lang="en-US" dirty="0">
              <a:ea typeface="Calibri"/>
              <a:cs typeface="Calibri"/>
            </a:endParaRPr>
          </a:p>
          <a:p>
            <a:r>
              <a:rPr lang="en-US" dirty="0"/>
              <a:t>1. Windrush – The ‘Windrush’ generation are those who arrived in the UK from Caribbean countries between 1948 &amp;1973. Many took up jobs in the nascent NHS &amp; other sectors affected by Britain’s post-war </a:t>
            </a:r>
            <a:r>
              <a:rPr lang="en-US" dirty="0" err="1"/>
              <a:t>labour</a:t>
            </a:r>
            <a:r>
              <a:rPr lang="en-US" dirty="0"/>
              <a:t> shortage. As the Caribbean was, at the time, a part of the British commonwealth, those who arrived were automatically British subjects &amp; free to permanently live and work in the UK. The Windrush scandal began to surface in 2017 after it emerged that hundreds of Commonwealth citizens, many of whom were from the ‘Windrush’ generation, had been wrongly 12 detained, deported &amp; denied legal rights. There was widespread shock &amp; outrage at the fact that so many Black Britons had had their lives devastated by Britain’s deeply flawed and discriminatory immigration system. 2. Notting Hill race riots (1985) – series of violent disturbances &amp; attacks that began on August 30th when property owned by Caribbean immigrants were </a:t>
            </a:r>
            <a:r>
              <a:rPr lang="en-US" dirty="0" err="1"/>
              <a:t>vandalised</a:t>
            </a:r>
            <a:r>
              <a:rPr lang="en-US" dirty="0"/>
              <a:t> &amp; the owners subject to physical harassment. The violence quickly escalated when nine “Teddy Boys” attacked 5 black men in Shepherd’s Bush, London, and Notting Hill, leaving three seriously injured. The riots continued until September 5th 1958, with around 140 people arrested 3. Mangrove Nine (1970) - The Mangrove Nine were a group of British black activists tried for inciting a riot at a 1970 protest against the police targeting of The Mangrove, a Caribbean restaurant in Notting Hill. Their trial lasted 55 days and involved various challenges by the Nine to the legitimacy of the British judicial process.[1] They were all acquitted of the most serious charges and the trial became the first judicial acknowledgement of </a:t>
            </a:r>
            <a:r>
              <a:rPr lang="en-US" dirty="0" err="1"/>
              <a:t>behaviour</a:t>
            </a:r>
            <a:r>
              <a:rPr lang="en-US" dirty="0"/>
              <a:t> motivated by racial hatred within the Metropolitan Police 4. Oval four (1970s) – four men arrested on suspicion of theft. Charged, found guilty, imprisoned for two years. DS in charge imprisoned later for conspiracy of theft. In charge of group of undercover officers that confronted young black men at tube stations and fabricated circumstances for arrest. Convictions quashed on 5th December 2019 5. Brixton, Toxteth and St Paul’s riots (1980s) - covered in Understanding Role of Constable and Stop &amp; Search 6. New Cross house fire (1981) – 13 people (nearly all teenagers) died in a blaze at a 16th birthday party on 18th January 1981. Lack of response from the police, public &amp; government. The slogan “13 dead, nothing said” became a rallying cry for political action. 7. Broadwater Farm, including death of Cynthia Jarrett (1985) – riot on 6th October 1985 following deaths of two women a week apart. The second being Cynthia Jarrett who collapsed whilst the police were searching her house following the arrest of her son (who was acquitted of charges). Violence escalated resulting in the death of PC Keith Blakelock who tripped and fell fleeing rioters. He was surrounded by a mob carrying machetes and knives who killed him in an attempt to decapitate him. 8. Murder of Stephen Lawrence (1993) – Covered in Role of Constable, stop &amp; search </a:t>
            </a:r>
            <a:r>
              <a:rPr lang="en-US" dirty="0" err="1"/>
              <a:t>etc</a:t>
            </a:r>
            <a:r>
              <a:rPr lang="en-US" dirty="0"/>
              <a:t> 9. Tottenham and wider London riots following Mark Duggan shooting covered in Understanding Role of a Constable 10. Black Lives Matter protests in Britain in aftermath of George Floyd murder (2020) – covered in Stop &amp; Search 11. Strip searching of teenagers, including Child Q (2020) – covered in Repeat Victims and intro to Vulnerability</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1E07654-1A0E-4FAD-8D85-B0E7EDA695ED}" type="slidenum">
              <a:rPr lang="en-GB"/>
              <a:t>20</a:t>
            </a:fld>
            <a:endParaRPr lang="en-GB"/>
          </a:p>
        </p:txBody>
      </p:sp>
    </p:spTree>
    <p:extLst>
      <p:ext uri="{BB962C8B-B14F-4D97-AF65-F5344CB8AC3E}">
        <p14:creationId xmlns:p14="http://schemas.microsoft.com/office/powerpoint/2010/main" val="5548237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name ‘Windrush’ derives from the ‘HMT Empire Windrush’ ship which brought one of the first large groups of Caribbean people to the UK in 1948.</a:t>
            </a:r>
            <a:endParaRPr lang="en-US" dirty="0"/>
          </a:p>
        </p:txBody>
      </p:sp>
      <p:sp>
        <p:nvSpPr>
          <p:cNvPr id="4" name="Slide Number Placeholder 3"/>
          <p:cNvSpPr>
            <a:spLocks noGrp="1"/>
          </p:cNvSpPr>
          <p:nvPr>
            <p:ph type="sldNum" sz="quarter" idx="5"/>
          </p:nvPr>
        </p:nvSpPr>
        <p:spPr/>
        <p:txBody>
          <a:bodyPr/>
          <a:lstStyle/>
          <a:p>
            <a:fld id="{F1E07654-1A0E-4FAD-8D85-B0E7EDA695ED}" type="slidenum">
              <a:rPr lang="en-GB"/>
              <a:t>21</a:t>
            </a:fld>
            <a:endParaRPr lang="en-GB"/>
          </a:p>
        </p:txBody>
      </p:sp>
    </p:spTree>
    <p:extLst>
      <p:ext uri="{BB962C8B-B14F-4D97-AF65-F5344CB8AC3E}">
        <p14:creationId xmlns:p14="http://schemas.microsoft.com/office/powerpoint/2010/main" val="1687384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Administrative Ward:</a:t>
            </a:r>
            <a:r>
              <a:rPr lang="en-US" dirty="0"/>
              <a:t> </a:t>
            </a:r>
            <a:r>
              <a:rPr lang="en-US" dirty="0" err="1"/>
              <a:t>Fforestfach</a:t>
            </a:r>
            <a:r>
              <a:rPr lang="en-US" dirty="0"/>
              <a:t> is geographically located inside the </a:t>
            </a:r>
            <a:r>
              <a:rPr lang="en-US" b="1" dirty="0"/>
              <a:t>Cockett</a:t>
            </a:r>
            <a:r>
              <a:rPr lang="en-US" dirty="0"/>
              <a:t> electoral ward, which also includes areas like Cadle, </a:t>
            </a:r>
            <a:r>
              <a:rPr lang="en-US" dirty="0" err="1"/>
              <a:t>Cwmdu</a:t>
            </a:r>
            <a:r>
              <a:rPr lang="en-US" dirty="0"/>
              <a:t>, </a:t>
            </a:r>
            <a:r>
              <a:rPr lang="en-US" dirty="0" err="1"/>
              <a:t>Gendros</a:t>
            </a:r>
            <a:r>
              <a:rPr lang="en-US" dirty="0"/>
              <a:t>, Gors, </a:t>
            </a:r>
          </a:p>
          <a:p>
            <a:endParaRPr lang="en-US" dirty="0">
              <a:ea typeface="Calibri"/>
              <a:cs typeface="Calibri"/>
            </a:endParaRPr>
          </a:p>
          <a:p>
            <a:r>
              <a:rPr lang="en-US" dirty="0" err="1"/>
              <a:t>Fforestfach</a:t>
            </a:r>
            <a:r>
              <a:rPr lang="en-US" dirty="0"/>
              <a:t> sits to the north of central Cockett</a:t>
            </a:r>
          </a:p>
          <a:p>
            <a:r>
              <a:rPr lang="en-US" b="1" dirty="0"/>
              <a:t>Different Areas:</a:t>
            </a:r>
            <a:r>
              <a:rPr lang="en-US" dirty="0"/>
              <a:t> Cockett and </a:t>
            </a:r>
            <a:r>
              <a:rPr lang="en-US" dirty="0" err="1"/>
              <a:t>Fforestfach</a:t>
            </a:r>
            <a:r>
              <a:rPr lang="en-US" dirty="0"/>
              <a:t> are distinct local neighborhoods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F1E07654-1A0E-4FAD-8D85-B0E7EDA695ED}" type="slidenum">
              <a:rPr lang="en-GB"/>
              <a:t>25</a:t>
            </a:fld>
            <a:endParaRPr lang="en-GB"/>
          </a:p>
        </p:txBody>
      </p:sp>
    </p:spTree>
    <p:extLst>
      <p:ext uri="{BB962C8B-B14F-4D97-AF65-F5344CB8AC3E}">
        <p14:creationId xmlns:p14="http://schemas.microsoft.com/office/powerpoint/2010/main" val="250326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Neighbourhood policing career pathway | College of Policing</a:t>
            </a:r>
            <a:endParaRPr lang="en-US">
              <a:ea typeface="Calibri" panose="020F0502020204030204"/>
              <a:cs typeface="Calibri" panose="020F0502020204030204"/>
            </a:endParaRPr>
          </a:p>
          <a:p>
            <a:endParaRPr lang="en-US" dirty="0">
              <a:ea typeface="Calibri"/>
              <a:cs typeface="Calibri"/>
            </a:endParaRPr>
          </a:p>
          <a:p>
            <a:r>
              <a:rPr lang="en-US" dirty="0">
                <a:hlinkClick r:id="rId4"/>
              </a:rPr>
              <a:t>More bobbies on the beat as PM puts people's priorities first - GOV.UK</a:t>
            </a:r>
            <a:endParaRPr lang="en-US"/>
          </a:p>
        </p:txBody>
      </p:sp>
      <p:sp>
        <p:nvSpPr>
          <p:cNvPr id="4" name="Slide Number Placeholder 3"/>
          <p:cNvSpPr>
            <a:spLocks noGrp="1"/>
          </p:cNvSpPr>
          <p:nvPr>
            <p:ph type="sldNum" sz="quarter" idx="5"/>
          </p:nvPr>
        </p:nvSpPr>
        <p:spPr/>
        <p:txBody>
          <a:bodyPr/>
          <a:lstStyle/>
          <a:p>
            <a:fld id="{F1E07654-1A0E-4FAD-8D85-B0E7EDA695ED}" type="slidenum">
              <a:rPr lang="en-GB"/>
              <a:t>27</a:t>
            </a:fld>
            <a:endParaRPr lang="en-GB"/>
          </a:p>
        </p:txBody>
      </p:sp>
    </p:spTree>
    <p:extLst>
      <p:ext uri="{BB962C8B-B14F-4D97-AF65-F5344CB8AC3E}">
        <p14:creationId xmlns:p14="http://schemas.microsoft.com/office/powerpoint/2010/main" val="7959699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Home office 2008</a:t>
            </a:r>
          </a:p>
        </p:txBody>
      </p:sp>
      <p:sp>
        <p:nvSpPr>
          <p:cNvPr id="4" name="Slide Number Placeholder 3"/>
          <p:cNvSpPr>
            <a:spLocks noGrp="1"/>
          </p:cNvSpPr>
          <p:nvPr>
            <p:ph type="sldNum" sz="quarter" idx="5"/>
          </p:nvPr>
        </p:nvSpPr>
        <p:spPr/>
        <p:txBody>
          <a:bodyPr/>
          <a:lstStyle/>
          <a:p>
            <a:fld id="{F1E07654-1A0E-4FAD-8D85-B0E7EDA695ED}" type="slidenum">
              <a:rPr lang="en-GB"/>
              <a:t>38</a:t>
            </a:fld>
            <a:endParaRPr lang="en-GB"/>
          </a:p>
        </p:txBody>
      </p:sp>
    </p:spTree>
    <p:extLst>
      <p:ext uri="{BB962C8B-B14F-4D97-AF65-F5344CB8AC3E}">
        <p14:creationId xmlns:p14="http://schemas.microsoft.com/office/powerpoint/2010/main" val="11070898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28/09/2026</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2126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28/09/2026</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4111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28/09/2026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2287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28/09/2026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3215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28/09/2026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3834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28/09/2026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4402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28/09/2026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869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28/09/2026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0345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28/09/2026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0860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28/09/2026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3682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28/09/2026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92055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28/09/2026</a:t>
            </a:fld>
            <a:endParaRPr lang="en-GB">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9123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college.police.uk/guidance/problem-solving-policing/sara-mode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ollege.police.uk/ethics/code-of-ethics/guidance" TargetMode="External"/><Relationship Id="rId2" Type="http://schemas.openxmlformats.org/officeDocument/2006/relationships/hyperlink" Target="https://www.college.police.uk/ethics/code-of-ethics/principle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shorts/AIov7_JYUs0" TargetMode="External"/><Relationship Id="rId2" Type="http://schemas.openxmlformats.org/officeDocument/2006/relationships/hyperlink" Target="https://www.google.com/search?sca_esv=4c5de4241442eb86&amp;sxsrf=APpeQnv9RXZq0dsb_JpdBV1exq4nxRaRTA:1790259968563&amp;udm=vids&amp;fbs=ABfTbFVyMZGZf1hfvX9uKjN_-G8cxpBkeIeqYwoCbfNVc4vKEwpHWb4GllXaHEISn7pMuLH3CzclHkplG4j4aUtppRGQZPgNWWR-ERHFkbO8znCHhbKoW67LiJni7enT6RQgvLMpYQXPLCxm7KzkNr5C9EkzrIBT7_PPfMNjJNpcYq3NeJLrc1uK7ahWyFuiI3acDia3JzsbQwWn2nNyxd7LwjH_eKS81Q&amp;q=wiltshire+police+electric+bikes+video+social+media&amp;sa=X&amp;ved=2ahUKEwiv8uyLtoeXAxWIWUEAHcr_HdQQtKgLegQIGxAB&amp;biw=1511&amp;bih=829&amp;dpr=1.8#fpstate=ive&amp;vld=cid:eb9ef8d8,vid:a1AYTXcOu5Y,st:0" TargetMode="Externa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BA8C9-8EA5-C9B4-8D1E-785BA539AB29}"/>
              </a:ext>
            </a:extLst>
          </p:cNvPr>
          <p:cNvSpPr>
            <a:spLocks noGrp="1"/>
          </p:cNvSpPr>
          <p:nvPr>
            <p:ph type="ctrTitle"/>
          </p:nvPr>
        </p:nvSpPr>
        <p:spPr>
          <a:xfrm>
            <a:off x="911424" y="1073189"/>
            <a:ext cx="10363200" cy="2385678"/>
          </a:xfrm>
        </p:spPr>
        <p:txBody>
          <a:bodyPr>
            <a:normAutofit/>
          </a:bodyPr>
          <a:lstStyle/>
          <a:p>
            <a:r>
              <a:rPr lang="en-GB" b="1">
                <a:solidFill>
                  <a:schemeClr val="bg1"/>
                </a:solidFill>
              </a:rPr>
              <a:t>BMPL5019A</a:t>
            </a:r>
            <a:br>
              <a:rPr lang="en-GB" b="1">
                <a:solidFill>
                  <a:schemeClr val="bg1"/>
                </a:solidFill>
              </a:rPr>
            </a:br>
            <a:r>
              <a:rPr lang="en-GB" b="1">
                <a:solidFill>
                  <a:schemeClr val="bg1"/>
                </a:solidFill>
              </a:rPr>
              <a:t>Week 1</a:t>
            </a:r>
            <a:br>
              <a:rPr lang="en-GB" b="1">
                <a:solidFill>
                  <a:schemeClr val="bg1"/>
                </a:solidFill>
              </a:rPr>
            </a:br>
            <a:r>
              <a:rPr lang="en-GB" b="1">
                <a:solidFill>
                  <a:schemeClr val="bg1"/>
                </a:solidFill>
              </a:rPr>
              <a:t>Introduction to the module</a:t>
            </a:r>
            <a:endParaRPr lang="en-GB"/>
          </a:p>
        </p:txBody>
      </p:sp>
      <p:sp>
        <p:nvSpPr>
          <p:cNvPr id="3" name="Subtitle 2">
            <a:extLst>
              <a:ext uri="{FF2B5EF4-FFF2-40B4-BE49-F238E27FC236}">
                <a16:creationId xmlns:a16="http://schemas.microsoft.com/office/drawing/2014/main" id="{F64A63B2-6A22-E17B-8BAB-93214CB65B62}"/>
              </a:ext>
            </a:extLst>
          </p:cNvPr>
          <p:cNvSpPr>
            <a:spLocks noGrp="1"/>
          </p:cNvSpPr>
          <p:nvPr>
            <p:ph type="subTitle" idx="1"/>
          </p:nvPr>
        </p:nvSpPr>
        <p:spPr/>
        <p:txBody>
          <a:bodyPr vert="horz" lIns="91440" tIns="45720" rIns="91440" bIns="45720" rtlCol="0" anchor="t">
            <a:normAutofit/>
          </a:bodyPr>
          <a:lstStyle/>
          <a:p>
            <a:r>
              <a:rPr lang="en-GB" b="1" dirty="0">
                <a:solidFill>
                  <a:schemeClr val="bg1"/>
                </a:solidFill>
              </a:rPr>
              <a:t>Community and Neighbourhood Policing </a:t>
            </a:r>
            <a:r>
              <a:rPr lang="en-GB" b="1">
                <a:solidFill>
                  <a:schemeClr val="bg1"/>
                </a:solidFill>
              </a:rPr>
              <a:t>2026 </a:t>
            </a:r>
          </a:p>
          <a:p>
            <a:r>
              <a:rPr lang="en-GB" b="1">
                <a:solidFill>
                  <a:schemeClr val="bg1"/>
                </a:solidFill>
              </a:rPr>
              <a:t>j.davies2@uwtsd.ac.uk</a:t>
            </a:r>
            <a:endParaRPr lang="en-GB" b="1" dirty="0">
              <a:solidFill>
                <a:schemeClr val="bg1"/>
              </a:solidFill>
            </a:endParaRPr>
          </a:p>
        </p:txBody>
      </p:sp>
      <p:sp>
        <p:nvSpPr>
          <p:cNvPr id="4" name="Slide Number Placeholder 3">
            <a:extLst>
              <a:ext uri="{FF2B5EF4-FFF2-40B4-BE49-F238E27FC236}">
                <a16:creationId xmlns:a16="http://schemas.microsoft.com/office/drawing/2014/main" id="{A9365B94-3F4D-59FE-7B6E-D344C67E199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a:t>
            </a:fld>
            <a:endParaRPr lang="en-GB">
              <a:solidFill>
                <a:prstClr val="black">
                  <a:tint val="75000"/>
                </a:prstClr>
              </a:solidFill>
            </a:endParaRPr>
          </a:p>
        </p:txBody>
      </p:sp>
    </p:spTree>
    <p:extLst>
      <p:ext uri="{BB962C8B-B14F-4D97-AF65-F5344CB8AC3E}">
        <p14:creationId xmlns:p14="http://schemas.microsoft.com/office/powerpoint/2010/main" val="749030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65FE2-578D-6BDD-7002-7E44E3685817}"/>
              </a:ext>
            </a:extLst>
          </p:cNvPr>
          <p:cNvSpPr>
            <a:spLocks noGrp="1"/>
          </p:cNvSpPr>
          <p:nvPr>
            <p:ph type="title"/>
          </p:nvPr>
        </p:nvSpPr>
        <p:spPr>
          <a:xfrm>
            <a:off x="609600" y="274638"/>
            <a:ext cx="10972800" cy="1143000"/>
          </a:xfrm>
        </p:spPr>
        <p:txBody>
          <a:bodyPr anchor="ctr">
            <a:normAutofit/>
          </a:bodyPr>
          <a:lstStyle/>
          <a:p>
            <a:r>
              <a:rPr lang="en-GB"/>
              <a:t>Today</a:t>
            </a:r>
          </a:p>
        </p:txBody>
      </p:sp>
      <p:sp>
        <p:nvSpPr>
          <p:cNvPr id="3" name="Content Placeholder 2">
            <a:extLst>
              <a:ext uri="{FF2B5EF4-FFF2-40B4-BE49-F238E27FC236}">
                <a16:creationId xmlns:a16="http://schemas.microsoft.com/office/drawing/2014/main" id="{D6EF846A-AA44-B749-0124-E3136886038C}"/>
              </a:ext>
            </a:extLst>
          </p:cNvPr>
          <p:cNvSpPr>
            <a:spLocks noGrp="1"/>
          </p:cNvSpPr>
          <p:nvPr>
            <p:ph sz="half" idx="1"/>
          </p:nvPr>
        </p:nvSpPr>
        <p:spPr>
          <a:xfrm>
            <a:off x="609600" y="1600201"/>
            <a:ext cx="5384800" cy="3989040"/>
          </a:xfrm>
        </p:spPr>
        <p:txBody>
          <a:bodyPr vert="horz" lIns="91440" tIns="45720" rIns="91440" bIns="45720" rtlCol="0" anchor="t">
            <a:normAutofit lnSpcReduction="10000"/>
          </a:bodyPr>
          <a:lstStyle/>
          <a:p>
            <a:pPr lvl="1"/>
            <a:r>
              <a:rPr lang="en-GB" sz="2800"/>
              <a:t>Welcome</a:t>
            </a:r>
          </a:p>
          <a:p>
            <a:pPr lvl="1"/>
            <a:r>
              <a:rPr lang="en-GB" sz="2800"/>
              <a:t>Level of Study </a:t>
            </a:r>
          </a:p>
          <a:p>
            <a:pPr lvl="1"/>
            <a:r>
              <a:rPr lang="en-GB" sz="2800"/>
              <a:t>Aims of Module</a:t>
            </a:r>
          </a:p>
          <a:p>
            <a:pPr lvl="1"/>
            <a:r>
              <a:rPr lang="en-GB" sz="2800"/>
              <a:t>Learning Outcomes</a:t>
            </a:r>
          </a:p>
          <a:p>
            <a:pPr lvl="1"/>
            <a:r>
              <a:rPr lang="en-GB" sz="2800"/>
              <a:t>Assessments</a:t>
            </a:r>
          </a:p>
          <a:p>
            <a:pPr lvl="1"/>
            <a:r>
              <a:rPr lang="en-GB" sz="2800"/>
              <a:t>Dates</a:t>
            </a:r>
          </a:p>
          <a:p>
            <a:pPr lvl="1"/>
            <a:r>
              <a:rPr lang="en-GB" sz="2800">
                <a:solidFill>
                  <a:prstClr val="black"/>
                </a:solidFill>
                <a:latin typeface="Myriad Pro"/>
              </a:rPr>
              <a:t>Introduction to Module</a:t>
            </a:r>
            <a:endParaRPr lang="en-GB" sz="2800" dirty="0">
              <a:solidFill>
                <a:prstClr val="black"/>
              </a:solidFill>
              <a:latin typeface="Myriad Pro"/>
            </a:endParaRPr>
          </a:p>
          <a:p>
            <a:pPr lvl="1"/>
            <a:r>
              <a:rPr lang="en-GB" sz="2800">
                <a:solidFill>
                  <a:prstClr val="black"/>
                </a:solidFill>
                <a:latin typeface="Arial"/>
              </a:rPr>
              <a:t>j.davies2@uwtsd.ac.uk</a:t>
            </a:r>
            <a:endParaRPr lang="en-GB" sz="2800"/>
          </a:p>
        </p:txBody>
      </p:sp>
      <p:pic>
        <p:nvPicPr>
          <p:cNvPr id="6" name="Picture 5" descr="Alarm clocks with mouths">
            <a:extLst>
              <a:ext uri="{FF2B5EF4-FFF2-40B4-BE49-F238E27FC236}">
                <a16:creationId xmlns:a16="http://schemas.microsoft.com/office/drawing/2014/main" id="{AA1ACC0A-E92C-E195-C2B0-D0011A9E2B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84082"/>
            <a:ext cx="5384800" cy="3621278"/>
          </a:xfrm>
          <a:prstGeom prst="rect">
            <a:avLst/>
          </a:prstGeom>
          <a:noFill/>
        </p:spPr>
      </p:pic>
      <p:sp>
        <p:nvSpPr>
          <p:cNvPr id="4" name="Slide Number Placeholder 3">
            <a:extLst>
              <a:ext uri="{FF2B5EF4-FFF2-40B4-BE49-F238E27FC236}">
                <a16:creationId xmlns:a16="http://schemas.microsoft.com/office/drawing/2014/main" id="{6AC124CE-6B03-547A-0D32-D4B5F08FF20F}"/>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2</a:t>
            </a:fld>
            <a:endParaRPr lang="en-GB">
              <a:solidFill>
                <a:prstClr val="black">
                  <a:tint val="75000"/>
                </a:prstClr>
              </a:solidFill>
            </a:endParaRPr>
          </a:p>
        </p:txBody>
      </p:sp>
    </p:spTree>
    <p:extLst>
      <p:ext uri="{BB962C8B-B14F-4D97-AF65-F5344CB8AC3E}">
        <p14:creationId xmlns:p14="http://schemas.microsoft.com/office/powerpoint/2010/main" val="2005208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610C8-30B7-E992-2BF4-9ECF178FE038}"/>
              </a:ext>
            </a:extLst>
          </p:cNvPr>
          <p:cNvSpPr>
            <a:spLocks noGrp="1"/>
          </p:cNvSpPr>
          <p:nvPr>
            <p:ph type="title"/>
          </p:nvPr>
        </p:nvSpPr>
        <p:spPr>
          <a:xfrm>
            <a:off x="686834" y="1153572"/>
            <a:ext cx="3200400" cy="4461163"/>
          </a:xfrm>
        </p:spPr>
        <p:txBody>
          <a:bodyPr>
            <a:normAutofit/>
          </a:bodyPr>
          <a:lstStyle/>
          <a:p>
            <a:r>
              <a:rPr lang="en-GB"/>
              <a:t>Information </a:t>
            </a:r>
            <a:endParaRPr lang="en-US"/>
          </a:p>
        </p:txBody>
      </p:sp>
      <p:sp>
        <p:nvSpPr>
          <p:cNvPr id="3" name="Content Placeholder 2">
            <a:extLst>
              <a:ext uri="{FF2B5EF4-FFF2-40B4-BE49-F238E27FC236}">
                <a16:creationId xmlns:a16="http://schemas.microsoft.com/office/drawing/2014/main" id="{DB3B0887-4C0F-5358-FED0-12CF949C3FD6}"/>
              </a:ext>
            </a:extLst>
          </p:cNvPr>
          <p:cNvSpPr>
            <a:spLocks noGrp="1"/>
          </p:cNvSpPr>
          <p:nvPr>
            <p:ph idx="1"/>
          </p:nvPr>
        </p:nvSpPr>
        <p:spPr>
          <a:xfrm>
            <a:off x="4447308" y="235444"/>
            <a:ext cx="6906491" cy="5379291"/>
          </a:xfrm>
        </p:spPr>
        <p:txBody>
          <a:bodyPr vert="horz" lIns="91440" tIns="45720" rIns="91440" bIns="45720" rtlCol="0" anchor="ctr">
            <a:normAutofit fontScale="92500"/>
          </a:bodyPr>
          <a:lstStyle/>
          <a:p>
            <a:r>
              <a:rPr lang="en-GB"/>
              <a:t>Leave excuses at the door!</a:t>
            </a:r>
          </a:p>
          <a:p>
            <a:r>
              <a:rPr lang="en-GB"/>
              <a:t>Don’t understand the assignment, ask for help</a:t>
            </a:r>
          </a:p>
          <a:p>
            <a:r>
              <a:rPr lang="en-GB"/>
              <a:t>Assignment grade - Happy to discuss /help to get better mark next time</a:t>
            </a:r>
          </a:p>
          <a:p>
            <a:r>
              <a:rPr lang="en-GB"/>
              <a:t>Classroom – rules (next slide)</a:t>
            </a:r>
          </a:p>
          <a:p>
            <a:r>
              <a:rPr lang="en-GB"/>
              <a:t>I am here to teach you, inspire you and to help you grow…..</a:t>
            </a:r>
          </a:p>
          <a:p>
            <a:r>
              <a:rPr lang="en-GB"/>
              <a:t>I’ll do my part. The rest is up to you!</a:t>
            </a:r>
            <a:endParaRPr lang="en-US"/>
          </a:p>
        </p:txBody>
      </p:sp>
    </p:spTree>
    <p:extLst>
      <p:ext uri="{BB962C8B-B14F-4D97-AF65-F5344CB8AC3E}">
        <p14:creationId xmlns:p14="http://schemas.microsoft.com/office/powerpoint/2010/main" val="3084521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67CF4-C208-F9B2-A35B-95EC60DF3570}"/>
              </a:ext>
            </a:extLst>
          </p:cNvPr>
          <p:cNvSpPr>
            <a:spLocks noGrp="1"/>
          </p:cNvSpPr>
          <p:nvPr>
            <p:ph type="title"/>
          </p:nvPr>
        </p:nvSpPr>
        <p:spPr>
          <a:xfrm>
            <a:off x="686835" y="1153572"/>
            <a:ext cx="2571058" cy="4461163"/>
          </a:xfrm>
        </p:spPr>
        <p:txBody>
          <a:bodyPr>
            <a:normAutofit/>
          </a:bodyPr>
          <a:lstStyle/>
          <a:p>
            <a:r>
              <a:rPr lang="en-GB" sz="3600"/>
              <a:t>Information </a:t>
            </a:r>
            <a:endParaRPr lang="en-US" sz="3600"/>
          </a:p>
        </p:txBody>
      </p:sp>
      <p:sp>
        <p:nvSpPr>
          <p:cNvPr id="3" name="Content Placeholder 2">
            <a:extLst>
              <a:ext uri="{FF2B5EF4-FFF2-40B4-BE49-F238E27FC236}">
                <a16:creationId xmlns:a16="http://schemas.microsoft.com/office/drawing/2014/main" id="{F648C430-F065-31D4-CA4B-A277BF8224D4}"/>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20000"/>
          </a:bodyPr>
          <a:lstStyle/>
          <a:p>
            <a:r>
              <a:rPr lang="en-GB"/>
              <a:t>Attendance</a:t>
            </a:r>
          </a:p>
          <a:p>
            <a:r>
              <a:rPr lang="en-GB"/>
              <a:t>Use library &amp; online</a:t>
            </a:r>
          </a:p>
          <a:p>
            <a:r>
              <a:rPr lang="en-GB"/>
              <a:t>Email if you can't attend</a:t>
            </a:r>
          </a:p>
          <a:p>
            <a:r>
              <a:rPr lang="en-GB"/>
              <a:t>Engage in classes</a:t>
            </a:r>
          </a:p>
          <a:p>
            <a:r>
              <a:rPr lang="en-GB"/>
              <a:t>Safe room</a:t>
            </a:r>
          </a:p>
          <a:p>
            <a:r>
              <a:rPr lang="en-US"/>
              <a:t>Harvard Reference  - ask if you are not sure</a:t>
            </a:r>
          </a:p>
          <a:p>
            <a:r>
              <a:rPr lang="en-US"/>
              <a:t>The use of AI – be careful! See Video's attached. –Declare AI use or not in assignments </a:t>
            </a:r>
          </a:p>
          <a:p>
            <a:r>
              <a:rPr lang="en-GB"/>
              <a:t>Scheme of Work on Moodle – does change!</a:t>
            </a:r>
          </a:p>
          <a:p>
            <a:endParaRPr lang="en-GB"/>
          </a:p>
        </p:txBody>
      </p:sp>
    </p:spTree>
    <p:extLst>
      <p:ext uri="{BB962C8B-B14F-4D97-AF65-F5344CB8AC3E}">
        <p14:creationId xmlns:p14="http://schemas.microsoft.com/office/powerpoint/2010/main" val="2197244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DD49B-8CA7-3126-0FF1-ABDFC4BC2CBA}"/>
              </a:ext>
            </a:extLst>
          </p:cNvPr>
          <p:cNvSpPr>
            <a:spLocks noGrp="1"/>
          </p:cNvSpPr>
          <p:nvPr>
            <p:ph type="title"/>
          </p:nvPr>
        </p:nvSpPr>
        <p:spPr>
          <a:xfrm>
            <a:off x="609600" y="274638"/>
            <a:ext cx="10972800" cy="1919922"/>
          </a:xfrm>
        </p:spPr>
        <p:txBody>
          <a:bodyPr>
            <a:normAutofit/>
          </a:bodyPr>
          <a:lstStyle/>
          <a:p>
            <a:pPr algn="l"/>
            <a:r>
              <a:rPr lang="en-GB" sz="6000"/>
              <a:t>Aim</a:t>
            </a:r>
          </a:p>
        </p:txBody>
      </p:sp>
      <p:sp>
        <p:nvSpPr>
          <p:cNvPr id="3" name="Content Placeholder 2">
            <a:extLst>
              <a:ext uri="{FF2B5EF4-FFF2-40B4-BE49-F238E27FC236}">
                <a16:creationId xmlns:a16="http://schemas.microsoft.com/office/drawing/2014/main" id="{FC09DB21-1B74-668E-F602-54F2E9EF8209}"/>
              </a:ext>
            </a:extLst>
          </p:cNvPr>
          <p:cNvSpPr>
            <a:spLocks noGrp="1"/>
          </p:cNvSpPr>
          <p:nvPr>
            <p:ph idx="1"/>
          </p:nvPr>
        </p:nvSpPr>
        <p:spPr>
          <a:xfrm>
            <a:off x="609600" y="2594609"/>
            <a:ext cx="10972800" cy="2922623"/>
          </a:xfrm>
        </p:spPr>
        <p:txBody>
          <a:bodyPr vert="horz" lIns="91440" tIns="45720" rIns="91440" bIns="45720" rtlCol="0" anchor="t">
            <a:normAutofit/>
          </a:bodyPr>
          <a:lstStyle/>
          <a:p>
            <a:r>
              <a:rPr lang="en-GB" dirty="0">
                <a:effectLst/>
                <a:latin typeface="Arial"/>
                <a:ea typeface="Times New Roman" panose="02020603050405020304" pitchFamily="18" charset="0"/>
                <a:cs typeface="Arial"/>
              </a:rPr>
              <a:t>To introduce the </a:t>
            </a:r>
            <a:r>
              <a:rPr lang="en-GB">
                <a:latin typeface="Arial"/>
                <a:ea typeface="Times New Roman" panose="02020603050405020304" pitchFamily="18" charset="0"/>
                <a:cs typeface="Arial"/>
              </a:rPr>
              <a:t>students</a:t>
            </a:r>
            <a:r>
              <a:rPr lang="en-GB" dirty="0">
                <a:effectLst/>
                <a:latin typeface="Arial"/>
                <a:ea typeface="Times New Roman" panose="02020603050405020304" pitchFamily="18" charset="0"/>
                <a:cs typeface="Arial"/>
              </a:rPr>
              <a:t> to the main functions and key issues relating to community and neighbourhood policing. </a:t>
            </a:r>
          </a:p>
          <a:p>
            <a:pPr marL="0" indent="0">
              <a:buNone/>
            </a:pPr>
            <a:endParaRPr lang="en-GB"/>
          </a:p>
        </p:txBody>
      </p:sp>
      <p:sp>
        <p:nvSpPr>
          <p:cNvPr id="4" name="Slide Number Placeholder 3">
            <a:extLst>
              <a:ext uri="{FF2B5EF4-FFF2-40B4-BE49-F238E27FC236}">
                <a16:creationId xmlns:a16="http://schemas.microsoft.com/office/drawing/2014/main" id="{5DD55EF4-E73A-F2B9-0EB5-B8F5844A747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a:t>
            </a:fld>
            <a:endParaRPr lang="en-GB">
              <a:solidFill>
                <a:prstClr val="black">
                  <a:tint val="75000"/>
                </a:prstClr>
              </a:solidFill>
            </a:endParaRPr>
          </a:p>
        </p:txBody>
      </p:sp>
    </p:spTree>
    <p:extLst>
      <p:ext uri="{BB962C8B-B14F-4D97-AF65-F5344CB8AC3E}">
        <p14:creationId xmlns:p14="http://schemas.microsoft.com/office/powerpoint/2010/main" val="1879278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650B3-83B8-33A0-DC78-920D51BAAB30}"/>
              </a:ext>
            </a:extLst>
          </p:cNvPr>
          <p:cNvSpPr>
            <a:spLocks noGrp="1"/>
          </p:cNvSpPr>
          <p:nvPr>
            <p:ph type="title"/>
          </p:nvPr>
        </p:nvSpPr>
        <p:spPr/>
        <p:txBody>
          <a:bodyPr/>
          <a:lstStyle/>
          <a:p>
            <a:r>
              <a:rPr lang="en-GB" noProof="0"/>
              <a:t>Learning Outcomes</a:t>
            </a:r>
          </a:p>
        </p:txBody>
      </p:sp>
      <p:sp>
        <p:nvSpPr>
          <p:cNvPr id="3" name="Content Placeholder 2">
            <a:extLst>
              <a:ext uri="{FF2B5EF4-FFF2-40B4-BE49-F238E27FC236}">
                <a16:creationId xmlns:a16="http://schemas.microsoft.com/office/drawing/2014/main" id="{29E9ECB5-DBBF-ADB8-54B1-8BE02694E01F}"/>
              </a:ext>
            </a:extLst>
          </p:cNvPr>
          <p:cNvSpPr>
            <a:spLocks noGrp="1"/>
          </p:cNvSpPr>
          <p:nvPr>
            <p:ph idx="1"/>
          </p:nvPr>
        </p:nvSpPr>
        <p:spPr/>
        <p:txBody>
          <a:bodyPr>
            <a:normAutofit fontScale="85000" lnSpcReduction="20000"/>
          </a:bodyPr>
          <a:lstStyle/>
          <a:p>
            <a:pPr marL="0" indent="0">
              <a:lnSpc>
                <a:spcPct val="115000"/>
              </a:lnSpc>
              <a:spcBef>
                <a:spcPts val="600"/>
              </a:spcBef>
              <a:spcAft>
                <a:spcPts val="1000"/>
              </a:spcAft>
              <a:buNone/>
            </a:pPr>
            <a:r>
              <a:rPr lang="en-GB" sz="3600" noProof="0">
                <a:latin typeface="Arial" panose="020B0604020202020204" pitchFamily="34" charset="0"/>
                <a:ea typeface="Calibri" panose="020F0502020204030204" pitchFamily="34" charset="0"/>
                <a:cs typeface="Times New Roman" panose="02020603050405020304" pitchFamily="18" charset="0"/>
              </a:rPr>
              <a:t>Upon the successful completion of this module, the student should be able to:</a:t>
            </a:r>
            <a:endParaRPr lang="en-GB" sz="3600" noProof="0">
              <a:latin typeface="Calibri" panose="020F0502020204030204" pitchFamily="34" charset="0"/>
              <a:ea typeface="Calibri" panose="020F0502020204030204" pitchFamily="34" charset="0"/>
              <a:cs typeface="Times New Roman" panose="02020603050405020304" pitchFamily="18" charset="0"/>
            </a:endParaRPr>
          </a:p>
          <a:p>
            <a:pPr lvl="0">
              <a:spcBef>
                <a:spcPts val="600"/>
              </a:spcBef>
              <a:buFont typeface="Symbol" panose="05050102010706020507" pitchFamily="18" charset="2"/>
              <a:buChar char=""/>
            </a:pPr>
            <a:r>
              <a:rPr lang="en-GB" noProof="0">
                <a:latin typeface="Arial" panose="020B0604020202020204" pitchFamily="34" charset="0"/>
                <a:ea typeface="Times New Roman" panose="02020603050405020304" pitchFamily="18" charset="0"/>
              </a:rPr>
              <a:t>demonstrate knowledge, and a critical understanding, of the main aims of community and neighbourhood policing;</a:t>
            </a:r>
            <a:endParaRPr lang="en-GB" noProof="0">
              <a:latin typeface="Times New Roman" panose="02020603050405020304" pitchFamily="18" charset="0"/>
              <a:ea typeface="Times New Roman" panose="02020603050405020304" pitchFamily="18" charset="0"/>
            </a:endParaRPr>
          </a:p>
          <a:p>
            <a:pPr lvl="0">
              <a:spcBef>
                <a:spcPts val="600"/>
              </a:spcBef>
              <a:buFont typeface="Symbol" panose="05050102010706020507" pitchFamily="18" charset="2"/>
              <a:buChar char=""/>
            </a:pPr>
            <a:r>
              <a:rPr lang="en-GB" noProof="0">
                <a:latin typeface="Arial" panose="020B0604020202020204" pitchFamily="34" charset="0"/>
                <a:ea typeface="Times New Roman" panose="02020603050405020304" pitchFamily="18" charset="0"/>
              </a:rPr>
              <a:t>critically evaluate how crime and anti-social behaviour affects local communities, and what constitutes effective and appropriate police actions;</a:t>
            </a:r>
            <a:endParaRPr lang="en-GB" noProof="0">
              <a:latin typeface="Times New Roman" panose="02020603050405020304" pitchFamily="18" charset="0"/>
              <a:ea typeface="Times New Roman" panose="02020603050405020304" pitchFamily="18" charset="0"/>
            </a:endParaRPr>
          </a:p>
          <a:p>
            <a:pPr lvl="0">
              <a:spcBef>
                <a:spcPts val="600"/>
              </a:spcBef>
              <a:buFont typeface="Symbol" panose="05050102010706020507" pitchFamily="18" charset="2"/>
              <a:buChar char=""/>
            </a:pPr>
            <a:r>
              <a:rPr lang="en-GB" noProof="0">
                <a:latin typeface="Arial" panose="020B0604020202020204" pitchFamily="34" charset="0"/>
                <a:ea typeface="Times New Roman" panose="02020603050405020304" pitchFamily="18" charset="0"/>
              </a:rPr>
              <a:t>analyse in-depth the purpose and value of community engagement and cohesion.</a:t>
            </a:r>
            <a:endParaRPr lang="en-GB" noProof="0">
              <a:latin typeface="Times New Roman" panose="02020603050405020304" pitchFamily="18" charset="0"/>
              <a:ea typeface="Times New Roman" panose="02020603050405020304" pitchFamily="18" charset="0"/>
            </a:endParaRPr>
          </a:p>
          <a:p>
            <a:endParaRPr lang="en-GB" noProof="0"/>
          </a:p>
        </p:txBody>
      </p:sp>
      <p:sp>
        <p:nvSpPr>
          <p:cNvPr id="4" name="Slide Number Placeholder 3">
            <a:extLst>
              <a:ext uri="{FF2B5EF4-FFF2-40B4-BE49-F238E27FC236}">
                <a16:creationId xmlns:a16="http://schemas.microsoft.com/office/drawing/2014/main" id="{66F90566-5368-6022-0246-324C6004CCA8}"/>
              </a:ext>
            </a:extLst>
          </p:cNvPr>
          <p:cNvSpPr>
            <a:spLocks noGrp="1"/>
          </p:cNvSpPr>
          <p:nvPr>
            <p:ph type="sldNum" sz="quarter" idx="12"/>
          </p:nvPr>
        </p:nvSpPr>
        <p:spPr/>
        <p:txBody>
          <a:bodyPr/>
          <a:lstStyle/>
          <a:p>
            <a:fld id="{AC82685A-BD3A-4230-8D85-804689F67293}" type="slidenum">
              <a:rPr lang="en-GB" noProof="0" smtClean="0">
                <a:solidFill>
                  <a:prstClr val="black">
                    <a:tint val="75000"/>
                  </a:prstClr>
                </a:solidFill>
              </a:rPr>
              <a:pPr/>
              <a:t>6</a:t>
            </a:fld>
            <a:endParaRPr lang="en-GB" noProof="0">
              <a:solidFill>
                <a:prstClr val="black">
                  <a:tint val="75000"/>
                </a:prstClr>
              </a:solidFill>
            </a:endParaRPr>
          </a:p>
        </p:txBody>
      </p:sp>
    </p:spTree>
    <p:extLst>
      <p:ext uri="{BB962C8B-B14F-4D97-AF65-F5344CB8AC3E}">
        <p14:creationId xmlns:p14="http://schemas.microsoft.com/office/powerpoint/2010/main" val="1460371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A333-2A77-8198-AE04-54C3E029E8E2}"/>
              </a:ext>
            </a:extLst>
          </p:cNvPr>
          <p:cNvSpPr>
            <a:spLocks noGrp="1"/>
          </p:cNvSpPr>
          <p:nvPr>
            <p:ph type="title"/>
          </p:nvPr>
        </p:nvSpPr>
        <p:spPr/>
        <p:txBody>
          <a:bodyPr>
            <a:normAutofit/>
          </a:bodyPr>
          <a:lstStyle/>
          <a:p>
            <a:pPr algn="l"/>
            <a:r>
              <a:rPr lang="en-GB" sz="6000"/>
              <a:t>Indicative Content</a:t>
            </a:r>
          </a:p>
        </p:txBody>
      </p:sp>
      <p:sp>
        <p:nvSpPr>
          <p:cNvPr id="3" name="Content Placeholder 2">
            <a:extLst>
              <a:ext uri="{FF2B5EF4-FFF2-40B4-BE49-F238E27FC236}">
                <a16:creationId xmlns:a16="http://schemas.microsoft.com/office/drawing/2014/main" id="{57673188-9FA5-D706-10F8-E9B3ABDC79BE}"/>
              </a:ext>
            </a:extLst>
          </p:cNvPr>
          <p:cNvSpPr>
            <a:spLocks noGrp="1"/>
          </p:cNvSpPr>
          <p:nvPr>
            <p:ph idx="1"/>
          </p:nvPr>
        </p:nvSpPr>
        <p:spPr/>
        <p:txBody>
          <a:bodyPr>
            <a:normAutofit lnSpcReduction="10000"/>
          </a:bodyPr>
          <a:lstStyle/>
          <a:p>
            <a:r>
              <a:rPr lang="en-US"/>
              <a:t>Historical events that have created community trauma. </a:t>
            </a:r>
          </a:p>
          <a:p>
            <a:r>
              <a:rPr lang="en-US"/>
              <a:t>Effective communication and its benefits within community policing.</a:t>
            </a:r>
          </a:p>
          <a:p>
            <a:r>
              <a:rPr lang="en-US"/>
              <a:t>Options to improve relationship with Black communities. </a:t>
            </a:r>
          </a:p>
          <a:p>
            <a:r>
              <a:rPr lang="en-US"/>
              <a:t>Fostering and maintenance of community cohesion.</a:t>
            </a:r>
          </a:p>
          <a:p>
            <a:r>
              <a:rPr lang="en-US"/>
              <a:t>Impacts of potential challenges to community policing.</a:t>
            </a:r>
          </a:p>
          <a:p>
            <a:r>
              <a:rPr lang="en-US"/>
              <a:t>Future role of the community constables.</a:t>
            </a:r>
          </a:p>
          <a:p>
            <a:endParaRPr lang="en-GB"/>
          </a:p>
        </p:txBody>
      </p:sp>
      <p:sp>
        <p:nvSpPr>
          <p:cNvPr id="4" name="Slide Number Placeholder 3">
            <a:extLst>
              <a:ext uri="{FF2B5EF4-FFF2-40B4-BE49-F238E27FC236}">
                <a16:creationId xmlns:a16="http://schemas.microsoft.com/office/drawing/2014/main" id="{5044A995-8A04-F74F-AC62-E5A49C51068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7</a:t>
            </a:fld>
            <a:endParaRPr lang="en-GB">
              <a:solidFill>
                <a:prstClr val="black">
                  <a:tint val="75000"/>
                </a:prstClr>
              </a:solidFill>
            </a:endParaRPr>
          </a:p>
        </p:txBody>
      </p:sp>
    </p:spTree>
    <p:extLst>
      <p:ext uri="{BB962C8B-B14F-4D97-AF65-F5344CB8AC3E}">
        <p14:creationId xmlns:p14="http://schemas.microsoft.com/office/powerpoint/2010/main" val="2164099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A333-2A77-8198-AE04-54C3E029E8E2}"/>
              </a:ext>
            </a:extLst>
          </p:cNvPr>
          <p:cNvSpPr>
            <a:spLocks noGrp="1"/>
          </p:cNvSpPr>
          <p:nvPr>
            <p:ph type="title"/>
          </p:nvPr>
        </p:nvSpPr>
        <p:spPr/>
        <p:txBody>
          <a:bodyPr>
            <a:normAutofit/>
          </a:bodyPr>
          <a:lstStyle/>
          <a:p>
            <a:pPr algn="l"/>
            <a:r>
              <a:rPr lang="en-GB" sz="6000"/>
              <a:t>Assessment</a:t>
            </a:r>
          </a:p>
        </p:txBody>
      </p:sp>
      <p:sp>
        <p:nvSpPr>
          <p:cNvPr id="3" name="Content Placeholder 2">
            <a:extLst>
              <a:ext uri="{FF2B5EF4-FFF2-40B4-BE49-F238E27FC236}">
                <a16:creationId xmlns:a16="http://schemas.microsoft.com/office/drawing/2014/main" id="{57673188-9FA5-D706-10F8-E9B3ABDC79BE}"/>
              </a:ext>
            </a:extLst>
          </p:cNvPr>
          <p:cNvSpPr>
            <a:spLocks noGrp="1"/>
          </p:cNvSpPr>
          <p:nvPr>
            <p:ph idx="1"/>
          </p:nvPr>
        </p:nvSpPr>
        <p:spPr>
          <a:xfrm>
            <a:off x="609600" y="1600201"/>
            <a:ext cx="10191750" cy="3917032"/>
          </a:xfrm>
        </p:spPr>
        <p:txBody>
          <a:bodyPr vert="horz" lIns="91440" tIns="45720" rIns="91440" bIns="45720" rtlCol="0" anchor="t">
            <a:normAutofit/>
          </a:bodyPr>
          <a:lstStyle/>
          <a:p>
            <a:pPr marL="514350" indent="-514350">
              <a:buFont typeface="+mj-lt"/>
              <a:buAutoNum type="arabicPeriod"/>
            </a:pPr>
            <a:r>
              <a:rPr lang="en-GB" sz="3600"/>
              <a:t>Role Play</a:t>
            </a:r>
          </a:p>
          <a:p>
            <a:pPr marL="857250" lvl="1" indent="-457200">
              <a:buFont typeface="Arial" panose="020B0604020202020204" pitchFamily="34" charset="0"/>
              <a:buChar char="•"/>
            </a:pPr>
            <a:r>
              <a:rPr lang="en-GB" sz="3200"/>
              <a:t>10-minutes </a:t>
            </a:r>
          </a:p>
          <a:p>
            <a:pPr marL="400050" lvl="1" indent="0">
              <a:buNone/>
            </a:pPr>
            <a:endParaRPr lang="en-GB" sz="3200"/>
          </a:p>
          <a:p>
            <a:pPr marL="514350" indent="-514350">
              <a:buFont typeface="+mj-lt"/>
              <a:buAutoNum type="arabicPeriod"/>
            </a:pPr>
            <a:r>
              <a:rPr lang="en-GB" sz="3600"/>
              <a:t>2000-word Written Assessment</a:t>
            </a:r>
          </a:p>
        </p:txBody>
      </p:sp>
      <p:sp>
        <p:nvSpPr>
          <p:cNvPr id="4" name="Slide Number Placeholder 3">
            <a:extLst>
              <a:ext uri="{FF2B5EF4-FFF2-40B4-BE49-F238E27FC236}">
                <a16:creationId xmlns:a16="http://schemas.microsoft.com/office/drawing/2014/main" id="{5044A995-8A04-F74F-AC62-E5A49C51068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8</a:t>
            </a:fld>
            <a:endParaRPr lang="en-GB">
              <a:solidFill>
                <a:prstClr val="black">
                  <a:tint val="75000"/>
                </a:prstClr>
              </a:solidFill>
            </a:endParaRPr>
          </a:p>
        </p:txBody>
      </p:sp>
    </p:spTree>
    <p:extLst>
      <p:ext uri="{BB962C8B-B14F-4D97-AF65-F5344CB8AC3E}">
        <p14:creationId xmlns:p14="http://schemas.microsoft.com/office/powerpoint/2010/main" val="1474894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16A05-FC87-DD28-301B-9A3DEC95BED5}"/>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9020A4EF-8308-5459-8566-ABD4640A6788}"/>
              </a:ext>
            </a:extLst>
          </p:cNvPr>
          <p:cNvSpPr>
            <a:spLocks noGrp="1"/>
          </p:cNvSpPr>
          <p:nvPr>
            <p:ph idx="1"/>
          </p:nvPr>
        </p:nvSpPr>
        <p:spPr/>
        <p:txBody>
          <a:bodyPr/>
          <a:lstStyle/>
          <a:p>
            <a:r>
              <a:rPr lang="en-GB"/>
              <a:t>What do you already know about the history of Policing in England and Wales with regards to Community and Neighbourhood policing?</a:t>
            </a:r>
          </a:p>
        </p:txBody>
      </p:sp>
      <p:sp>
        <p:nvSpPr>
          <p:cNvPr id="4" name="Slide Number Placeholder 3">
            <a:extLst>
              <a:ext uri="{FF2B5EF4-FFF2-40B4-BE49-F238E27FC236}">
                <a16:creationId xmlns:a16="http://schemas.microsoft.com/office/drawing/2014/main" id="{C2BC47AC-17BA-E377-A370-088A5E0836B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9</a:t>
            </a:fld>
            <a:endParaRPr lang="en-GB">
              <a:solidFill>
                <a:prstClr val="black">
                  <a:tint val="75000"/>
                </a:prstClr>
              </a:solidFill>
            </a:endParaRPr>
          </a:p>
        </p:txBody>
      </p:sp>
    </p:spTree>
    <p:extLst>
      <p:ext uri="{BB962C8B-B14F-4D97-AF65-F5344CB8AC3E}">
        <p14:creationId xmlns:p14="http://schemas.microsoft.com/office/powerpoint/2010/main" val="4282192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What Are the 9 Peelian Principles? | Rank Success Blog">
            <a:extLst>
              <a:ext uri="{FF2B5EF4-FFF2-40B4-BE49-F238E27FC236}">
                <a16:creationId xmlns:a16="http://schemas.microsoft.com/office/drawing/2014/main" id="{A721F6AE-A935-2D2E-AD79-468C24EACFB4}"/>
              </a:ext>
            </a:extLst>
          </p:cNvPr>
          <p:cNvPicPr>
            <a:picLocks noGrp="1" noChangeAspect="1"/>
          </p:cNvPicPr>
          <p:nvPr>
            <p:ph idx="1"/>
          </p:nvPr>
        </p:nvPicPr>
        <p:blipFill rotWithShape="1">
          <a:blip r:embed="rId3"/>
          <a:srcRect l="426" r="-1" b="-1"/>
          <a:stretch/>
        </p:blipFill>
        <p:spPr>
          <a:xfrm>
            <a:off x="20" y="1282"/>
            <a:ext cx="12191980" cy="6856718"/>
          </a:xfrm>
          <a:prstGeom prst="rect">
            <a:avLst/>
          </a:prstGeom>
        </p:spPr>
      </p:pic>
    </p:spTree>
    <p:extLst>
      <p:ext uri="{BB962C8B-B14F-4D97-AF65-F5344CB8AC3E}">
        <p14:creationId xmlns:p14="http://schemas.microsoft.com/office/powerpoint/2010/main" val="1198315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DE104-5C64-D5FF-182C-2BFC76697B9A}"/>
              </a:ext>
            </a:extLst>
          </p:cNvPr>
          <p:cNvSpPr>
            <a:spLocks noGrp="1"/>
          </p:cNvSpPr>
          <p:nvPr>
            <p:ph type="title"/>
          </p:nvPr>
        </p:nvSpPr>
        <p:spPr/>
        <p:txBody>
          <a:bodyPr/>
          <a:lstStyle/>
          <a:p>
            <a:r>
              <a:rPr lang="en-GB"/>
              <a:t> Task</a:t>
            </a:r>
          </a:p>
        </p:txBody>
      </p:sp>
      <p:sp>
        <p:nvSpPr>
          <p:cNvPr id="3" name="Content Placeholder 2">
            <a:extLst>
              <a:ext uri="{FF2B5EF4-FFF2-40B4-BE49-F238E27FC236}">
                <a16:creationId xmlns:a16="http://schemas.microsoft.com/office/drawing/2014/main" id="{FD877A69-CD61-8996-4696-DC9B410ADACE}"/>
              </a:ext>
            </a:extLst>
          </p:cNvPr>
          <p:cNvSpPr>
            <a:spLocks noGrp="1"/>
          </p:cNvSpPr>
          <p:nvPr>
            <p:ph idx="1"/>
          </p:nvPr>
        </p:nvSpPr>
        <p:spPr/>
        <p:txBody>
          <a:bodyPr/>
          <a:lstStyle/>
          <a:p>
            <a:endParaRPr lang="en-GB"/>
          </a:p>
          <a:p>
            <a:r>
              <a:rPr lang="en-GB"/>
              <a:t>What are you going to bring to the future of policing in England and Wales?</a:t>
            </a:r>
          </a:p>
          <a:p>
            <a:endParaRPr lang="en-GB"/>
          </a:p>
        </p:txBody>
      </p:sp>
      <p:sp>
        <p:nvSpPr>
          <p:cNvPr id="4" name="Slide Number Placeholder 3">
            <a:extLst>
              <a:ext uri="{FF2B5EF4-FFF2-40B4-BE49-F238E27FC236}">
                <a16:creationId xmlns:a16="http://schemas.microsoft.com/office/drawing/2014/main" id="{7D9E8349-5326-6CE2-C85D-2ECE6632325D}"/>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11</a:t>
            </a:fld>
            <a:endParaRPr lang="en-GB">
              <a:solidFill>
                <a:prstClr val="black">
                  <a:tint val="75000"/>
                </a:prstClr>
              </a:solidFill>
            </a:endParaRPr>
          </a:p>
        </p:txBody>
      </p:sp>
    </p:spTree>
    <p:extLst>
      <p:ext uri="{BB962C8B-B14F-4D97-AF65-F5344CB8AC3E}">
        <p14:creationId xmlns:p14="http://schemas.microsoft.com/office/powerpoint/2010/main" val="1902544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C05BB-B07A-3C76-5A82-942A0AD8EED8}"/>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5E3D77DB-2B1E-FA4D-C85D-AA72290DF3A3}"/>
              </a:ext>
            </a:extLst>
          </p:cNvPr>
          <p:cNvSpPr>
            <a:spLocks noGrp="1"/>
          </p:cNvSpPr>
          <p:nvPr>
            <p:ph idx="1"/>
          </p:nvPr>
        </p:nvSpPr>
        <p:spPr/>
        <p:txBody>
          <a:bodyPr vert="horz" lIns="91440" tIns="45720" rIns="91440" bIns="45720" rtlCol="0" anchor="t">
            <a:normAutofit/>
          </a:bodyPr>
          <a:lstStyle/>
          <a:p>
            <a:r>
              <a:rPr lang="en-GB" dirty="0"/>
              <a:t>What is SARA Model?</a:t>
            </a:r>
          </a:p>
          <a:p>
            <a:r>
              <a:rPr lang="en-GB" dirty="0"/>
              <a:t>What is the NDM Model?</a:t>
            </a:r>
          </a:p>
          <a:p>
            <a:r>
              <a:rPr lang="en-GB" dirty="0"/>
              <a:t>What is CIAPOAR?</a:t>
            </a:r>
          </a:p>
        </p:txBody>
      </p:sp>
      <p:sp>
        <p:nvSpPr>
          <p:cNvPr id="4" name="Slide Number Placeholder 3">
            <a:extLst>
              <a:ext uri="{FF2B5EF4-FFF2-40B4-BE49-F238E27FC236}">
                <a16:creationId xmlns:a16="http://schemas.microsoft.com/office/drawing/2014/main" id="{6F8B3FC3-CAA8-8417-4AB5-585480C6E31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12</a:t>
            </a:fld>
            <a:endParaRPr lang="en-GB">
              <a:solidFill>
                <a:prstClr val="black">
                  <a:tint val="75000"/>
                </a:prstClr>
              </a:solidFill>
            </a:endParaRPr>
          </a:p>
        </p:txBody>
      </p:sp>
    </p:spTree>
    <p:extLst>
      <p:ext uri="{BB962C8B-B14F-4D97-AF65-F5344CB8AC3E}">
        <p14:creationId xmlns:p14="http://schemas.microsoft.com/office/powerpoint/2010/main" val="631215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7FF9B-3A2C-BEED-D3CD-7B05E0C590C2}"/>
              </a:ext>
            </a:extLst>
          </p:cNvPr>
          <p:cNvSpPr>
            <a:spLocks noGrp="1"/>
          </p:cNvSpPr>
          <p:nvPr>
            <p:ph type="title"/>
          </p:nvPr>
        </p:nvSpPr>
        <p:spPr>
          <a:xfrm>
            <a:off x="838200" y="365125"/>
            <a:ext cx="10515600" cy="482132"/>
          </a:xfrm>
        </p:spPr>
        <p:txBody>
          <a:bodyPr>
            <a:normAutofit fontScale="90000"/>
          </a:bodyPr>
          <a:lstStyle/>
          <a:p>
            <a:r>
              <a:rPr lang="en-GB"/>
              <a:t>SARA – What is it?</a:t>
            </a:r>
            <a:endParaRPr lang="en-US"/>
          </a:p>
        </p:txBody>
      </p:sp>
      <p:sp>
        <p:nvSpPr>
          <p:cNvPr id="3" name="Content Placeholder 2">
            <a:extLst>
              <a:ext uri="{FF2B5EF4-FFF2-40B4-BE49-F238E27FC236}">
                <a16:creationId xmlns:a16="http://schemas.microsoft.com/office/drawing/2014/main" id="{C41149D1-538C-8667-49F4-15CB83EEE49B}"/>
              </a:ext>
            </a:extLst>
          </p:cNvPr>
          <p:cNvSpPr>
            <a:spLocks noGrp="1"/>
          </p:cNvSpPr>
          <p:nvPr>
            <p:ph idx="1"/>
          </p:nvPr>
        </p:nvSpPr>
        <p:spPr>
          <a:xfrm>
            <a:off x="363512" y="1162050"/>
            <a:ext cx="11464976" cy="4427799"/>
          </a:xfrm>
        </p:spPr>
        <p:txBody>
          <a:bodyPr>
            <a:normAutofit fontScale="70000" lnSpcReduction="20000"/>
          </a:bodyPr>
          <a:lstStyle/>
          <a:p>
            <a:r>
              <a:rPr lang="en-US"/>
              <a:t>The SARA model helps to apply problem-solving ideas to police practice.</a:t>
            </a:r>
          </a:p>
          <a:p>
            <a:r>
              <a:rPr lang="en-US"/>
              <a:t>It's part of an approach to policing that encourages working creatively and collaboratively with partners and communities experiencing problems.</a:t>
            </a:r>
          </a:p>
          <a:p>
            <a:r>
              <a:rPr lang="en-US"/>
              <a:t>Problem solving provides a process – a tried and tested series of steps to guide and structure efforts to reduce crime and disorder.</a:t>
            </a:r>
          </a:p>
          <a:p>
            <a:r>
              <a:rPr lang="en-US"/>
              <a:t>Scanning involves identifying persistent problems that cause harm and call for police attention.</a:t>
            </a:r>
          </a:p>
          <a:p>
            <a:r>
              <a:rPr lang="en-US"/>
              <a:t>Analysis involves systematic study into the causes or conditions that lead to a problem or enable it to persist.</a:t>
            </a:r>
          </a:p>
          <a:p>
            <a:r>
              <a:rPr lang="en-US"/>
              <a:t>Response is the development or implementation of measures to try to reduce or eliminate the problem.</a:t>
            </a:r>
          </a:p>
          <a:p>
            <a:r>
              <a:rPr lang="en-US"/>
              <a:t>Assessment is evaluation to determine whether the response has worked out as intended and whether the problem has been removed, reduced or unintentionally aggravated.</a:t>
            </a:r>
          </a:p>
          <a:p>
            <a:endParaRPr lang="en-US"/>
          </a:p>
        </p:txBody>
      </p:sp>
    </p:spTree>
    <p:extLst>
      <p:ext uri="{BB962C8B-B14F-4D97-AF65-F5344CB8AC3E}">
        <p14:creationId xmlns:p14="http://schemas.microsoft.com/office/powerpoint/2010/main" val="1657580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Content Placeholder 4" descr="A diagram of a problem solving process">
            <a:extLst>
              <a:ext uri="{FF2B5EF4-FFF2-40B4-BE49-F238E27FC236}">
                <a16:creationId xmlns:a16="http://schemas.microsoft.com/office/drawing/2014/main" id="{194EF997-E989-E358-7954-2B52B74FE067}"/>
              </a:ext>
            </a:extLst>
          </p:cNvPr>
          <p:cNvPicPr>
            <a:picLocks noChangeAspect="1"/>
          </p:cNvPicPr>
          <p:nvPr/>
        </p:nvPicPr>
        <p:blipFill>
          <a:blip r:embed="rId3"/>
          <a:stretch>
            <a:fillRect/>
          </a:stretch>
        </p:blipFill>
        <p:spPr>
          <a:xfrm>
            <a:off x="802258" y="643466"/>
            <a:ext cx="10730900" cy="5571067"/>
          </a:xfrm>
          <a:prstGeom prst="rect">
            <a:avLst/>
          </a:prstGeom>
        </p:spPr>
      </p:pic>
    </p:spTree>
    <p:extLst>
      <p:ext uri="{BB962C8B-B14F-4D97-AF65-F5344CB8AC3E}">
        <p14:creationId xmlns:p14="http://schemas.microsoft.com/office/powerpoint/2010/main" val="3916532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FE2B8-CE2D-45CA-DA5B-FD387EAD7CDA}"/>
              </a:ext>
            </a:extLst>
          </p:cNvPr>
          <p:cNvSpPr>
            <a:spLocks noGrp="1"/>
          </p:cNvSpPr>
          <p:nvPr>
            <p:ph type="title"/>
          </p:nvPr>
        </p:nvSpPr>
        <p:spPr/>
        <p:txBody>
          <a:bodyPr/>
          <a:lstStyle/>
          <a:p>
            <a:r>
              <a:rPr lang="en-GB" dirty="0"/>
              <a:t>CoP</a:t>
            </a:r>
          </a:p>
        </p:txBody>
      </p:sp>
      <p:sp>
        <p:nvSpPr>
          <p:cNvPr id="3" name="Content Placeholder 2">
            <a:extLst>
              <a:ext uri="{FF2B5EF4-FFF2-40B4-BE49-F238E27FC236}">
                <a16:creationId xmlns:a16="http://schemas.microsoft.com/office/drawing/2014/main" id="{17291FFA-6E62-B1FC-A291-65C014BCFDA9}"/>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SARA model | College of Policing</a:t>
            </a:r>
            <a:endParaRPr lang="en-GB"/>
          </a:p>
        </p:txBody>
      </p:sp>
      <p:sp>
        <p:nvSpPr>
          <p:cNvPr id="4" name="Slide Number Placeholder 3">
            <a:extLst>
              <a:ext uri="{FF2B5EF4-FFF2-40B4-BE49-F238E27FC236}">
                <a16:creationId xmlns:a16="http://schemas.microsoft.com/office/drawing/2014/main" id="{6E9F41BF-515A-2E0C-9397-426C24E1EC71}"/>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15</a:t>
            </a:fld>
            <a:endParaRPr lang="en-GB">
              <a:solidFill>
                <a:prstClr val="black">
                  <a:tint val="75000"/>
                </a:prstClr>
              </a:solidFill>
            </a:endParaRPr>
          </a:p>
        </p:txBody>
      </p:sp>
    </p:spTree>
    <p:extLst>
      <p:ext uri="{BB962C8B-B14F-4D97-AF65-F5344CB8AC3E}">
        <p14:creationId xmlns:p14="http://schemas.microsoft.com/office/powerpoint/2010/main" val="1043360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E485-5CFC-9EF4-6519-FEE2A041C1F4}"/>
              </a:ext>
            </a:extLst>
          </p:cNvPr>
          <p:cNvSpPr>
            <a:spLocks noGrp="1"/>
          </p:cNvSpPr>
          <p:nvPr>
            <p:ph type="title"/>
          </p:nvPr>
        </p:nvSpPr>
        <p:spPr/>
        <p:txBody>
          <a:bodyPr/>
          <a:lstStyle/>
          <a:p>
            <a:r>
              <a:rPr lang="en-GB" dirty="0">
                <a:ea typeface="Calibri Light"/>
                <a:cs typeface="Calibri Light"/>
              </a:rPr>
              <a:t>CIAPOAR</a:t>
            </a:r>
            <a:endParaRPr lang="en-GB" dirty="0"/>
          </a:p>
        </p:txBody>
      </p:sp>
      <p:sp>
        <p:nvSpPr>
          <p:cNvPr id="3" name="Content Placeholder 2">
            <a:extLst>
              <a:ext uri="{FF2B5EF4-FFF2-40B4-BE49-F238E27FC236}">
                <a16:creationId xmlns:a16="http://schemas.microsoft.com/office/drawing/2014/main" id="{5F7E38E3-7DF8-EB93-2992-9BED75055AF7}"/>
              </a:ext>
            </a:extLst>
          </p:cNvPr>
          <p:cNvSpPr>
            <a:spLocks noGrp="1"/>
          </p:cNvSpPr>
          <p:nvPr>
            <p:ph idx="1"/>
          </p:nvPr>
        </p:nvSpPr>
        <p:spPr>
          <a:xfrm>
            <a:off x="394677" y="1180125"/>
            <a:ext cx="11187723" cy="4337108"/>
          </a:xfrm>
        </p:spPr>
        <p:txBody>
          <a:bodyPr vert="horz" lIns="91440" tIns="45720" rIns="91440" bIns="45720" rtlCol="0" anchor="t">
            <a:normAutofit fontScale="92500" lnSpcReduction="20000"/>
          </a:bodyPr>
          <a:lstStyle/>
          <a:p>
            <a:r>
              <a:rPr lang="en-GB" dirty="0">
                <a:ea typeface="Calibri"/>
                <a:cs typeface="Calibri"/>
              </a:rPr>
              <a:t>C - Code of Ethics Is the process of being revised but will remain at the centre of the NDM and is cross referenced throughout </a:t>
            </a:r>
          </a:p>
          <a:p>
            <a:r>
              <a:rPr lang="en-GB" dirty="0">
                <a:ea typeface="Calibri"/>
                <a:cs typeface="Calibri"/>
              </a:rPr>
              <a:t>I - Information gathered information on intelligence </a:t>
            </a:r>
            <a:endParaRPr lang="en-GB">
              <a:ea typeface="Calibri"/>
              <a:cs typeface="Calibri"/>
            </a:endParaRPr>
          </a:p>
          <a:p>
            <a:r>
              <a:rPr lang="en-GB" dirty="0">
                <a:ea typeface="Calibri"/>
                <a:cs typeface="Calibri"/>
              </a:rPr>
              <a:t>A- assessment assess threat and risk and develop a working strategy</a:t>
            </a:r>
          </a:p>
          <a:p>
            <a:r>
              <a:rPr lang="en-GB" dirty="0">
                <a:ea typeface="Calibri"/>
                <a:cs typeface="Calibri"/>
              </a:rPr>
              <a:t>P -  powers and policy consider powers and policy </a:t>
            </a:r>
            <a:endParaRPr lang="en-GB">
              <a:ea typeface="Calibri"/>
              <a:cs typeface="Calibri"/>
            </a:endParaRPr>
          </a:p>
          <a:p>
            <a:r>
              <a:rPr lang="en-GB" dirty="0">
                <a:ea typeface="Calibri"/>
                <a:cs typeface="Calibri"/>
              </a:rPr>
              <a:t>O - options identify the options and contingencies</a:t>
            </a:r>
          </a:p>
          <a:p>
            <a:r>
              <a:rPr lang="en-GB" dirty="0">
                <a:ea typeface="Calibri"/>
                <a:cs typeface="Calibri"/>
              </a:rPr>
              <a:t>A - action take action and then </a:t>
            </a:r>
          </a:p>
          <a:p>
            <a:r>
              <a:rPr lang="en-GB" dirty="0">
                <a:ea typeface="Calibri"/>
                <a:cs typeface="Calibri"/>
              </a:rPr>
              <a:t>R - review</a:t>
            </a:r>
            <a:endParaRPr lang="en-GB" dirty="0"/>
          </a:p>
        </p:txBody>
      </p:sp>
    </p:spTree>
    <p:extLst>
      <p:ext uri="{BB962C8B-B14F-4D97-AF65-F5344CB8AC3E}">
        <p14:creationId xmlns:p14="http://schemas.microsoft.com/office/powerpoint/2010/main" val="3319302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BCFA-D612-8583-1490-DC8F9E5E927F}"/>
              </a:ext>
            </a:extLst>
          </p:cNvPr>
          <p:cNvSpPr>
            <a:spLocks noGrp="1"/>
          </p:cNvSpPr>
          <p:nvPr>
            <p:ph type="title"/>
          </p:nvPr>
        </p:nvSpPr>
        <p:spPr>
          <a:xfrm>
            <a:off x="609600" y="274638"/>
            <a:ext cx="10972800" cy="947616"/>
          </a:xfrm>
        </p:spPr>
        <p:txBody>
          <a:bodyPr/>
          <a:lstStyle/>
          <a:p>
            <a:r>
              <a:rPr lang="en-GB" sz="3200" b="1" dirty="0">
                <a:solidFill>
                  <a:srgbClr val="2E2C70"/>
                </a:solidFill>
                <a:ea typeface="+mj-lt"/>
                <a:cs typeface="+mj-lt"/>
              </a:rPr>
              <a:t>Six key elements (CIAPOAR)</a:t>
            </a:r>
            <a:endParaRPr lang="en-US" dirty="0"/>
          </a:p>
        </p:txBody>
      </p:sp>
      <p:sp>
        <p:nvSpPr>
          <p:cNvPr id="3" name="Content Placeholder 2">
            <a:extLst>
              <a:ext uri="{FF2B5EF4-FFF2-40B4-BE49-F238E27FC236}">
                <a16:creationId xmlns:a16="http://schemas.microsoft.com/office/drawing/2014/main" id="{7AAC5208-CDC5-C4BF-1622-C1AE4D01A035}"/>
              </a:ext>
            </a:extLst>
          </p:cNvPr>
          <p:cNvSpPr>
            <a:spLocks noGrp="1"/>
          </p:cNvSpPr>
          <p:nvPr>
            <p:ph idx="1"/>
          </p:nvPr>
        </p:nvSpPr>
        <p:spPr>
          <a:xfrm>
            <a:off x="609600" y="1424355"/>
            <a:ext cx="10972800" cy="4092878"/>
          </a:xfrm>
        </p:spPr>
        <p:txBody>
          <a:bodyPr vert="horz" lIns="91440" tIns="45720" rIns="91440" bIns="45720" rtlCol="0" anchor="t">
            <a:noAutofit/>
          </a:bodyPr>
          <a:lstStyle/>
          <a:p>
            <a:r>
              <a:rPr lang="en-GB" sz="2000" dirty="0">
                <a:latin typeface="Calibri"/>
                <a:ea typeface="Calibri"/>
                <a:cs typeface="Calibri"/>
              </a:rPr>
              <a:t>The mnemonic CIAPOAR can help decision makers to remember the six key elements of the NDM. It also acts as an aide-memoire in aspects of decision making and recording the rationale.</a:t>
            </a:r>
            <a:endParaRPr lang="en-GB">
              <a:latin typeface="Myriad Pro"/>
              <a:ea typeface="Calibri"/>
              <a:cs typeface="Calibri"/>
            </a:endParaRPr>
          </a:p>
          <a:p>
            <a:r>
              <a:rPr lang="en-GB" sz="2000" dirty="0">
                <a:latin typeface="Calibri"/>
                <a:ea typeface="Calibri"/>
                <a:cs typeface="Calibri"/>
              </a:rPr>
              <a:t>Code of Ethics – </a:t>
            </a:r>
            <a:r>
              <a:rPr lang="en-GB" sz="2000" b="1" u="sng" dirty="0">
                <a:solidFill>
                  <a:srgbClr val="2E2C70"/>
                </a:solidFill>
                <a:latin typeface="Calibri"/>
                <a:ea typeface="Calibri"/>
                <a:cs typeface="Calibri"/>
                <a:hlinkClick r:id="rId2"/>
              </a:rPr>
              <a:t>Ethical policing principles</a:t>
            </a:r>
            <a:r>
              <a:rPr lang="en-GB" sz="2000" dirty="0">
                <a:latin typeface="Calibri"/>
                <a:ea typeface="Calibri"/>
                <a:cs typeface="Calibri"/>
              </a:rPr>
              <a:t> and </a:t>
            </a:r>
            <a:r>
              <a:rPr lang="en-GB" sz="2000" b="1" u="sng" dirty="0">
                <a:solidFill>
                  <a:srgbClr val="2E2C70"/>
                </a:solidFill>
                <a:latin typeface="Calibri"/>
                <a:ea typeface="Calibri"/>
                <a:cs typeface="Calibri"/>
                <a:hlinkClick r:id="rId3"/>
              </a:rPr>
              <a:t>Guidance for ethical and professional behaviour in policing</a:t>
            </a:r>
            <a:r>
              <a:rPr lang="en-GB" sz="2000" dirty="0">
                <a:latin typeface="Calibri"/>
                <a:ea typeface="Calibri"/>
                <a:cs typeface="Calibri"/>
              </a:rPr>
              <a:t>.</a:t>
            </a:r>
          </a:p>
          <a:p>
            <a:r>
              <a:rPr lang="en-GB" sz="2000" dirty="0">
                <a:latin typeface="Calibri"/>
                <a:ea typeface="Calibri"/>
                <a:cs typeface="Calibri"/>
              </a:rPr>
              <a:t>Information – gather information and intelligence.</a:t>
            </a:r>
          </a:p>
          <a:p>
            <a:r>
              <a:rPr lang="en-GB" sz="2000" dirty="0">
                <a:latin typeface="Calibri"/>
                <a:ea typeface="Calibri"/>
                <a:cs typeface="Calibri"/>
              </a:rPr>
              <a:t>Assessment – assess threat and risk and develop a working strategy.</a:t>
            </a:r>
          </a:p>
          <a:p>
            <a:r>
              <a:rPr lang="en-GB" sz="2000" dirty="0">
                <a:latin typeface="Calibri"/>
                <a:ea typeface="Calibri"/>
                <a:cs typeface="Calibri"/>
              </a:rPr>
              <a:t>Powers and policy – consider powers and policy.</a:t>
            </a:r>
          </a:p>
          <a:p>
            <a:r>
              <a:rPr lang="en-GB" sz="2000" dirty="0">
                <a:latin typeface="Calibri"/>
                <a:ea typeface="Calibri"/>
                <a:cs typeface="Calibri"/>
              </a:rPr>
              <a:t>Options – identify options and contingencies.</a:t>
            </a:r>
          </a:p>
          <a:p>
            <a:r>
              <a:rPr lang="en-GB" sz="2000" dirty="0">
                <a:latin typeface="Calibri"/>
                <a:ea typeface="Calibri"/>
                <a:cs typeface="Calibri"/>
              </a:rPr>
              <a:t>Action and review – take action and review what happened. </a:t>
            </a:r>
          </a:p>
          <a:p>
            <a:r>
              <a:rPr lang="en-GB" sz="2000" dirty="0">
                <a:latin typeface="Calibri"/>
                <a:ea typeface="Calibri"/>
                <a:cs typeface="Calibri"/>
              </a:rPr>
              <a:t>CIAPOAR may also be useful when describing or reviewing a decision.</a:t>
            </a:r>
          </a:p>
          <a:p>
            <a:endParaRPr lang="en-GB" dirty="0"/>
          </a:p>
        </p:txBody>
      </p:sp>
      <p:sp>
        <p:nvSpPr>
          <p:cNvPr id="4" name="Slide Number Placeholder 3">
            <a:extLst>
              <a:ext uri="{FF2B5EF4-FFF2-40B4-BE49-F238E27FC236}">
                <a16:creationId xmlns:a16="http://schemas.microsoft.com/office/drawing/2014/main" id="{EECACE4C-6D20-C4B9-A01A-F8E93AC2D48A}"/>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17</a:t>
            </a:fld>
            <a:endParaRPr lang="en-GB">
              <a:solidFill>
                <a:prstClr val="black">
                  <a:tint val="75000"/>
                </a:prstClr>
              </a:solidFill>
            </a:endParaRPr>
          </a:p>
        </p:txBody>
      </p:sp>
    </p:spTree>
    <p:extLst>
      <p:ext uri="{BB962C8B-B14F-4D97-AF65-F5344CB8AC3E}">
        <p14:creationId xmlns:p14="http://schemas.microsoft.com/office/powerpoint/2010/main" val="3847799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73A14-6DFD-8F52-C1F0-B449E8C8DD09}"/>
              </a:ext>
            </a:extLst>
          </p:cNvPr>
          <p:cNvSpPr>
            <a:spLocks noGrp="1"/>
          </p:cNvSpPr>
          <p:nvPr>
            <p:ph type="title"/>
          </p:nvPr>
        </p:nvSpPr>
        <p:spPr/>
        <p:txBody>
          <a:bodyPr/>
          <a:lstStyle/>
          <a:p>
            <a:r>
              <a:rPr lang="en-GB" dirty="0"/>
              <a:t>What makes up a society?</a:t>
            </a:r>
          </a:p>
        </p:txBody>
      </p:sp>
      <p:pic>
        <p:nvPicPr>
          <p:cNvPr id="5" name="Content Placeholder 4">
            <a:extLst>
              <a:ext uri="{FF2B5EF4-FFF2-40B4-BE49-F238E27FC236}">
                <a16:creationId xmlns:a16="http://schemas.microsoft.com/office/drawing/2014/main" id="{D43D78E5-61B0-F001-3C81-A80F0EEFB444}"/>
              </a:ext>
            </a:extLst>
          </p:cNvPr>
          <p:cNvPicPr>
            <a:picLocks noGrp="1" noChangeAspect="1"/>
          </p:cNvPicPr>
          <p:nvPr>
            <p:ph idx="1"/>
          </p:nvPr>
        </p:nvPicPr>
        <p:blipFill>
          <a:blip r:embed="rId2"/>
          <a:stretch>
            <a:fillRect/>
          </a:stretch>
        </p:blipFill>
        <p:spPr>
          <a:xfrm>
            <a:off x="3475113" y="1600201"/>
            <a:ext cx="4436965" cy="3917032"/>
          </a:xfrm>
          <a:prstGeom prst="rect">
            <a:avLst/>
          </a:prstGeom>
        </p:spPr>
      </p:pic>
      <p:sp>
        <p:nvSpPr>
          <p:cNvPr id="4" name="Slide Number Placeholder 3">
            <a:extLst>
              <a:ext uri="{FF2B5EF4-FFF2-40B4-BE49-F238E27FC236}">
                <a16:creationId xmlns:a16="http://schemas.microsoft.com/office/drawing/2014/main" id="{E0B5A6C8-CFB7-82D3-6AE2-2C478EC7DDC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18</a:t>
            </a:fld>
            <a:endParaRPr lang="en-GB">
              <a:solidFill>
                <a:prstClr val="black">
                  <a:tint val="75000"/>
                </a:prstClr>
              </a:solidFill>
            </a:endParaRPr>
          </a:p>
        </p:txBody>
      </p:sp>
    </p:spTree>
    <p:extLst>
      <p:ext uri="{BB962C8B-B14F-4D97-AF65-F5344CB8AC3E}">
        <p14:creationId xmlns:p14="http://schemas.microsoft.com/office/powerpoint/2010/main" val="14013395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E9A55-9552-D552-1C55-C7CADB431A65}"/>
              </a:ext>
            </a:extLst>
          </p:cNvPr>
          <p:cNvSpPr>
            <a:spLocks noGrp="1"/>
          </p:cNvSpPr>
          <p:nvPr>
            <p:ph type="title"/>
          </p:nvPr>
        </p:nvSpPr>
        <p:spPr/>
        <p:txBody>
          <a:bodyPr/>
          <a:lstStyle/>
          <a:p>
            <a:r>
              <a:rPr lang="en-GB"/>
              <a:t>What is a society?</a:t>
            </a:r>
          </a:p>
        </p:txBody>
      </p:sp>
      <p:sp>
        <p:nvSpPr>
          <p:cNvPr id="3" name="Content Placeholder 2">
            <a:extLst>
              <a:ext uri="{FF2B5EF4-FFF2-40B4-BE49-F238E27FC236}">
                <a16:creationId xmlns:a16="http://schemas.microsoft.com/office/drawing/2014/main" id="{4719684E-8F0F-093C-2E58-51CB66A9AD4B}"/>
              </a:ext>
            </a:extLst>
          </p:cNvPr>
          <p:cNvSpPr>
            <a:spLocks noGrp="1"/>
          </p:cNvSpPr>
          <p:nvPr>
            <p:ph idx="1"/>
          </p:nvPr>
        </p:nvSpPr>
        <p:spPr/>
        <p:txBody>
          <a:bodyPr vert="horz" lIns="91440" tIns="45720" rIns="91440" bIns="45720" rtlCol="0" anchor="t">
            <a:normAutofit/>
          </a:bodyPr>
          <a:lstStyle/>
          <a:p>
            <a:r>
              <a:rPr lang="en-GB" dirty="0">
                <a:latin typeface="Calibri"/>
                <a:ea typeface="Calibri"/>
                <a:cs typeface="Calibri"/>
              </a:rPr>
              <a:t>A group of organised people living together in a </a:t>
            </a:r>
            <a:r>
              <a:rPr lang="en-GB">
                <a:latin typeface="Calibri"/>
                <a:ea typeface="Calibri"/>
                <a:cs typeface="Calibri"/>
              </a:rPr>
              <a:t>shared community</a:t>
            </a:r>
            <a:endParaRPr lang="en-GB" dirty="0">
              <a:latin typeface="Calibri"/>
              <a:ea typeface="Calibri"/>
              <a:cs typeface="Calibri"/>
            </a:endParaRPr>
          </a:p>
          <a:p>
            <a:r>
              <a:rPr lang="en-GB">
                <a:latin typeface="Calibri"/>
                <a:ea typeface="Calibri"/>
                <a:cs typeface="Calibri"/>
              </a:rPr>
              <a:t>There are social interactions</a:t>
            </a:r>
            <a:endParaRPr lang="en-GB" dirty="0">
              <a:latin typeface="Calibri"/>
              <a:ea typeface="Calibri"/>
              <a:cs typeface="Calibri"/>
            </a:endParaRPr>
          </a:p>
          <a:p>
            <a:r>
              <a:rPr lang="en-GB">
                <a:latin typeface="Calibri"/>
                <a:ea typeface="Calibri"/>
                <a:cs typeface="Calibri"/>
              </a:rPr>
              <a:t>Shared cultural norms</a:t>
            </a:r>
          </a:p>
          <a:p>
            <a:r>
              <a:rPr lang="en-GB" sz="2800" dirty="0">
                <a:latin typeface="Calibri"/>
                <a:ea typeface="Calibri"/>
                <a:cs typeface="Calibri"/>
              </a:rPr>
              <a:t>A large group of people who live together in an organised way, making </a:t>
            </a:r>
            <a:r>
              <a:rPr lang="en-GB" sz="2800">
                <a:latin typeface="Calibri"/>
                <a:ea typeface="Calibri"/>
                <a:cs typeface="Calibri"/>
              </a:rPr>
              <a:t>decisions about</a:t>
            </a:r>
            <a:r>
              <a:rPr lang="en-GB" sz="2800" dirty="0">
                <a:latin typeface="Calibri"/>
                <a:ea typeface="Calibri"/>
                <a:cs typeface="Calibri"/>
              </a:rPr>
              <a:t> how to do things </a:t>
            </a:r>
            <a:r>
              <a:rPr lang="en-GB" sz="2800">
                <a:latin typeface="Calibri"/>
                <a:ea typeface="Calibri"/>
                <a:cs typeface="Calibri"/>
              </a:rPr>
              <a:t>and sharing the work that needs to be done.</a:t>
            </a:r>
          </a:p>
        </p:txBody>
      </p:sp>
      <p:sp>
        <p:nvSpPr>
          <p:cNvPr id="4" name="Slide Number Placeholder 3">
            <a:extLst>
              <a:ext uri="{FF2B5EF4-FFF2-40B4-BE49-F238E27FC236}">
                <a16:creationId xmlns:a16="http://schemas.microsoft.com/office/drawing/2014/main" id="{EE921546-BDAA-D6B9-C983-FA1C1326C51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19</a:t>
            </a:fld>
            <a:endParaRPr lang="en-GB">
              <a:solidFill>
                <a:prstClr val="black">
                  <a:tint val="75000"/>
                </a:prstClr>
              </a:solidFill>
            </a:endParaRPr>
          </a:p>
        </p:txBody>
      </p:sp>
    </p:spTree>
    <p:extLst>
      <p:ext uri="{BB962C8B-B14F-4D97-AF65-F5344CB8AC3E}">
        <p14:creationId xmlns:p14="http://schemas.microsoft.com/office/powerpoint/2010/main" val="1080648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6716E-0AC4-EC2B-3F48-38D20309DCF2}"/>
              </a:ext>
            </a:extLst>
          </p:cNvPr>
          <p:cNvSpPr>
            <a:spLocks noGrp="1"/>
          </p:cNvSpPr>
          <p:nvPr>
            <p:ph type="title"/>
          </p:nvPr>
        </p:nvSpPr>
        <p:spPr>
          <a:xfrm>
            <a:off x="609600" y="274638"/>
            <a:ext cx="10972800" cy="806450"/>
          </a:xfrm>
        </p:spPr>
        <p:txBody>
          <a:bodyPr/>
          <a:lstStyle/>
          <a:p>
            <a:r>
              <a:rPr lang="en-GB" dirty="0"/>
              <a:t>Society</a:t>
            </a:r>
          </a:p>
        </p:txBody>
      </p:sp>
      <p:pic>
        <p:nvPicPr>
          <p:cNvPr id="5" name="Content Placeholder 4">
            <a:extLst>
              <a:ext uri="{FF2B5EF4-FFF2-40B4-BE49-F238E27FC236}">
                <a16:creationId xmlns:a16="http://schemas.microsoft.com/office/drawing/2014/main" id="{524A7B02-61A1-10AF-36B3-0F3EE791BB5F}"/>
              </a:ext>
            </a:extLst>
          </p:cNvPr>
          <p:cNvPicPr>
            <a:picLocks noGrp="1" noChangeAspect="1"/>
          </p:cNvPicPr>
          <p:nvPr>
            <p:ph idx="1"/>
          </p:nvPr>
        </p:nvPicPr>
        <p:blipFill>
          <a:blip r:embed="rId3"/>
          <a:stretch>
            <a:fillRect/>
          </a:stretch>
        </p:blipFill>
        <p:spPr>
          <a:xfrm>
            <a:off x="1323975" y="1120317"/>
            <a:ext cx="9283700" cy="4032250"/>
          </a:xfrm>
          <a:prstGeom prst="rect">
            <a:avLst/>
          </a:prstGeom>
        </p:spPr>
      </p:pic>
      <p:sp>
        <p:nvSpPr>
          <p:cNvPr id="4" name="Slide Number Placeholder 3">
            <a:extLst>
              <a:ext uri="{FF2B5EF4-FFF2-40B4-BE49-F238E27FC236}">
                <a16:creationId xmlns:a16="http://schemas.microsoft.com/office/drawing/2014/main" id="{C75FE345-AD46-15CD-FCFB-B8D9840096C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20</a:t>
            </a:fld>
            <a:endParaRPr lang="en-GB">
              <a:solidFill>
                <a:prstClr val="black">
                  <a:tint val="75000"/>
                </a:prstClr>
              </a:solidFill>
            </a:endParaRPr>
          </a:p>
        </p:txBody>
      </p:sp>
    </p:spTree>
    <p:extLst>
      <p:ext uri="{BB962C8B-B14F-4D97-AF65-F5344CB8AC3E}">
        <p14:creationId xmlns:p14="http://schemas.microsoft.com/office/powerpoint/2010/main" val="2526076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E9A6627-FE5C-75E9-8E98-8CBB8D99A76E}"/>
              </a:ext>
            </a:extLst>
          </p:cNvPr>
          <p:cNvSpPr>
            <a:spLocks noGrp="1"/>
          </p:cNvSpPr>
          <p:nvPr>
            <p:ph type="title"/>
          </p:nvPr>
        </p:nvSpPr>
        <p:spPr>
          <a:xfrm>
            <a:off x="609600" y="274638"/>
            <a:ext cx="10972800" cy="745435"/>
          </a:xfrm>
        </p:spPr>
        <p:txBody>
          <a:bodyPr>
            <a:normAutofit/>
          </a:bodyPr>
          <a:lstStyle/>
          <a:p>
            <a:r>
              <a:rPr lang="en-GB" sz="1800" dirty="0"/>
              <a:t>What is a neighbourhood?</a:t>
            </a:r>
          </a:p>
        </p:txBody>
      </p:sp>
      <p:sp>
        <p:nvSpPr>
          <p:cNvPr id="12" name="Content Placeholder 2">
            <a:extLst>
              <a:ext uri="{FF2B5EF4-FFF2-40B4-BE49-F238E27FC236}">
                <a16:creationId xmlns:a16="http://schemas.microsoft.com/office/drawing/2014/main" id="{FB468F45-DADC-2F36-A52B-69712BF83739}"/>
              </a:ext>
            </a:extLst>
          </p:cNvPr>
          <p:cNvSpPr>
            <a:spLocks noGrp="1"/>
          </p:cNvSpPr>
          <p:nvPr>
            <p:ph sz="half" idx="1"/>
          </p:nvPr>
        </p:nvSpPr>
        <p:spPr>
          <a:xfrm>
            <a:off x="609600" y="938136"/>
            <a:ext cx="5384800" cy="4651105"/>
          </a:xfrm>
        </p:spPr>
        <p:txBody>
          <a:bodyPr vert="horz" lIns="91440" tIns="45720" rIns="91440" bIns="45720" rtlCol="0" anchor="t">
            <a:normAutofit fontScale="92500" lnSpcReduction="10000"/>
          </a:bodyPr>
          <a:lstStyle/>
          <a:p>
            <a:r>
              <a:rPr lang="en-GB" dirty="0"/>
              <a:t>A functional, geographical (postcode) area.</a:t>
            </a:r>
          </a:p>
          <a:p>
            <a:r>
              <a:rPr lang="en-GB" dirty="0"/>
              <a:t>Inner-city resident</a:t>
            </a:r>
          </a:p>
          <a:p>
            <a:r>
              <a:rPr lang="en-GB" dirty="0"/>
              <a:t>Rural neighbourhood area</a:t>
            </a:r>
          </a:p>
          <a:p>
            <a:r>
              <a:rPr lang="en-GB" dirty="0"/>
              <a:t>Could mean the difference between a few streets or estates where they live.</a:t>
            </a:r>
          </a:p>
          <a:p>
            <a:r>
              <a:rPr lang="en-GB" dirty="0"/>
              <a:t>For the country could be their village or parish</a:t>
            </a:r>
          </a:p>
          <a:p>
            <a:r>
              <a:rPr lang="en-GB" dirty="0"/>
              <a:t>How would you define your own neighbourhood or community?</a:t>
            </a:r>
          </a:p>
        </p:txBody>
      </p:sp>
      <p:pic>
        <p:nvPicPr>
          <p:cNvPr id="5" name="Content Placeholder 4">
            <a:extLst>
              <a:ext uri="{FF2B5EF4-FFF2-40B4-BE49-F238E27FC236}">
                <a16:creationId xmlns:a16="http://schemas.microsoft.com/office/drawing/2014/main" id="{C30C3AB7-3FF5-BE91-F33A-958751421D4D}"/>
              </a:ext>
            </a:extLst>
          </p:cNvPr>
          <p:cNvPicPr>
            <a:picLocks noGrp="1" noChangeAspect="1"/>
          </p:cNvPicPr>
          <p:nvPr>
            <p:ph sz="half" idx="2"/>
          </p:nvPr>
        </p:nvPicPr>
        <p:blipFill>
          <a:blip r:embed="rId3"/>
          <a:stretch>
            <a:fillRect/>
          </a:stretch>
        </p:blipFill>
        <p:spPr>
          <a:xfrm>
            <a:off x="6614372" y="1600201"/>
            <a:ext cx="4551255" cy="3989040"/>
          </a:xfrm>
          <a:prstGeom prst="rect">
            <a:avLst/>
          </a:prstGeom>
          <a:noFill/>
        </p:spPr>
      </p:pic>
      <p:sp>
        <p:nvSpPr>
          <p:cNvPr id="4" name="Slide Number Placeholder 3">
            <a:extLst>
              <a:ext uri="{FF2B5EF4-FFF2-40B4-BE49-F238E27FC236}">
                <a16:creationId xmlns:a16="http://schemas.microsoft.com/office/drawing/2014/main" id="{D74D2F0C-CAE1-5319-36E9-4E60C3035747}"/>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21</a:t>
            </a:fld>
            <a:endParaRPr lang="en-GB">
              <a:solidFill>
                <a:prstClr val="black">
                  <a:tint val="75000"/>
                </a:prstClr>
              </a:solidFill>
            </a:endParaRPr>
          </a:p>
        </p:txBody>
      </p:sp>
    </p:spTree>
    <p:extLst>
      <p:ext uri="{BB962C8B-B14F-4D97-AF65-F5344CB8AC3E}">
        <p14:creationId xmlns:p14="http://schemas.microsoft.com/office/powerpoint/2010/main" val="3101475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8372E17-D34B-F39D-A997-3CD9A7703BD5}"/>
              </a:ext>
            </a:extLst>
          </p:cNvPr>
          <p:cNvPicPr>
            <a:picLocks noChangeAspect="1"/>
          </p:cNvPicPr>
          <p:nvPr/>
        </p:nvPicPr>
        <p:blipFill>
          <a:blip r:embed="rId2"/>
          <a:srcRect t="9896" b="3232"/>
          <a:stretch>
            <a:fillRect/>
          </a:stretch>
        </p:blipFill>
        <p:spPr>
          <a:xfrm>
            <a:off x="20" y="10"/>
            <a:ext cx="12191980" cy="6857990"/>
          </a:xfrm>
          <a:prstGeom prst="rect">
            <a:avLst/>
          </a:prstGeom>
          <a:noFill/>
        </p:spPr>
      </p:pic>
      <p:sp>
        <p:nvSpPr>
          <p:cNvPr id="2" name="Slide Number Placeholder 1" hidden="1">
            <a:extLst>
              <a:ext uri="{FF2B5EF4-FFF2-40B4-BE49-F238E27FC236}">
                <a16:creationId xmlns:a16="http://schemas.microsoft.com/office/drawing/2014/main" id="{516557CC-5BBB-5370-74A2-87CD22979332}"/>
              </a:ext>
            </a:extLst>
          </p:cNvPr>
          <p:cNvSpPr>
            <a:spLocks noGrp="1"/>
          </p:cNvSpPr>
          <p:nvPr>
            <p:ph type="sldNum" sz="quarter" idx="12"/>
          </p:nvPr>
        </p:nvSpPr>
        <p:spPr/>
        <p:txBody>
          <a:bodyPr/>
          <a:lstStyle/>
          <a:p>
            <a:pPr>
              <a:spcAft>
                <a:spcPts val="600"/>
              </a:spcAft>
            </a:pPr>
            <a:fld id="{AC82685A-BD3A-4230-8D85-804689F67293}" type="slidenum">
              <a:rPr lang="en-GB" smtClean="0">
                <a:solidFill>
                  <a:prstClr val="black">
                    <a:tint val="75000"/>
                  </a:prstClr>
                </a:solidFill>
              </a:rPr>
              <a:pPr>
                <a:spcAft>
                  <a:spcPts val="600"/>
                </a:spcAft>
              </a:pPr>
              <a:t>22</a:t>
            </a:fld>
            <a:endParaRPr lang="en-GB">
              <a:solidFill>
                <a:prstClr val="black">
                  <a:tint val="75000"/>
                </a:prstClr>
              </a:solidFill>
            </a:endParaRPr>
          </a:p>
        </p:txBody>
      </p:sp>
    </p:spTree>
    <p:extLst>
      <p:ext uri="{BB962C8B-B14F-4D97-AF65-F5344CB8AC3E}">
        <p14:creationId xmlns:p14="http://schemas.microsoft.com/office/powerpoint/2010/main" val="934894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C0F8-A4E8-8618-2DB2-5CCA7150F5AC}"/>
              </a:ext>
            </a:extLst>
          </p:cNvPr>
          <p:cNvSpPr>
            <a:spLocks noGrp="1"/>
          </p:cNvSpPr>
          <p:nvPr>
            <p:ph type="title"/>
          </p:nvPr>
        </p:nvSpPr>
        <p:spPr>
          <a:xfrm>
            <a:off x="609600" y="274638"/>
            <a:ext cx="10972800" cy="579783"/>
          </a:xfrm>
        </p:spPr>
        <p:txBody>
          <a:bodyPr>
            <a:normAutofit fontScale="90000"/>
          </a:bodyPr>
          <a:lstStyle/>
          <a:p>
            <a:r>
              <a:rPr lang="en-GB"/>
              <a:t>Community</a:t>
            </a:r>
          </a:p>
        </p:txBody>
      </p:sp>
      <p:sp>
        <p:nvSpPr>
          <p:cNvPr id="3" name="Content Placeholder 2">
            <a:extLst>
              <a:ext uri="{FF2B5EF4-FFF2-40B4-BE49-F238E27FC236}">
                <a16:creationId xmlns:a16="http://schemas.microsoft.com/office/drawing/2014/main" id="{E128B774-2C04-A224-021D-813F67858D12}"/>
              </a:ext>
            </a:extLst>
          </p:cNvPr>
          <p:cNvSpPr>
            <a:spLocks noGrp="1"/>
          </p:cNvSpPr>
          <p:nvPr>
            <p:ph idx="1"/>
          </p:nvPr>
        </p:nvSpPr>
        <p:spPr>
          <a:xfrm>
            <a:off x="570567" y="610614"/>
            <a:ext cx="4734858" cy="4764593"/>
          </a:xfrm>
        </p:spPr>
        <p:txBody>
          <a:bodyPr>
            <a:normAutofit lnSpcReduction="10000"/>
          </a:bodyPr>
          <a:lstStyle/>
          <a:p>
            <a:pPr marL="342900" lvl="0" indent="-342900">
              <a:buFont typeface="Symbol" panose="05050102010706020507" pitchFamily="18" charset="2"/>
              <a:buChar char=""/>
              <a:tabLst>
                <a:tab pos="817245" algn="l"/>
              </a:tabLst>
            </a:pPr>
            <a:r>
              <a:rPr lang="en-GB">
                <a:effectLst/>
                <a:latin typeface="Arial" panose="020B0604020202020204" pitchFamily="34" charset="0"/>
                <a:ea typeface="Times New Roman" panose="02020603050405020304" pitchFamily="18" charset="0"/>
                <a:cs typeface="Times New Roman" panose="02020603050405020304" pitchFamily="18" charset="0"/>
              </a:rPr>
              <a:t>Geographical communities as physical areas of place-based public policy</a:t>
            </a:r>
            <a:endParaRPr lang="en-GB">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tabLst>
                <a:tab pos="817245" algn="l"/>
              </a:tabLst>
            </a:pPr>
            <a:r>
              <a:rPr lang="en-GB">
                <a:effectLst/>
                <a:latin typeface="Arial" panose="020B0604020202020204" pitchFamily="34" charset="0"/>
                <a:ea typeface="Times New Roman" panose="02020603050405020304" pitchFamily="18" charset="0"/>
                <a:cs typeface="Times New Roman" panose="02020603050405020304" pitchFamily="18" charset="0"/>
              </a:rPr>
              <a:t>Communities of interest as associations of individuals or groups with common interests</a:t>
            </a:r>
            <a:endParaRPr lang="en-GB">
              <a:effectLst/>
              <a:latin typeface="Times New Roman" panose="02020603050405020304" pitchFamily="18" charset="0"/>
              <a:ea typeface="Times New Roman" panose="02020603050405020304" pitchFamily="18" charset="0"/>
            </a:endParaRPr>
          </a:p>
        </p:txBody>
      </p:sp>
      <p:sp>
        <p:nvSpPr>
          <p:cNvPr id="4" name="Rectangle: Rounded Corners 3">
            <a:extLst>
              <a:ext uri="{FF2B5EF4-FFF2-40B4-BE49-F238E27FC236}">
                <a16:creationId xmlns:a16="http://schemas.microsoft.com/office/drawing/2014/main" id="{7BB8D747-F0AC-5B1A-80F2-3A251E3842CD}"/>
              </a:ext>
            </a:extLst>
          </p:cNvPr>
          <p:cNvSpPr/>
          <p:nvPr/>
        </p:nvSpPr>
        <p:spPr>
          <a:xfrm>
            <a:off x="6648450" y="1190625"/>
            <a:ext cx="4467225" cy="1781175"/>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a:ln>
                  <a:noFill/>
                </a:ln>
                <a:solidFill>
                  <a:schemeClr val="tx1"/>
                </a:solidFill>
                <a:effectLst/>
                <a:uLnTx/>
                <a:uFillTx/>
                <a:latin typeface="Aptos" panose="02110004020202020204"/>
                <a:ea typeface="+mn-ea"/>
                <a:cs typeface="+mn-cs"/>
              </a:rPr>
              <a:t>Place</a:t>
            </a:r>
            <a:endParaRPr lang="en-GB" sz="6000" b="0" i="0" u="none" strike="noStrike" kern="1200" cap="none" spc="0" normalizeH="0" baseline="0" noProof="0">
              <a:ln>
                <a:noFill/>
              </a:ln>
              <a:solidFill>
                <a:schemeClr val="tx1"/>
              </a:solidFill>
              <a:effectLst/>
              <a:uLnTx/>
              <a:uFillTx/>
              <a:latin typeface="Aptos" panose="02110004020202020204"/>
            </a:endParaRPr>
          </a:p>
        </p:txBody>
      </p:sp>
      <p:sp>
        <p:nvSpPr>
          <p:cNvPr id="5" name="Rectangle: Rounded Corners 4">
            <a:extLst>
              <a:ext uri="{FF2B5EF4-FFF2-40B4-BE49-F238E27FC236}">
                <a16:creationId xmlns:a16="http://schemas.microsoft.com/office/drawing/2014/main" id="{EF5C498C-BC77-50BF-6E92-9597295EBC98}"/>
              </a:ext>
            </a:extLst>
          </p:cNvPr>
          <p:cNvSpPr/>
          <p:nvPr/>
        </p:nvSpPr>
        <p:spPr>
          <a:xfrm>
            <a:off x="6648450" y="3886200"/>
            <a:ext cx="4467225" cy="1781175"/>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a:ln>
                  <a:noFill/>
                </a:ln>
                <a:solidFill>
                  <a:schemeClr val="tx1"/>
                </a:solidFill>
                <a:effectLst/>
                <a:uLnTx/>
                <a:uFillTx/>
                <a:latin typeface="Aptos" panose="02110004020202020204"/>
                <a:ea typeface="+mn-ea"/>
                <a:cs typeface="+mn-cs"/>
              </a:rPr>
              <a:t>People</a:t>
            </a:r>
            <a:endParaRPr lang="en-GB" sz="6000" b="0" i="0" u="none" strike="noStrike" kern="1200" cap="none" spc="0" normalizeH="0" baseline="0" noProof="0">
              <a:ln>
                <a:noFill/>
              </a:ln>
              <a:solidFill>
                <a:schemeClr val="tx1"/>
              </a:solidFill>
              <a:effectLst/>
              <a:uLnTx/>
              <a:uFillTx/>
              <a:latin typeface="Aptos" panose="02110004020202020204"/>
            </a:endParaRPr>
          </a:p>
        </p:txBody>
      </p:sp>
    </p:spTree>
    <p:extLst>
      <p:ext uri="{BB962C8B-B14F-4D97-AF65-F5344CB8AC3E}">
        <p14:creationId xmlns:p14="http://schemas.microsoft.com/office/powerpoint/2010/main" val="40145320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1197C32-790C-9B7F-77F0-B3B4EF3BCBA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24</a:t>
            </a:fld>
            <a:endParaRPr lang="en-GB">
              <a:solidFill>
                <a:prstClr val="black">
                  <a:tint val="75000"/>
                </a:prstClr>
              </a:solidFill>
            </a:endParaRPr>
          </a:p>
        </p:txBody>
      </p:sp>
      <p:pic>
        <p:nvPicPr>
          <p:cNvPr id="3" name="Picture 2">
            <a:extLst>
              <a:ext uri="{FF2B5EF4-FFF2-40B4-BE49-F238E27FC236}">
                <a16:creationId xmlns:a16="http://schemas.microsoft.com/office/drawing/2014/main" id="{F7C37910-11DB-83EE-F9EB-BF113A0C1353}"/>
              </a:ext>
            </a:extLst>
          </p:cNvPr>
          <p:cNvPicPr>
            <a:picLocks noChangeAspect="1"/>
          </p:cNvPicPr>
          <p:nvPr/>
        </p:nvPicPr>
        <p:blipFill>
          <a:blip r:embed="rId3"/>
          <a:stretch>
            <a:fillRect/>
          </a:stretch>
        </p:blipFill>
        <p:spPr>
          <a:xfrm>
            <a:off x="875886" y="505654"/>
            <a:ext cx="10523054" cy="4571171"/>
          </a:xfrm>
          <a:prstGeom prst="rect">
            <a:avLst/>
          </a:prstGeom>
        </p:spPr>
      </p:pic>
    </p:spTree>
    <p:extLst>
      <p:ext uri="{BB962C8B-B14F-4D97-AF65-F5344CB8AC3E}">
        <p14:creationId xmlns:p14="http://schemas.microsoft.com/office/powerpoint/2010/main" val="33548507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FA3214E-5B96-4032-C209-147138BC4AC9}"/>
              </a:ext>
            </a:extLst>
          </p:cNvPr>
          <p:cNvSpPr>
            <a:spLocks noGrp="1"/>
          </p:cNvSpPr>
          <p:nvPr>
            <p:ph type="title"/>
          </p:nvPr>
        </p:nvSpPr>
        <p:spPr>
          <a:xfrm>
            <a:off x="609600" y="274638"/>
            <a:ext cx="10972800" cy="1143000"/>
          </a:xfrm>
        </p:spPr>
        <p:txBody>
          <a:bodyPr/>
          <a:lstStyle/>
          <a:p>
            <a:r>
              <a:rPr lang="en-US" dirty="0"/>
              <a:t>Policing in the Community </a:t>
            </a:r>
          </a:p>
        </p:txBody>
      </p:sp>
      <p:pic>
        <p:nvPicPr>
          <p:cNvPr id="3" name="Picture 2">
            <a:extLst>
              <a:ext uri="{FF2B5EF4-FFF2-40B4-BE49-F238E27FC236}">
                <a16:creationId xmlns:a16="http://schemas.microsoft.com/office/drawing/2014/main" id="{EC42301C-4CFC-CE47-8870-24B6C945CB77}"/>
              </a:ext>
            </a:extLst>
          </p:cNvPr>
          <p:cNvPicPr>
            <a:picLocks noChangeAspect="1"/>
          </p:cNvPicPr>
          <p:nvPr/>
        </p:nvPicPr>
        <p:blipFill>
          <a:blip r:embed="rId3"/>
          <a:stretch>
            <a:fillRect/>
          </a:stretch>
        </p:blipFill>
        <p:spPr>
          <a:xfrm>
            <a:off x="1858378" y="1600201"/>
            <a:ext cx="8703844" cy="3917032"/>
          </a:xfrm>
          <a:prstGeom prst="rect">
            <a:avLst/>
          </a:prstGeom>
          <a:noFill/>
        </p:spPr>
      </p:pic>
      <p:sp>
        <p:nvSpPr>
          <p:cNvPr id="2" name="Slide Number Placeholder 1">
            <a:extLst>
              <a:ext uri="{FF2B5EF4-FFF2-40B4-BE49-F238E27FC236}">
                <a16:creationId xmlns:a16="http://schemas.microsoft.com/office/drawing/2014/main" id="{341A9FF4-E5BD-DD71-DF82-CA350DFAF303}"/>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25</a:t>
            </a:fld>
            <a:endParaRPr lang="en-GB">
              <a:solidFill>
                <a:prstClr val="black">
                  <a:tint val="75000"/>
                </a:prstClr>
              </a:solidFill>
            </a:endParaRPr>
          </a:p>
        </p:txBody>
      </p:sp>
    </p:spTree>
    <p:extLst>
      <p:ext uri="{BB962C8B-B14F-4D97-AF65-F5344CB8AC3E}">
        <p14:creationId xmlns:p14="http://schemas.microsoft.com/office/powerpoint/2010/main" val="41304941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18DBF-78A6-5B51-11E8-2F2D8886B525}"/>
              </a:ext>
            </a:extLst>
          </p:cNvPr>
          <p:cNvSpPr>
            <a:spLocks noGrp="1"/>
          </p:cNvSpPr>
          <p:nvPr>
            <p:ph type="title"/>
          </p:nvPr>
        </p:nvSpPr>
        <p:spPr>
          <a:xfrm>
            <a:off x="609600" y="274638"/>
            <a:ext cx="10972800" cy="791308"/>
          </a:xfrm>
        </p:spPr>
        <p:txBody>
          <a:bodyPr>
            <a:normAutofit/>
          </a:bodyPr>
          <a:lstStyle/>
          <a:p>
            <a:r>
              <a:rPr lang="en-GB" sz="2000" dirty="0"/>
              <a:t>Community V's Identity </a:t>
            </a:r>
          </a:p>
        </p:txBody>
      </p:sp>
      <p:sp>
        <p:nvSpPr>
          <p:cNvPr id="3" name="Content Placeholder 2">
            <a:extLst>
              <a:ext uri="{FF2B5EF4-FFF2-40B4-BE49-F238E27FC236}">
                <a16:creationId xmlns:a16="http://schemas.microsoft.com/office/drawing/2014/main" id="{35D3C2B3-8855-80FA-89BA-545CEA86509F}"/>
              </a:ext>
            </a:extLst>
          </p:cNvPr>
          <p:cNvSpPr>
            <a:spLocks noGrp="1"/>
          </p:cNvSpPr>
          <p:nvPr>
            <p:ph idx="1"/>
          </p:nvPr>
        </p:nvSpPr>
        <p:spPr/>
        <p:txBody>
          <a:bodyPr vert="horz" lIns="91440" tIns="45720" rIns="91440" bIns="45720" rtlCol="0" anchor="t">
            <a:normAutofit fontScale="77500" lnSpcReduction="20000"/>
          </a:bodyPr>
          <a:lstStyle/>
          <a:p>
            <a:r>
              <a:rPr lang="en-GB" sz="2000" dirty="0">
                <a:latin typeface="Calibri"/>
                <a:ea typeface="Calibri"/>
                <a:cs typeface="Calibri"/>
              </a:rPr>
              <a:t>Not all communities are geographically based. Many people identify more strongly with a particular group, culture, faith, occupation, or shared experience than with the area in which they live.</a:t>
            </a:r>
          </a:p>
          <a:p>
            <a:r>
              <a:rPr lang="en-GB" sz="2000" dirty="0">
                <a:latin typeface="Calibri"/>
                <a:ea typeface="Calibri"/>
                <a:cs typeface="Calibri"/>
              </a:rPr>
              <a:t>Why is this Important for Policing?</a:t>
            </a:r>
          </a:p>
          <a:p>
            <a:r>
              <a:rPr lang="en-GB" sz="2000" dirty="0">
                <a:latin typeface="Calibri"/>
                <a:ea typeface="Calibri"/>
                <a:cs typeface="Calibri"/>
              </a:rPr>
              <a:t>Individuals belonging to these communities may experience crime, discrimination, victimisation, or interactions with the police differently from others.</a:t>
            </a:r>
          </a:p>
          <a:p>
            <a:r>
              <a:rPr lang="en-GB" sz="2000" dirty="0">
                <a:latin typeface="Calibri"/>
                <a:ea typeface="Calibri"/>
                <a:cs typeface="Calibri"/>
              </a:rPr>
              <a:t> historic experiences that affect trust and confidence in policing.</a:t>
            </a:r>
          </a:p>
          <a:p>
            <a:r>
              <a:rPr lang="en-GB" sz="2000" dirty="0">
                <a:latin typeface="Calibri"/>
                <a:ea typeface="Calibri"/>
                <a:cs typeface="Calibri"/>
              </a:rPr>
              <a:t>Certain groups may be disproportionately affected by hate crime.</a:t>
            </a:r>
          </a:p>
          <a:p>
            <a:r>
              <a:rPr lang="en-GB" sz="2000" dirty="0">
                <a:latin typeface="Calibri"/>
                <a:ea typeface="Calibri"/>
                <a:cs typeface="Calibri"/>
              </a:rPr>
              <a:t>Community concerns may not always be visible through crime statistics alone.</a:t>
            </a:r>
          </a:p>
          <a:p>
            <a:r>
              <a:rPr lang="en-GB" sz="2000" dirty="0">
                <a:latin typeface="Calibri"/>
                <a:ea typeface="Calibri"/>
                <a:cs typeface="Calibri"/>
              </a:rPr>
              <a:t>Different groups may have unique safeguarding needs or vulnerabilities.</a:t>
            </a:r>
          </a:p>
          <a:p>
            <a:pPr marL="0" indent="0">
              <a:buNone/>
            </a:pPr>
            <a:r>
              <a:rPr lang="en-GB" sz="2000" dirty="0">
                <a:latin typeface="Calibri"/>
                <a:ea typeface="Calibri"/>
                <a:cs typeface="Calibri"/>
              </a:rPr>
              <a:t>As a result, police services cannot rely solely on geographic policing boundaries when understanding community concerns.</a:t>
            </a:r>
          </a:p>
          <a:p>
            <a:pPr marL="0" indent="0">
              <a:buNone/>
            </a:pPr>
            <a:r>
              <a:rPr lang="en-GB" sz="2000" dirty="0">
                <a:latin typeface="Calibri"/>
                <a:ea typeface="Calibri"/>
                <a:cs typeface="Calibri"/>
              </a:rPr>
              <a:t>Neighbourhood officers seek to build relationships with a broad range of communities by:</a:t>
            </a:r>
          </a:p>
          <a:p>
            <a:r>
              <a:rPr lang="en-GB" sz="2000" dirty="0">
                <a:latin typeface="Calibri"/>
                <a:ea typeface="Calibri"/>
                <a:cs typeface="Calibri"/>
              </a:rPr>
              <a:t>Engaging with community leaders and representatives.</a:t>
            </a:r>
          </a:p>
          <a:p>
            <a:r>
              <a:rPr lang="en-GB" sz="2000" dirty="0">
                <a:latin typeface="Calibri"/>
                <a:ea typeface="Calibri"/>
                <a:cs typeface="Calibri"/>
              </a:rPr>
              <a:t>Attending community meetings and events.</a:t>
            </a:r>
          </a:p>
          <a:p>
            <a:r>
              <a:rPr lang="en-GB" sz="2000" dirty="0">
                <a:latin typeface="Calibri"/>
                <a:ea typeface="Calibri"/>
                <a:cs typeface="Calibri"/>
              </a:rPr>
              <a:t>Working with faith groups, schools, universities, and local businesses.</a:t>
            </a:r>
          </a:p>
          <a:p>
            <a:r>
              <a:rPr lang="en-GB" sz="2000" dirty="0">
                <a:latin typeface="Calibri"/>
                <a:ea typeface="Calibri"/>
                <a:cs typeface="Calibri"/>
              </a:rPr>
              <a:t>Identifying and addressing issues that particularly affect specific groups.</a:t>
            </a:r>
          </a:p>
          <a:p>
            <a:r>
              <a:rPr lang="en-GB" sz="2000" dirty="0">
                <a:latin typeface="Calibri"/>
                <a:ea typeface="Calibri"/>
                <a:cs typeface="Calibri"/>
              </a:rPr>
              <a:t>Encouraging community participation in local problem-solving initiatives.</a:t>
            </a:r>
          </a:p>
          <a:p>
            <a:endParaRPr lang="en-GB" dirty="0"/>
          </a:p>
        </p:txBody>
      </p:sp>
      <p:sp>
        <p:nvSpPr>
          <p:cNvPr id="4" name="Slide Number Placeholder 3">
            <a:extLst>
              <a:ext uri="{FF2B5EF4-FFF2-40B4-BE49-F238E27FC236}">
                <a16:creationId xmlns:a16="http://schemas.microsoft.com/office/drawing/2014/main" id="{37042F32-1552-B981-5016-8B9BE869BB0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26</a:t>
            </a:fld>
            <a:endParaRPr lang="en-GB">
              <a:solidFill>
                <a:prstClr val="black">
                  <a:tint val="75000"/>
                </a:prstClr>
              </a:solidFill>
            </a:endParaRPr>
          </a:p>
        </p:txBody>
      </p:sp>
    </p:spTree>
    <p:extLst>
      <p:ext uri="{BB962C8B-B14F-4D97-AF65-F5344CB8AC3E}">
        <p14:creationId xmlns:p14="http://schemas.microsoft.com/office/powerpoint/2010/main" val="29853392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B3B85-CB0B-100C-3210-26E54B31E679}"/>
              </a:ext>
            </a:extLst>
          </p:cNvPr>
          <p:cNvSpPr>
            <a:spLocks noGrp="1"/>
          </p:cNvSpPr>
          <p:nvPr>
            <p:ph type="title"/>
          </p:nvPr>
        </p:nvSpPr>
        <p:spPr>
          <a:xfrm>
            <a:off x="609600" y="274638"/>
            <a:ext cx="10972800" cy="449385"/>
          </a:xfrm>
        </p:spPr>
        <p:txBody>
          <a:bodyPr>
            <a:normAutofit fontScale="90000"/>
          </a:bodyPr>
          <a:lstStyle/>
          <a:p>
            <a:r>
              <a:rPr lang="en-GB" sz="2400" dirty="0"/>
              <a:t>NHP</a:t>
            </a:r>
          </a:p>
        </p:txBody>
      </p:sp>
      <p:sp>
        <p:nvSpPr>
          <p:cNvPr id="3" name="Content Placeholder 2">
            <a:extLst>
              <a:ext uri="{FF2B5EF4-FFF2-40B4-BE49-F238E27FC236}">
                <a16:creationId xmlns:a16="http://schemas.microsoft.com/office/drawing/2014/main" id="{CD35A77C-67BE-9681-74FE-354F03052070}"/>
              </a:ext>
            </a:extLst>
          </p:cNvPr>
          <p:cNvSpPr>
            <a:spLocks noGrp="1"/>
          </p:cNvSpPr>
          <p:nvPr>
            <p:ph idx="1"/>
          </p:nvPr>
        </p:nvSpPr>
        <p:spPr>
          <a:xfrm>
            <a:off x="384908" y="935894"/>
            <a:ext cx="11461261" cy="4581339"/>
          </a:xfrm>
        </p:spPr>
        <p:txBody>
          <a:bodyPr vert="horz" lIns="91440" tIns="45720" rIns="91440" bIns="45720" rtlCol="0" anchor="t">
            <a:noAutofit/>
          </a:bodyPr>
          <a:lstStyle/>
          <a:p>
            <a:pPr marL="0" indent="0">
              <a:buNone/>
            </a:pPr>
            <a:r>
              <a:rPr lang="en-GB" sz="1400" dirty="0">
                <a:latin typeface="Calibri"/>
                <a:ea typeface="Calibri"/>
                <a:cs typeface="Calibri"/>
              </a:rPr>
              <a:t>Neighbourhood officers seek to build relationships with a broad range of communities by:</a:t>
            </a:r>
            <a:endParaRPr lang="en-US" sz="1400">
              <a:latin typeface="Calibri"/>
              <a:ea typeface="Calibri"/>
              <a:cs typeface="Calibri"/>
            </a:endParaRPr>
          </a:p>
          <a:p>
            <a:r>
              <a:rPr lang="en-GB" sz="1400" dirty="0">
                <a:latin typeface="Calibri"/>
                <a:ea typeface="Calibri"/>
                <a:cs typeface="Calibri"/>
              </a:rPr>
              <a:t>Engaging with community leaders and representatives.</a:t>
            </a:r>
          </a:p>
          <a:p>
            <a:r>
              <a:rPr lang="en-GB" sz="1400" dirty="0">
                <a:latin typeface="Calibri"/>
                <a:ea typeface="Calibri"/>
                <a:cs typeface="Calibri"/>
              </a:rPr>
              <a:t>Attending community meetings and events.</a:t>
            </a:r>
          </a:p>
          <a:p>
            <a:r>
              <a:rPr lang="en-GB" sz="1400" dirty="0">
                <a:latin typeface="Calibri"/>
                <a:ea typeface="Calibri"/>
                <a:cs typeface="Calibri"/>
              </a:rPr>
              <a:t>Working with faith groups, schools, universities, and local businesses.</a:t>
            </a:r>
          </a:p>
          <a:p>
            <a:r>
              <a:rPr lang="en-GB" sz="1400" dirty="0">
                <a:latin typeface="Calibri"/>
                <a:ea typeface="Calibri"/>
                <a:cs typeface="Calibri"/>
              </a:rPr>
              <a:t>Identifying and addressing issues that particularly affect specific groups.</a:t>
            </a:r>
          </a:p>
          <a:p>
            <a:r>
              <a:rPr lang="en-GB" sz="1400" dirty="0">
                <a:latin typeface="Calibri"/>
                <a:ea typeface="Calibri"/>
                <a:cs typeface="Calibri"/>
              </a:rPr>
              <a:t>Encouraging community participation in local problem-solving initiatives.</a:t>
            </a:r>
          </a:p>
          <a:p>
            <a:endParaRPr lang="en-GB" sz="1400" dirty="0">
              <a:latin typeface="Calibri"/>
              <a:ea typeface="Calibri"/>
              <a:cs typeface="Calibri"/>
            </a:endParaRPr>
          </a:p>
          <a:p>
            <a:pPr marL="0" indent="0">
              <a:buNone/>
            </a:pPr>
            <a:r>
              <a:rPr lang="en-GB" sz="1400" dirty="0">
                <a:latin typeface="Calibri"/>
                <a:ea typeface="Calibri"/>
                <a:cs typeface="Calibri"/>
              </a:rPr>
              <a:t>Effective engagement with communities of interest and identity contributes to:</a:t>
            </a:r>
          </a:p>
          <a:p>
            <a:r>
              <a:rPr lang="en-GB" sz="1400" dirty="0">
                <a:latin typeface="Calibri"/>
                <a:ea typeface="Calibri"/>
                <a:cs typeface="Calibri"/>
              </a:rPr>
              <a:t>Increased public confidence.</a:t>
            </a:r>
          </a:p>
          <a:p>
            <a:r>
              <a:rPr lang="en-GB" sz="1400" dirty="0">
                <a:latin typeface="Calibri"/>
                <a:ea typeface="Calibri"/>
                <a:cs typeface="Calibri"/>
              </a:rPr>
              <a:t>Greater police legitimacy.</a:t>
            </a:r>
          </a:p>
          <a:p>
            <a:r>
              <a:rPr lang="en-GB" sz="1400" dirty="0">
                <a:latin typeface="Calibri"/>
                <a:ea typeface="Calibri"/>
                <a:cs typeface="Calibri"/>
              </a:rPr>
              <a:t>Improved intelligence gathering.</a:t>
            </a:r>
          </a:p>
          <a:p>
            <a:r>
              <a:rPr lang="en-GB" sz="1400" dirty="0">
                <a:latin typeface="Calibri"/>
                <a:ea typeface="Calibri"/>
                <a:cs typeface="Calibri"/>
              </a:rPr>
              <a:t>Better understanding of community tensions and concerns.</a:t>
            </a:r>
          </a:p>
          <a:p>
            <a:r>
              <a:rPr lang="en-GB" sz="1400" dirty="0">
                <a:latin typeface="Calibri"/>
                <a:ea typeface="Calibri"/>
                <a:cs typeface="Calibri"/>
              </a:rPr>
              <a:t>Stronger partnerships in preventing and solving crime.</a:t>
            </a:r>
          </a:p>
          <a:p>
            <a:r>
              <a:rPr lang="en-GB" sz="1400" dirty="0">
                <a:latin typeface="Calibri"/>
                <a:ea typeface="Calibri"/>
                <a:cs typeface="Calibri"/>
              </a:rPr>
              <a:t>When people feel recognised and respected by the police, they are more likely to cooperate, report crime, and engage positively with policing initiatives.</a:t>
            </a:r>
          </a:p>
          <a:p>
            <a:r>
              <a:rPr lang="en-GB" sz="1400" dirty="0">
                <a:latin typeface="Calibri"/>
                <a:ea typeface="Calibri"/>
                <a:cs typeface="Calibri"/>
              </a:rPr>
              <a:t>Can you think of a community of interest or identity that may have different expectations or experiences of policing compared with the wider public? Why might this be the case?</a:t>
            </a:r>
          </a:p>
          <a:p>
            <a:endParaRPr lang="en-GB" dirty="0"/>
          </a:p>
        </p:txBody>
      </p:sp>
      <p:sp>
        <p:nvSpPr>
          <p:cNvPr id="4" name="Slide Number Placeholder 3">
            <a:extLst>
              <a:ext uri="{FF2B5EF4-FFF2-40B4-BE49-F238E27FC236}">
                <a16:creationId xmlns:a16="http://schemas.microsoft.com/office/drawing/2014/main" id="{4092E2E2-822F-959B-EE38-C9189AA08D62}"/>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27</a:t>
            </a:fld>
            <a:endParaRPr lang="en-GB">
              <a:solidFill>
                <a:prstClr val="black">
                  <a:tint val="75000"/>
                </a:prstClr>
              </a:solidFill>
            </a:endParaRPr>
          </a:p>
        </p:txBody>
      </p:sp>
    </p:spTree>
    <p:extLst>
      <p:ext uri="{BB962C8B-B14F-4D97-AF65-F5344CB8AC3E}">
        <p14:creationId xmlns:p14="http://schemas.microsoft.com/office/powerpoint/2010/main" val="30738093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BCD4EA-0A7C-FBD5-0D0C-4D33DE401340}"/>
              </a:ext>
            </a:extLst>
          </p:cNvPr>
          <p:cNvPicPr>
            <a:picLocks noChangeAspect="1"/>
          </p:cNvPicPr>
          <p:nvPr/>
        </p:nvPicPr>
        <p:blipFill>
          <a:blip r:embed="rId3"/>
          <a:stretch>
            <a:fillRect/>
          </a:stretch>
        </p:blipFill>
        <p:spPr>
          <a:xfrm>
            <a:off x="120650" y="874540"/>
            <a:ext cx="11950700" cy="5108921"/>
          </a:xfrm>
          <a:prstGeom prst="rect">
            <a:avLst/>
          </a:prstGeom>
          <a:noFill/>
        </p:spPr>
      </p:pic>
      <p:sp>
        <p:nvSpPr>
          <p:cNvPr id="2" name="Slide Number Placeholder 1" hidden="1">
            <a:extLst>
              <a:ext uri="{FF2B5EF4-FFF2-40B4-BE49-F238E27FC236}">
                <a16:creationId xmlns:a16="http://schemas.microsoft.com/office/drawing/2014/main" id="{54609AF6-A516-30F0-0516-1E2120627D3E}"/>
              </a:ext>
            </a:extLst>
          </p:cNvPr>
          <p:cNvSpPr>
            <a:spLocks noGrp="1"/>
          </p:cNvSpPr>
          <p:nvPr>
            <p:ph type="sldNum" sz="quarter" idx="12"/>
          </p:nvPr>
        </p:nvSpPr>
        <p:spPr/>
        <p:txBody>
          <a:bodyPr/>
          <a:lstStyle/>
          <a:p>
            <a:pPr>
              <a:spcAft>
                <a:spcPts val="600"/>
              </a:spcAft>
            </a:pPr>
            <a:fld id="{AC82685A-BD3A-4230-8D85-804689F67293}" type="slidenum">
              <a:rPr lang="en-GB" smtClean="0">
                <a:solidFill>
                  <a:prstClr val="black">
                    <a:tint val="75000"/>
                  </a:prstClr>
                </a:solidFill>
              </a:rPr>
              <a:pPr>
                <a:spcAft>
                  <a:spcPts val="600"/>
                </a:spcAft>
              </a:pPr>
              <a:t>28</a:t>
            </a:fld>
            <a:endParaRPr lang="en-GB">
              <a:solidFill>
                <a:prstClr val="black">
                  <a:tint val="75000"/>
                </a:prstClr>
              </a:solidFill>
            </a:endParaRPr>
          </a:p>
        </p:txBody>
      </p:sp>
    </p:spTree>
    <p:extLst>
      <p:ext uri="{BB962C8B-B14F-4D97-AF65-F5344CB8AC3E}">
        <p14:creationId xmlns:p14="http://schemas.microsoft.com/office/powerpoint/2010/main" val="37150649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B27F4-7961-A07E-B2B2-D757C802C2DB}"/>
              </a:ext>
            </a:extLst>
          </p:cNvPr>
          <p:cNvSpPr>
            <a:spLocks noGrp="1"/>
          </p:cNvSpPr>
          <p:nvPr>
            <p:ph type="title"/>
          </p:nvPr>
        </p:nvSpPr>
        <p:spPr>
          <a:xfrm>
            <a:off x="609600" y="274638"/>
            <a:ext cx="10972800" cy="1143000"/>
          </a:xfrm>
        </p:spPr>
        <p:txBody>
          <a:bodyPr anchor="ctr">
            <a:normAutofit/>
          </a:bodyPr>
          <a:lstStyle/>
          <a:p>
            <a:r>
              <a:rPr lang="en-GB"/>
              <a:t>Community Trauma </a:t>
            </a:r>
          </a:p>
        </p:txBody>
      </p:sp>
      <p:pic>
        <p:nvPicPr>
          <p:cNvPr id="5" name="Content Placeholder 4" descr="A close-up of a text&#10;&#10;AI-generated content may be incorrect.">
            <a:extLst>
              <a:ext uri="{FF2B5EF4-FFF2-40B4-BE49-F238E27FC236}">
                <a16:creationId xmlns:a16="http://schemas.microsoft.com/office/drawing/2014/main" id="{4B936B7F-098E-508C-67B7-DC9F10CDC251}"/>
              </a:ext>
            </a:extLst>
          </p:cNvPr>
          <p:cNvPicPr>
            <a:picLocks noGrp="1" noChangeAspect="1"/>
          </p:cNvPicPr>
          <p:nvPr>
            <p:ph idx="1"/>
          </p:nvPr>
        </p:nvPicPr>
        <p:blipFill>
          <a:blip r:embed="rId3"/>
          <a:stretch>
            <a:fillRect/>
          </a:stretch>
        </p:blipFill>
        <p:spPr>
          <a:xfrm>
            <a:off x="401816" y="1425029"/>
            <a:ext cx="11186919" cy="3917032"/>
          </a:xfrm>
          <a:prstGeom prst="rect">
            <a:avLst/>
          </a:prstGeom>
          <a:noFill/>
        </p:spPr>
      </p:pic>
      <p:sp>
        <p:nvSpPr>
          <p:cNvPr id="4" name="Slide Number Placeholder 3">
            <a:extLst>
              <a:ext uri="{FF2B5EF4-FFF2-40B4-BE49-F238E27FC236}">
                <a16:creationId xmlns:a16="http://schemas.microsoft.com/office/drawing/2014/main" id="{793864EF-F993-A81A-B4F6-8A95819ACE20}"/>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29</a:t>
            </a:fld>
            <a:endParaRPr lang="en-GB">
              <a:solidFill>
                <a:prstClr val="black">
                  <a:tint val="75000"/>
                </a:prstClr>
              </a:solidFill>
            </a:endParaRPr>
          </a:p>
        </p:txBody>
      </p:sp>
    </p:spTree>
    <p:extLst>
      <p:ext uri="{BB962C8B-B14F-4D97-AF65-F5344CB8AC3E}">
        <p14:creationId xmlns:p14="http://schemas.microsoft.com/office/powerpoint/2010/main" val="418603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EE9A3-1A25-6A02-0CC9-3082CCDA56BA}"/>
              </a:ext>
            </a:extLst>
          </p:cNvPr>
          <p:cNvSpPr>
            <a:spLocks noGrp="1"/>
          </p:cNvSpPr>
          <p:nvPr>
            <p:ph type="title"/>
          </p:nvPr>
        </p:nvSpPr>
        <p:spPr>
          <a:xfrm>
            <a:off x="609600" y="274638"/>
            <a:ext cx="10972800" cy="717550"/>
          </a:xfrm>
        </p:spPr>
        <p:txBody>
          <a:bodyPr/>
          <a:lstStyle/>
          <a:p>
            <a:pPr marL="342900" indent="-342900" algn="l">
              <a:spcBef>
                <a:spcPct val="20000"/>
              </a:spcBef>
            </a:pPr>
            <a:br>
              <a:rPr lang="en-GB" sz="1800" b="1" dirty="0">
                <a:latin typeface="Arial"/>
                <a:cs typeface="Arial"/>
              </a:rPr>
            </a:br>
            <a:r>
              <a:rPr lang="en-GB" sz="1800" b="1" dirty="0">
                <a:latin typeface="Arial"/>
                <a:cs typeface="Arial"/>
              </a:rPr>
              <a:t>Examples of Community Trauma</a:t>
            </a:r>
            <a:endParaRPr lang="en-GB" sz="1800" dirty="0">
              <a:latin typeface="Arial"/>
              <a:cs typeface="Arial"/>
            </a:endParaRPr>
          </a:p>
          <a:p>
            <a:endParaRPr lang="en-GB" dirty="0"/>
          </a:p>
        </p:txBody>
      </p:sp>
      <p:sp>
        <p:nvSpPr>
          <p:cNvPr id="3" name="Content Placeholder 2">
            <a:extLst>
              <a:ext uri="{FF2B5EF4-FFF2-40B4-BE49-F238E27FC236}">
                <a16:creationId xmlns:a16="http://schemas.microsoft.com/office/drawing/2014/main" id="{5193F402-5771-1765-BB85-785B852DD4CC}"/>
              </a:ext>
            </a:extLst>
          </p:cNvPr>
          <p:cNvSpPr>
            <a:spLocks noGrp="1"/>
          </p:cNvSpPr>
          <p:nvPr>
            <p:ph idx="1"/>
          </p:nvPr>
        </p:nvSpPr>
        <p:spPr>
          <a:xfrm>
            <a:off x="609600" y="1040336"/>
            <a:ext cx="10972800" cy="4476897"/>
          </a:xfrm>
        </p:spPr>
        <p:txBody>
          <a:bodyPr vert="horz" lIns="91440" tIns="45720" rIns="91440" bIns="45720" rtlCol="0" anchor="t">
            <a:normAutofit/>
          </a:bodyPr>
          <a:lstStyle/>
          <a:p>
            <a:r>
              <a:rPr lang="en-GB" sz="2800" b="1" dirty="0">
                <a:latin typeface="Calibri"/>
                <a:ea typeface="Calibri"/>
                <a:cs typeface="Calibri"/>
              </a:rPr>
              <a:t>Windrush </a:t>
            </a:r>
            <a:r>
              <a:rPr lang="en-GB" sz="2800" dirty="0">
                <a:latin typeface="Calibri"/>
                <a:ea typeface="Calibri"/>
                <a:cs typeface="Calibri"/>
              </a:rPr>
              <a:t>– The ‘Windrush’ generation are those who arrived in the UK from Caribbean countries between 1948 &amp; 1973.</a:t>
            </a:r>
            <a:endParaRPr lang="en-US" sz="2800">
              <a:latin typeface="Calibri"/>
              <a:ea typeface="Calibri"/>
              <a:cs typeface="Calibri"/>
            </a:endParaRPr>
          </a:p>
          <a:p>
            <a:r>
              <a:rPr lang="en-GB" sz="2800" dirty="0">
                <a:latin typeface="Calibri"/>
                <a:ea typeface="Calibri"/>
                <a:cs typeface="Calibri"/>
              </a:rPr>
              <a:t> As the Caribbean was, at the time, a part of the British commonwealth, those who arrived were automatically British subjects &amp; free to permanently live &amp; work in the UK.</a:t>
            </a:r>
          </a:p>
          <a:p>
            <a:r>
              <a:rPr lang="en-GB" sz="2800" dirty="0">
                <a:latin typeface="Calibri"/>
                <a:ea typeface="Calibri"/>
                <a:cs typeface="Calibri"/>
              </a:rPr>
              <a:t>Entitled to take up jobs – Britain had post-war labour shortage.</a:t>
            </a:r>
          </a:p>
          <a:p>
            <a:r>
              <a:rPr lang="en-GB" sz="2800" dirty="0">
                <a:latin typeface="Calibri"/>
                <a:ea typeface="Calibri"/>
                <a:cs typeface="Calibri"/>
              </a:rPr>
              <a:t>2017 after it emerged that hundreds of Commonwealth citizens, many of whom were from the ‘Windrush’ generation, had been wrongly detained, deported &amp; denied legal rights.</a:t>
            </a:r>
          </a:p>
        </p:txBody>
      </p:sp>
      <p:sp>
        <p:nvSpPr>
          <p:cNvPr id="4" name="Slide Number Placeholder 3">
            <a:extLst>
              <a:ext uri="{FF2B5EF4-FFF2-40B4-BE49-F238E27FC236}">
                <a16:creationId xmlns:a16="http://schemas.microsoft.com/office/drawing/2014/main" id="{E6B39EFD-73DE-4D03-D331-8BFAAE0B31E0}"/>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30</a:t>
            </a:fld>
            <a:endParaRPr lang="en-GB">
              <a:solidFill>
                <a:prstClr val="black">
                  <a:tint val="75000"/>
                </a:prstClr>
              </a:solidFill>
            </a:endParaRPr>
          </a:p>
        </p:txBody>
      </p:sp>
    </p:spTree>
    <p:extLst>
      <p:ext uri="{BB962C8B-B14F-4D97-AF65-F5344CB8AC3E}">
        <p14:creationId xmlns:p14="http://schemas.microsoft.com/office/powerpoint/2010/main" val="38700497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6CF4-19E2-C706-4E2C-D790DB064551}"/>
              </a:ext>
            </a:extLst>
          </p:cNvPr>
          <p:cNvSpPr>
            <a:spLocks noGrp="1"/>
          </p:cNvSpPr>
          <p:nvPr>
            <p:ph type="title"/>
          </p:nvPr>
        </p:nvSpPr>
        <p:spPr/>
        <p:txBody>
          <a:bodyPr/>
          <a:lstStyle/>
          <a:p>
            <a:r>
              <a:rPr lang="en-GB" dirty="0"/>
              <a:t>Windrush </a:t>
            </a:r>
          </a:p>
        </p:txBody>
      </p:sp>
      <p:sp>
        <p:nvSpPr>
          <p:cNvPr id="3" name="Content Placeholder 2">
            <a:extLst>
              <a:ext uri="{FF2B5EF4-FFF2-40B4-BE49-F238E27FC236}">
                <a16:creationId xmlns:a16="http://schemas.microsoft.com/office/drawing/2014/main" id="{888C065E-BE09-6809-B5FD-0B563F9E4295}"/>
              </a:ext>
            </a:extLst>
          </p:cNvPr>
          <p:cNvSpPr>
            <a:spLocks noGrp="1"/>
          </p:cNvSpPr>
          <p:nvPr>
            <p:ph idx="1"/>
          </p:nvPr>
        </p:nvSpPr>
        <p:spPr>
          <a:xfrm>
            <a:off x="609600" y="1460064"/>
            <a:ext cx="10972800" cy="4057169"/>
          </a:xfrm>
        </p:spPr>
        <p:txBody>
          <a:bodyPr vert="horz" lIns="91440" tIns="45720" rIns="91440" bIns="45720" rtlCol="0" anchor="t">
            <a:normAutofit fontScale="92500" lnSpcReduction="10000"/>
          </a:bodyPr>
          <a:lstStyle/>
          <a:p>
            <a:r>
              <a:rPr lang="en-GB" sz="2400" dirty="0">
                <a:latin typeface="Calibri"/>
                <a:ea typeface="Calibri"/>
                <a:cs typeface="Calibri"/>
              </a:rPr>
              <a:t>Many of the Windrush generation arrived as children on their parents’ passports, &amp; the Home Office destroyed thousands of landing cards &amp; other records, many lacked the documentation to prove their right to remain in the UK. </a:t>
            </a:r>
            <a:endParaRPr lang="en-US" sz="2400">
              <a:latin typeface="Calibri"/>
              <a:ea typeface="Calibri"/>
              <a:cs typeface="Calibri"/>
            </a:endParaRPr>
          </a:p>
          <a:p>
            <a:r>
              <a:rPr lang="en-GB" sz="2400" dirty="0">
                <a:latin typeface="Calibri"/>
                <a:ea typeface="Calibri"/>
                <a:cs typeface="Calibri"/>
              </a:rPr>
              <a:t>The Home Office also placed the burden of proof on individuals to prove their residency predated 1973. The Home Office demanded at least one official document from every year they had lived here.</a:t>
            </a:r>
          </a:p>
          <a:p>
            <a:r>
              <a:rPr lang="en-GB" sz="2400" dirty="0">
                <a:latin typeface="Calibri"/>
                <a:ea typeface="Calibri"/>
                <a:cs typeface="Calibri"/>
              </a:rPr>
              <a:t>Falsely deemed as ‘illegal immigrants’ / ‘undocumented migrants’ they began to lose their access to housing, healthcare, bank accounts &amp; driving licenses.</a:t>
            </a:r>
          </a:p>
          <a:p>
            <a:r>
              <a:rPr lang="en-GB" sz="2400" dirty="0">
                <a:latin typeface="Calibri"/>
                <a:ea typeface="Calibri"/>
                <a:cs typeface="Calibri"/>
              </a:rPr>
              <a:t>Many were placed in immigration detention, prevented from travelling abroad &amp; threatened with forcible removal, while others were deported to countries they hadn’t seen since they were children.  </a:t>
            </a:r>
          </a:p>
          <a:p>
            <a:pPr marL="0" indent="0">
              <a:buNone/>
            </a:pPr>
            <a:r>
              <a:rPr lang="en-GB" sz="2000" dirty="0">
                <a:latin typeface="Calibri"/>
                <a:ea typeface="Calibri"/>
                <a:cs typeface="Calibri"/>
              </a:rPr>
              <a:t> </a:t>
            </a:r>
          </a:p>
        </p:txBody>
      </p:sp>
      <p:sp>
        <p:nvSpPr>
          <p:cNvPr id="4" name="Slide Number Placeholder 3">
            <a:extLst>
              <a:ext uri="{FF2B5EF4-FFF2-40B4-BE49-F238E27FC236}">
                <a16:creationId xmlns:a16="http://schemas.microsoft.com/office/drawing/2014/main" id="{EF8A7E72-C8C5-7A61-129C-B492FC302F4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31</a:t>
            </a:fld>
            <a:endParaRPr lang="en-GB">
              <a:solidFill>
                <a:prstClr val="black">
                  <a:tint val="75000"/>
                </a:prstClr>
              </a:solidFill>
            </a:endParaRPr>
          </a:p>
        </p:txBody>
      </p:sp>
    </p:spTree>
    <p:extLst>
      <p:ext uri="{BB962C8B-B14F-4D97-AF65-F5344CB8AC3E}">
        <p14:creationId xmlns:p14="http://schemas.microsoft.com/office/powerpoint/2010/main" val="13911656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CED99-7450-6ACF-95F9-CE66D60FFD3E}"/>
              </a:ext>
            </a:extLst>
          </p:cNvPr>
          <p:cNvSpPr>
            <a:spLocks noGrp="1"/>
          </p:cNvSpPr>
          <p:nvPr>
            <p:ph type="title"/>
          </p:nvPr>
        </p:nvSpPr>
        <p:spPr>
          <a:xfrm>
            <a:off x="609600" y="274638"/>
            <a:ext cx="10972800" cy="800529"/>
          </a:xfrm>
        </p:spPr>
        <p:txBody>
          <a:bodyPr anchor="ctr">
            <a:normAutofit/>
          </a:bodyPr>
          <a:lstStyle/>
          <a:p>
            <a:r>
              <a:rPr lang="en-GB" dirty="0"/>
              <a:t>Community Impact</a:t>
            </a:r>
          </a:p>
        </p:txBody>
      </p:sp>
      <p:sp>
        <p:nvSpPr>
          <p:cNvPr id="3" name="Content Placeholder 2">
            <a:extLst>
              <a:ext uri="{FF2B5EF4-FFF2-40B4-BE49-F238E27FC236}">
                <a16:creationId xmlns:a16="http://schemas.microsoft.com/office/drawing/2014/main" id="{6675D06C-148E-31D9-02CC-58F2024E8D71}"/>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a:lnSpc>
                <a:spcPct val="90000"/>
              </a:lnSpc>
            </a:pPr>
            <a:r>
              <a:rPr lang="en-GB" sz="2200"/>
              <a:t>Wide spread trauma around families.</a:t>
            </a:r>
          </a:p>
          <a:p>
            <a:pPr>
              <a:lnSpc>
                <a:spcPct val="90000"/>
              </a:lnSpc>
            </a:pPr>
            <a:r>
              <a:rPr lang="en-GB" sz="2200"/>
              <a:t>Eroding trust within institutions such as Police / Government / Health</a:t>
            </a:r>
          </a:p>
          <a:p>
            <a:pPr>
              <a:lnSpc>
                <a:spcPct val="90000"/>
              </a:lnSpc>
            </a:pPr>
            <a:r>
              <a:rPr lang="en-GB" sz="2200"/>
              <a:t>Created a sense of displacement or 'belonging' within long established communities</a:t>
            </a:r>
          </a:p>
          <a:p>
            <a:pPr>
              <a:lnSpc>
                <a:spcPct val="90000"/>
              </a:lnSpc>
            </a:pPr>
            <a:r>
              <a:rPr lang="en-GB" sz="2200"/>
              <a:t>Emotional and Social consequences – affected victims  place in society – thought they were integral part of their community started to feel 'outsiders'</a:t>
            </a:r>
          </a:p>
          <a:p>
            <a:pPr>
              <a:lnSpc>
                <a:spcPct val="90000"/>
              </a:lnSpc>
            </a:pPr>
            <a:endParaRPr lang="en-GB" sz="2200"/>
          </a:p>
        </p:txBody>
      </p:sp>
      <p:pic>
        <p:nvPicPr>
          <p:cNvPr id="5" name="Picture 4">
            <a:extLst>
              <a:ext uri="{FF2B5EF4-FFF2-40B4-BE49-F238E27FC236}">
                <a16:creationId xmlns:a16="http://schemas.microsoft.com/office/drawing/2014/main" id="{8148D7F1-88DF-7686-FC28-82014B509CED}"/>
              </a:ext>
            </a:extLst>
          </p:cNvPr>
          <p:cNvPicPr>
            <a:picLocks noChangeAspect="1"/>
          </p:cNvPicPr>
          <p:nvPr/>
        </p:nvPicPr>
        <p:blipFill>
          <a:blip r:embed="rId2"/>
          <a:stretch>
            <a:fillRect/>
          </a:stretch>
        </p:blipFill>
        <p:spPr>
          <a:xfrm>
            <a:off x="6758713" y="1600201"/>
            <a:ext cx="4262574" cy="3989040"/>
          </a:xfrm>
          <a:prstGeom prst="rect">
            <a:avLst/>
          </a:prstGeom>
          <a:noFill/>
        </p:spPr>
      </p:pic>
      <p:sp>
        <p:nvSpPr>
          <p:cNvPr id="4" name="Slide Number Placeholder 3">
            <a:extLst>
              <a:ext uri="{FF2B5EF4-FFF2-40B4-BE49-F238E27FC236}">
                <a16:creationId xmlns:a16="http://schemas.microsoft.com/office/drawing/2014/main" id="{A2EA6DCF-CFC5-8153-FD6C-F73802CFFFDB}"/>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32</a:t>
            </a:fld>
            <a:endParaRPr lang="en-GB">
              <a:solidFill>
                <a:prstClr val="black">
                  <a:tint val="75000"/>
                </a:prstClr>
              </a:solidFill>
            </a:endParaRPr>
          </a:p>
        </p:txBody>
      </p:sp>
    </p:spTree>
    <p:extLst>
      <p:ext uri="{BB962C8B-B14F-4D97-AF65-F5344CB8AC3E}">
        <p14:creationId xmlns:p14="http://schemas.microsoft.com/office/powerpoint/2010/main" val="20656562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69AF7-0319-D1B4-B19D-2D52FB1D69A1}"/>
              </a:ext>
            </a:extLst>
          </p:cNvPr>
          <p:cNvSpPr>
            <a:spLocks noGrp="1"/>
          </p:cNvSpPr>
          <p:nvPr>
            <p:ph type="title"/>
          </p:nvPr>
        </p:nvSpPr>
        <p:spPr/>
        <p:txBody>
          <a:bodyPr/>
          <a:lstStyle/>
          <a:p>
            <a:r>
              <a:rPr lang="en-GB" dirty="0"/>
              <a:t>Task</a:t>
            </a:r>
            <a:endParaRPr lang="en-US" dirty="0"/>
          </a:p>
        </p:txBody>
      </p:sp>
      <p:sp>
        <p:nvSpPr>
          <p:cNvPr id="3" name="Content Placeholder 2">
            <a:extLst>
              <a:ext uri="{FF2B5EF4-FFF2-40B4-BE49-F238E27FC236}">
                <a16:creationId xmlns:a16="http://schemas.microsoft.com/office/drawing/2014/main" id="{B26D80F4-EF2F-A9C0-2972-4E812396A2F9}"/>
              </a:ext>
            </a:extLst>
          </p:cNvPr>
          <p:cNvSpPr>
            <a:spLocks noGrp="1"/>
          </p:cNvSpPr>
          <p:nvPr>
            <p:ph idx="1"/>
          </p:nvPr>
        </p:nvSpPr>
        <p:spPr/>
        <p:txBody>
          <a:bodyPr vert="horz" lIns="91440" tIns="45720" rIns="91440" bIns="45720" rtlCol="0" anchor="t">
            <a:normAutofit/>
          </a:bodyPr>
          <a:lstStyle/>
          <a:p>
            <a:r>
              <a:rPr lang="en-GB" dirty="0"/>
              <a:t>Find examples of </a:t>
            </a:r>
            <a:r>
              <a:rPr lang="en-GB" dirty="0">
                <a:latin typeface="Myriad Pro"/>
                <a:cs typeface="Arial"/>
              </a:rPr>
              <a:t> community trauma – Any year</a:t>
            </a:r>
            <a:endParaRPr lang="en-GB" sz="1800" dirty="0">
              <a:latin typeface="Arial"/>
              <a:cs typeface="Arial"/>
            </a:endParaRPr>
          </a:p>
          <a:p>
            <a:r>
              <a:rPr lang="en-GB" dirty="0">
                <a:latin typeface="Myriad Pro"/>
                <a:cs typeface="Arial"/>
              </a:rPr>
              <a:t>Present to class</a:t>
            </a:r>
            <a:endParaRPr lang="en-GB" sz="1800" dirty="0">
              <a:latin typeface="Arial"/>
              <a:cs typeface="Arial"/>
            </a:endParaRPr>
          </a:p>
          <a:p>
            <a:pPr marL="0" indent="0">
              <a:buNone/>
            </a:pPr>
            <a:endParaRPr lang="en-GB" dirty="0"/>
          </a:p>
        </p:txBody>
      </p:sp>
      <p:sp>
        <p:nvSpPr>
          <p:cNvPr id="4" name="Slide Number Placeholder 3">
            <a:extLst>
              <a:ext uri="{FF2B5EF4-FFF2-40B4-BE49-F238E27FC236}">
                <a16:creationId xmlns:a16="http://schemas.microsoft.com/office/drawing/2014/main" id="{FC4F2645-70F7-8824-D95B-BC7AB2E8713D}"/>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33</a:t>
            </a:fld>
            <a:endParaRPr lang="en-GB">
              <a:solidFill>
                <a:prstClr val="black">
                  <a:tint val="75000"/>
                </a:prstClr>
              </a:solidFill>
            </a:endParaRPr>
          </a:p>
        </p:txBody>
      </p:sp>
    </p:spTree>
    <p:extLst>
      <p:ext uri="{BB962C8B-B14F-4D97-AF65-F5344CB8AC3E}">
        <p14:creationId xmlns:p14="http://schemas.microsoft.com/office/powerpoint/2010/main" val="8165839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544A50C-3715-DEFF-0C95-010FC543B71A}"/>
              </a:ext>
            </a:extLst>
          </p:cNvPr>
          <p:cNvSpPr>
            <a:spLocks noGrp="1"/>
          </p:cNvSpPr>
          <p:nvPr>
            <p:ph type="sldNum" sz="quarter" idx="12"/>
          </p:nvPr>
        </p:nvSpPr>
        <p:spPr/>
        <p:txBody>
          <a:bodyPr/>
          <a:lstStyle/>
          <a:p>
            <a:fld id="{7EE70F85-FB46-4664-904F-529BF12CA752}" type="slidenum">
              <a:rPr lang="en-GB" smtClean="0"/>
              <a:t>34</a:t>
            </a:fld>
            <a:endParaRPr lang="en-GB"/>
          </a:p>
        </p:txBody>
      </p:sp>
      <p:pic>
        <p:nvPicPr>
          <p:cNvPr id="6" name="Picture 5">
            <a:extLst>
              <a:ext uri="{FF2B5EF4-FFF2-40B4-BE49-F238E27FC236}">
                <a16:creationId xmlns:a16="http://schemas.microsoft.com/office/drawing/2014/main" id="{AEA6218C-5150-4891-ECE7-E0A2773E1D1F}"/>
              </a:ext>
            </a:extLst>
          </p:cNvPr>
          <p:cNvPicPr>
            <a:picLocks noChangeAspect="1"/>
          </p:cNvPicPr>
          <p:nvPr/>
        </p:nvPicPr>
        <p:blipFill>
          <a:blip r:embed="rId3"/>
          <a:stretch>
            <a:fillRect/>
          </a:stretch>
        </p:blipFill>
        <p:spPr>
          <a:xfrm>
            <a:off x="4621916" y="2830"/>
            <a:ext cx="7446894" cy="6044509"/>
          </a:xfrm>
          <a:prstGeom prst="rect">
            <a:avLst/>
          </a:prstGeom>
        </p:spPr>
      </p:pic>
      <p:sp>
        <p:nvSpPr>
          <p:cNvPr id="3" name="Content Placeholder 2">
            <a:extLst>
              <a:ext uri="{FF2B5EF4-FFF2-40B4-BE49-F238E27FC236}">
                <a16:creationId xmlns:a16="http://schemas.microsoft.com/office/drawing/2014/main" id="{9A6051D1-A1BF-74AF-2E82-25DEECFAA49D}"/>
              </a:ext>
            </a:extLst>
          </p:cNvPr>
          <p:cNvSpPr>
            <a:spLocks noGrp="1"/>
          </p:cNvSpPr>
          <p:nvPr>
            <p:ph idx="1"/>
          </p:nvPr>
        </p:nvSpPr>
        <p:spPr>
          <a:xfrm>
            <a:off x="339090" y="2967630"/>
            <a:ext cx="3352800" cy="2502480"/>
          </a:xfrm>
        </p:spPr>
        <p:txBody>
          <a:bodyPr>
            <a:normAutofit/>
          </a:bodyPr>
          <a:lstStyle/>
          <a:p>
            <a:r>
              <a:rPr lang="en-GB"/>
              <a:t>How would you define these important concepts?</a:t>
            </a:r>
          </a:p>
          <a:p>
            <a:endParaRPr lang="en-GB"/>
          </a:p>
        </p:txBody>
      </p:sp>
      <p:sp>
        <p:nvSpPr>
          <p:cNvPr id="2" name="Title 1">
            <a:extLst>
              <a:ext uri="{FF2B5EF4-FFF2-40B4-BE49-F238E27FC236}">
                <a16:creationId xmlns:a16="http://schemas.microsoft.com/office/drawing/2014/main" id="{124DFAFE-98DD-8AA5-0171-C335BB1A4DF8}"/>
              </a:ext>
            </a:extLst>
          </p:cNvPr>
          <p:cNvSpPr>
            <a:spLocks noGrp="1"/>
          </p:cNvSpPr>
          <p:nvPr>
            <p:ph type="title"/>
          </p:nvPr>
        </p:nvSpPr>
        <p:spPr>
          <a:xfrm>
            <a:off x="339090" y="844551"/>
            <a:ext cx="4019550" cy="1933962"/>
          </a:xfrm>
        </p:spPr>
        <p:txBody>
          <a:bodyPr>
            <a:normAutofit/>
          </a:bodyPr>
          <a:lstStyle/>
          <a:p>
            <a:r>
              <a:rPr lang="en-GB" sz="3200"/>
              <a:t>Communities and Neighbourhoods</a:t>
            </a:r>
          </a:p>
        </p:txBody>
      </p:sp>
    </p:spTree>
    <p:extLst>
      <p:ext uri="{BB962C8B-B14F-4D97-AF65-F5344CB8AC3E}">
        <p14:creationId xmlns:p14="http://schemas.microsoft.com/office/powerpoint/2010/main" val="100047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B2EFB-EE63-BC07-FA98-9C283DB2DCD4}"/>
              </a:ext>
            </a:extLst>
          </p:cNvPr>
          <p:cNvSpPr>
            <a:spLocks noGrp="1"/>
          </p:cNvSpPr>
          <p:nvPr>
            <p:ph type="title"/>
          </p:nvPr>
        </p:nvSpPr>
        <p:spPr>
          <a:xfrm>
            <a:off x="609600" y="274638"/>
            <a:ext cx="10972800" cy="639418"/>
          </a:xfrm>
        </p:spPr>
        <p:txBody>
          <a:bodyPr>
            <a:normAutofit fontScale="90000"/>
          </a:bodyPr>
          <a:lstStyle/>
          <a:p>
            <a:r>
              <a:rPr lang="en-GB"/>
              <a:t>Group task </a:t>
            </a:r>
          </a:p>
        </p:txBody>
      </p:sp>
      <p:sp>
        <p:nvSpPr>
          <p:cNvPr id="3" name="Content Placeholder 2">
            <a:extLst>
              <a:ext uri="{FF2B5EF4-FFF2-40B4-BE49-F238E27FC236}">
                <a16:creationId xmlns:a16="http://schemas.microsoft.com/office/drawing/2014/main" id="{B904DBCB-9994-5BB8-35D1-9045382CE1B4}"/>
              </a:ext>
            </a:extLst>
          </p:cNvPr>
          <p:cNvSpPr>
            <a:spLocks noGrp="1"/>
          </p:cNvSpPr>
          <p:nvPr>
            <p:ph idx="1"/>
          </p:nvPr>
        </p:nvSpPr>
        <p:spPr>
          <a:xfrm>
            <a:off x="609600" y="1003854"/>
            <a:ext cx="10972800" cy="4513379"/>
          </a:xfrm>
        </p:spPr>
        <p:txBody>
          <a:bodyPr vert="horz" lIns="91440" tIns="45720" rIns="91440" bIns="45720" rtlCol="0" anchor="t">
            <a:normAutofit fontScale="92500" lnSpcReduction="20000"/>
          </a:bodyPr>
          <a:lstStyle/>
          <a:p>
            <a:r>
              <a:rPr lang="en-GB"/>
              <a:t>Consider the following ward and identify:</a:t>
            </a:r>
          </a:p>
          <a:p>
            <a:r>
              <a:rPr lang="en-GB"/>
              <a:t>What permanent and transient groups may live and work in the area?</a:t>
            </a:r>
          </a:p>
          <a:p>
            <a:r>
              <a:rPr lang="en-GB"/>
              <a:t>Are there any inequalities?</a:t>
            </a:r>
          </a:p>
          <a:p>
            <a:r>
              <a:rPr lang="en-GB" dirty="0"/>
              <a:t>Do you think it is a privileged, non privileged or mixed demographic?</a:t>
            </a:r>
          </a:p>
          <a:p>
            <a:r>
              <a:rPr lang="en-GB"/>
              <a:t>How about diversity?  Race, Religion etc</a:t>
            </a:r>
          </a:p>
          <a:p>
            <a:r>
              <a:rPr lang="en-GB"/>
              <a:t>What challenges do you think the community experience?</a:t>
            </a:r>
          </a:p>
          <a:p>
            <a:r>
              <a:rPr lang="en-GB"/>
              <a:t>What challenges do the Police experience?</a:t>
            </a:r>
          </a:p>
          <a:p>
            <a:r>
              <a:rPr lang="en-GB"/>
              <a:t>What relationship would you expect the local NPT to have?</a:t>
            </a:r>
          </a:p>
          <a:p>
            <a:endParaRPr lang="en-GB"/>
          </a:p>
        </p:txBody>
      </p:sp>
    </p:spTree>
    <p:extLst>
      <p:ext uri="{BB962C8B-B14F-4D97-AF65-F5344CB8AC3E}">
        <p14:creationId xmlns:p14="http://schemas.microsoft.com/office/powerpoint/2010/main" val="26061535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36BBD-857A-D3B7-953F-6C64D6344DF6}"/>
              </a:ext>
            </a:extLst>
          </p:cNvPr>
          <p:cNvSpPr>
            <a:spLocks noGrp="1"/>
          </p:cNvSpPr>
          <p:nvPr>
            <p:ph type="title"/>
          </p:nvPr>
        </p:nvSpPr>
        <p:spPr>
          <a:xfrm>
            <a:off x="609600" y="274638"/>
            <a:ext cx="10972800" cy="920394"/>
          </a:xfrm>
        </p:spPr>
        <p:txBody>
          <a:bodyPr anchor="ctr">
            <a:normAutofit/>
          </a:bodyPr>
          <a:lstStyle/>
          <a:p>
            <a:r>
              <a:rPr lang="en-GB" dirty="0"/>
              <a:t>What is NHP?</a:t>
            </a:r>
          </a:p>
        </p:txBody>
      </p:sp>
      <p:sp>
        <p:nvSpPr>
          <p:cNvPr id="3" name="Content Placeholder 2">
            <a:extLst>
              <a:ext uri="{FF2B5EF4-FFF2-40B4-BE49-F238E27FC236}">
                <a16:creationId xmlns:a16="http://schemas.microsoft.com/office/drawing/2014/main" id="{5BCF8377-4815-ED3B-256E-04F828688113}"/>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a:lnSpc>
                <a:spcPct val="90000"/>
              </a:lnSpc>
            </a:pPr>
            <a:r>
              <a:rPr lang="en-GB" sz="2000"/>
              <a:t>Neighbourhood policing is a dedicated policing approach where local teams of police officers, staff, and volunteers work directly within communities to prevent crime, build trust, and solve long-term local issues.</a:t>
            </a:r>
          </a:p>
          <a:p>
            <a:pPr marL="0" indent="0">
              <a:lnSpc>
                <a:spcPct val="90000"/>
              </a:lnSpc>
              <a:buNone/>
            </a:pPr>
            <a:endParaRPr lang="en-GB" sz="2000"/>
          </a:p>
          <a:p>
            <a:pPr>
              <a:lnSpc>
                <a:spcPct val="90000"/>
              </a:lnSpc>
            </a:pPr>
            <a:r>
              <a:rPr lang="en-GB" sz="2000"/>
              <a:t>Unlike response policing—which reacts to emergency 999 calls after an incident occurs—neighbourhood policing focuses on proactive, long-term prevention and community engagement</a:t>
            </a:r>
          </a:p>
        </p:txBody>
      </p:sp>
      <p:pic>
        <p:nvPicPr>
          <p:cNvPr id="5" name="Picture 4">
            <a:extLst>
              <a:ext uri="{FF2B5EF4-FFF2-40B4-BE49-F238E27FC236}">
                <a16:creationId xmlns:a16="http://schemas.microsoft.com/office/drawing/2014/main" id="{72939B25-1751-831A-764A-0C1083A96D78}"/>
              </a:ext>
            </a:extLst>
          </p:cNvPr>
          <p:cNvPicPr>
            <a:picLocks noChangeAspect="1"/>
          </p:cNvPicPr>
          <p:nvPr/>
        </p:nvPicPr>
        <p:blipFill>
          <a:blip r:embed="rId3"/>
          <a:stretch>
            <a:fillRect/>
          </a:stretch>
        </p:blipFill>
        <p:spPr>
          <a:xfrm>
            <a:off x="6197600" y="1990738"/>
            <a:ext cx="5384800" cy="3207966"/>
          </a:xfrm>
          <a:prstGeom prst="rect">
            <a:avLst/>
          </a:prstGeom>
          <a:noFill/>
        </p:spPr>
      </p:pic>
      <p:sp>
        <p:nvSpPr>
          <p:cNvPr id="4" name="Slide Number Placeholder 3">
            <a:extLst>
              <a:ext uri="{FF2B5EF4-FFF2-40B4-BE49-F238E27FC236}">
                <a16:creationId xmlns:a16="http://schemas.microsoft.com/office/drawing/2014/main" id="{9577647C-74A2-3211-D251-5D9CCE4772BF}"/>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36</a:t>
            </a:fld>
            <a:endParaRPr lang="en-GB">
              <a:solidFill>
                <a:prstClr val="black">
                  <a:tint val="75000"/>
                </a:prstClr>
              </a:solidFill>
            </a:endParaRPr>
          </a:p>
        </p:txBody>
      </p:sp>
    </p:spTree>
    <p:extLst>
      <p:ext uri="{BB962C8B-B14F-4D97-AF65-F5344CB8AC3E}">
        <p14:creationId xmlns:p14="http://schemas.microsoft.com/office/powerpoint/2010/main" val="33371259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8239A-5F49-5101-2693-6E4F2D2EB4D3}"/>
              </a:ext>
            </a:extLst>
          </p:cNvPr>
          <p:cNvSpPr>
            <a:spLocks noGrp="1"/>
          </p:cNvSpPr>
          <p:nvPr>
            <p:ph type="title"/>
          </p:nvPr>
        </p:nvSpPr>
        <p:spPr/>
        <p:txBody>
          <a:bodyPr/>
          <a:lstStyle/>
          <a:p>
            <a:r>
              <a:rPr lang="en-GB" dirty="0"/>
              <a:t>2008 Labour Government</a:t>
            </a:r>
          </a:p>
        </p:txBody>
      </p:sp>
      <p:sp>
        <p:nvSpPr>
          <p:cNvPr id="3" name="Content Placeholder 2">
            <a:extLst>
              <a:ext uri="{FF2B5EF4-FFF2-40B4-BE49-F238E27FC236}">
                <a16:creationId xmlns:a16="http://schemas.microsoft.com/office/drawing/2014/main" id="{E28E7256-F7F4-4DF6-D70C-792BD3913F3F}"/>
              </a:ext>
            </a:extLst>
          </p:cNvPr>
          <p:cNvSpPr>
            <a:spLocks noGrp="1"/>
          </p:cNvSpPr>
          <p:nvPr>
            <p:ph idx="1"/>
          </p:nvPr>
        </p:nvSpPr>
        <p:spPr/>
        <p:txBody>
          <a:bodyPr vert="horz" lIns="91440" tIns="45720" rIns="91440" bIns="45720" rtlCol="0" anchor="t">
            <a:normAutofit fontScale="92500" lnSpcReduction="20000"/>
          </a:bodyPr>
          <a:lstStyle/>
          <a:p>
            <a:r>
              <a:rPr lang="en-GB" dirty="0"/>
              <a:t>Plans for NHP Each neighbourhood have their own NHP team with PCSO's</a:t>
            </a:r>
          </a:p>
          <a:p>
            <a:r>
              <a:rPr lang="en-GB" dirty="0"/>
              <a:t>Dedicated police/ Sgt / PCSO's and Special constables.</a:t>
            </a:r>
          </a:p>
          <a:p>
            <a:r>
              <a:rPr lang="en-GB" dirty="0"/>
              <a:t>Supported by organisational strategy </a:t>
            </a:r>
          </a:p>
          <a:p>
            <a:r>
              <a:rPr lang="en-GB" dirty="0"/>
              <a:t>Deployment were evidenced based policing to ensure the effective approaches were adopted</a:t>
            </a:r>
          </a:p>
          <a:p>
            <a:r>
              <a:rPr lang="en-GB" dirty="0"/>
              <a:t>Team – a model relied upon relationships of trust</a:t>
            </a:r>
          </a:p>
          <a:p>
            <a:r>
              <a:rPr lang="en-GB" dirty="0"/>
              <a:t>ID pf public priorities &amp; adopting a collaborative approach to problem solving</a:t>
            </a:r>
          </a:p>
          <a:p>
            <a:endParaRPr lang="en-GB" dirty="0"/>
          </a:p>
          <a:p>
            <a:endParaRPr lang="en-GB" dirty="0"/>
          </a:p>
        </p:txBody>
      </p:sp>
      <p:sp>
        <p:nvSpPr>
          <p:cNvPr id="4" name="Slide Number Placeholder 3">
            <a:extLst>
              <a:ext uri="{FF2B5EF4-FFF2-40B4-BE49-F238E27FC236}">
                <a16:creationId xmlns:a16="http://schemas.microsoft.com/office/drawing/2014/main" id="{0946754E-EF9B-166A-089A-54D4882577E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37</a:t>
            </a:fld>
            <a:endParaRPr lang="en-GB">
              <a:solidFill>
                <a:prstClr val="black">
                  <a:tint val="75000"/>
                </a:prstClr>
              </a:solidFill>
            </a:endParaRPr>
          </a:p>
        </p:txBody>
      </p:sp>
    </p:spTree>
    <p:extLst>
      <p:ext uri="{BB962C8B-B14F-4D97-AF65-F5344CB8AC3E}">
        <p14:creationId xmlns:p14="http://schemas.microsoft.com/office/powerpoint/2010/main" val="41264877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D1C5C4-3052-1358-82F9-83F96583810E}"/>
              </a:ext>
            </a:extLst>
          </p:cNvPr>
          <p:cNvPicPr>
            <a:picLocks noChangeAspect="1"/>
          </p:cNvPicPr>
          <p:nvPr/>
        </p:nvPicPr>
        <p:blipFill>
          <a:blip r:embed="rId3"/>
          <a:stretch>
            <a:fillRect/>
          </a:stretch>
        </p:blipFill>
        <p:spPr>
          <a:xfrm>
            <a:off x="120650" y="597538"/>
            <a:ext cx="11950700" cy="5311233"/>
          </a:xfrm>
          <a:prstGeom prst="rect">
            <a:avLst/>
          </a:prstGeom>
          <a:noFill/>
        </p:spPr>
      </p:pic>
      <p:sp>
        <p:nvSpPr>
          <p:cNvPr id="2" name="Slide Number Placeholder 1" hidden="1">
            <a:extLst>
              <a:ext uri="{FF2B5EF4-FFF2-40B4-BE49-F238E27FC236}">
                <a16:creationId xmlns:a16="http://schemas.microsoft.com/office/drawing/2014/main" id="{7F33E69F-B063-B3EE-A038-C9985F20A1F3}"/>
              </a:ext>
            </a:extLst>
          </p:cNvPr>
          <p:cNvSpPr>
            <a:spLocks noGrp="1"/>
          </p:cNvSpPr>
          <p:nvPr>
            <p:ph type="sldNum" sz="quarter" idx="12"/>
          </p:nvPr>
        </p:nvSpPr>
        <p:spPr/>
        <p:txBody>
          <a:bodyPr/>
          <a:lstStyle/>
          <a:p>
            <a:pPr>
              <a:spcAft>
                <a:spcPts val="600"/>
              </a:spcAft>
            </a:pPr>
            <a:fld id="{AC82685A-BD3A-4230-8D85-804689F67293}" type="slidenum">
              <a:rPr lang="en-GB" smtClean="0">
                <a:solidFill>
                  <a:prstClr val="black">
                    <a:tint val="75000"/>
                  </a:prstClr>
                </a:solidFill>
              </a:rPr>
              <a:pPr>
                <a:spcAft>
                  <a:spcPts val="600"/>
                </a:spcAft>
              </a:pPr>
              <a:t>38</a:t>
            </a:fld>
            <a:endParaRPr lang="en-GB">
              <a:solidFill>
                <a:prstClr val="black">
                  <a:tint val="75000"/>
                </a:prstClr>
              </a:solidFill>
            </a:endParaRPr>
          </a:p>
        </p:txBody>
      </p:sp>
    </p:spTree>
    <p:extLst>
      <p:ext uri="{BB962C8B-B14F-4D97-AF65-F5344CB8AC3E}">
        <p14:creationId xmlns:p14="http://schemas.microsoft.com/office/powerpoint/2010/main" val="10634844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CCE0F-EA53-1C86-0533-B7AFCD5ED590}"/>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469094FF-4AFA-E34C-2B76-0B49042673BC}"/>
              </a:ext>
            </a:extLst>
          </p:cNvPr>
          <p:cNvSpPr>
            <a:spLocks noGrp="1"/>
          </p:cNvSpPr>
          <p:nvPr>
            <p:ph sz="half" idx="1"/>
          </p:nvPr>
        </p:nvSpPr>
        <p:spPr/>
        <p:txBody>
          <a:bodyPr vert="horz" lIns="91440" tIns="45720" rIns="91440" bIns="45720" rtlCol="0" anchor="t">
            <a:normAutofit fontScale="92500" lnSpcReduction="20000"/>
          </a:bodyPr>
          <a:lstStyle/>
          <a:p>
            <a:r>
              <a:rPr lang="en-GB" dirty="0">
                <a:ea typeface="+mn-lt"/>
                <a:cs typeface="+mn-lt"/>
                <a:hlinkClick r:id="rId2"/>
              </a:rPr>
              <a:t>wiltshire police electric bikes video social media - Google Search</a:t>
            </a:r>
            <a:endParaRPr lang="en-GB">
              <a:ea typeface="+mn-lt"/>
              <a:cs typeface="+mn-lt"/>
            </a:endParaRPr>
          </a:p>
          <a:p>
            <a:endParaRPr lang="en-GB" dirty="0"/>
          </a:p>
          <a:p>
            <a:r>
              <a:rPr lang="en-GB" dirty="0"/>
              <a:t>OR</a:t>
            </a:r>
          </a:p>
          <a:p>
            <a:r>
              <a:rPr lang="en-GB" dirty="0">
                <a:ea typeface="+mn-lt"/>
                <a:cs typeface="+mn-lt"/>
                <a:hlinkClick r:id="rId3"/>
              </a:rPr>
              <a:t>Helicopter vs Illegal E-Bike</a:t>
            </a:r>
            <a:endParaRPr lang="en-GB" dirty="0"/>
          </a:p>
        </p:txBody>
      </p:sp>
      <p:sp>
        <p:nvSpPr>
          <p:cNvPr id="4" name="Content Placeholder 3">
            <a:extLst>
              <a:ext uri="{FF2B5EF4-FFF2-40B4-BE49-F238E27FC236}">
                <a16:creationId xmlns:a16="http://schemas.microsoft.com/office/drawing/2014/main" id="{BDB9C2A8-DA81-C18E-1A12-7B357D19B01D}"/>
              </a:ext>
            </a:extLst>
          </p:cNvPr>
          <p:cNvSpPr>
            <a:spLocks noGrp="1"/>
          </p:cNvSpPr>
          <p:nvPr>
            <p:ph sz="half" idx="2"/>
          </p:nvPr>
        </p:nvSpPr>
        <p:spPr/>
        <p:txBody>
          <a:bodyPr vert="horz" lIns="91440" tIns="45720" rIns="91440" bIns="45720" rtlCol="0" anchor="t">
            <a:normAutofit fontScale="92500" lnSpcReduction="20000"/>
          </a:bodyPr>
          <a:lstStyle/>
          <a:p>
            <a:r>
              <a:rPr lang="en-GB" dirty="0"/>
              <a:t>What existing legislation is in place for these crimes?</a:t>
            </a:r>
            <a:endParaRPr lang="en-US" dirty="0"/>
          </a:p>
          <a:p>
            <a:r>
              <a:rPr lang="en-GB" dirty="0"/>
              <a:t>How might the police address the issue</a:t>
            </a:r>
          </a:p>
          <a:p>
            <a:r>
              <a:rPr lang="en-GB" dirty="0"/>
              <a:t>What has been decided between each force?</a:t>
            </a:r>
          </a:p>
          <a:p>
            <a:r>
              <a:rPr lang="en-GB" dirty="0"/>
              <a:t>What partnership role(s) might play in addressing this antisocial behaviour.</a:t>
            </a:r>
          </a:p>
          <a:p>
            <a:r>
              <a:rPr lang="en-GB" dirty="0"/>
              <a:t>Give description of events   </a:t>
            </a:r>
          </a:p>
          <a:p>
            <a:r>
              <a:rPr lang="en-GB" dirty="0"/>
              <a:t>Remember SARA / NDM</a:t>
            </a:r>
          </a:p>
        </p:txBody>
      </p:sp>
      <p:sp>
        <p:nvSpPr>
          <p:cNvPr id="5" name="Slide Number Placeholder 4">
            <a:extLst>
              <a:ext uri="{FF2B5EF4-FFF2-40B4-BE49-F238E27FC236}">
                <a16:creationId xmlns:a16="http://schemas.microsoft.com/office/drawing/2014/main" id="{1E8853F5-A782-F3EE-9E9F-61C7A85B0EB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39</a:t>
            </a:fld>
            <a:endParaRPr lang="en-GB">
              <a:solidFill>
                <a:prstClr val="black">
                  <a:tint val="75000"/>
                </a:prstClr>
              </a:solidFill>
            </a:endParaRPr>
          </a:p>
        </p:txBody>
      </p:sp>
    </p:spTree>
    <p:extLst>
      <p:ext uri="{BB962C8B-B14F-4D97-AF65-F5344CB8AC3E}">
        <p14:creationId xmlns:p14="http://schemas.microsoft.com/office/powerpoint/2010/main" val="18419860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864DD-7B80-E9E3-3F6E-1A99CEA6D081}"/>
              </a:ext>
            </a:extLst>
          </p:cNvPr>
          <p:cNvSpPr>
            <a:spLocks noGrp="1"/>
          </p:cNvSpPr>
          <p:nvPr>
            <p:ph type="title"/>
          </p:nvPr>
        </p:nvSpPr>
        <p:spPr>
          <a:xfrm>
            <a:off x="609600" y="274638"/>
            <a:ext cx="10972800" cy="1143000"/>
          </a:xfrm>
        </p:spPr>
        <p:txBody>
          <a:bodyPr anchor="ctr">
            <a:normAutofit/>
          </a:bodyPr>
          <a:lstStyle/>
          <a:p>
            <a:r>
              <a:rPr lang="en-GB" dirty="0"/>
              <a:t>Research </a:t>
            </a:r>
          </a:p>
        </p:txBody>
      </p:sp>
      <p:pic>
        <p:nvPicPr>
          <p:cNvPr id="5" name="Picture 4">
            <a:extLst>
              <a:ext uri="{FF2B5EF4-FFF2-40B4-BE49-F238E27FC236}">
                <a16:creationId xmlns:a16="http://schemas.microsoft.com/office/drawing/2014/main" id="{1FD6C229-CE94-5B36-932D-4DB83189EBDE}"/>
              </a:ext>
            </a:extLst>
          </p:cNvPr>
          <p:cNvPicPr>
            <a:picLocks noChangeAspect="1"/>
          </p:cNvPicPr>
          <p:nvPr/>
        </p:nvPicPr>
        <p:blipFill>
          <a:blip r:embed="rId2"/>
          <a:stretch>
            <a:fillRect/>
          </a:stretch>
        </p:blipFill>
        <p:spPr>
          <a:xfrm>
            <a:off x="857734" y="1600201"/>
            <a:ext cx="4888531" cy="3989040"/>
          </a:xfrm>
          <a:prstGeom prst="rect">
            <a:avLst/>
          </a:prstGeom>
          <a:noFill/>
        </p:spPr>
      </p:pic>
      <p:sp>
        <p:nvSpPr>
          <p:cNvPr id="3" name="Content Placeholder 2">
            <a:extLst>
              <a:ext uri="{FF2B5EF4-FFF2-40B4-BE49-F238E27FC236}">
                <a16:creationId xmlns:a16="http://schemas.microsoft.com/office/drawing/2014/main" id="{9B636424-C2D4-AE6C-662D-0D4B7A7FD26A}"/>
              </a:ext>
            </a:extLst>
          </p:cNvPr>
          <p:cNvSpPr>
            <a:spLocks noGrp="1"/>
          </p:cNvSpPr>
          <p:nvPr>
            <p:ph sz="half" idx="2"/>
          </p:nvPr>
        </p:nvSpPr>
        <p:spPr>
          <a:xfrm>
            <a:off x="6197600" y="1600201"/>
            <a:ext cx="5384800" cy="3989040"/>
          </a:xfrm>
        </p:spPr>
        <p:txBody>
          <a:bodyPr vert="horz" lIns="91440" tIns="45720" rIns="91440" bIns="45720" rtlCol="0" anchor="t">
            <a:normAutofit/>
          </a:bodyPr>
          <a:lstStyle/>
          <a:p>
            <a:r>
              <a:rPr lang="en-GB" dirty="0"/>
              <a:t>To discuss</a:t>
            </a:r>
          </a:p>
        </p:txBody>
      </p:sp>
      <p:sp>
        <p:nvSpPr>
          <p:cNvPr id="4" name="Slide Number Placeholder 3">
            <a:extLst>
              <a:ext uri="{FF2B5EF4-FFF2-40B4-BE49-F238E27FC236}">
                <a16:creationId xmlns:a16="http://schemas.microsoft.com/office/drawing/2014/main" id="{F2DF3886-3891-D503-8B1B-559AE9E703BB}"/>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40</a:t>
            </a:fld>
            <a:endParaRPr lang="en-GB">
              <a:solidFill>
                <a:prstClr val="black">
                  <a:tint val="75000"/>
                </a:prstClr>
              </a:solidFill>
            </a:endParaRPr>
          </a:p>
        </p:txBody>
      </p:sp>
    </p:spTree>
    <p:extLst>
      <p:ext uri="{BB962C8B-B14F-4D97-AF65-F5344CB8AC3E}">
        <p14:creationId xmlns:p14="http://schemas.microsoft.com/office/powerpoint/2010/main" val="40977915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40</Slides>
  <Notes>15</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20140311PresentationUWTSDTemplate</vt:lpstr>
      <vt:lpstr>BMPL5019A Week 1 Introduction to the module</vt:lpstr>
      <vt:lpstr>Today</vt:lpstr>
      <vt:lpstr>Information </vt:lpstr>
      <vt:lpstr>Information </vt:lpstr>
      <vt:lpstr>Aim</vt:lpstr>
      <vt:lpstr>Learning Outcomes</vt:lpstr>
      <vt:lpstr>Indicative Content</vt:lpstr>
      <vt:lpstr>Assessment</vt:lpstr>
      <vt:lpstr>Task</vt:lpstr>
      <vt:lpstr>PowerPoint Presentation</vt:lpstr>
      <vt:lpstr> Task</vt:lpstr>
      <vt:lpstr>Recap</vt:lpstr>
      <vt:lpstr>SARA – What is it?</vt:lpstr>
      <vt:lpstr>PowerPoint Presentation</vt:lpstr>
      <vt:lpstr>CoP</vt:lpstr>
      <vt:lpstr>CIAPOAR</vt:lpstr>
      <vt:lpstr>Six key elements (CIAPOAR)</vt:lpstr>
      <vt:lpstr>What makes up a society?</vt:lpstr>
      <vt:lpstr>What is a society?</vt:lpstr>
      <vt:lpstr>Society</vt:lpstr>
      <vt:lpstr>What is a neighbourhood?</vt:lpstr>
      <vt:lpstr>PowerPoint Presentation</vt:lpstr>
      <vt:lpstr>Community</vt:lpstr>
      <vt:lpstr>PowerPoint Presentation</vt:lpstr>
      <vt:lpstr>Policing in the Community </vt:lpstr>
      <vt:lpstr>Community V's Identity </vt:lpstr>
      <vt:lpstr>NHP</vt:lpstr>
      <vt:lpstr>PowerPoint Presentation</vt:lpstr>
      <vt:lpstr>Community Trauma </vt:lpstr>
      <vt:lpstr> Examples of Community Trauma </vt:lpstr>
      <vt:lpstr>Windrush </vt:lpstr>
      <vt:lpstr>Community Impact</vt:lpstr>
      <vt:lpstr>Task</vt:lpstr>
      <vt:lpstr>Communities and Neighbourhoods</vt:lpstr>
      <vt:lpstr>Group task </vt:lpstr>
      <vt:lpstr>What is NHP?</vt:lpstr>
      <vt:lpstr>2008 Labour Government</vt:lpstr>
      <vt:lpstr>PowerPoint Presentation</vt:lpstr>
      <vt:lpstr>Task </vt:lpstr>
      <vt:lpstr>Research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BMCP 5001 Police, Policing and Society</dc:title>
  <dc:creator>Mike Durke</dc:creator>
  <cp:revision>460</cp:revision>
  <dcterms:created xsi:type="dcterms:W3CDTF">2024-07-10T13:02:33Z</dcterms:created>
  <dcterms:modified xsi:type="dcterms:W3CDTF">2026-09-28T08:52:01Z</dcterms:modified>
</cp:coreProperties>
</file>