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6" r:id="rId1"/>
  </p:sldMasterIdLst>
  <p:notesMasterIdLst>
    <p:notesMasterId r:id="rId12"/>
  </p:notesMasterIdLst>
  <p:sldIdLst>
    <p:sldId id="257" r:id="rId2"/>
    <p:sldId id="277" r:id="rId3"/>
    <p:sldId id="300" r:id="rId4"/>
    <p:sldId id="301" r:id="rId5"/>
    <p:sldId id="302" r:id="rId6"/>
    <p:sldId id="303" r:id="rId7"/>
    <p:sldId id="304" r:id="rId8"/>
    <p:sldId id="305" r:id="rId9"/>
    <p:sldId id="306" r:id="rId10"/>
    <p:sldId id="299" r:id="rId11"/>
  </p:sldIdLst>
  <p:sldSz cx="1197927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773"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054" autoAdjust="0"/>
  </p:normalViewPr>
  <p:slideViewPr>
    <p:cSldViewPr>
      <p:cViewPr varScale="1">
        <p:scale>
          <a:sx n="58" d="100"/>
          <a:sy n="58" d="100"/>
        </p:scale>
        <p:origin x="1004" y="200"/>
      </p:cViewPr>
      <p:guideLst>
        <p:guide orient="horz" pos="2160"/>
        <p:guide pos="3773"/>
      </p:guideLst>
    </p:cSldViewPr>
  </p:slideViewPr>
  <p:notesTextViewPr>
    <p:cViewPr>
      <p:scale>
        <a:sx n="100" d="100"/>
        <a:sy n="100" d="100"/>
      </p:scale>
      <p:origin x="0" y="0"/>
    </p:cViewPr>
  </p:notesTextViewPr>
  <p:notesViewPr>
    <p:cSldViewPr>
      <p:cViewPr varScale="1">
        <p:scale>
          <a:sx n="74" d="100"/>
          <a:sy n="74" d="100"/>
        </p:scale>
        <p:origin x="-3156" y="-9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E98571C-8469-4B59-965E-AAC0326FAA29}" type="datetimeFigureOut">
              <a:rPr lang="en-US" smtClean="0"/>
              <a:t>4/20/2026</a:t>
            </a:fld>
            <a:endParaRPr lang="en-US"/>
          </a:p>
        </p:txBody>
      </p:sp>
      <p:sp>
        <p:nvSpPr>
          <p:cNvPr id="4" name="Slide Image Placeholder 3"/>
          <p:cNvSpPr>
            <a:spLocks noGrp="1" noRot="1" noChangeAspect="1"/>
          </p:cNvSpPr>
          <p:nvPr>
            <p:ph type="sldImg" idx="2"/>
          </p:nvPr>
        </p:nvSpPr>
        <p:spPr>
          <a:xfrm>
            <a:off x="434975" y="685800"/>
            <a:ext cx="598805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B13897B-4DD7-488D-BCB2-17125EEF06D8}" type="slidenum">
              <a:rPr lang="en-US" smtClean="0"/>
              <a:t>‹#›</a:t>
            </a:fld>
            <a:endParaRPr lang="en-US"/>
          </a:p>
        </p:txBody>
      </p:sp>
    </p:spTree>
    <p:extLst>
      <p:ext uri="{BB962C8B-B14F-4D97-AF65-F5344CB8AC3E}">
        <p14:creationId xmlns:p14="http://schemas.microsoft.com/office/powerpoint/2010/main" val="3305861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4975" y="685800"/>
            <a:ext cx="5988050" cy="3429000"/>
          </a:xfrm>
        </p:spPr>
        <p:txBody>
          <a:bodyPr/>
          <a:lstStyle/>
          <a:p>
            <a:endParaRPr lang="en-GB"/>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B13897B-4DD7-488D-BCB2-17125EEF06D8}" type="slidenum">
              <a:rPr lang="en-US" smtClean="0"/>
              <a:t>1</a:t>
            </a:fld>
            <a:endParaRPr lang="en-US"/>
          </a:p>
        </p:txBody>
      </p:sp>
    </p:spTree>
    <p:extLst>
      <p:ext uri="{BB962C8B-B14F-4D97-AF65-F5344CB8AC3E}">
        <p14:creationId xmlns:p14="http://schemas.microsoft.com/office/powerpoint/2010/main" val="38238614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4975" y="685800"/>
            <a:ext cx="5988050" cy="3429000"/>
          </a:xfrm>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Hilton Hotels &amp; Resorts has a diversified global hospitality business, which includes numerous brands, the luxury or high-end and choice-service segments. Its strategic focus places human capital as the focus of the operational performance and guest satisfaction (Zeng, 2021). Service standards and systems of leadership that are codified in the organisation give constant uniformity, regardless of the market circumstance, but with the room to respond to different situations. With a blend of HR systems and corporate strategy, the HR systems allow Hilton to maintain its lead in the competition, as people management excellence enables the company to strengthen the idea that organisational performance is based primarily upon the quality and involvement of its employees (Botelho et al., 2023).</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2B13897B-4DD7-488D-BCB2-17125EEF06D8}" type="slidenum">
              <a:rPr lang="en-US" smtClean="0"/>
              <a:t>2</a:t>
            </a:fld>
            <a:endParaRPr lang="en-US"/>
          </a:p>
        </p:txBody>
      </p:sp>
    </p:spTree>
    <p:extLst>
      <p:ext uri="{BB962C8B-B14F-4D97-AF65-F5344CB8AC3E}">
        <p14:creationId xmlns:p14="http://schemas.microsoft.com/office/powerpoint/2010/main" val="1534274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75EA22-3BCB-9E21-40D9-FE0C326BF9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D57DBA-BB51-79C1-A2CD-1267CC0102B8}"/>
              </a:ext>
            </a:extLst>
          </p:cNvPr>
          <p:cNvSpPr>
            <a:spLocks noGrp="1" noRot="1" noChangeAspect="1"/>
          </p:cNvSpPr>
          <p:nvPr>
            <p:ph type="sldImg"/>
          </p:nvPr>
        </p:nvSpPr>
        <p:spPr>
          <a:xfrm>
            <a:off x="434975" y="685800"/>
            <a:ext cx="5988050" cy="3429000"/>
          </a:xfrm>
        </p:spPr>
        <p:txBody>
          <a:bodyPr/>
          <a:lstStyle/>
          <a:p>
            <a:endParaRPr lang="en-GB"/>
          </a:p>
        </p:txBody>
      </p:sp>
      <p:sp>
        <p:nvSpPr>
          <p:cNvPr id="3" name="Notes Placeholder 2">
            <a:extLst>
              <a:ext uri="{FF2B5EF4-FFF2-40B4-BE49-F238E27FC236}">
                <a16:creationId xmlns:a16="http://schemas.microsoft.com/office/drawing/2014/main" id="{A3CDFE41-B343-5400-6613-A60916C863F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attraction in Hilton starts much earlier than a formal application is done. The leadership wellbeing culture in the organisation conveys a message of organisational concern about the wellbeing of its employees, diversity, ethical leadership which defines the initial image of organisational identity (David et al., 2009). Digital employer branding, corporate social responsibility programmes and social media presence are also part of employer attractiveness. This exposure at an early age has an effect in the shaping of the psychological contract creating expectations as to fairness, development and inclusion. Such strategic employer branding has the strength of building pipelines of talent and improving organisational legitimacy among potential employees in competitive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markets </a:t>
            </a:r>
            <a:r>
              <a:rPr lang="en-GB" sz="1200" kern="1200" dirty="0">
                <a:solidFill>
                  <a:schemeClr val="tx1"/>
                </a:solidFill>
                <a:effectLst/>
                <a:latin typeface="+mn-lt"/>
                <a:ea typeface="+mn-ea"/>
                <a:cs typeface="+mn-cs"/>
              </a:rPr>
              <a:t>(Johnston et al., 2012)</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DE04B37F-D5D6-E79D-A479-D93C1B1C2E35}"/>
              </a:ext>
            </a:extLst>
          </p:cNvPr>
          <p:cNvSpPr>
            <a:spLocks noGrp="1"/>
          </p:cNvSpPr>
          <p:nvPr>
            <p:ph type="sldNum" sz="quarter" idx="10"/>
          </p:nvPr>
        </p:nvSpPr>
        <p:spPr/>
        <p:txBody>
          <a:bodyPr/>
          <a:lstStyle/>
          <a:p>
            <a:fld id="{2B13897B-4DD7-488D-BCB2-17125EEF06D8}" type="slidenum">
              <a:rPr lang="en-US" smtClean="0"/>
              <a:t>3</a:t>
            </a:fld>
            <a:endParaRPr lang="en-US"/>
          </a:p>
        </p:txBody>
      </p:sp>
    </p:spTree>
    <p:extLst>
      <p:ext uri="{BB962C8B-B14F-4D97-AF65-F5344CB8AC3E}">
        <p14:creationId xmlns:p14="http://schemas.microsoft.com/office/powerpoint/2010/main" val="1433518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33C5BF-CC82-2011-C6C7-421A119613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439063-BF3A-E46F-619E-56863A4D7DA1}"/>
              </a:ext>
            </a:extLst>
          </p:cNvPr>
          <p:cNvSpPr>
            <a:spLocks noGrp="1" noRot="1" noChangeAspect="1"/>
          </p:cNvSpPr>
          <p:nvPr>
            <p:ph type="sldImg"/>
          </p:nvPr>
        </p:nvSpPr>
        <p:spPr>
          <a:xfrm>
            <a:off x="434975" y="685800"/>
            <a:ext cx="5988050" cy="3429000"/>
          </a:xfrm>
        </p:spPr>
        <p:txBody>
          <a:bodyPr/>
          <a:lstStyle/>
          <a:p>
            <a:endParaRPr lang="en-GB"/>
          </a:p>
        </p:txBody>
      </p:sp>
      <p:sp>
        <p:nvSpPr>
          <p:cNvPr id="3" name="Notes Placeholder 2">
            <a:extLst>
              <a:ext uri="{FF2B5EF4-FFF2-40B4-BE49-F238E27FC236}">
                <a16:creationId xmlns:a16="http://schemas.microsoft.com/office/drawing/2014/main" id="{0147CCEE-03B3-EC13-2BDC-3F8C46D07CB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Hilton makes use of applicant tracking systems, which are operated using technology, to recruit internationally in an efficient and fair manner. Competency-based interviews Structured, competency-based interviews congruently relate the rating of the candidate to the ideals of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leadership and operational standards (Siddiqui and Khan, 2025). Evidence-based screening processes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harassment and enhance adherence to the following laws. This is a systematic method that improves predictive responsibility of making selection decisions and enhances equity and uniformity among properties. Through the principles of strategic HRM, the effective alignment of recruitment to the strategic principles enables Hilton to recruit individuals that have the right technical skills as well as cultural fit, which strengthens quality of services and overall organisational performance </a:t>
            </a:r>
            <a:r>
              <a:rPr lang="en-GB" sz="1200" kern="1200" dirty="0">
                <a:solidFill>
                  <a:schemeClr val="tx1"/>
                </a:solidFill>
                <a:effectLst/>
                <a:latin typeface="+mn-lt"/>
                <a:ea typeface="+mn-ea"/>
                <a:cs typeface="+mn-cs"/>
              </a:rPr>
              <a:t>(Torrington et al., 2009)</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4CD425A6-EA7D-264A-A672-1E86135B8EEC}"/>
              </a:ext>
            </a:extLst>
          </p:cNvPr>
          <p:cNvSpPr>
            <a:spLocks noGrp="1"/>
          </p:cNvSpPr>
          <p:nvPr>
            <p:ph type="sldNum" sz="quarter" idx="10"/>
          </p:nvPr>
        </p:nvSpPr>
        <p:spPr/>
        <p:txBody>
          <a:bodyPr/>
          <a:lstStyle/>
          <a:p>
            <a:fld id="{2B13897B-4DD7-488D-BCB2-17125EEF06D8}" type="slidenum">
              <a:rPr lang="en-US" smtClean="0"/>
              <a:t>4</a:t>
            </a:fld>
            <a:endParaRPr lang="en-US"/>
          </a:p>
        </p:txBody>
      </p:sp>
    </p:spTree>
    <p:extLst>
      <p:ext uri="{BB962C8B-B14F-4D97-AF65-F5344CB8AC3E}">
        <p14:creationId xmlns:p14="http://schemas.microsoft.com/office/powerpoint/2010/main" val="22367187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2CC7F1-4357-A579-9128-936910AC8B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ACBD6D-833E-982E-D1B0-91DA54915FAA}"/>
              </a:ext>
            </a:extLst>
          </p:cNvPr>
          <p:cNvSpPr>
            <a:spLocks noGrp="1" noRot="1" noChangeAspect="1"/>
          </p:cNvSpPr>
          <p:nvPr>
            <p:ph type="sldImg"/>
          </p:nvPr>
        </p:nvSpPr>
        <p:spPr>
          <a:xfrm>
            <a:off x="434975" y="685800"/>
            <a:ext cx="5988050" cy="3429000"/>
          </a:xfrm>
        </p:spPr>
        <p:txBody>
          <a:bodyPr/>
          <a:lstStyle/>
          <a:p>
            <a:endParaRPr lang="en-GB"/>
          </a:p>
        </p:txBody>
      </p:sp>
      <p:sp>
        <p:nvSpPr>
          <p:cNvPr id="3" name="Notes Placeholder 2">
            <a:extLst>
              <a:ext uri="{FF2B5EF4-FFF2-40B4-BE49-F238E27FC236}">
                <a16:creationId xmlns:a16="http://schemas.microsoft.com/office/drawing/2014/main" id="{2D59507D-0B2E-4682-2FC0-DD56D4E5631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Hilton Hotel &amp; Resorts has an onboarding programme that is designed to facilitate integration and performance efficiency. Recruit trainee employees take structured orientation courses with ingrained company values, brand standards and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Compulsory compliance education will provide compliance regulation, and cross-departmental insight will be encouraged by being immersed in the department. The relationship between mentoring and transfer of knowledge and relational integration are encouraged by mentoring relationships. The </a:t>
            </a:r>
            <a:r>
              <a:rPr lang="en-US" sz="1200" kern="1200" dirty="0" err="1">
                <a:solidFill>
                  <a:schemeClr val="tx1"/>
                </a:solidFill>
                <a:effectLst/>
                <a:latin typeface="+mn-lt"/>
                <a:ea typeface="+mn-ea"/>
                <a:cs typeface="+mn-cs"/>
              </a:rPr>
              <a:t>socialisation</a:t>
            </a:r>
            <a:r>
              <a:rPr lang="en-US" sz="1200" kern="1200" dirty="0">
                <a:solidFill>
                  <a:schemeClr val="tx1"/>
                </a:solidFill>
                <a:effectLst/>
                <a:latin typeface="+mn-lt"/>
                <a:ea typeface="+mn-ea"/>
                <a:cs typeface="+mn-cs"/>
              </a:rPr>
              <a:t> processes within organisations makes it clear how organisations expect them to perform; how they are expected to behave within that culture, which </a:t>
            </a:r>
            <a:r>
              <a:rPr lang="en-US" sz="1200" kern="1200" dirty="0" err="1">
                <a:solidFill>
                  <a:schemeClr val="tx1"/>
                </a:solidFill>
                <a:effectLst/>
                <a:latin typeface="+mn-lt"/>
                <a:ea typeface="+mn-ea"/>
                <a:cs typeface="+mn-cs"/>
              </a:rPr>
              <a:t>minimises</a:t>
            </a:r>
            <a:r>
              <a:rPr lang="en-US" sz="1200" kern="1200" dirty="0">
                <a:solidFill>
                  <a:schemeClr val="tx1"/>
                </a:solidFill>
                <a:effectLst/>
                <a:latin typeface="+mn-lt"/>
                <a:ea typeface="+mn-ea"/>
                <a:cs typeface="+mn-cs"/>
              </a:rPr>
              <a:t> role ambiguity and prevents them going anywhere. Such a systematic orientation process enhances credibility and dedication of employees, so by the time an employee reaches the operational level, he or she can make serious contributions to goal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Tuzunkan</a:t>
            </a:r>
            <a:r>
              <a:rPr lang="en-GB" sz="1200" kern="1200" dirty="0">
                <a:solidFill>
                  <a:schemeClr val="tx1"/>
                </a:solidFill>
                <a:effectLst/>
                <a:latin typeface="+mn-lt"/>
                <a:ea typeface="+mn-ea"/>
                <a:cs typeface="+mn-cs"/>
              </a:rPr>
              <a:t> and Volkan Altintaş, 2019)</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B7A3731-A22D-55F5-5B52-47081E3F8174}"/>
              </a:ext>
            </a:extLst>
          </p:cNvPr>
          <p:cNvSpPr>
            <a:spLocks noGrp="1"/>
          </p:cNvSpPr>
          <p:nvPr>
            <p:ph type="sldNum" sz="quarter" idx="10"/>
          </p:nvPr>
        </p:nvSpPr>
        <p:spPr/>
        <p:txBody>
          <a:bodyPr/>
          <a:lstStyle/>
          <a:p>
            <a:fld id="{2B13897B-4DD7-488D-BCB2-17125EEF06D8}" type="slidenum">
              <a:rPr lang="en-US" smtClean="0"/>
              <a:t>5</a:t>
            </a:fld>
            <a:endParaRPr lang="en-US"/>
          </a:p>
        </p:txBody>
      </p:sp>
    </p:spTree>
    <p:extLst>
      <p:ext uri="{BB962C8B-B14F-4D97-AF65-F5344CB8AC3E}">
        <p14:creationId xmlns:p14="http://schemas.microsoft.com/office/powerpoint/2010/main" val="617811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DABFD-8A8D-7F71-2AC9-252E6F7B25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6D630E-7385-FA2D-6F95-8182A28C1EC5}"/>
              </a:ext>
            </a:extLst>
          </p:cNvPr>
          <p:cNvSpPr>
            <a:spLocks noGrp="1" noRot="1" noChangeAspect="1"/>
          </p:cNvSpPr>
          <p:nvPr>
            <p:ph type="sldImg"/>
          </p:nvPr>
        </p:nvSpPr>
        <p:spPr>
          <a:xfrm>
            <a:off x="434975" y="685800"/>
            <a:ext cx="5988050" cy="3429000"/>
          </a:xfrm>
        </p:spPr>
        <p:txBody>
          <a:bodyPr/>
          <a:lstStyle/>
          <a:p>
            <a:endParaRPr lang="en-GB"/>
          </a:p>
        </p:txBody>
      </p:sp>
      <p:sp>
        <p:nvSpPr>
          <p:cNvPr id="3" name="Notes Placeholder 2">
            <a:extLst>
              <a:ext uri="{FF2B5EF4-FFF2-40B4-BE49-F238E27FC236}">
                <a16:creationId xmlns:a16="http://schemas.microsoft.com/office/drawing/2014/main" id="{1613C3B5-98C6-766B-79D4-88BC81FA93D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organisation develops its human capital as a sustained and strategic investment in human capital. The performance appraisal systems are </a:t>
            </a:r>
            <a:r>
              <a:rPr lang="en-US" sz="1200" kern="1200" dirty="0" err="1">
                <a:solidFill>
                  <a:schemeClr val="tx1"/>
                </a:solidFill>
                <a:effectLst/>
                <a:latin typeface="+mn-lt"/>
                <a:ea typeface="+mn-ea"/>
                <a:cs typeface="+mn-cs"/>
              </a:rPr>
              <a:t>formalised</a:t>
            </a:r>
            <a:r>
              <a:rPr lang="en-US" sz="1200" kern="1200" dirty="0">
                <a:solidFill>
                  <a:schemeClr val="tx1"/>
                </a:solidFill>
                <a:effectLst/>
                <a:latin typeface="+mn-lt"/>
                <a:ea typeface="+mn-ea"/>
                <a:cs typeface="+mn-cs"/>
              </a:rPr>
              <a:t> and based on the system of the planned feedback and development in relation to the corporate objectives. The services include leadership academies and international mobility options that promote growth and knowledge sharing between properties. Mentoring and coaching facilitate reflective skills in leadership and solve problems </a:t>
            </a:r>
            <a:r>
              <a:rPr lang="en-GB" sz="1200" kern="1200" dirty="0">
                <a:solidFill>
                  <a:schemeClr val="tx1"/>
                </a:solidFill>
                <a:effectLst/>
                <a:latin typeface="+mn-lt"/>
                <a:ea typeface="+mn-ea"/>
                <a:cs typeface="+mn-cs"/>
              </a:rPr>
              <a:t>(Brinkman et al., 2025)</a:t>
            </a:r>
            <a:r>
              <a:rPr lang="en-US" sz="1200" kern="1200" dirty="0">
                <a:solidFill>
                  <a:schemeClr val="tx1"/>
                </a:solidFill>
                <a:effectLst/>
                <a:latin typeface="+mn-lt"/>
                <a:ea typeface="+mn-ea"/>
                <a:cs typeface="+mn-cs"/>
              </a:rPr>
              <a:t>. Connecting the development programmes and the performance outputs to be measured gives Hilton the backing of accountability, as well as enhancing the involvement of the employees. These developed developmental models contribute to the succession planning and maintaining the of competitive benefits in the changing hospitality market.</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2023BB8-EBB8-4D32-1659-D6F856EE1890}"/>
              </a:ext>
            </a:extLst>
          </p:cNvPr>
          <p:cNvSpPr>
            <a:spLocks noGrp="1"/>
          </p:cNvSpPr>
          <p:nvPr>
            <p:ph type="sldNum" sz="quarter" idx="10"/>
          </p:nvPr>
        </p:nvSpPr>
        <p:spPr/>
        <p:txBody>
          <a:bodyPr/>
          <a:lstStyle/>
          <a:p>
            <a:fld id="{2B13897B-4DD7-488D-BCB2-17125EEF06D8}" type="slidenum">
              <a:rPr lang="en-US" smtClean="0"/>
              <a:t>6</a:t>
            </a:fld>
            <a:endParaRPr lang="en-US"/>
          </a:p>
        </p:txBody>
      </p:sp>
    </p:spTree>
    <p:extLst>
      <p:ext uri="{BB962C8B-B14F-4D97-AF65-F5344CB8AC3E}">
        <p14:creationId xmlns:p14="http://schemas.microsoft.com/office/powerpoint/2010/main" val="29048321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9C52B2-420E-1DD4-CC46-E226DBA9BE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B0B68D-9349-B427-10B1-551E16A5B9C9}"/>
              </a:ext>
            </a:extLst>
          </p:cNvPr>
          <p:cNvSpPr>
            <a:spLocks noGrp="1" noRot="1" noChangeAspect="1"/>
          </p:cNvSpPr>
          <p:nvPr>
            <p:ph type="sldImg"/>
          </p:nvPr>
        </p:nvSpPr>
        <p:spPr>
          <a:xfrm>
            <a:off x="434975" y="685800"/>
            <a:ext cx="5988050" cy="3429000"/>
          </a:xfrm>
        </p:spPr>
        <p:txBody>
          <a:bodyPr/>
          <a:lstStyle/>
          <a:p>
            <a:endParaRPr lang="en-GB"/>
          </a:p>
        </p:txBody>
      </p:sp>
      <p:sp>
        <p:nvSpPr>
          <p:cNvPr id="3" name="Notes Placeholder 2">
            <a:extLst>
              <a:ext uri="{FF2B5EF4-FFF2-40B4-BE49-F238E27FC236}">
                <a16:creationId xmlns:a16="http://schemas.microsoft.com/office/drawing/2014/main" id="{6A4E63CD-5E6C-3B83-76C2-02069716F3D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retention strategies at Hilton Hotels and Resorts are aimed at maintaining the interest and reaffirming the organisational commitment. A reward scheme based on discretionary output is the recognition programmes, whereas clear internal promotion is the internal promotion pathway, which adds a lot of visibility to career. Wellbeing programmes help eliminate the problem of work-life balance that prevails in the hospitality setting. Employee voice and participation brought about by high involvement HR practices enhances trust and cohesion within the organisation. The further retention support is competitive remuneration benchmarking to be used as a retention support in volatile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markets. Using intrinsic and extrinsic engagement schemes, Hilton will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the risk of turnover and will ensure the continuity of the leadership and exemplary services </a:t>
            </a:r>
            <a:r>
              <a:rPr lang="en-GB" sz="1200" kern="1200" dirty="0">
                <a:solidFill>
                  <a:schemeClr val="tx1"/>
                </a:solidFill>
                <a:effectLst/>
                <a:latin typeface="+mn-lt"/>
                <a:ea typeface="+mn-ea"/>
                <a:cs typeface="+mn-cs"/>
              </a:rPr>
              <a:t>(Taylor and Woodhams, 2012)</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48535A1-CF59-5D94-55C7-A57397EAAFBE}"/>
              </a:ext>
            </a:extLst>
          </p:cNvPr>
          <p:cNvSpPr>
            <a:spLocks noGrp="1"/>
          </p:cNvSpPr>
          <p:nvPr>
            <p:ph type="sldNum" sz="quarter" idx="10"/>
          </p:nvPr>
        </p:nvSpPr>
        <p:spPr/>
        <p:txBody>
          <a:bodyPr/>
          <a:lstStyle/>
          <a:p>
            <a:fld id="{2B13897B-4DD7-488D-BCB2-17125EEF06D8}" type="slidenum">
              <a:rPr lang="en-US" smtClean="0"/>
              <a:t>7</a:t>
            </a:fld>
            <a:endParaRPr lang="en-US"/>
          </a:p>
        </p:txBody>
      </p:sp>
    </p:spTree>
    <p:extLst>
      <p:ext uri="{BB962C8B-B14F-4D97-AF65-F5344CB8AC3E}">
        <p14:creationId xmlns:p14="http://schemas.microsoft.com/office/powerpoint/2010/main" val="30656470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73AB6D-3BE5-6168-4210-5931CC9463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E33A25-962E-F21A-5F6A-428AB8A99335}"/>
              </a:ext>
            </a:extLst>
          </p:cNvPr>
          <p:cNvSpPr>
            <a:spLocks noGrp="1" noRot="1" noChangeAspect="1"/>
          </p:cNvSpPr>
          <p:nvPr>
            <p:ph type="sldImg"/>
          </p:nvPr>
        </p:nvSpPr>
        <p:spPr>
          <a:xfrm>
            <a:off x="434975" y="685800"/>
            <a:ext cx="5988050" cy="3429000"/>
          </a:xfrm>
        </p:spPr>
        <p:txBody>
          <a:bodyPr/>
          <a:lstStyle/>
          <a:p>
            <a:endParaRPr lang="en-GB"/>
          </a:p>
        </p:txBody>
      </p:sp>
      <p:sp>
        <p:nvSpPr>
          <p:cNvPr id="3" name="Notes Placeholder 2">
            <a:extLst>
              <a:ext uri="{FF2B5EF4-FFF2-40B4-BE49-F238E27FC236}">
                <a16:creationId xmlns:a16="http://schemas.microsoft.com/office/drawing/2014/main" id="{4217EE9D-28A7-E1ED-0A7F-7A5DF79456F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Separation in Hilton Hotels and Resorts has a professional approach to maintain dignity, compliance and organisational reputation (Abilene and Finest, 2023). </a:t>
            </a:r>
            <a:r>
              <a:rPr lang="en-US" sz="1200" kern="1200" dirty="0" err="1">
                <a:solidFill>
                  <a:schemeClr val="tx1"/>
                </a:solidFill>
                <a:effectLst/>
                <a:latin typeface="+mn-lt"/>
                <a:ea typeface="+mn-ea"/>
                <a:cs typeface="+mn-cs"/>
              </a:rPr>
              <a:t>Formalised</a:t>
            </a:r>
            <a:r>
              <a:rPr lang="en-US" sz="1200" kern="1200" dirty="0">
                <a:solidFill>
                  <a:schemeClr val="tx1"/>
                </a:solidFill>
                <a:effectLst/>
                <a:latin typeface="+mn-lt"/>
                <a:ea typeface="+mn-ea"/>
                <a:cs typeface="+mn-cs"/>
              </a:rPr>
              <a:t> exit interviews receive feedback, which create a continuous improvement insight. Administrative procedures are important to guarantee the processes of proper regulation and transition. Engaging activities help to create relational capital among the alumni and thus help the former employees to stay in touch with the brand. A positive offboarding process strengthens the integrity of the employer brand and helps in providing potential re-employment opportunities. Treating separation as strategic lifecycle and not a destination gives Hilton greater long term organisational credibility </a:t>
            </a:r>
            <a:r>
              <a:rPr lang="en-GB" sz="1200" kern="1200" dirty="0">
                <a:solidFill>
                  <a:schemeClr val="tx1"/>
                </a:solidFill>
                <a:effectLst/>
                <a:latin typeface="+mn-lt"/>
                <a:ea typeface="+mn-ea"/>
                <a:cs typeface="+mn-cs"/>
              </a:rPr>
              <a:t>(Marchington and Wilkinson, 2016).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C3BCF15F-0CE9-215B-3D0C-019480E1547D}"/>
              </a:ext>
            </a:extLst>
          </p:cNvPr>
          <p:cNvSpPr>
            <a:spLocks noGrp="1"/>
          </p:cNvSpPr>
          <p:nvPr>
            <p:ph type="sldNum" sz="quarter" idx="10"/>
          </p:nvPr>
        </p:nvSpPr>
        <p:spPr/>
        <p:txBody>
          <a:bodyPr/>
          <a:lstStyle/>
          <a:p>
            <a:fld id="{2B13897B-4DD7-488D-BCB2-17125EEF06D8}" type="slidenum">
              <a:rPr lang="en-US" smtClean="0"/>
              <a:t>8</a:t>
            </a:fld>
            <a:endParaRPr lang="en-US"/>
          </a:p>
        </p:txBody>
      </p:sp>
    </p:spTree>
    <p:extLst>
      <p:ext uri="{BB962C8B-B14F-4D97-AF65-F5344CB8AC3E}">
        <p14:creationId xmlns:p14="http://schemas.microsoft.com/office/powerpoint/2010/main" val="35246406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B0058-B940-76AA-1A51-499C5AC323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FFEC5A-B524-3610-C804-ECD237920441}"/>
              </a:ext>
            </a:extLst>
          </p:cNvPr>
          <p:cNvSpPr>
            <a:spLocks noGrp="1" noRot="1" noChangeAspect="1"/>
          </p:cNvSpPr>
          <p:nvPr>
            <p:ph type="sldImg"/>
          </p:nvPr>
        </p:nvSpPr>
        <p:spPr>
          <a:xfrm>
            <a:off x="434975" y="685800"/>
            <a:ext cx="5988050" cy="3429000"/>
          </a:xfrm>
        </p:spPr>
        <p:txBody>
          <a:bodyPr/>
          <a:lstStyle/>
          <a:p>
            <a:endParaRPr lang="en-GB"/>
          </a:p>
        </p:txBody>
      </p:sp>
      <p:sp>
        <p:nvSpPr>
          <p:cNvPr id="3" name="Notes Placeholder 2">
            <a:extLst>
              <a:ext uri="{FF2B5EF4-FFF2-40B4-BE49-F238E27FC236}">
                <a16:creationId xmlns:a16="http://schemas.microsoft.com/office/drawing/2014/main" id="{84016C35-D653-85ED-A03E-AD142139405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employee life cycle in Hilton Hotels and Resorts reflects the integration of strategic HR practices in the attracting to the separating of employees </a:t>
            </a:r>
            <a:r>
              <a:rPr lang="en-GB" sz="1200" kern="1200" dirty="0">
                <a:solidFill>
                  <a:schemeClr val="tx1"/>
                </a:solidFill>
                <a:effectLst/>
                <a:latin typeface="+mn-lt"/>
                <a:ea typeface="+mn-ea"/>
                <a:cs typeface="+mn-cs"/>
              </a:rPr>
              <a:t>(Murton et al., 2010)</a:t>
            </a:r>
            <a:r>
              <a:rPr lang="en-US" sz="1200" kern="1200" dirty="0">
                <a:solidFill>
                  <a:schemeClr val="tx1"/>
                </a:solidFill>
                <a:effectLst/>
                <a:latin typeface="+mn-lt"/>
                <a:ea typeface="+mn-ea"/>
                <a:cs typeface="+mn-cs"/>
              </a:rPr>
              <a:t>. Engagement starts with employer branding, cultural alignment is established through structured recruitment, faster integration can be gained through onboarding, and the maintenance of capability through development. The retention plans strengthen commitment and professional separation ensures reputation. All these interlinked steps are part of how coherent talent management systems help achieve operational excellence and organisational resilience. Hilton maintains a competitive edge in a rapidly evolving and complicated hospitality environment because human capital policy is correctly aligned to corporate goals.</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773021A5-9027-8064-D509-490338882E24}"/>
              </a:ext>
            </a:extLst>
          </p:cNvPr>
          <p:cNvSpPr>
            <a:spLocks noGrp="1"/>
          </p:cNvSpPr>
          <p:nvPr>
            <p:ph type="sldNum" sz="quarter" idx="10"/>
          </p:nvPr>
        </p:nvSpPr>
        <p:spPr/>
        <p:txBody>
          <a:bodyPr/>
          <a:lstStyle/>
          <a:p>
            <a:fld id="{2B13897B-4DD7-488D-BCB2-17125EEF06D8}" type="slidenum">
              <a:rPr lang="en-US" smtClean="0"/>
              <a:t>9</a:t>
            </a:fld>
            <a:endParaRPr lang="en-US"/>
          </a:p>
        </p:txBody>
      </p:sp>
    </p:spTree>
    <p:extLst>
      <p:ext uri="{BB962C8B-B14F-4D97-AF65-F5344CB8AC3E}">
        <p14:creationId xmlns:p14="http://schemas.microsoft.com/office/powerpoint/2010/main" val="35279635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4975" y="685800"/>
            <a:ext cx="5988050" cy="3429000"/>
          </a:xfrm>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2B13897B-4DD7-488D-BCB2-17125EEF06D8}" type="slidenum">
              <a:rPr lang="en-US" smtClean="0"/>
              <a:t>10</a:t>
            </a:fld>
            <a:endParaRPr lang="en-US"/>
          </a:p>
        </p:txBody>
      </p:sp>
    </p:spTree>
    <p:extLst>
      <p:ext uri="{BB962C8B-B14F-4D97-AF65-F5344CB8AC3E}">
        <p14:creationId xmlns:p14="http://schemas.microsoft.com/office/powerpoint/2010/main" val="1534274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184111" y="152399"/>
            <a:ext cx="259551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199654" y="153923"/>
            <a:ext cx="8784802"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9184111" y="2052960"/>
            <a:ext cx="259551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1D8BD707-D9CF-40AE-B4C6-C98DA3205C09}" type="datetimeFigureOut">
              <a:rPr lang="en-US" smtClean="0"/>
              <a:pPr/>
              <a:t>4/20/2026</a:t>
            </a:fld>
            <a:endParaRPr lang="en-US"/>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B6F15528-21DE-4FAA-801E-634DDDAF4B2B}" type="slidenum">
              <a:rPr lang="en-US" smtClean="0"/>
              <a:pPr/>
              <a:t>‹#›</a:t>
            </a:fld>
            <a:endParaRPr lang="en-US"/>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US"/>
          </a:p>
        </p:txBody>
      </p:sp>
      <p:sp>
        <p:nvSpPr>
          <p:cNvPr id="13" name="Title 12"/>
          <p:cNvSpPr>
            <a:spLocks noGrp="1"/>
          </p:cNvSpPr>
          <p:nvPr>
            <p:ph type="title"/>
          </p:nvPr>
        </p:nvSpPr>
        <p:spPr>
          <a:xfrm>
            <a:off x="598964" y="2052960"/>
            <a:ext cx="8285665" cy="1828800"/>
          </a:xfrm>
        </p:spPr>
        <p:txBody>
          <a:bodyPr/>
          <a:lstStyle>
            <a:lvl1pPr algn="r">
              <a:defRPr sz="4200" spc="150" baseline="0"/>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184111" y="152399"/>
            <a:ext cx="259551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199654" y="153923"/>
            <a:ext cx="8784802"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9383765" y="2892277"/>
            <a:ext cx="2096374"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1D8BD707-D9CF-40AE-B4C6-C98DA3205C09}" type="datetimeFigureOut">
              <a:rPr lang="en-US" smtClean="0"/>
              <a:pPr/>
              <a:t>4/20/2026</a:t>
            </a:fld>
            <a:endParaRPr lang="en-US"/>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B6F15528-21DE-4FAA-801E-634DDDAF4B2B}" type="slidenum">
              <a:rPr lang="en-US" smtClean="0"/>
              <a:pPr/>
              <a:t>‹#›</a:t>
            </a:fld>
            <a:endParaRPr lang="en-US"/>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US"/>
          </a:p>
        </p:txBody>
      </p:sp>
      <p:sp>
        <p:nvSpPr>
          <p:cNvPr id="12" name="Title 11"/>
          <p:cNvSpPr>
            <a:spLocks noGrp="1"/>
          </p:cNvSpPr>
          <p:nvPr>
            <p:ph type="title"/>
          </p:nvPr>
        </p:nvSpPr>
        <p:spPr>
          <a:xfrm>
            <a:off x="499137" y="2892277"/>
            <a:ext cx="8285665" cy="1645920"/>
          </a:xfrm>
        </p:spPr>
        <p:txBody>
          <a:bodyPr/>
          <a:lstStyle>
            <a:lvl1pPr algn="r">
              <a:defRPr sz="4200" spc="150" baseline="0"/>
            </a:lvl1pPr>
          </a:lstStyle>
          <a:p>
            <a:r>
              <a:rPr lang="en-US"/>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598964" y="1719072"/>
            <a:ext cx="5290846"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89465" y="1719072"/>
            <a:ext cx="5290846"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98964" y="1722438"/>
            <a:ext cx="529292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98964" y="2438400"/>
            <a:ext cx="529292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85306" y="1722438"/>
            <a:ext cx="5295006"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85306" y="2438400"/>
            <a:ext cx="5295006"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4/20/2026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0" name="Title 9"/>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D8BD707-D9CF-40AE-B4C6-C98DA3205C09}" type="datetimeFigureOut">
              <a:rPr lang="en-US" smtClean="0"/>
              <a:pPr/>
              <a:t>4/20/2026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
        <p:nvSpPr>
          <p:cNvPr id="6" name="Title 5"/>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99655" y="150919"/>
            <a:ext cx="11570274"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1D8BD707-D9CF-40AE-B4C6-C98DA3205C09}" type="datetimeFigureOut">
              <a:rPr lang="en-US" smtClean="0"/>
              <a:pPr/>
              <a:t>4/20/2026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1979275"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184111" y="150876"/>
            <a:ext cx="259551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p:cNvSpPr/>
          <p:nvPr/>
        </p:nvSpPr>
        <p:spPr>
          <a:xfrm>
            <a:off x="199654" y="152400"/>
            <a:ext cx="8784802"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8619" y="304801"/>
            <a:ext cx="768670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379772" y="2130552"/>
            <a:ext cx="2192207"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B6F15528-21DE-4FAA-801E-634DDDAF4B2B}" type="slidenum">
              <a:rPr lang="en-US" smtClean="0"/>
              <a:pPr/>
              <a:t>‹#›</a:t>
            </a:fld>
            <a:endParaRPr lang="en-US"/>
          </a:p>
        </p:txBody>
      </p:sp>
      <p:sp>
        <p:nvSpPr>
          <p:cNvPr id="11" name="Title 10"/>
          <p:cNvSpPr>
            <a:spLocks noGrp="1"/>
          </p:cNvSpPr>
          <p:nvPr>
            <p:ph type="title"/>
          </p:nvPr>
        </p:nvSpPr>
        <p:spPr>
          <a:xfrm>
            <a:off x="9379772" y="457200"/>
            <a:ext cx="2195231" cy="1673352"/>
          </a:xfrm>
        </p:spPr>
        <p:txBody>
          <a:bodyPr anchor="b"/>
          <a:lstStyle>
            <a:lvl1pPr algn="l">
              <a:defRPr sz="2000" spc="150" baseline="0"/>
            </a:lvl1pPr>
          </a:lstStyle>
          <a:p>
            <a:r>
              <a:rPr lang="en-US"/>
              <a:t>Click to edit Master title style</a:t>
            </a:r>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1979275"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p:cNvSpPr/>
          <p:nvPr/>
        </p:nvSpPr>
        <p:spPr>
          <a:xfrm>
            <a:off x="9184111" y="150876"/>
            <a:ext cx="259551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99654" y="152400"/>
            <a:ext cx="8784802"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383766" y="2133600"/>
            <a:ext cx="2196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0" name="Title 9"/>
          <p:cNvSpPr>
            <a:spLocks noGrp="1"/>
          </p:cNvSpPr>
          <p:nvPr>
            <p:ph type="title"/>
          </p:nvPr>
        </p:nvSpPr>
        <p:spPr>
          <a:xfrm>
            <a:off x="9383766" y="460248"/>
            <a:ext cx="2196200" cy="1673352"/>
          </a:xfrm>
        </p:spPr>
        <p:txBody>
          <a:bodyPr anchor="b"/>
          <a:lstStyle>
            <a:lvl1pPr algn="l">
              <a:defRPr sz="2000" spc="150" baseline="0">
                <a:solidFill>
                  <a:schemeClr val="tx2"/>
                </a:solidFill>
              </a:defRPr>
            </a:lvl1pPr>
          </a:lstStyle>
          <a:p>
            <a:r>
              <a:rPr lang="en-US"/>
              <a:t>Click to edit Master 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199654" y="147319"/>
            <a:ext cx="8784802"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184111" y="147319"/>
            <a:ext cx="2562556"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9383766" y="274639"/>
            <a:ext cx="21962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98964" y="274639"/>
            <a:ext cx="7886356"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199655" y="1634971"/>
            <a:ext cx="11570274"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199654" y="152401"/>
            <a:ext cx="11547014"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99136" y="355847"/>
            <a:ext cx="10980033" cy="105439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499136" y="1719071"/>
            <a:ext cx="11014924" cy="440740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85889" y="6356350"/>
            <a:ext cx="2795164" cy="274320"/>
          </a:xfrm>
          <a:prstGeom prst="rect">
            <a:avLst/>
          </a:prstGeom>
        </p:spPr>
        <p:txBody>
          <a:bodyPr vert="horz" lIns="91440" tIns="45720" rIns="91440" bIns="45720" rtlCol="0" anchor="ctr"/>
          <a:lstStyle>
            <a:lvl1pPr algn="l">
              <a:defRPr sz="1100">
                <a:solidFill>
                  <a:schemeClr val="tx2"/>
                </a:solidFill>
              </a:defRPr>
            </a:lvl1pPr>
          </a:lstStyle>
          <a:p>
            <a:fld id="{1D8BD707-D9CF-40AE-B4C6-C98DA3205C09}" type="datetimeFigureOut">
              <a:rPr lang="en-US" smtClean="0"/>
              <a:pPr/>
              <a:t>4/20/2026</a:t>
            </a:fld>
            <a:endParaRPr lang="en-US"/>
          </a:p>
        </p:txBody>
      </p:sp>
      <p:sp>
        <p:nvSpPr>
          <p:cNvPr id="5" name="Footer Placeholder 4"/>
          <p:cNvSpPr>
            <a:spLocks noGrp="1"/>
          </p:cNvSpPr>
          <p:nvPr>
            <p:ph type="ftr" sz="quarter" idx="3"/>
          </p:nvPr>
        </p:nvSpPr>
        <p:spPr>
          <a:xfrm>
            <a:off x="3993092" y="6356350"/>
            <a:ext cx="4392401" cy="274320"/>
          </a:xfrm>
          <a:prstGeom prst="rect">
            <a:avLst/>
          </a:prstGeom>
        </p:spPr>
        <p:txBody>
          <a:bodyPr vert="horz" lIns="91440" tIns="45720" rIns="91440" bIns="45720" rtlCol="0" anchor="ctr"/>
          <a:lstStyle>
            <a:lvl1pPr algn="ctr">
              <a:defRPr sz="1100">
                <a:solidFill>
                  <a:schemeClr val="tx2"/>
                </a:solidFill>
              </a:defRPr>
            </a:lvl1pPr>
          </a:lstStyle>
          <a:p>
            <a:endParaRPr lang="en-US"/>
          </a:p>
        </p:txBody>
      </p:sp>
      <p:sp>
        <p:nvSpPr>
          <p:cNvPr id="6" name="Slide Number Placeholder 5"/>
          <p:cNvSpPr>
            <a:spLocks noGrp="1"/>
          </p:cNvSpPr>
          <p:nvPr>
            <p:ph type="sldNum" sz="quarter" idx="4"/>
          </p:nvPr>
        </p:nvSpPr>
        <p:spPr>
          <a:xfrm>
            <a:off x="10788003" y="6355080"/>
            <a:ext cx="763726"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4007" r:id="rId1"/>
    <p:sldLayoutId id="2147484008" r:id="rId2"/>
    <p:sldLayoutId id="2147484009" r:id="rId3"/>
    <p:sldLayoutId id="2147484010" r:id="rId4"/>
    <p:sldLayoutId id="2147484011" r:id="rId5"/>
    <p:sldLayoutId id="2147484012" r:id="rId6"/>
    <p:sldLayoutId id="2147484013" r:id="rId7"/>
    <p:sldLayoutId id="2147484014" r:id="rId8"/>
    <p:sldLayoutId id="2147484015" r:id="rId9"/>
    <p:sldLayoutId id="2147484016" r:id="rId10"/>
    <p:sldLayoutId id="2147484017"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579437" y="266700"/>
            <a:ext cx="10668000" cy="659130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3600" b="1" dirty="0"/>
              <a:t>Lecture    Natalie  Brailsford</a:t>
            </a:r>
          </a:p>
          <a:p>
            <a:pPr algn="ctr"/>
            <a:r>
              <a:rPr lang="en-US" sz="3600" b="1" dirty="0"/>
              <a:t>BMIH4010</a:t>
            </a:r>
          </a:p>
          <a:p>
            <a:pPr algn="ctr"/>
            <a:endParaRPr lang="en-US" sz="3600" b="1" dirty="0"/>
          </a:p>
          <a:p>
            <a:pPr algn="ctr"/>
            <a:r>
              <a:rPr lang="en-US" sz="3600" b="1" dirty="0"/>
              <a:t>Elena diana Balan </a:t>
            </a:r>
          </a:p>
          <a:p>
            <a:pPr algn="ctr"/>
            <a:r>
              <a:rPr lang="en-US" sz="3600" b="1"/>
              <a:t>ID    2132762</a:t>
            </a:r>
            <a:endParaRPr lang="en-US" sz="3600" b="1" dirty="0"/>
          </a:p>
          <a:p>
            <a:pPr algn="ctr"/>
            <a:endParaRPr lang="en-US" sz="3600" b="1" dirty="0"/>
          </a:p>
          <a:p>
            <a:pPr algn="ctr"/>
            <a:r>
              <a:rPr lang="en-US" sz="3600" b="1" dirty="0"/>
              <a:t>Personnel Resourcing and Development</a:t>
            </a:r>
          </a:p>
          <a:p>
            <a:pPr algn="ctr"/>
            <a:r>
              <a:rPr lang="en-US" sz="3600" b="1" dirty="0"/>
              <a:t>Component 2</a:t>
            </a:r>
          </a:p>
          <a:p>
            <a:pPr algn="ctr"/>
            <a:endParaRPr lang="en-US" sz="3600" b="1" dirty="0"/>
          </a:p>
          <a:p>
            <a:pPr algn="ctr"/>
            <a:r>
              <a:rPr lang="en-US" sz="3600" b="1" dirty="0"/>
              <a:t>The Employee Lifecycle at Hilton Hotels &amp; Resorts</a:t>
            </a:r>
            <a:endParaRPr lang="en-GB" sz="3600" dirty="0"/>
          </a:p>
          <a:p>
            <a:pPr algn="ctr"/>
            <a:endParaRPr lang="en-GB" sz="3600" dirty="0"/>
          </a:p>
        </p:txBody>
      </p:sp>
    </p:spTree>
    <p:extLst>
      <p:ext uri="{BB962C8B-B14F-4D97-AF65-F5344CB8AC3E}">
        <p14:creationId xmlns:p14="http://schemas.microsoft.com/office/powerpoint/2010/main" val="1291587451"/>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278400" y="304800"/>
            <a:ext cx="11585367" cy="606553"/>
          </a:xfrm>
        </p:spPr>
        <p:txBody>
          <a:bodyPr>
            <a:noAutofit/>
          </a:bodyPr>
          <a:lstStyle/>
          <a:p>
            <a:r>
              <a:rPr lang="en-GB" sz="4400" b="1" dirty="0"/>
              <a:t>Introduction</a:t>
            </a:r>
            <a:endPar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564D32C8-84FE-4A41-A1EE-178BA75F56C9}"/>
              </a:ext>
            </a:extLst>
          </p:cNvPr>
          <p:cNvSpPr/>
          <p:nvPr/>
        </p:nvSpPr>
        <p:spPr>
          <a:xfrm>
            <a:off x="350838" y="1905000"/>
            <a:ext cx="6553199" cy="4495800"/>
          </a:xfrm>
          <a:prstGeom prst="roundRect">
            <a:avLst/>
          </a:prstGeom>
          <a:solidFill>
            <a:schemeClr val="accent2">
              <a:lumMod val="75000"/>
            </a:schemeClr>
          </a:solidFill>
          <a:ln/>
        </p:spPr>
        <p:style>
          <a:lnRef idx="0">
            <a:schemeClr val="accent5"/>
          </a:lnRef>
          <a:fillRef idx="3">
            <a:schemeClr val="accent5"/>
          </a:fillRef>
          <a:effectRef idx="3">
            <a:schemeClr val="accent5"/>
          </a:effectRef>
          <a:fontRef idx="minor">
            <a:schemeClr val="lt1"/>
          </a:fontRef>
        </p:style>
        <p:txBody>
          <a:bodyPr rtlCol="0" anchor="ctr"/>
          <a:lstStyle/>
          <a:p>
            <a:pPr marL="285750" lvl="0" indent="-285750" algn="just">
              <a:buFont typeface="Arial" panose="020B0604020202020204" pitchFamily="34" charset="0"/>
              <a:buChar char="•"/>
            </a:pPr>
            <a:r>
              <a:rPr lang="en-GB" sz="2400" dirty="0"/>
              <a:t>Manages a global multi-brand hospitality portfolio operating in diversified market areas (Zeng, 2021).</a:t>
            </a:r>
          </a:p>
          <a:p>
            <a:pPr marL="285750" lvl="0" indent="-285750" algn="just">
              <a:buFont typeface="Arial" panose="020B0604020202020204" pitchFamily="34" charset="0"/>
              <a:buChar char="•"/>
            </a:pPr>
            <a:r>
              <a:rPr lang="en-GB" sz="2400" dirty="0"/>
              <a:t>Service quality that has been innovation in codified leadership and standards of operations.</a:t>
            </a:r>
          </a:p>
          <a:p>
            <a:pPr marL="285750" lvl="0" indent="-285750" algn="just">
              <a:buFont typeface="Arial" panose="020B0604020202020204" pitchFamily="34" charset="0"/>
              <a:buChar char="•"/>
            </a:pPr>
            <a:r>
              <a:rPr lang="en-GB" sz="2400" dirty="0"/>
              <a:t>Human capital as an essential strategic resource of sustainable advantage.</a:t>
            </a:r>
          </a:p>
          <a:p>
            <a:pPr marL="285750" lvl="0" indent="-285750" algn="just">
              <a:buFont typeface="Arial" panose="020B0604020202020204" pitchFamily="34" charset="0"/>
              <a:buChar char="•"/>
            </a:pPr>
            <a:r>
              <a:rPr lang="en-GB" sz="2400" dirty="0"/>
              <a:t>Integrated HR systems and their influence on the organisational performance.</a:t>
            </a:r>
          </a:p>
        </p:txBody>
      </p:sp>
      <p:sp>
        <p:nvSpPr>
          <p:cNvPr id="2" name="TextBox 1">
            <a:extLst>
              <a:ext uri="{FF2B5EF4-FFF2-40B4-BE49-F238E27FC236}">
                <a16:creationId xmlns:a16="http://schemas.microsoft.com/office/drawing/2014/main" id="{21918239-AA2C-2DF6-7D4D-360FA82DCDFA}"/>
              </a:ext>
            </a:extLst>
          </p:cNvPr>
          <p:cNvSpPr txBox="1"/>
          <p:nvPr/>
        </p:nvSpPr>
        <p:spPr>
          <a:xfrm>
            <a:off x="7208837" y="5638800"/>
            <a:ext cx="4495800" cy="646331"/>
          </a:xfrm>
          <a:prstGeom prst="rect">
            <a:avLst/>
          </a:prstGeom>
          <a:noFill/>
        </p:spPr>
        <p:txBody>
          <a:bodyPr wrap="square" rtlCol="0">
            <a:spAutoFit/>
          </a:bodyPr>
          <a:lstStyle/>
          <a:p>
            <a:pPr algn="ctr"/>
            <a:r>
              <a:rPr lang="en-US" dirty="0"/>
              <a:t>Figure: Hilton Hotels &amp; Resorts (Hilton, 2024)  </a:t>
            </a:r>
            <a:endParaRPr lang="en-GB" dirty="0"/>
          </a:p>
        </p:txBody>
      </p:sp>
      <p:pic>
        <p:nvPicPr>
          <p:cNvPr id="4" name="Picture 2" descr="Hilton Hotels &amp; Resorts - Wikipedia">
            <a:extLst>
              <a:ext uri="{FF2B5EF4-FFF2-40B4-BE49-F238E27FC236}">
                <a16:creationId xmlns:a16="http://schemas.microsoft.com/office/drawing/2014/main" id="{53F4538F-D3AC-D38B-2C56-7FDEA4B42FC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40552" y="2362200"/>
            <a:ext cx="4032369" cy="30777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178413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191FA-2EAA-E21B-017E-6B3AF9BD661D}"/>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3817FBC1-A330-F666-EAA9-5C3F4ED3B461}"/>
              </a:ext>
            </a:extLst>
          </p:cNvPr>
          <p:cNvSpPr>
            <a:spLocks noGrp="1"/>
          </p:cNvSpPr>
          <p:nvPr>
            <p:ph type="title"/>
          </p:nvPr>
        </p:nvSpPr>
        <p:spPr>
          <a:xfrm>
            <a:off x="278400" y="304800"/>
            <a:ext cx="11585367" cy="606553"/>
          </a:xfrm>
        </p:spPr>
        <p:txBody>
          <a:bodyPr>
            <a:noAutofit/>
          </a:bodyPr>
          <a:lstStyle/>
          <a:p>
            <a:r>
              <a:rPr lang="en-GB" sz="4400" b="1" dirty="0"/>
              <a:t>Attraction</a:t>
            </a:r>
            <a:endPar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0F4382EF-F5DD-1E01-76EC-CE3AB851CBB9}"/>
              </a:ext>
            </a:extLst>
          </p:cNvPr>
          <p:cNvSpPr/>
          <p:nvPr/>
        </p:nvSpPr>
        <p:spPr>
          <a:xfrm>
            <a:off x="350838" y="1905000"/>
            <a:ext cx="6019799" cy="4495800"/>
          </a:xfrm>
          <a:prstGeom prst="roundRect">
            <a:avLst/>
          </a:prstGeom>
          <a:solidFill>
            <a:schemeClr val="accent2">
              <a:lumMod val="75000"/>
            </a:schemeClr>
          </a:solidFill>
          <a:ln/>
        </p:spPr>
        <p:style>
          <a:lnRef idx="0">
            <a:schemeClr val="accent5"/>
          </a:lnRef>
          <a:fillRef idx="3">
            <a:schemeClr val="accent5"/>
          </a:fillRef>
          <a:effectRef idx="3">
            <a:schemeClr val="accent5"/>
          </a:effectRef>
          <a:fontRef idx="minor">
            <a:schemeClr val="lt1"/>
          </a:fontRef>
        </p:style>
        <p:txBody>
          <a:bodyPr rtlCol="0" anchor="ctr"/>
          <a:lstStyle/>
          <a:p>
            <a:pPr marL="285750" lvl="0" indent="-285750" algn="just">
              <a:buFont typeface="Arial" panose="020B0604020202020204" pitchFamily="34" charset="0"/>
              <a:buChar char="•"/>
            </a:pPr>
            <a:r>
              <a:rPr lang="en-GB" sz="2400" dirty="0"/>
              <a:t>The employer brand as articulated by the leadership and wellbeing culture emphasising wellbeing.</a:t>
            </a:r>
          </a:p>
          <a:p>
            <a:pPr marL="285750" lvl="0" indent="-285750" algn="just">
              <a:buFont typeface="Arial" panose="020B0604020202020204" pitchFamily="34" charset="0"/>
              <a:buChar char="•"/>
            </a:pPr>
            <a:r>
              <a:rPr lang="en-GB" sz="2400" dirty="0"/>
              <a:t>Diversity, inclusion and corporate ethical responsibility through corporate values (David et al., 2009).</a:t>
            </a:r>
          </a:p>
          <a:p>
            <a:pPr marL="285750" lvl="0" indent="-285750" algn="just">
              <a:buFont typeface="Arial" panose="020B0604020202020204" pitchFamily="34" charset="0"/>
              <a:buChar char="•"/>
            </a:pPr>
            <a:r>
              <a:rPr lang="en-GB" sz="2400" dirty="0"/>
              <a:t>Influences of digital employer branding on initial applicant perceptions.</a:t>
            </a:r>
          </a:p>
          <a:p>
            <a:pPr marL="285750" lvl="0" indent="-285750" algn="just">
              <a:buFont typeface="Arial" panose="020B0604020202020204" pitchFamily="34" charset="0"/>
              <a:buChar char="•"/>
            </a:pPr>
            <a:r>
              <a:rPr lang="en-GB" sz="2400" dirty="0"/>
              <a:t>Pre-entry attraction strategies that influence the psychological contract formation (Johnston et al., 2012).</a:t>
            </a:r>
          </a:p>
        </p:txBody>
      </p:sp>
      <p:pic>
        <p:nvPicPr>
          <p:cNvPr id="4" name="Picture 3">
            <a:extLst>
              <a:ext uri="{FF2B5EF4-FFF2-40B4-BE49-F238E27FC236}">
                <a16:creationId xmlns:a16="http://schemas.microsoft.com/office/drawing/2014/main" id="{FF1771C0-E143-81D1-F30A-6710932E13B0}"/>
              </a:ext>
            </a:extLst>
          </p:cNvPr>
          <p:cNvPicPr>
            <a:picLocks noChangeAspect="1"/>
          </p:cNvPicPr>
          <p:nvPr/>
        </p:nvPicPr>
        <p:blipFill>
          <a:blip r:embed="rId3"/>
          <a:stretch>
            <a:fillRect/>
          </a:stretch>
        </p:blipFill>
        <p:spPr>
          <a:xfrm>
            <a:off x="6675854" y="2514600"/>
            <a:ext cx="4952583" cy="2919412"/>
          </a:xfrm>
          <a:prstGeom prst="rect">
            <a:avLst/>
          </a:prstGeom>
        </p:spPr>
      </p:pic>
      <p:sp>
        <p:nvSpPr>
          <p:cNvPr id="5" name="TextBox 4">
            <a:extLst>
              <a:ext uri="{FF2B5EF4-FFF2-40B4-BE49-F238E27FC236}">
                <a16:creationId xmlns:a16="http://schemas.microsoft.com/office/drawing/2014/main" id="{E3DCE9C2-C883-F3C9-5005-4275AE123AE6}"/>
              </a:ext>
            </a:extLst>
          </p:cNvPr>
          <p:cNvSpPr txBox="1"/>
          <p:nvPr/>
        </p:nvSpPr>
        <p:spPr>
          <a:xfrm>
            <a:off x="6904245" y="5562600"/>
            <a:ext cx="4495800" cy="646331"/>
          </a:xfrm>
          <a:prstGeom prst="rect">
            <a:avLst/>
          </a:prstGeom>
          <a:noFill/>
        </p:spPr>
        <p:txBody>
          <a:bodyPr wrap="square" rtlCol="0">
            <a:spAutoFit/>
          </a:bodyPr>
          <a:lstStyle/>
          <a:p>
            <a:pPr algn="ctr"/>
            <a:r>
              <a:rPr lang="en-US"/>
              <a:t>Figure: Diversity and Inclusion (HR Tutorial, 2024).</a:t>
            </a:r>
            <a:endParaRPr lang="en-GB" dirty="0"/>
          </a:p>
        </p:txBody>
      </p:sp>
    </p:spTree>
    <p:extLst>
      <p:ext uri="{BB962C8B-B14F-4D97-AF65-F5344CB8AC3E}">
        <p14:creationId xmlns:p14="http://schemas.microsoft.com/office/powerpoint/2010/main" val="542256337"/>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F71ED8-498E-AB86-721B-226B6DEBBB10}"/>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CCD5AD96-0463-75C2-4A16-727A9DA23CA6}"/>
              </a:ext>
            </a:extLst>
          </p:cNvPr>
          <p:cNvSpPr>
            <a:spLocks noGrp="1"/>
          </p:cNvSpPr>
          <p:nvPr>
            <p:ph type="title"/>
          </p:nvPr>
        </p:nvSpPr>
        <p:spPr>
          <a:xfrm>
            <a:off x="278400" y="304800"/>
            <a:ext cx="11585367" cy="606553"/>
          </a:xfrm>
        </p:spPr>
        <p:txBody>
          <a:bodyPr>
            <a:noAutofit/>
          </a:bodyPr>
          <a:lstStyle/>
          <a:p>
            <a:r>
              <a:rPr lang="en-GB" sz="4400" b="1" dirty="0"/>
              <a:t>Recruitment</a:t>
            </a:r>
            <a:endPar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117134CD-EE59-1CE4-D3FC-317EC3289BEC}"/>
              </a:ext>
            </a:extLst>
          </p:cNvPr>
          <p:cNvSpPr/>
          <p:nvPr/>
        </p:nvSpPr>
        <p:spPr>
          <a:xfrm>
            <a:off x="350838" y="1905000"/>
            <a:ext cx="6476999" cy="4495800"/>
          </a:xfrm>
          <a:prstGeom prst="roundRect">
            <a:avLst/>
          </a:prstGeom>
          <a:solidFill>
            <a:schemeClr val="accent2">
              <a:lumMod val="75000"/>
            </a:schemeClr>
          </a:solidFill>
          <a:ln/>
        </p:spPr>
        <p:style>
          <a:lnRef idx="0">
            <a:schemeClr val="accent5"/>
          </a:lnRef>
          <a:fillRef idx="3">
            <a:schemeClr val="accent5"/>
          </a:fillRef>
          <a:effectRef idx="3">
            <a:schemeClr val="accent5"/>
          </a:effectRef>
          <a:fontRef idx="minor">
            <a:schemeClr val="lt1"/>
          </a:fontRef>
        </p:style>
        <p:txBody>
          <a:bodyPr rtlCol="0" anchor="ctr"/>
          <a:lstStyle/>
          <a:p>
            <a:pPr marL="285750" lvl="0" indent="-285750" algn="just">
              <a:buFont typeface="Arial" panose="020B0604020202020204" pitchFamily="34" charset="0"/>
              <a:buChar char="•"/>
            </a:pPr>
            <a:r>
              <a:rPr lang="en-GB" sz="2400" dirty="0"/>
              <a:t>Technological enabled applicant tracking systems improving global coverage (Siddiqui and Khan, 2025).</a:t>
            </a:r>
          </a:p>
          <a:p>
            <a:pPr marL="285750" lvl="0" indent="-285750" algn="just">
              <a:buFont typeface="Arial" panose="020B0604020202020204" pitchFamily="34" charset="0"/>
              <a:buChar char="•"/>
            </a:pPr>
            <a:r>
              <a:rPr lang="en-GB" sz="2400" dirty="0"/>
              <a:t>Structured interviews based on competency enhancing selection validity.</a:t>
            </a:r>
          </a:p>
          <a:p>
            <a:pPr marL="285750" lvl="0" indent="-285750" algn="just">
              <a:buFont typeface="Arial" panose="020B0604020202020204" pitchFamily="34" charset="0"/>
              <a:buChar char="•"/>
            </a:pPr>
            <a:r>
              <a:rPr lang="en-GB" sz="2400" dirty="0"/>
              <a:t>Processes of transparency and compliance that are driven by data.</a:t>
            </a:r>
          </a:p>
          <a:p>
            <a:pPr marL="285750" lvl="0" indent="-285750" algn="just">
              <a:buFont typeface="Arial" panose="020B0604020202020204" pitchFamily="34" charset="0"/>
              <a:buChar char="•"/>
            </a:pPr>
            <a:r>
              <a:rPr lang="en-GB" sz="2400" dirty="0"/>
              <a:t>Systematic resourcing in alignment with strategic HRM constructs (Torrington et al., 2009).</a:t>
            </a:r>
          </a:p>
        </p:txBody>
      </p:sp>
      <p:sp>
        <p:nvSpPr>
          <p:cNvPr id="2" name="TextBox 1">
            <a:extLst>
              <a:ext uri="{FF2B5EF4-FFF2-40B4-BE49-F238E27FC236}">
                <a16:creationId xmlns:a16="http://schemas.microsoft.com/office/drawing/2014/main" id="{55B5EEE7-FF94-D945-686B-D08E6128CA9F}"/>
              </a:ext>
            </a:extLst>
          </p:cNvPr>
          <p:cNvSpPr txBox="1"/>
          <p:nvPr/>
        </p:nvSpPr>
        <p:spPr>
          <a:xfrm>
            <a:off x="6980237" y="5754469"/>
            <a:ext cx="4495800" cy="646331"/>
          </a:xfrm>
          <a:prstGeom prst="rect">
            <a:avLst/>
          </a:prstGeom>
          <a:noFill/>
        </p:spPr>
        <p:txBody>
          <a:bodyPr wrap="square" rtlCol="0">
            <a:spAutoFit/>
          </a:bodyPr>
          <a:lstStyle/>
          <a:p>
            <a:pPr algn="ctr"/>
            <a:r>
              <a:rPr lang="en-US" dirty="0"/>
              <a:t>Figure: Applicant Tracking Systems (Degboe, 2024)</a:t>
            </a:r>
            <a:endParaRPr lang="en-GB" dirty="0"/>
          </a:p>
        </p:txBody>
      </p:sp>
      <p:pic>
        <p:nvPicPr>
          <p:cNvPr id="3074" name="Picture 2">
            <a:extLst>
              <a:ext uri="{FF2B5EF4-FFF2-40B4-BE49-F238E27FC236}">
                <a16:creationId xmlns:a16="http://schemas.microsoft.com/office/drawing/2014/main" id="{B99C31BE-2763-2DA1-1CFE-DD1E2F26A6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0238" y="2492299"/>
            <a:ext cx="4648200" cy="3087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943594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AB01AE-A4C3-7B7C-D361-26288C23FC55}"/>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7CABDD52-8167-EBD9-C208-3B6D61B49770}"/>
              </a:ext>
            </a:extLst>
          </p:cNvPr>
          <p:cNvSpPr>
            <a:spLocks noGrp="1"/>
          </p:cNvSpPr>
          <p:nvPr>
            <p:ph type="title"/>
          </p:nvPr>
        </p:nvSpPr>
        <p:spPr>
          <a:xfrm>
            <a:off x="278400" y="304800"/>
            <a:ext cx="11585367" cy="606553"/>
          </a:xfrm>
        </p:spPr>
        <p:txBody>
          <a:bodyPr>
            <a:noAutofit/>
          </a:bodyPr>
          <a:lstStyle/>
          <a:p>
            <a:r>
              <a:rPr lang="en-GB" sz="4400" b="1" dirty="0"/>
              <a:t>Onboarding</a:t>
            </a:r>
            <a:endPar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C1A6B83A-DDBA-FD00-4242-AFD01AFD2580}"/>
              </a:ext>
            </a:extLst>
          </p:cNvPr>
          <p:cNvSpPr/>
          <p:nvPr/>
        </p:nvSpPr>
        <p:spPr>
          <a:xfrm>
            <a:off x="622783" y="1828800"/>
            <a:ext cx="10896600" cy="4495800"/>
          </a:xfrm>
          <a:prstGeom prst="roundRect">
            <a:avLst/>
          </a:prstGeom>
          <a:solidFill>
            <a:schemeClr val="accent2">
              <a:lumMod val="75000"/>
            </a:schemeClr>
          </a:solidFill>
          <a:ln/>
        </p:spPr>
        <p:style>
          <a:lnRef idx="0">
            <a:schemeClr val="accent5"/>
          </a:lnRef>
          <a:fillRef idx="3">
            <a:schemeClr val="accent5"/>
          </a:fillRef>
          <a:effectRef idx="3">
            <a:schemeClr val="accent5"/>
          </a:effectRef>
          <a:fontRef idx="minor">
            <a:schemeClr val="lt1"/>
          </a:fontRef>
        </p:style>
        <p:txBody>
          <a:bodyPr rtlCol="0" anchor="ctr"/>
          <a:lstStyle/>
          <a:p>
            <a:pPr marL="285750" lvl="0" indent="-285750" algn="just">
              <a:buFont typeface="Arial" panose="020B0604020202020204" pitchFamily="34" charset="0"/>
              <a:buChar char="•"/>
            </a:pPr>
            <a:r>
              <a:rPr lang="en-GB" sz="2800" dirty="0"/>
              <a:t>Processed orientation entrenching brand norms and behavioural standards.</a:t>
            </a:r>
          </a:p>
          <a:p>
            <a:pPr marL="285750" lvl="0" indent="-285750" algn="just">
              <a:buFont typeface="Arial" panose="020B0604020202020204" pitchFamily="34" charset="0"/>
              <a:buChar char="•"/>
            </a:pPr>
            <a:r>
              <a:rPr lang="en-GB" sz="2800" dirty="0"/>
              <a:t>Compulsory compliance and service quality training courses.</a:t>
            </a:r>
          </a:p>
          <a:p>
            <a:pPr marL="285750" lvl="0" indent="-285750" algn="just">
              <a:buFont typeface="Arial" panose="020B0604020202020204" pitchFamily="34" charset="0"/>
              <a:buChar char="•"/>
            </a:pPr>
            <a:r>
              <a:rPr lang="en-GB" sz="2800" dirty="0"/>
              <a:t>Interdepartmental integration through cross-departmental immersion.</a:t>
            </a:r>
          </a:p>
          <a:p>
            <a:pPr marL="285750" lvl="0" indent="-285750" algn="just">
              <a:buFont typeface="Arial" panose="020B0604020202020204" pitchFamily="34" charset="0"/>
              <a:buChar char="•"/>
            </a:pPr>
            <a:r>
              <a:rPr lang="en-GB" sz="2800" dirty="0"/>
              <a:t>Performance effectiveness promoted through socialisation into the organisation (</a:t>
            </a:r>
            <a:r>
              <a:rPr lang="en-GB" sz="2800" dirty="0" err="1"/>
              <a:t>Tuzunkan</a:t>
            </a:r>
            <a:r>
              <a:rPr lang="en-GB" sz="2800" dirty="0"/>
              <a:t> and Volkan Altintaş, 2019).</a:t>
            </a:r>
          </a:p>
        </p:txBody>
      </p:sp>
    </p:spTree>
    <p:extLst>
      <p:ext uri="{BB962C8B-B14F-4D97-AF65-F5344CB8AC3E}">
        <p14:creationId xmlns:p14="http://schemas.microsoft.com/office/powerpoint/2010/main" val="4273488206"/>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A1F333-C07C-968C-881D-333E96D41BBF}"/>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D31078BB-AA69-14C8-DDAF-69828845D1F3}"/>
              </a:ext>
            </a:extLst>
          </p:cNvPr>
          <p:cNvSpPr>
            <a:spLocks noGrp="1"/>
          </p:cNvSpPr>
          <p:nvPr>
            <p:ph type="title"/>
          </p:nvPr>
        </p:nvSpPr>
        <p:spPr>
          <a:xfrm>
            <a:off x="278400" y="304800"/>
            <a:ext cx="11585367" cy="606553"/>
          </a:xfrm>
        </p:spPr>
        <p:txBody>
          <a:bodyPr>
            <a:noAutofit/>
          </a:bodyPr>
          <a:lstStyle/>
          <a:p>
            <a:r>
              <a:rPr lang="en-GB" sz="4400" b="1" dirty="0"/>
              <a:t>Development</a:t>
            </a:r>
            <a:endPar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C5DDF1BF-38D6-81E8-F67C-858968C00631}"/>
              </a:ext>
            </a:extLst>
          </p:cNvPr>
          <p:cNvSpPr/>
          <p:nvPr/>
        </p:nvSpPr>
        <p:spPr>
          <a:xfrm>
            <a:off x="350838" y="1905000"/>
            <a:ext cx="5638799" cy="4495800"/>
          </a:xfrm>
          <a:prstGeom prst="roundRect">
            <a:avLst/>
          </a:prstGeom>
          <a:solidFill>
            <a:schemeClr val="accent2">
              <a:lumMod val="75000"/>
            </a:schemeClr>
          </a:solidFill>
          <a:ln/>
        </p:spPr>
        <p:style>
          <a:lnRef idx="0">
            <a:schemeClr val="accent5"/>
          </a:lnRef>
          <a:fillRef idx="3">
            <a:schemeClr val="accent5"/>
          </a:fillRef>
          <a:effectRef idx="3">
            <a:schemeClr val="accent5"/>
          </a:effectRef>
          <a:fontRef idx="minor">
            <a:schemeClr val="lt1"/>
          </a:fontRef>
        </p:style>
        <p:txBody>
          <a:bodyPr rtlCol="0" anchor="ctr"/>
          <a:lstStyle/>
          <a:p>
            <a:pPr marL="342900" lvl="0" indent="-342900" algn="just">
              <a:buFont typeface="Arial" panose="020B0604020202020204" pitchFamily="34" charset="0"/>
              <a:buChar char="•"/>
            </a:pPr>
            <a:r>
              <a:rPr lang="en-GB" sz="2400" dirty="0"/>
              <a:t>Lifelong learning in line with organisational goals.</a:t>
            </a:r>
          </a:p>
          <a:p>
            <a:pPr marL="342900" lvl="0" indent="-342900" algn="just">
              <a:buFont typeface="Arial" panose="020B0604020202020204" pitchFamily="34" charset="0"/>
              <a:buChar char="•"/>
            </a:pPr>
            <a:r>
              <a:rPr lang="en-GB" sz="2400" dirty="0"/>
              <a:t>Formularies of appraisal that include 360-degree feedback (Brinkman et al., 2025).</a:t>
            </a:r>
          </a:p>
          <a:p>
            <a:pPr marL="342900" lvl="0" indent="-342900" algn="just">
              <a:buFont typeface="Arial" panose="020B0604020202020204" pitchFamily="34" charset="0"/>
              <a:buChar char="•"/>
            </a:pPr>
            <a:r>
              <a:rPr lang="en-GB" sz="2400" dirty="0"/>
              <a:t>Global mobility and leadership academies.</a:t>
            </a:r>
          </a:p>
          <a:p>
            <a:pPr marL="342900" lvl="0" indent="-342900" algn="just">
              <a:buFont typeface="Arial" panose="020B0604020202020204" pitchFamily="34" charset="0"/>
              <a:buChar char="•"/>
            </a:pPr>
            <a:r>
              <a:rPr lang="en-GB" sz="2400" dirty="0"/>
              <a:t>HR development to improve commitment and capability.</a:t>
            </a:r>
          </a:p>
        </p:txBody>
      </p:sp>
      <p:sp>
        <p:nvSpPr>
          <p:cNvPr id="2" name="TextBox 1">
            <a:extLst>
              <a:ext uri="{FF2B5EF4-FFF2-40B4-BE49-F238E27FC236}">
                <a16:creationId xmlns:a16="http://schemas.microsoft.com/office/drawing/2014/main" id="{C9F5E8CA-3F21-4F78-267E-57882FC938F5}"/>
              </a:ext>
            </a:extLst>
          </p:cNvPr>
          <p:cNvSpPr txBox="1"/>
          <p:nvPr/>
        </p:nvSpPr>
        <p:spPr>
          <a:xfrm>
            <a:off x="6980237" y="5754469"/>
            <a:ext cx="4495800" cy="646331"/>
          </a:xfrm>
          <a:prstGeom prst="rect">
            <a:avLst/>
          </a:prstGeom>
          <a:noFill/>
        </p:spPr>
        <p:txBody>
          <a:bodyPr wrap="square" rtlCol="0">
            <a:spAutoFit/>
          </a:bodyPr>
          <a:lstStyle/>
          <a:p>
            <a:pPr algn="ctr"/>
            <a:r>
              <a:rPr lang="en-US" dirty="0"/>
              <a:t>Figure: 360-Degree Feedback (LinkedIn, 2023). </a:t>
            </a:r>
            <a:endParaRPr lang="en-GB" dirty="0"/>
          </a:p>
        </p:txBody>
      </p:sp>
      <p:pic>
        <p:nvPicPr>
          <p:cNvPr id="4098" name="Picture 2" descr="Unveiling Your Potential: Leveraging 360-Degree Feedback to Identify  Strengths and Weaknesses">
            <a:extLst>
              <a:ext uri="{FF2B5EF4-FFF2-40B4-BE49-F238E27FC236}">
                <a16:creationId xmlns:a16="http://schemas.microsoft.com/office/drawing/2014/main" id="{9403C4A9-759B-9509-F4C7-1FE8A2AC13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8379" y="2362200"/>
            <a:ext cx="5373307" cy="3155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2802595"/>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357710-E779-C811-8436-5BEA959C4AF6}"/>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8F1DA370-E448-D162-470C-10FE839D0EAF}"/>
              </a:ext>
            </a:extLst>
          </p:cNvPr>
          <p:cNvSpPr>
            <a:spLocks noGrp="1"/>
          </p:cNvSpPr>
          <p:nvPr>
            <p:ph type="title"/>
          </p:nvPr>
        </p:nvSpPr>
        <p:spPr>
          <a:xfrm>
            <a:off x="278400" y="304800"/>
            <a:ext cx="11585367" cy="606553"/>
          </a:xfrm>
        </p:spPr>
        <p:txBody>
          <a:bodyPr>
            <a:noAutofit/>
          </a:bodyPr>
          <a:lstStyle/>
          <a:p>
            <a:r>
              <a:rPr lang="en-GB" sz="4400" b="1" dirty="0"/>
              <a:t>Retention</a:t>
            </a:r>
            <a:endPar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FACD80AA-6D24-70E8-C970-76C535F424B5}"/>
              </a:ext>
            </a:extLst>
          </p:cNvPr>
          <p:cNvSpPr/>
          <p:nvPr/>
        </p:nvSpPr>
        <p:spPr>
          <a:xfrm>
            <a:off x="503237" y="1828800"/>
            <a:ext cx="10972799" cy="4495800"/>
          </a:xfrm>
          <a:prstGeom prst="roundRect">
            <a:avLst/>
          </a:prstGeom>
          <a:solidFill>
            <a:schemeClr val="accent2">
              <a:lumMod val="75000"/>
            </a:schemeClr>
          </a:solidFill>
          <a:ln/>
        </p:spPr>
        <p:style>
          <a:lnRef idx="0">
            <a:schemeClr val="accent5"/>
          </a:lnRef>
          <a:fillRef idx="3">
            <a:schemeClr val="accent5"/>
          </a:fillRef>
          <a:effectRef idx="3">
            <a:schemeClr val="accent5"/>
          </a:effectRef>
          <a:fontRef idx="minor">
            <a:schemeClr val="lt1"/>
          </a:fontRef>
        </p:style>
        <p:txBody>
          <a:bodyPr rtlCol="0" anchor="ctr"/>
          <a:lstStyle/>
          <a:p>
            <a:pPr marL="285750" lvl="0" indent="-285750" algn="just">
              <a:buFont typeface="Arial" panose="020B0604020202020204" pitchFamily="34" charset="0"/>
              <a:buChar char="•"/>
            </a:pPr>
            <a:r>
              <a:rPr lang="en-GB" sz="2800" dirty="0"/>
              <a:t>Revitalisation of engagement and generosity through recognition programmes.</a:t>
            </a:r>
          </a:p>
          <a:p>
            <a:pPr marL="285750" lvl="0" indent="-285750" algn="just">
              <a:buFont typeface="Arial" panose="020B0604020202020204" pitchFamily="34" charset="0"/>
              <a:buChar char="•"/>
            </a:pPr>
            <a:r>
              <a:rPr lang="en-GB" sz="2800" dirty="0"/>
              <a:t>Internal promotional channels enhancing career presence.</a:t>
            </a:r>
          </a:p>
          <a:p>
            <a:pPr marL="285750" lvl="0" indent="-285750" algn="just">
              <a:buFont typeface="Arial" panose="020B0604020202020204" pitchFamily="34" charset="0"/>
              <a:buChar char="•"/>
            </a:pPr>
            <a:r>
              <a:rPr lang="en-GB" sz="2800" dirty="0"/>
              <a:t>Resiliency programmes for the workforce in stressful workplaces.</a:t>
            </a:r>
          </a:p>
          <a:p>
            <a:pPr marL="285750" lvl="0" indent="-285750" algn="just">
              <a:buFont typeface="Arial" panose="020B0604020202020204" pitchFamily="34" charset="0"/>
              <a:buChar char="•"/>
            </a:pPr>
            <a:r>
              <a:rPr lang="en-GB" sz="2800" dirty="0"/>
              <a:t>HR systems with high-involvement that enhance retention results (Taylor and Woodhams, 2012).</a:t>
            </a:r>
          </a:p>
        </p:txBody>
      </p:sp>
    </p:spTree>
    <p:extLst>
      <p:ext uri="{BB962C8B-B14F-4D97-AF65-F5344CB8AC3E}">
        <p14:creationId xmlns:p14="http://schemas.microsoft.com/office/powerpoint/2010/main" val="157955236"/>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424F5E-55FF-49E8-1287-A3F3559F6364}"/>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F7A8E917-7A8C-EA78-0F9D-9AAA3BAFA606}"/>
              </a:ext>
            </a:extLst>
          </p:cNvPr>
          <p:cNvSpPr>
            <a:spLocks noGrp="1"/>
          </p:cNvSpPr>
          <p:nvPr>
            <p:ph type="title"/>
          </p:nvPr>
        </p:nvSpPr>
        <p:spPr>
          <a:xfrm>
            <a:off x="278400" y="304800"/>
            <a:ext cx="11585367" cy="606553"/>
          </a:xfrm>
        </p:spPr>
        <p:txBody>
          <a:bodyPr>
            <a:noAutofit/>
          </a:bodyPr>
          <a:lstStyle/>
          <a:p>
            <a:r>
              <a:rPr lang="en-GB" sz="4400" b="1" dirty="0"/>
              <a:t>Separation</a:t>
            </a:r>
            <a:endPar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E47C4EFA-4910-EB50-0C2D-D2FCA37F09AC}"/>
              </a:ext>
            </a:extLst>
          </p:cNvPr>
          <p:cNvSpPr/>
          <p:nvPr/>
        </p:nvSpPr>
        <p:spPr>
          <a:xfrm>
            <a:off x="350838" y="1905000"/>
            <a:ext cx="6476999" cy="4495800"/>
          </a:xfrm>
          <a:prstGeom prst="roundRect">
            <a:avLst/>
          </a:prstGeom>
          <a:solidFill>
            <a:schemeClr val="accent2">
              <a:lumMod val="75000"/>
            </a:schemeClr>
          </a:solidFill>
          <a:ln/>
        </p:spPr>
        <p:style>
          <a:lnRef idx="0">
            <a:schemeClr val="accent5"/>
          </a:lnRef>
          <a:fillRef idx="3">
            <a:schemeClr val="accent5"/>
          </a:fillRef>
          <a:effectRef idx="3">
            <a:schemeClr val="accent5"/>
          </a:effectRef>
          <a:fontRef idx="minor">
            <a:schemeClr val="lt1"/>
          </a:fontRef>
        </p:style>
        <p:txBody>
          <a:bodyPr rtlCol="0" anchor="ctr"/>
          <a:lstStyle/>
          <a:p>
            <a:pPr marL="285750" lvl="0" indent="-285750" algn="just">
              <a:buFont typeface="Arial" panose="020B0604020202020204" pitchFamily="34" charset="0"/>
              <a:buChar char="•"/>
            </a:pPr>
            <a:r>
              <a:rPr lang="en-GB" sz="2400" dirty="0"/>
              <a:t>Structured exit interviews that produce learning in the organisation (Abilene and Finest, 2023).</a:t>
            </a:r>
          </a:p>
          <a:p>
            <a:pPr marL="285750" lvl="0" indent="-285750" algn="just">
              <a:buFont typeface="Arial" panose="020B0604020202020204" pitchFamily="34" charset="0"/>
              <a:buChar char="•"/>
            </a:pPr>
            <a:r>
              <a:rPr lang="en-GB" sz="2400" dirty="0"/>
              <a:t>Full-time professional offboarding saving employer brand name.</a:t>
            </a:r>
          </a:p>
          <a:p>
            <a:pPr marL="285750" lvl="0" indent="-285750" algn="just">
              <a:buFont typeface="Arial" panose="020B0604020202020204" pitchFamily="34" charset="0"/>
              <a:buChar char="•"/>
            </a:pPr>
            <a:r>
              <a:rPr lang="en-GB" sz="2400" dirty="0"/>
              <a:t>Long-term relational capital by alumni networks.</a:t>
            </a:r>
          </a:p>
          <a:p>
            <a:pPr marL="285750" lvl="0" indent="-285750" algn="just">
              <a:buFont typeface="Arial" panose="020B0604020202020204" pitchFamily="34" charset="0"/>
              <a:buChar char="•"/>
            </a:pPr>
            <a:r>
              <a:rPr lang="en-GB" sz="2400" dirty="0"/>
              <a:t>A professionally responsible HR practice upholding reputational (Marchington and Wilkinson, 2016).</a:t>
            </a:r>
          </a:p>
        </p:txBody>
      </p:sp>
      <p:sp>
        <p:nvSpPr>
          <p:cNvPr id="2" name="TextBox 1">
            <a:extLst>
              <a:ext uri="{FF2B5EF4-FFF2-40B4-BE49-F238E27FC236}">
                <a16:creationId xmlns:a16="http://schemas.microsoft.com/office/drawing/2014/main" id="{453AFC61-313C-931E-5148-FD02AEDE0F16}"/>
              </a:ext>
            </a:extLst>
          </p:cNvPr>
          <p:cNvSpPr txBox="1"/>
          <p:nvPr/>
        </p:nvSpPr>
        <p:spPr>
          <a:xfrm>
            <a:off x="6980237" y="5754469"/>
            <a:ext cx="4495800" cy="646331"/>
          </a:xfrm>
          <a:prstGeom prst="rect">
            <a:avLst/>
          </a:prstGeom>
          <a:noFill/>
        </p:spPr>
        <p:txBody>
          <a:bodyPr wrap="square" rtlCol="0">
            <a:spAutoFit/>
          </a:bodyPr>
          <a:lstStyle/>
          <a:p>
            <a:pPr algn="ctr"/>
            <a:r>
              <a:rPr lang="en-US" dirty="0"/>
              <a:t>Figure: </a:t>
            </a:r>
            <a:r>
              <a:rPr lang="en-GB" dirty="0"/>
              <a:t>Structured Exit Interviews (Mahan, 2021) </a:t>
            </a:r>
          </a:p>
        </p:txBody>
      </p:sp>
      <p:pic>
        <p:nvPicPr>
          <p:cNvPr id="5122" name="Picture 2" descr="Exit Interview Questions and Template for a Successful Interview -  workinstitute.com">
            <a:extLst>
              <a:ext uri="{FF2B5EF4-FFF2-40B4-BE49-F238E27FC236}">
                <a16:creationId xmlns:a16="http://schemas.microsoft.com/office/drawing/2014/main" id="{FFADC3E8-9E65-2761-ED9B-2EC013F0FF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3088" y="2362200"/>
            <a:ext cx="4705349" cy="3278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1392774"/>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632CFB-40A3-AD41-CCBB-6EA7AD9084D6}"/>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E79AFC89-6B0A-5A22-74C6-1F35BC9F185C}"/>
              </a:ext>
            </a:extLst>
          </p:cNvPr>
          <p:cNvSpPr>
            <a:spLocks noGrp="1"/>
          </p:cNvSpPr>
          <p:nvPr>
            <p:ph type="title"/>
          </p:nvPr>
        </p:nvSpPr>
        <p:spPr>
          <a:xfrm>
            <a:off x="278400" y="304800"/>
            <a:ext cx="11585367" cy="606553"/>
          </a:xfrm>
        </p:spPr>
        <p:txBody>
          <a:bodyPr>
            <a:noAutofit/>
          </a:bodyPr>
          <a:lstStyle/>
          <a:p>
            <a:r>
              <a:rPr lang="en-GB" sz="4400" b="1" dirty="0"/>
              <a:t>Conclusion</a:t>
            </a:r>
            <a:endPar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9323289F-7100-8572-F7CC-6A49D6482C6B}"/>
              </a:ext>
            </a:extLst>
          </p:cNvPr>
          <p:cNvSpPr/>
          <p:nvPr/>
        </p:nvSpPr>
        <p:spPr>
          <a:xfrm>
            <a:off x="541337" y="1828800"/>
            <a:ext cx="11087100" cy="4495800"/>
          </a:xfrm>
          <a:prstGeom prst="roundRect">
            <a:avLst/>
          </a:prstGeom>
          <a:solidFill>
            <a:schemeClr val="accent2">
              <a:lumMod val="75000"/>
            </a:schemeClr>
          </a:solidFill>
          <a:ln/>
        </p:spPr>
        <p:style>
          <a:lnRef idx="0">
            <a:schemeClr val="accent5"/>
          </a:lnRef>
          <a:fillRef idx="3">
            <a:schemeClr val="accent5"/>
          </a:fillRef>
          <a:effectRef idx="3">
            <a:schemeClr val="accent5"/>
          </a:effectRef>
          <a:fontRef idx="minor">
            <a:schemeClr val="lt1"/>
          </a:fontRef>
        </p:style>
        <p:txBody>
          <a:bodyPr rtlCol="0" anchor="ctr"/>
          <a:lstStyle/>
          <a:p>
            <a:pPr marL="285750" lvl="0" indent="-285750" algn="just">
              <a:buFont typeface="Arial" panose="020B0604020202020204" pitchFamily="34" charset="0"/>
              <a:buChar char="•"/>
            </a:pPr>
            <a:r>
              <a:rPr lang="en-GB" sz="2800" dirty="0"/>
              <a:t>Integrated achievements lifetime matching talent management to performance outcomes (Murton et al., 2010).</a:t>
            </a:r>
          </a:p>
          <a:p>
            <a:pPr marL="285750" lvl="0" indent="-285750" algn="just">
              <a:buFont typeface="Arial" panose="020B0604020202020204" pitchFamily="34" charset="0"/>
              <a:buChar char="•"/>
            </a:pPr>
            <a:r>
              <a:rPr lang="en-GB" sz="2800" dirty="0"/>
              <a:t>Employee involvement and confidence through cultural consistency.</a:t>
            </a:r>
          </a:p>
          <a:p>
            <a:pPr marL="285750" lvl="0" indent="-285750" algn="just">
              <a:buFont typeface="Arial" panose="020B0604020202020204" pitchFamily="34" charset="0"/>
              <a:buChar char="•"/>
            </a:pPr>
            <a:r>
              <a:rPr lang="en-GB" sz="2800" dirty="0"/>
              <a:t>Competitive advantage-sustaining development.</a:t>
            </a:r>
          </a:p>
          <a:p>
            <a:pPr marL="285750" lvl="0" indent="-285750" algn="just">
              <a:buFont typeface="Arial" panose="020B0604020202020204" pitchFamily="34" charset="0"/>
              <a:buChar char="•"/>
            </a:pPr>
            <a:r>
              <a:rPr lang="en-GB" sz="2800" dirty="0"/>
              <a:t>Resilience behind resource-based human capital logic.</a:t>
            </a:r>
          </a:p>
        </p:txBody>
      </p:sp>
    </p:spTree>
    <p:extLst>
      <p:ext uri="{BB962C8B-B14F-4D97-AF65-F5344CB8AC3E}">
        <p14:creationId xmlns:p14="http://schemas.microsoft.com/office/powerpoint/2010/main" val="156319328"/>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278400" y="304800"/>
            <a:ext cx="11585367" cy="606553"/>
          </a:xfrm>
        </p:spPr>
        <p:txBody>
          <a:bodyPr>
            <a:noAutofit/>
          </a:bodyPr>
          <a:lstStyle/>
          <a:p>
            <a:pPr algn="ctr"/>
            <a:r>
              <a:rPr lang="en-US"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p>
        </p:txBody>
      </p:sp>
      <p:sp>
        <p:nvSpPr>
          <p:cNvPr id="3" name="Rectangle: Rounded Corners 2">
            <a:extLst>
              <a:ext uri="{FF2B5EF4-FFF2-40B4-BE49-F238E27FC236}">
                <a16:creationId xmlns:a16="http://schemas.microsoft.com/office/drawing/2014/main" id="{564D32C8-84FE-4A41-A1EE-178BA75F56C9}"/>
              </a:ext>
            </a:extLst>
          </p:cNvPr>
          <p:cNvSpPr/>
          <p:nvPr/>
        </p:nvSpPr>
        <p:spPr>
          <a:xfrm>
            <a:off x="350838" y="1905000"/>
            <a:ext cx="11353799" cy="4495800"/>
          </a:xfrm>
          <a:prstGeom prst="roundRect">
            <a:avLst/>
          </a:prstGeom>
          <a:solidFill>
            <a:schemeClr val="accent2">
              <a:lumMod val="75000"/>
            </a:schemeClr>
          </a:solidFill>
          <a:ln/>
        </p:spPr>
        <p:style>
          <a:lnRef idx="0">
            <a:schemeClr val="accent5"/>
          </a:lnRef>
          <a:fillRef idx="3">
            <a:schemeClr val="accent5"/>
          </a:fillRef>
          <a:effectRef idx="3">
            <a:schemeClr val="accent5"/>
          </a:effectRef>
          <a:fontRef idx="minor">
            <a:schemeClr val="lt1"/>
          </a:fontRef>
        </p:style>
        <p:txBody>
          <a:bodyPr rtlCol="0" anchor="ctr"/>
          <a:lstStyle/>
          <a:p>
            <a:pPr marR="0" lvl="0">
              <a:lnSpc>
                <a:spcPct val="150000"/>
              </a:lnSpc>
              <a:spcBef>
                <a:spcPts val="0"/>
              </a:spcBef>
              <a:spcAft>
                <a:spcPts val="0"/>
              </a:spcAft>
            </a:pPr>
            <a:endParaRPr lang="en-US" sz="10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2">
            <a:extLst>
              <a:ext uri="{FF2B5EF4-FFF2-40B4-BE49-F238E27FC236}">
                <a16:creationId xmlns:a16="http://schemas.microsoft.com/office/drawing/2014/main" id="{DB0447B5-2406-A348-EE43-D248D97D5F3E}"/>
              </a:ext>
            </a:extLst>
          </p:cNvPr>
          <p:cNvSpPr>
            <a:spLocks noChangeArrowheads="1"/>
          </p:cNvSpPr>
          <p:nvPr/>
        </p:nvSpPr>
        <p:spPr bwMode="auto">
          <a:xfrm>
            <a:off x="602044" y="2290852"/>
            <a:ext cx="10873994" cy="37240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Abilene, D. and Finest, T.O.T., (2023). HILTON HOTELS. The Routledge Handbook of Diversity, Equity, and Inclusion Management in the Hospitality Industry.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Botelho, C., Kearns, P.T. and Woollard, S. (2023). The HR function’s influence on organizational performance beyond high-performance work practices paradigm: an HRM whole system perspective. Evidence-based HRM: a Global Forum for Empirical Scholarship. </a:t>
            </a:r>
            <a:r>
              <a:rPr kumimoji="0" lang="en-US" altLang="en-US" sz="11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doi:https</a:t>
            </a: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://doi.org/10.1108/ebhrm-05-2022-0123.</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Brinkman, D.J., Donker, E.M., Tichelaar, J. and CP4T programme, (2025). Prescribing competence: The pros and cons of different methods for assessment. British Journal of Clinical Pharmacology.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David K. Hayes, D.K. Jack D. </a:t>
            </a:r>
            <a:r>
              <a:rPr kumimoji="0" lang="en-US" altLang="en-US" sz="11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Ninemeier</a:t>
            </a: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J.D. (2009).  Human resources management in the hospitality industry; John Wiley &amp; Sons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Degboe, F. (2024). Cracking the Code of Applicant Tracking Systems (ATS): How to Stand Out in a Digital Job Market. [online] Linkedin.com. Available at: https://www.linkedin.com/pulse/cracking-code-applicant-tracking-systems-ats-how-stand-freeman-degboe-dgbde/ [Accessed 5 Mar.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Hilton (2024). Hilton Hotels and Resorts - Find Hotel Rooms. [online] Hilton. Available at: https://www.hilton.com/en/brands/hilton-hotels/.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HR Tutorial (2024). HR Roles and Responsibilities in Diversity, Equity, and Inclusion. [online] HR Tutorial. Available at: https://hrtutorial.com/hrm/roles-responsibilities/diversity-equity-inclusion/ [Accessed 5 Mar.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Johnston, R. Clark, G. </a:t>
            </a:r>
            <a:r>
              <a:rPr kumimoji="0" lang="en-US" altLang="en-US" sz="11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Shulver</a:t>
            </a: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M (2012). Service Operations Management, Pearson, London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LinkedIn (2023). Unveiling Your Potential: Leveraging 360-Degree Feedback to Identify Strengths and Weaknesses. [online] www.linkedin.com. Available at: https://www.linkedin.com/pulse/unveiling-your-potential-leveraging-360-degree-feedback-prasad-kvsn-a6cyc/ [Accessed 5 Mar.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Mahan, W. (2021). The Work Institute. [online] workinstitute.com -. Available at: https://workinstitute.com/blog/exit-interview-questions-and-template-for-a-successful-interview/ [Accessed 5 Mar.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Murton, A,. Inman, M., O’Sullivan, N. (2010). Unlocking Human Resource Management, Hodder Education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Siddiqui, </a:t>
            </a:r>
            <a:r>
              <a:rPr kumimoji="0" lang="en-US" altLang="en-US" sz="11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Ms.F.J</a:t>
            </a: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and Khan, </a:t>
            </a:r>
            <a:r>
              <a:rPr kumimoji="0" lang="en-US" altLang="en-US" sz="11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Dr.C</a:t>
            </a: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(2025). E-Recruitment: Transformation, Challenges, And Future Directions in Talent Acquisition. International Research Journal on Advanced Engineering and Management (IRJAEM), 3(02), pp.115–124. </a:t>
            </a:r>
            <a:r>
              <a:rPr kumimoji="0" lang="en-US" altLang="en-US" sz="11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doi:https</a:t>
            </a: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://doi.org/10.47392/irjaem.2025.0021.</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Torrington, D. Hall, L. Taylor, S and Atkinson, C. (2009).  Fundamentals of Human Resource Management: Managing People at Work, London: Prentice Hall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Tuzunkan</a:t>
            </a: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D. and Volkan Altintaş, V. (editors). (2019). Contemporary human resources management in the tourism industry; Business Science Reference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Zeng, L., (2021). Analysis of Hilton Worldwide Hotel Group’s transnational operation strategy. Academic Journal of Business &amp; Management, 3(11), pp.20-27.</a:t>
            </a:r>
          </a:p>
        </p:txBody>
      </p:sp>
    </p:spTree>
    <p:extLst>
      <p:ext uri="{BB962C8B-B14F-4D97-AF65-F5344CB8AC3E}">
        <p14:creationId xmlns:p14="http://schemas.microsoft.com/office/powerpoint/2010/main" val="739626651"/>
      </p:ext>
    </p:extLst>
  </p:cSld>
  <p:clrMapOvr>
    <a:masterClrMapping/>
  </p:clrMapOvr>
  <p:transition spd="slow">
    <p:push dir="u"/>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Grid</Template>
  <TotalTime>3878</TotalTime>
  <Words>2086</Words>
  <Application>Microsoft Office PowerPoint</Application>
  <PresentationFormat>Custom</PresentationFormat>
  <Paragraphs>89</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Franklin Gothic Medium</vt:lpstr>
      <vt:lpstr>Times New Roman</vt:lpstr>
      <vt:lpstr>Wingdings</vt:lpstr>
      <vt:lpstr>Wingdings 2</vt:lpstr>
      <vt:lpstr>Grid</vt:lpstr>
      <vt:lpstr>PowerPoint Presentation</vt:lpstr>
      <vt:lpstr>Introduction</vt:lpstr>
      <vt:lpstr>Attraction</vt:lpstr>
      <vt:lpstr>Recruitment</vt:lpstr>
      <vt:lpstr>Onboarding</vt:lpstr>
      <vt:lpstr>Development</vt:lpstr>
      <vt:lpstr>Retention</vt:lpstr>
      <vt:lpstr>Separation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diana balan</cp:lastModifiedBy>
  <cp:revision>2</cp:revision>
  <dcterms:created xsi:type="dcterms:W3CDTF">2006-08-16T00:00:00Z</dcterms:created>
  <dcterms:modified xsi:type="dcterms:W3CDTF">2026-04-20T15:25:33Z</dcterms:modified>
</cp:coreProperties>
</file>