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61" r:id="rId4"/>
    <p:sldId id="262" r:id="rId5"/>
    <p:sldId id="258" r:id="rId6"/>
    <p:sldId id="267" r:id="rId7"/>
    <p:sldId id="266" r:id="rId8"/>
    <p:sldId id="272" r:id="rId9"/>
    <p:sldId id="273" r:id="rId10"/>
    <p:sldId id="264" r:id="rId11"/>
    <p:sldId id="274" r:id="rId12"/>
    <p:sldId id="270" r:id="rId13"/>
    <p:sldId id="271" r:id="rId14"/>
    <p:sldId id="268" r:id="rId15"/>
    <p:sldId id="259" r:id="rId16"/>
    <p:sldId id="263" r:id="rId17"/>
    <p:sldId id="269" r:id="rId18"/>
    <p:sldId id="275" r:id="rId19"/>
    <p:sldId id="276" r:id="rId20"/>
    <p:sldId id="277" r:id="rId21"/>
    <p:sldId id="260"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22" d="100"/>
          <a:sy n="122" d="100"/>
        </p:scale>
        <p:origin x="96"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53B2027-00E8-4AEA-91B1-08AC3B639DA2}" type="datetimeFigureOut">
              <a:rPr lang="en-GB" smtClean="0"/>
              <a:t>29/01/2023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925EFAFE-C917-4AEC-9ED5-724BF4A1388A}"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8626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3B2027-00E8-4AEA-91B1-08AC3B639DA2}"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EFAFE-C917-4AEC-9ED5-724BF4A1388A}" type="slidenum">
              <a:rPr lang="en-GB" smtClean="0"/>
              <a:t>‹#›</a:t>
            </a:fld>
            <a:endParaRPr lang="en-GB"/>
          </a:p>
        </p:txBody>
      </p:sp>
    </p:spTree>
    <p:extLst>
      <p:ext uri="{BB962C8B-B14F-4D97-AF65-F5344CB8AC3E}">
        <p14:creationId xmlns:p14="http://schemas.microsoft.com/office/powerpoint/2010/main" val="465161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B2027-00E8-4AEA-91B1-08AC3B639DA2}"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EFAFE-C917-4AEC-9ED5-724BF4A1388A}"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14110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3B2027-00E8-4AEA-91B1-08AC3B639DA2}" type="datetimeFigureOut">
              <a:rPr lang="en-GB" smtClean="0"/>
              <a:t>29/01/2023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5EFAFE-C917-4AEC-9ED5-724BF4A1388A}" type="slidenum">
              <a:rPr lang="en-GB" smtClean="0"/>
              <a:t>‹#›</a:t>
            </a:fld>
            <a:endParaRPr lang="en-GB"/>
          </a:p>
        </p:txBody>
      </p:sp>
    </p:spTree>
    <p:extLst>
      <p:ext uri="{BB962C8B-B14F-4D97-AF65-F5344CB8AC3E}">
        <p14:creationId xmlns:p14="http://schemas.microsoft.com/office/powerpoint/2010/main" val="3152433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3B2027-00E8-4AEA-91B1-08AC3B639DA2}" type="datetimeFigureOut">
              <a:rPr lang="en-GB" smtClean="0"/>
              <a:t>29/01/2023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5EFAFE-C917-4AEC-9ED5-724BF4A1388A}"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7483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3B2027-00E8-4AEA-91B1-08AC3B639DA2}" type="datetimeFigureOut">
              <a:rPr lang="en-GB" smtClean="0"/>
              <a:t>29/01/2023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5EFAFE-C917-4AEC-9ED5-724BF4A1388A}"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5798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3B2027-00E8-4AEA-91B1-08AC3B639DA2}" type="datetimeFigureOut">
              <a:rPr lang="en-GB" smtClean="0"/>
              <a:t>29/01/2023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5EFAFE-C917-4AEC-9ED5-724BF4A1388A}" type="slidenum">
              <a:rPr lang="en-GB" smtClean="0"/>
              <a:t>‹#›</a:t>
            </a:fld>
            <a:endParaRPr lang="en-GB"/>
          </a:p>
        </p:txBody>
      </p:sp>
    </p:spTree>
    <p:extLst>
      <p:ext uri="{BB962C8B-B14F-4D97-AF65-F5344CB8AC3E}">
        <p14:creationId xmlns:p14="http://schemas.microsoft.com/office/powerpoint/2010/main" val="1376677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3B2027-00E8-4AEA-91B1-08AC3B639DA2}" type="datetimeFigureOut">
              <a:rPr lang="en-GB" smtClean="0"/>
              <a:t>29/01/2023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5EFAFE-C917-4AEC-9ED5-724BF4A1388A}"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5362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3B2027-00E8-4AEA-91B1-08AC3B639DA2}" type="datetimeFigureOut">
              <a:rPr lang="en-GB" smtClean="0"/>
              <a:t>29/01/2023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5EFAFE-C917-4AEC-9ED5-724BF4A1388A}" type="slidenum">
              <a:rPr lang="en-GB" smtClean="0"/>
              <a:t>‹#›</a:t>
            </a:fld>
            <a:endParaRPr lang="en-GB"/>
          </a:p>
        </p:txBody>
      </p:sp>
    </p:spTree>
    <p:extLst>
      <p:ext uri="{BB962C8B-B14F-4D97-AF65-F5344CB8AC3E}">
        <p14:creationId xmlns:p14="http://schemas.microsoft.com/office/powerpoint/2010/main" val="4294644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3B2027-00E8-4AEA-91B1-08AC3B639DA2}" type="datetimeFigureOut">
              <a:rPr lang="en-GB" smtClean="0"/>
              <a:t>29/01/2023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5EFAFE-C917-4AEC-9ED5-724BF4A1388A}" type="slidenum">
              <a:rPr lang="en-GB" smtClean="0"/>
              <a:t>‹#›</a:t>
            </a:fld>
            <a:endParaRPr lang="en-GB"/>
          </a:p>
        </p:txBody>
      </p:sp>
    </p:spTree>
    <p:extLst>
      <p:ext uri="{BB962C8B-B14F-4D97-AF65-F5344CB8AC3E}">
        <p14:creationId xmlns:p14="http://schemas.microsoft.com/office/powerpoint/2010/main" val="2355803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B2027-00E8-4AEA-91B1-08AC3B639DA2}"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EFAFE-C917-4AEC-9ED5-724BF4A1388A}"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0579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B2027-00E8-4AEA-91B1-08AC3B639DA2}"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EFAFE-C917-4AEC-9ED5-724BF4A1388A}"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04947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B2027-00E8-4AEA-91B1-08AC3B639DA2}"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EFAFE-C917-4AEC-9ED5-724BF4A1388A}" type="slidenum">
              <a:rPr lang="en-GB" smtClean="0"/>
              <a:t>‹#›</a:t>
            </a:fld>
            <a:endParaRPr lang="en-GB"/>
          </a:p>
        </p:txBody>
      </p:sp>
    </p:spTree>
    <p:extLst>
      <p:ext uri="{BB962C8B-B14F-4D97-AF65-F5344CB8AC3E}">
        <p14:creationId xmlns:p14="http://schemas.microsoft.com/office/powerpoint/2010/main" val="7927045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B2027-00E8-4AEA-91B1-08AC3B639DA2}"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EFAFE-C917-4AEC-9ED5-724BF4A1388A}"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04192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B2027-00E8-4AEA-91B1-08AC3B639DA2}"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EFAFE-C917-4AEC-9ED5-724BF4A1388A}"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2948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3B2027-00E8-4AEA-91B1-08AC3B639DA2}"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EFAFE-C917-4AEC-9ED5-724BF4A1388A}"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10032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3B2027-00E8-4AEA-91B1-08AC3B639DA2}"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EFAFE-C917-4AEC-9ED5-724BF4A1388A}"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26438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53B2027-00E8-4AEA-91B1-08AC3B639DA2}" type="datetimeFigureOut">
              <a:rPr lang="en-GB" smtClean="0"/>
              <a:t>29/01/2023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25EFAFE-C917-4AEC-9ED5-724BF4A1388A}" type="slidenum">
              <a:rPr lang="en-GB" smtClean="0"/>
              <a:t>‹#›</a:t>
            </a:fld>
            <a:endParaRPr lang="en-GB"/>
          </a:p>
        </p:txBody>
      </p:sp>
    </p:spTree>
    <p:extLst>
      <p:ext uri="{BB962C8B-B14F-4D97-AF65-F5344CB8AC3E}">
        <p14:creationId xmlns:p14="http://schemas.microsoft.com/office/powerpoint/2010/main" val="269816594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qEkmyXkgPl8&amp;t=84s" TargetMode="External"/><Relationship Id="rId2" Type="http://schemas.openxmlformats.org/officeDocument/2006/relationships/hyperlink" Target="https://www.inclusionlondon.org.uk/wp-content/uploads/2015/05/FactSheets_TheSocialModel_Easy-Read.pdf" TargetMode="External"/><Relationship Id="rId1" Type="http://schemas.openxmlformats.org/officeDocument/2006/relationships/slideLayout" Target="../slideLayouts/slideLayout2.xml"/><Relationship Id="rId4" Type="http://schemas.openxmlformats.org/officeDocument/2006/relationships/hyperlink" Target="https://www.neurodivercitysg.com/medical-model-vs-social-model.html"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disabilityarts.online/magazine/opinion/towards-affirmative-model-disability/" TargetMode="External"/><Relationship Id="rId7" Type="http://schemas.openxmlformats.org/officeDocument/2006/relationships/hyperlink" Target="https://www.scope.org.uk/about-us/social-model-of-disability/" TargetMode="External"/><Relationship Id="rId2" Type="http://schemas.openxmlformats.org/officeDocument/2006/relationships/hyperlink" Target="https://ageing-better.org.uk/blogs/how-social-model-disability-can-help-us-add-life-years" TargetMode="External"/><Relationship Id="rId1" Type="http://schemas.openxmlformats.org/officeDocument/2006/relationships/slideLayout" Target="../slideLayouts/slideLayout2.xml"/><Relationship Id="rId6" Type="http://schemas.openxmlformats.org/officeDocument/2006/relationships/hyperlink" Target="https://www.ocr.org.uk/images/83072-unit-06-sociological-perspectives-for-health-and-social-care-teacher-instructions.pdf" TargetMode="External"/><Relationship Id="rId5" Type="http://schemas.openxmlformats.org/officeDocument/2006/relationships/hyperlink" Target="https://www.neurodivercitysg.com/medical-model-vs-social-model.html" TargetMode="External"/><Relationship Id="rId4" Type="http://schemas.openxmlformats.org/officeDocument/2006/relationships/hyperlink" Target="https://canbc.org/blog/medical-model-of-disability-versus-social-model-of-disability/#:~:text=The%20medical%20model%20tries%20to,between%20the%20individual%20and%20soci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87FB2-09D5-427B-A23A-918F3F22DEB6}"/>
              </a:ext>
            </a:extLst>
          </p:cNvPr>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Medical and Social Models</a:t>
            </a:r>
          </a:p>
        </p:txBody>
      </p:sp>
      <p:sp>
        <p:nvSpPr>
          <p:cNvPr id="3" name="Subtitle 2">
            <a:extLst>
              <a:ext uri="{FF2B5EF4-FFF2-40B4-BE49-F238E27FC236}">
                <a16:creationId xmlns:a16="http://schemas.microsoft.com/office/drawing/2014/main" id="{90CE81D2-A7FD-42BD-ACC1-3B5BDB9BD300}"/>
              </a:ext>
            </a:extLst>
          </p:cNvPr>
          <p:cNvSpPr>
            <a:spLocks noGrp="1"/>
          </p:cNvSpPr>
          <p:nvPr>
            <p:ph type="subTitle" idx="1"/>
          </p:nvPr>
        </p:nvSpPr>
        <p:spPr/>
        <p:txBody>
          <a:bodyPr>
            <a:normAutofit/>
          </a:bodyPr>
          <a:lstStyle/>
          <a:p>
            <a:r>
              <a:rPr lang="en-GB" sz="3200" dirty="0">
                <a:latin typeface="Arial" panose="020B0604020202020204" pitchFamily="34" charset="0"/>
                <a:cs typeface="Arial" panose="020B0604020202020204" pitchFamily="34" charset="0"/>
              </a:rPr>
              <a:t>Joanne Davies</a:t>
            </a:r>
          </a:p>
        </p:txBody>
      </p:sp>
    </p:spTree>
    <p:extLst>
      <p:ext uri="{BB962C8B-B14F-4D97-AF65-F5344CB8AC3E}">
        <p14:creationId xmlns:p14="http://schemas.microsoft.com/office/powerpoint/2010/main" val="1608759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6D2CC-4FF5-4F60-B992-2985A0E3C258}"/>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The Medical Model</a:t>
            </a:r>
          </a:p>
        </p:txBody>
      </p:sp>
      <p:sp>
        <p:nvSpPr>
          <p:cNvPr id="3" name="Content Placeholder 2">
            <a:extLst>
              <a:ext uri="{FF2B5EF4-FFF2-40B4-BE49-F238E27FC236}">
                <a16:creationId xmlns:a16="http://schemas.microsoft.com/office/drawing/2014/main" id="{072F8FDE-63B7-42C7-8A0C-926D1FA15BDB}"/>
              </a:ext>
            </a:extLst>
          </p:cNvPr>
          <p:cNvSpPr>
            <a:spLocks noGrp="1"/>
          </p:cNvSpPr>
          <p:nvPr>
            <p:ph idx="1"/>
          </p:nvPr>
        </p:nvSpPr>
        <p:spPr/>
        <p:txBody>
          <a:bodyPr>
            <a:normAutofit fontScale="92500" lnSpcReduction="10000"/>
          </a:bodyPr>
          <a:lstStyle/>
          <a:p>
            <a:r>
              <a:rPr lang="en-GB" sz="2400" dirty="0">
                <a:latin typeface="Arial" panose="020B0604020202020204" pitchFamily="34" charset="0"/>
                <a:cs typeface="Arial" panose="020B0604020202020204" pitchFamily="34" charset="0"/>
              </a:rPr>
              <a:t>Health is viewed as the absence of disease</a:t>
            </a:r>
          </a:p>
          <a:p>
            <a:r>
              <a:rPr lang="en-GB" sz="2400" dirty="0">
                <a:latin typeface="Arial" panose="020B0604020202020204" pitchFamily="34" charset="0"/>
                <a:cs typeface="Arial" panose="020B0604020202020204" pitchFamily="34" charset="0"/>
              </a:rPr>
              <a:t>It treats the human body as a very complex mechanism and advocates the treatment of symptoms through the use of medical intervention and procedures</a:t>
            </a:r>
          </a:p>
          <a:p>
            <a:r>
              <a:rPr lang="en-GB" sz="2400" dirty="0">
                <a:latin typeface="Arial" panose="020B0604020202020204" pitchFamily="34" charset="0"/>
                <a:cs typeface="Arial" panose="020B0604020202020204" pitchFamily="34" charset="0"/>
              </a:rPr>
              <a:t>This approach is dominant in Western medicine</a:t>
            </a:r>
          </a:p>
          <a:p>
            <a:r>
              <a:rPr lang="en-GB" sz="2400" dirty="0">
                <a:latin typeface="Arial" panose="020B0604020202020204" pitchFamily="34" charset="0"/>
                <a:cs typeface="Arial" panose="020B0604020202020204" pitchFamily="34" charset="0"/>
              </a:rPr>
              <a:t>This model focuses on cause and effect scenarios</a:t>
            </a:r>
          </a:p>
          <a:p>
            <a:r>
              <a:rPr lang="en-GB" sz="2400" dirty="0">
                <a:latin typeface="Arial" panose="020B0604020202020204" pitchFamily="34" charset="0"/>
                <a:cs typeface="Arial" panose="020B0604020202020204" pitchFamily="34" charset="0"/>
              </a:rPr>
              <a:t>It was this formulae that led to the wide spread use of electro convulsive therapy earlier this century to treat mental illness</a:t>
            </a:r>
          </a:p>
        </p:txBody>
      </p:sp>
    </p:spTree>
    <p:extLst>
      <p:ext uri="{BB962C8B-B14F-4D97-AF65-F5344CB8AC3E}">
        <p14:creationId xmlns:p14="http://schemas.microsoft.com/office/powerpoint/2010/main" val="1452306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538BB-F885-4751-A94E-CE47A342F31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Positives of the Medical Model</a:t>
            </a:r>
          </a:p>
        </p:txBody>
      </p:sp>
      <p:sp>
        <p:nvSpPr>
          <p:cNvPr id="3" name="Content Placeholder 2">
            <a:extLst>
              <a:ext uri="{FF2B5EF4-FFF2-40B4-BE49-F238E27FC236}">
                <a16:creationId xmlns:a16="http://schemas.microsoft.com/office/drawing/2014/main" id="{4F77910F-EAFA-488D-B306-A344BFAD8BD5}"/>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This approach examines cause and effect and this has led to significant research and advances in many areas, such as cancer</a:t>
            </a:r>
          </a:p>
          <a:p>
            <a:r>
              <a:rPr lang="en-GB" dirty="0">
                <a:latin typeface="Arial" panose="020B0604020202020204" pitchFamily="34" charset="0"/>
                <a:cs typeface="Arial" panose="020B0604020202020204" pitchFamily="34" charset="0"/>
              </a:rPr>
              <a:t> Many illnesses can be treated via medical intervention. </a:t>
            </a:r>
          </a:p>
        </p:txBody>
      </p:sp>
    </p:spTree>
    <p:extLst>
      <p:ext uri="{BB962C8B-B14F-4D97-AF65-F5344CB8AC3E}">
        <p14:creationId xmlns:p14="http://schemas.microsoft.com/office/powerpoint/2010/main" val="3840755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CED5A-9AE4-4223-A874-29C504738AE6}"/>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Negatives of the Medical Model</a:t>
            </a:r>
          </a:p>
        </p:txBody>
      </p:sp>
      <p:sp>
        <p:nvSpPr>
          <p:cNvPr id="3" name="Content Placeholder 2">
            <a:extLst>
              <a:ext uri="{FF2B5EF4-FFF2-40B4-BE49-F238E27FC236}">
                <a16:creationId xmlns:a16="http://schemas.microsoft.com/office/drawing/2014/main" id="{C57E7572-9A62-4874-BD7B-833A670BF18B}"/>
              </a:ext>
            </a:extLst>
          </p:cNvPr>
          <p:cNvSpPr>
            <a:spLocks noGrp="1"/>
          </p:cNvSpPr>
          <p:nvPr>
            <p:ph idx="1"/>
          </p:nvPr>
        </p:nvSpPr>
        <p:spPr>
          <a:xfrm>
            <a:off x="1148861" y="2422769"/>
            <a:ext cx="9894277" cy="3699486"/>
          </a:xfrm>
        </p:spPr>
        <p:txBody>
          <a:bodyPr/>
          <a:lstStyle/>
          <a:p>
            <a:r>
              <a:rPr lang="en-GB" dirty="0">
                <a:latin typeface="Arial" panose="020B0604020202020204" pitchFamily="34" charset="0"/>
                <a:cs typeface="Arial" panose="020B0604020202020204" pitchFamily="34" charset="0"/>
              </a:rPr>
              <a:t>This approach focuses on cause and effect. Therefore the approach is used to treat illness instead of educating individuals about health before the onset of an illness</a:t>
            </a:r>
          </a:p>
          <a:p>
            <a:pPr marL="0" indent="0">
              <a:buNone/>
            </a:pPr>
            <a:r>
              <a:rPr lang="en-GB" sz="2800" b="1" dirty="0">
                <a:latin typeface="Arial" panose="020B0604020202020204" pitchFamily="34" charset="0"/>
                <a:cs typeface="Arial" panose="020B0604020202020204" pitchFamily="34" charset="0"/>
              </a:rPr>
              <a:t>What do we mean by this?...</a:t>
            </a:r>
          </a:p>
          <a:p>
            <a:r>
              <a:rPr lang="en-GB" dirty="0">
                <a:latin typeface="Arial" panose="020B0604020202020204" pitchFamily="34" charset="0"/>
                <a:cs typeface="Arial" panose="020B0604020202020204" pitchFamily="34" charset="0"/>
              </a:rPr>
              <a:t>This approach is very narrow in its focus- it does not consider other factors that cause illness; it only considers abnormal bodily functions</a:t>
            </a:r>
          </a:p>
          <a:p>
            <a:pPr marL="0" indent="0">
              <a:buNone/>
            </a:pPr>
            <a:r>
              <a:rPr lang="en-GB" sz="2800" b="1" dirty="0">
                <a:latin typeface="Arial" panose="020B0604020202020204" pitchFamily="34" charset="0"/>
                <a:cs typeface="Arial" panose="020B0604020202020204" pitchFamily="34" charset="0"/>
              </a:rPr>
              <a:t>Explain what is meant by this?...</a:t>
            </a:r>
          </a:p>
        </p:txBody>
      </p:sp>
      <p:sp>
        <p:nvSpPr>
          <p:cNvPr id="5" name="TextBox 4">
            <a:extLst>
              <a:ext uri="{FF2B5EF4-FFF2-40B4-BE49-F238E27FC236}">
                <a16:creationId xmlns:a16="http://schemas.microsoft.com/office/drawing/2014/main" id="{360A2DA0-8BC8-43E7-9385-9B9CE721B435}"/>
              </a:ext>
            </a:extLst>
          </p:cNvPr>
          <p:cNvSpPr txBox="1"/>
          <p:nvPr/>
        </p:nvSpPr>
        <p:spPr>
          <a:xfrm>
            <a:off x="9836452" y="5889693"/>
            <a:ext cx="181940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(OCR, 2012)</a:t>
            </a:r>
          </a:p>
        </p:txBody>
      </p:sp>
    </p:spTree>
    <p:extLst>
      <p:ext uri="{BB962C8B-B14F-4D97-AF65-F5344CB8AC3E}">
        <p14:creationId xmlns:p14="http://schemas.microsoft.com/office/powerpoint/2010/main" val="14823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0AB61-DB52-4D7E-A55A-DAD0B29CA020}"/>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The Social Model</a:t>
            </a:r>
          </a:p>
        </p:txBody>
      </p:sp>
      <p:sp>
        <p:nvSpPr>
          <p:cNvPr id="3" name="Content Placeholder 2">
            <a:extLst>
              <a:ext uri="{FF2B5EF4-FFF2-40B4-BE49-F238E27FC236}">
                <a16:creationId xmlns:a16="http://schemas.microsoft.com/office/drawing/2014/main" id="{19E68371-5803-4B8E-A4B8-049265FAE99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social model emphasises the importance of addressing the origins of ill health i.e. social conditions</a:t>
            </a:r>
          </a:p>
          <a:p>
            <a:r>
              <a:rPr lang="en-GB" dirty="0">
                <a:latin typeface="Arial" panose="020B0604020202020204" pitchFamily="34" charset="0"/>
                <a:cs typeface="Arial" panose="020B0604020202020204" pitchFamily="34" charset="0"/>
              </a:rPr>
              <a:t>The focus of this approach is on the cause of illness linked to societal factors not abnormal bodily functions</a:t>
            </a:r>
          </a:p>
          <a:p>
            <a:r>
              <a:rPr lang="en-GB" dirty="0">
                <a:latin typeface="Arial" panose="020B0604020202020204" pitchFamily="34" charset="0"/>
                <a:cs typeface="Arial" panose="020B0604020202020204" pitchFamily="34" charset="0"/>
              </a:rPr>
              <a:t>This model has become more dominant in society, where the focus has become prevention rather than cure</a:t>
            </a:r>
          </a:p>
        </p:txBody>
      </p:sp>
      <p:sp>
        <p:nvSpPr>
          <p:cNvPr id="4" name="TextBox 3">
            <a:extLst>
              <a:ext uri="{FF2B5EF4-FFF2-40B4-BE49-F238E27FC236}">
                <a16:creationId xmlns:a16="http://schemas.microsoft.com/office/drawing/2014/main" id="{898693E3-5FFF-4CFC-8935-3C8E8A7B3594}"/>
              </a:ext>
            </a:extLst>
          </p:cNvPr>
          <p:cNvSpPr txBox="1"/>
          <p:nvPr/>
        </p:nvSpPr>
        <p:spPr>
          <a:xfrm>
            <a:off x="8507896" y="5992297"/>
            <a:ext cx="3180521" cy="276999"/>
          </a:xfrm>
          <a:prstGeom prst="rect">
            <a:avLst/>
          </a:prstGeom>
          <a:noFill/>
        </p:spPr>
        <p:txBody>
          <a:bodyPr wrap="square" rtlCol="0">
            <a:spAutoFit/>
          </a:bodyPr>
          <a:lstStyle/>
          <a:p>
            <a:r>
              <a:rPr lang="da-DK" sz="1200" dirty="0">
                <a:latin typeface="Arial" panose="020B0604020202020204" pitchFamily="34" charset="0"/>
                <a:cs typeface="Arial" panose="020B0604020202020204" pitchFamily="34" charset="0"/>
              </a:rPr>
              <a:t>(Centre for Better Ageing, 2021)</a:t>
            </a:r>
          </a:p>
        </p:txBody>
      </p:sp>
    </p:spTree>
    <p:extLst>
      <p:ext uri="{BB962C8B-B14F-4D97-AF65-F5344CB8AC3E}">
        <p14:creationId xmlns:p14="http://schemas.microsoft.com/office/powerpoint/2010/main" val="1462116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ABBB8-C51C-4F1B-9DD9-906B6BC04DCB}"/>
              </a:ext>
            </a:extLst>
          </p:cNvPr>
          <p:cNvSpPr>
            <a:spLocks noGrp="1"/>
          </p:cNvSpPr>
          <p:nvPr>
            <p:ph type="title"/>
          </p:nvPr>
        </p:nvSpPr>
        <p:spPr/>
        <p:txBody>
          <a:bodyPr/>
          <a:lstStyle/>
          <a:p>
            <a:pPr algn="ctr"/>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Positives of the Social Model</a:t>
            </a:r>
            <a:endParaRPr lang="en-GB" dirty="0"/>
          </a:p>
        </p:txBody>
      </p:sp>
      <p:sp>
        <p:nvSpPr>
          <p:cNvPr id="3" name="Content Placeholder 2">
            <a:extLst>
              <a:ext uri="{FF2B5EF4-FFF2-40B4-BE49-F238E27FC236}">
                <a16:creationId xmlns:a16="http://schemas.microsoft.com/office/drawing/2014/main" id="{68FAED4E-1FC1-4287-BBA2-67A6DB3BA3E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This model focuses on all aspects of an individuals lifestyle in order to understand ill health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model focuses on explaining and addressing the root causes of ill health and therefore trying to address these rather than waiting for a person to become ill and treating the illness/ symptoms. </a:t>
            </a:r>
          </a:p>
        </p:txBody>
      </p:sp>
    </p:spTree>
    <p:extLst>
      <p:ext uri="{BB962C8B-B14F-4D97-AF65-F5344CB8AC3E}">
        <p14:creationId xmlns:p14="http://schemas.microsoft.com/office/powerpoint/2010/main" val="1182625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179AE-85D3-49AC-9D93-AAB24659C03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Negatives of the Social Model</a:t>
            </a:r>
            <a:endParaRPr lang="en-GB" dirty="0"/>
          </a:p>
        </p:txBody>
      </p:sp>
      <p:sp>
        <p:nvSpPr>
          <p:cNvPr id="3" name="Content Placeholder 2">
            <a:extLst>
              <a:ext uri="{FF2B5EF4-FFF2-40B4-BE49-F238E27FC236}">
                <a16:creationId xmlns:a16="http://schemas.microsoft.com/office/drawing/2014/main" id="{67F39495-1BE0-4782-9370-56890F6FA0B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It is difficult to identify single causes of illness due to the focus being on many causes and explanations</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It is difficult to generate a complete definition of health when so many factors and variables need to be considered</a:t>
            </a:r>
          </a:p>
        </p:txBody>
      </p:sp>
    </p:spTree>
    <p:extLst>
      <p:ext uri="{BB962C8B-B14F-4D97-AF65-F5344CB8AC3E}">
        <p14:creationId xmlns:p14="http://schemas.microsoft.com/office/powerpoint/2010/main" val="1680377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820B5-FF83-468E-9C02-42AD873F505F}"/>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The Medical Model of Disability</a:t>
            </a:r>
          </a:p>
        </p:txBody>
      </p:sp>
      <p:sp>
        <p:nvSpPr>
          <p:cNvPr id="3" name="Content Placeholder 2">
            <a:extLst>
              <a:ext uri="{FF2B5EF4-FFF2-40B4-BE49-F238E27FC236}">
                <a16:creationId xmlns:a16="http://schemas.microsoft.com/office/drawing/2014/main" id="{F210D0C2-EE6D-48CF-A26B-984410511D9A}"/>
              </a:ext>
            </a:extLst>
          </p:cNvPr>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The medical model uses the terms "</a:t>
            </a:r>
            <a:r>
              <a:rPr lang="en-GB" dirty="0">
                <a:solidFill>
                  <a:srgbClr val="7030A0"/>
                </a:solidFill>
                <a:latin typeface="Arial" panose="020B0604020202020204" pitchFamily="34" charset="0"/>
                <a:cs typeface="Arial" panose="020B0604020202020204" pitchFamily="34" charset="0"/>
              </a:rPr>
              <a:t>Dis</a:t>
            </a:r>
            <a:r>
              <a:rPr lang="en-GB" dirty="0">
                <a:latin typeface="Arial" panose="020B0604020202020204" pitchFamily="34" charset="0"/>
                <a:cs typeface="Arial" panose="020B0604020202020204" pitchFamily="34" charset="0"/>
              </a:rPr>
              <a:t>ability", "</a:t>
            </a:r>
            <a:r>
              <a:rPr lang="en-GB" dirty="0">
                <a:solidFill>
                  <a:srgbClr val="7030A0"/>
                </a:solidFill>
                <a:latin typeface="Arial" panose="020B0604020202020204" pitchFamily="34" charset="0"/>
                <a:cs typeface="Arial" panose="020B0604020202020204" pitchFamily="34" charset="0"/>
              </a:rPr>
              <a:t>Dis</a:t>
            </a:r>
            <a:r>
              <a:rPr lang="en-GB" dirty="0">
                <a:latin typeface="Arial" panose="020B0604020202020204" pitchFamily="34" charset="0"/>
                <a:cs typeface="Arial" panose="020B0604020202020204" pitchFamily="34" charset="0"/>
              </a:rPr>
              <a:t>ease", "</a:t>
            </a:r>
            <a:r>
              <a:rPr lang="en-GB" dirty="0">
                <a:solidFill>
                  <a:srgbClr val="7030A0"/>
                </a:solidFill>
                <a:latin typeface="Arial" panose="020B0604020202020204" pitchFamily="34" charset="0"/>
                <a:cs typeface="Arial" panose="020B0604020202020204" pitchFamily="34" charset="0"/>
              </a:rPr>
              <a:t>Dys</a:t>
            </a:r>
            <a:r>
              <a:rPr lang="en-GB" dirty="0">
                <a:latin typeface="Arial" panose="020B0604020202020204" pitchFamily="34" charset="0"/>
                <a:cs typeface="Arial" panose="020B0604020202020204" pitchFamily="34" charset="0"/>
              </a:rPr>
              <a:t>functional", "</a:t>
            </a:r>
            <a:r>
              <a:rPr lang="en-GB" dirty="0">
                <a:solidFill>
                  <a:srgbClr val="7030A0"/>
                </a:solidFill>
                <a:latin typeface="Arial" panose="020B0604020202020204" pitchFamily="34" charset="0"/>
                <a:cs typeface="Arial" panose="020B0604020202020204" pitchFamily="34" charset="0"/>
              </a:rPr>
              <a:t>Dis</a:t>
            </a:r>
            <a:r>
              <a:rPr lang="en-GB" dirty="0">
                <a:latin typeface="Arial" panose="020B0604020202020204" pitchFamily="34" charset="0"/>
                <a:cs typeface="Arial" panose="020B0604020202020204" pitchFamily="34" charset="0"/>
              </a:rPr>
              <a:t>order" to categorize each and every type of symptoms, differences in mechanisms, below average based on standardized measure of functioning, that causes challenges in life.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medical model looks at what is 'wrong' with the person, not what the person needs</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Scope believes this creates low expectations and leads to people losing independence, choice and control in their lives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7680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364440-1E19-4B6B-AC32-28B731E45474}"/>
              </a:ext>
            </a:extLst>
          </p:cNvPr>
          <p:cNvPicPr>
            <a:picLocks noChangeAspect="1"/>
          </p:cNvPicPr>
          <p:nvPr/>
        </p:nvPicPr>
        <p:blipFill rotWithShape="1">
          <a:blip r:embed="rId2"/>
          <a:srcRect l="6457" t="28522" r="51543" b="9681"/>
          <a:stretch/>
        </p:blipFill>
        <p:spPr>
          <a:xfrm>
            <a:off x="3016737" y="583213"/>
            <a:ext cx="6471139" cy="56915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88622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62F8C-909A-432A-91BE-84B371EB86CC}"/>
              </a:ext>
            </a:extLst>
          </p:cNvPr>
          <p:cNvSpPr>
            <a:spLocks noGrp="1"/>
          </p:cNvSpPr>
          <p:nvPr>
            <p:ph type="title"/>
          </p:nvPr>
        </p:nvSpPr>
        <p:spPr>
          <a:xfrm>
            <a:off x="710979" y="540689"/>
            <a:ext cx="10515600" cy="434382"/>
          </a:xfrm>
        </p:spPr>
        <p:txBody>
          <a:bodyPr>
            <a:normAutofit fontScale="90000"/>
          </a:bodyPr>
          <a:lstStyle/>
          <a:p>
            <a:pPr algn="ctr"/>
            <a:br>
              <a:rPr lang="en-GB" dirty="0"/>
            </a:br>
            <a:r>
              <a:rPr lang="en-GB" b="1" dirty="0">
                <a:latin typeface="Arial" panose="020B0604020202020204" pitchFamily="34" charset="0"/>
                <a:cs typeface="Arial" panose="020B0604020202020204" pitchFamily="34" charset="0"/>
              </a:rPr>
              <a:t>Social Model of Disability</a:t>
            </a:r>
            <a:endParaRPr lang="en-GB" dirty="0"/>
          </a:p>
        </p:txBody>
      </p:sp>
      <p:sp>
        <p:nvSpPr>
          <p:cNvPr id="3" name="Content Placeholder 2">
            <a:extLst>
              <a:ext uri="{FF2B5EF4-FFF2-40B4-BE49-F238E27FC236}">
                <a16:creationId xmlns:a16="http://schemas.microsoft.com/office/drawing/2014/main" id="{F3C54DDD-E131-420F-AB57-E622B3B7586F}"/>
              </a:ext>
            </a:extLst>
          </p:cNvPr>
          <p:cNvSpPr>
            <a:spLocks noGrp="1"/>
          </p:cNvSpPr>
          <p:nvPr>
            <p:ph idx="1"/>
          </p:nvPr>
        </p:nvSpPr>
        <p:spPr>
          <a:xfrm>
            <a:off x="710979" y="2130086"/>
            <a:ext cx="11104659" cy="4351338"/>
          </a:xfrm>
        </p:spPr>
        <p:txBody>
          <a:bodyPr/>
          <a:lstStyle/>
          <a:p>
            <a:endParaRPr lang="en-GB" dirty="0"/>
          </a:p>
          <a:p>
            <a:r>
              <a:rPr lang="en-GB" dirty="0">
                <a:latin typeface="Arial" panose="020B0604020202020204" pitchFamily="34" charset="0"/>
                <a:cs typeface="Arial" panose="020B0604020202020204" pitchFamily="34" charset="0"/>
              </a:rPr>
              <a:t>The social model of disability says that disability is caused by the way society is organised, rather than by a person’s impairment or difference</a:t>
            </a:r>
          </a:p>
          <a:p>
            <a:r>
              <a:rPr lang="en-GB" dirty="0">
                <a:latin typeface="Arial" panose="020B0604020202020204" pitchFamily="34" charset="0"/>
                <a:cs typeface="Arial" panose="020B0604020202020204" pitchFamily="34" charset="0"/>
              </a:rPr>
              <a:t>It looks at ways of removing barriers that restrict life choices for disabled people</a:t>
            </a:r>
          </a:p>
          <a:p>
            <a:r>
              <a:rPr lang="en-GB" dirty="0">
                <a:latin typeface="Arial" panose="020B0604020202020204" pitchFamily="34" charset="0"/>
                <a:cs typeface="Arial" panose="020B0604020202020204" pitchFamily="34" charset="0"/>
              </a:rPr>
              <a:t>When barriers are removed, disabled people can be independent and equal in society, with choice and control over their own lives</a:t>
            </a:r>
          </a:p>
        </p:txBody>
      </p:sp>
      <p:sp>
        <p:nvSpPr>
          <p:cNvPr id="5" name="TextBox 4">
            <a:extLst>
              <a:ext uri="{FF2B5EF4-FFF2-40B4-BE49-F238E27FC236}">
                <a16:creationId xmlns:a16="http://schemas.microsoft.com/office/drawing/2014/main" id="{FB6E22CB-80FA-492B-94A7-60D0FDA2C0E9}"/>
              </a:ext>
            </a:extLst>
          </p:cNvPr>
          <p:cNvSpPr txBox="1"/>
          <p:nvPr/>
        </p:nvSpPr>
        <p:spPr>
          <a:xfrm>
            <a:off x="9041856" y="5833063"/>
            <a:ext cx="285451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(Disability Nottinghamshire, 2022)</a:t>
            </a:r>
          </a:p>
        </p:txBody>
      </p:sp>
    </p:spTree>
    <p:extLst>
      <p:ext uri="{BB962C8B-B14F-4D97-AF65-F5344CB8AC3E}">
        <p14:creationId xmlns:p14="http://schemas.microsoft.com/office/powerpoint/2010/main" val="1539589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295D26-EAE4-4691-9073-AB88B37E4F3A}"/>
              </a:ext>
            </a:extLst>
          </p:cNvPr>
          <p:cNvPicPr>
            <a:picLocks noChangeAspect="1"/>
          </p:cNvPicPr>
          <p:nvPr/>
        </p:nvPicPr>
        <p:blipFill rotWithShape="1">
          <a:blip r:embed="rId2"/>
          <a:srcRect l="18327" t="32232" r="52391" b="15015"/>
          <a:stretch/>
        </p:blipFill>
        <p:spPr>
          <a:xfrm>
            <a:off x="3048000" y="492440"/>
            <a:ext cx="6293628" cy="58731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092086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6C390-20C2-44B7-B13F-60440A12A74A}"/>
              </a:ext>
            </a:extLst>
          </p:cNvPr>
          <p:cNvSpPr>
            <a:spLocks noGrp="1"/>
          </p:cNvSpPr>
          <p:nvPr>
            <p:ph type="title"/>
          </p:nvPr>
        </p:nvSpPr>
        <p:spPr/>
        <p:txBody>
          <a:bodyPr>
            <a:normAutofit fontScale="90000"/>
          </a:bodyPr>
          <a:lstStyle/>
          <a:p>
            <a:pPr algn="ctr"/>
            <a:r>
              <a:rPr lang="en-GB" b="1" dirty="0">
                <a:latin typeface="Arial" panose="020B0604020202020204" pitchFamily="34" charset="0"/>
                <a:cs typeface="Arial" panose="020B0604020202020204" pitchFamily="34" charset="0"/>
              </a:rPr>
              <a:t>Examples of the Social Model in Action</a:t>
            </a:r>
          </a:p>
        </p:txBody>
      </p:sp>
      <p:sp>
        <p:nvSpPr>
          <p:cNvPr id="3" name="Content Placeholder 2">
            <a:extLst>
              <a:ext uri="{FF2B5EF4-FFF2-40B4-BE49-F238E27FC236}">
                <a16:creationId xmlns:a16="http://schemas.microsoft.com/office/drawing/2014/main" id="{8BCFC105-EF74-4770-A381-0E9691D090DC}"/>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You are a disabled person who can't use stairs and wants to get into a building with a step at the entrance. The social model recognises that this is a problem with the building, not the person, and would suggest adding a ramp to the entrance.</a:t>
            </a:r>
          </a:p>
          <a:p>
            <a:r>
              <a:rPr lang="en-GB" dirty="0">
                <a:latin typeface="Arial" panose="020B0604020202020204" pitchFamily="34" charset="0"/>
                <a:cs typeface="Arial" panose="020B0604020202020204" pitchFamily="34" charset="0"/>
              </a:rPr>
              <a:t>Your child with a visual impairment wants to read the latest best-selling book, so they can chat about it with their friends. The social model solution makes full-text recordings available when the book is published.</a:t>
            </a:r>
          </a:p>
        </p:txBody>
      </p:sp>
      <p:sp>
        <p:nvSpPr>
          <p:cNvPr id="4" name="TextBox 3">
            <a:extLst>
              <a:ext uri="{FF2B5EF4-FFF2-40B4-BE49-F238E27FC236}">
                <a16:creationId xmlns:a16="http://schemas.microsoft.com/office/drawing/2014/main" id="{7166C2C2-7CBB-4D88-9484-7279471F3A4D}"/>
              </a:ext>
            </a:extLst>
          </p:cNvPr>
          <p:cNvSpPr txBox="1"/>
          <p:nvPr/>
        </p:nvSpPr>
        <p:spPr>
          <a:xfrm>
            <a:off x="9745105" y="5869802"/>
            <a:ext cx="181289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(Scope, no date)</a:t>
            </a:r>
          </a:p>
        </p:txBody>
      </p:sp>
    </p:spTree>
    <p:extLst>
      <p:ext uri="{BB962C8B-B14F-4D97-AF65-F5344CB8AC3E}">
        <p14:creationId xmlns:p14="http://schemas.microsoft.com/office/powerpoint/2010/main" val="4278854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6C390-20C2-44B7-B13F-60440A12A74A}"/>
              </a:ext>
            </a:extLst>
          </p:cNvPr>
          <p:cNvSpPr>
            <a:spLocks noGrp="1"/>
          </p:cNvSpPr>
          <p:nvPr>
            <p:ph type="title"/>
          </p:nvPr>
        </p:nvSpPr>
        <p:spPr/>
        <p:txBody>
          <a:bodyPr>
            <a:normAutofit fontScale="90000"/>
          </a:bodyPr>
          <a:lstStyle/>
          <a:p>
            <a:pPr algn="ctr"/>
            <a:r>
              <a:rPr lang="en-GB" b="1" dirty="0">
                <a:latin typeface="Arial" panose="020B0604020202020204" pitchFamily="34" charset="0"/>
                <a:cs typeface="Arial" panose="020B0604020202020204" pitchFamily="34" charset="0"/>
              </a:rPr>
              <a:t>Examples of the Social Model in Action</a:t>
            </a:r>
          </a:p>
        </p:txBody>
      </p:sp>
      <p:sp>
        <p:nvSpPr>
          <p:cNvPr id="3" name="Content Placeholder 2">
            <a:extLst>
              <a:ext uri="{FF2B5EF4-FFF2-40B4-BE49-F238E27FC236}">
                <a16:creationId xmlns:a16="http://schemas.microsoft.com/office/drawing/2014/main" id="{8BCFC105-EF74-4770-A381-0E9691D090DC}"/>
              </a:ext>
            </a:extLst>
          </p:cNvPr>
          <p:cNvSpPr>
            <a:spLocks noGrp="1"/>
          </p:cNvSpPr>
          <p:nvPr>
            <p:ph idx="1"/>
          </p:nvPr>
        </p:nvSpPr>
        <p:spPr>
          <a:xfrm>
            <a:off x="838199" y="2645221"/>
            <a:ext cx="10603523" cy="3230647"/>
          </a:xfrm>
        </p:spPr>
        <p:txBody>
          <a:bodyPr>
            <a:normAutofit/>
          </a:bodyPr>
          <a:lstStyle/>
          <a:p>
            <a:r>
              <a:rPr lang="en-GB" dirty="0">
                <a:latin typeface="Arial" panose="020B0604020202020204" pitchFamily="34" charset="0"/>
                <a:cs typeface="Arial" panose="020B0604020202020204" pitchFamily="34" charset="0"/>
              </a:rPr>
              <a:t>You are a teenager with a learning difficulty who wants to live independently in your own home, but you don't know how to pay the rent. The social model recognises that with the right support on how to pay your rent, you can live the life you choose. The medical model might assume that the barriers to independent living are insurmountable, and you might be expected to live in a care home.</a:t>
            </a:r>
          </a:p>
        </p:txBody>
      </p:sp>
      <p:sp>
        <p:nvSpPr>
          <p:cNvPr id="5" name="TextBox 4">
            <a:extLst>
              <a:ext uri="{FF2B5EF4-FFF2-40B4-BE49-F238E27FC236}">
                <a16:creationId xmlns:a16="http://schemas.microsoft.com/office/drawing/2014/main" id="{331BF3FA-D4FB-427B-A1EB-5EECC43C484B}"/>
              </a:ext>
            </a:extLst>
          </p:cNvPr>
          <p:cNvSpPr txBox="1"/>
          <p:nvPr/>
        </p:nvSpPr>
        <p:spPr>
          <a:xfrm>
            <a:off x="10092194" y="5992297"/>
            <a:ext cx="1928010"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(Scope, no date)</a:t>
            </a:r>
          </a:p>
        </p:txBody>
      </p:sp>
    </p:spTree>
    <p:extLst>
      <p:ext uri="{BB962C8B-B14F-4D97-AF65-F5344CB8AC3E}">
        <p14:creationId xmlns:p14="http://schemas.microsoft.com/office/powerpoint/2010/main" val="653194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AE21A-7CBA-4B3F-803A-0D8422AD9814}"/>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Models of Care and Older People</a:t>
            </a:r>
          </a:p>
        </p:txBody>
      </p:sp>
      <p:sp>
        <p:nvSpPr>
          <p:cNvPr id="3" name="Content Placeholder 2">
            <a:extLst>
              <a:ext uri="{FF2B5EF4-FFF2-40B4-BE49-F238E27FC236}">
                <a16:creationId xmlns:a16="http://schemas.microsoft.com/office/drawing/2014/main" id="{4CBB7B4F-38DA-4512-B70B-7A14E3C220E1}"/>
              </a:ext>
            </a:extLst>
          </p:cNvPr>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Older people suffer discrimination and have to submit to a medical model of later life if they receive health or social care services (Oldman, 2002)</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Do you think that older people may be more accepting of medical model care?</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Why do you think this may be?</a:t>
            </a:r>
          </a:p>
        </p:txBody>
      </p:sp>
    </p:spTree>
    <p:extLst>
      <p:ext uri="{BB962C8B-B14F-4D97-AF65-F5344CB8AC3E}">
        <p14:creationId xmlns:p14="http://schemas.microsoft.com/office/powerpoint/2010/main" val="3174740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D493-9505-40A2-B5A0-2F75C66DE0F6}"/>
              </a:ext>
            </a:extLst>
          </p:cNvPr>
          <p:cNvSpPr>
            <a:spLocks noGrp="1"/>
          </p:cNvSpPr>
          <p:nvPr>
            <p:ph type="title"/>
          </p:nvPr>
        </p:nvSpPr>
        <p:spPr/>
        <p:txBody>
          <a:bodyPr>
            <a:normAutofit fontScale="90000"/>
          </a:bodyPr>
          <a:lstStyle/>
          <a:p>
            <a:pPr algn="ctr"/>
            <a:r>
              <a:rPr lang="en-GB" b="1" dirty="0">
                <a:latin typeface="Arial" panose="020B0604020202020204" pitchFamily="34" charset="0"/>
                <a:cs typeface="Arial" panose="020B0604020202020204" pitchFamily="34" charset="0"/>
              </a:rPr>
              <a:t>Can The Social Model aid Successful Ageing?</a:t>
            </a:r>
          </a:p>
        </p:txBody>
      </p:sp>
      <p:sp>
        <p:nvSpPr>
          <p:cNvPr id="3" name="Content Placeholder 2">
            <a:extLst>
              <a:ext uri="{FF2B5EF4-FFF2-40B4-BE49-F238E27FC236}">
                <a16:creationId xmlns:a16="http://schemas.microsoft.com/office/drawing/2014/main" id="{D8F50D7B-D14E-4D45-BB2E-D82F4FD64280}"/>
              </a:ext>
            </a:extLst>
          </p:cNvPr>
          <p:cNvSpPr>
            <a:spLocks noGrp="1"/>
          </p:cNvSpPr>
          <p:nvPr>
            <p:ph idx="1"/>
          </p:nvPr>
        </p:nvSpPr>
        <p:spPr>
          <a:xfrm>
            <a:off x="961292" y="2556932"/>
            <a:ext cx="9935305" cy="3318936"/>
          </a:xfrm>
        </p:spPr>
        <p:txBody>
          <a:bodyPr>
            <a:normAutofit/>
          </a:bodyPr>
          <a:lstStyle/>
          <a:p>
            <a:pPr marL="0" indent="0">
              <a:buNone/>
            </a:pPr>
            <a:r>
              <a:rPr lang="en-GB" dirty="0">
                <a:latin typeface="Arial" panose="020B0604020202020204" pitchFamily="34" charset="0"/>
                <a:cs typeface="Arial" panose="020B0604020202020204" pitchFamily="34" charset="0"/>
              </a:rPr>
              <a:t>According to the Centre for Better Ageing (2021)… </a:t>
            </a:r>
          </a:p>
          <a:p>
            <a:r>
              <a:rPr lang="en-GB" dirty="0">
                <a:latin typeface="Arial" panose="020B0604020202020204" pitchFamily="34" charset="0"/>
                <a:cs typeface="Arial" panose="020B0604020202020204" pitchFamily="34" charset="0"/>
              </a:rPr>
              <a:t>Applying the social model to older people as they age allows us to confront common assumptions and see that some of the challenging aspects of ageing are environmental</a:t>
            </a:r>
          </a:p>
          <a:p>
            <a:r>
              <a:rPr lang="en-GB" dirty="0">
                <a:latin typeface="Arial" panose="020B0604020202020204" pitchFamily="34" charset="0"/>
                <a:cs typeface="Arial" panose="020B0604020202020204" pitchFamily="34" charset="0"/>
              </a:rPr>
              <a:t> Older people can live full lives as long as the environments and homes they live in (along with those of friends, neighbours, families) are accessible.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EF73CA0-0563-4BBB-8DE0-3A366265E1C5}"/>
              </a:ext>
            </a:extLst>
          </p:cNvPr>
          <p:cNvSpPr txBox="1"/>
          <p:nvPr/>
        </p:nvSpPr>
        <p:spPr>
          <a:xfrm>
            <a:off x="9089496" y="5737368"/>
            <a:ext cx="235222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(Centre for Better Ageing, 2021)</a:t>
            </a:r>
          </a:p>
        </p:txBody>
      </p:sp>
    </p:spTree>
    <p:extLst>
      <p:ext uri="{BB962C8B-B14F-4D97-AF65-F5344CB8AC3E}">
        <p14:creationId xmlns:p14="http://schemas.microsoft.com/office/powerpoint/2010/main" val="1705151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DE279-DF6D-433B-B135-14F4B2F8E964}"/>
              </a:ext>
            </a:extLst>
          </p:cNvPr>
          <p:cNvSpPr>
            <a:spLocks noGrp="1"/>
          </p:cNvSpPr>
          <p:nvPr>
            <p:ph type="title"/>
          </p:nvPr>
        </p:nvSpPr>
        <p:spPr/>
        <p:txBody>
          <a:bodyPr>
            <a:normAutofit fontScale="90000"/>
          </a:bodyPr>
          <a:lstStyle/>
          <a:p>
            <a:pPr algn="ctr"/>
            <a:r>
              <a:rPr lang="en-GB" b="1" dirty="0">
                <a:latin typeface="Arial" panose="020B0604020202020204" pitchFamily="34" charset="0"/>
                <a:cs typeface="Arial" panose="020B0604020202020204" pitchFamily="34" charset="0"/>
              </a:rPr>
              <a:t>Key Differences Between Medical and Social Model </a:t>
            </a:r>
          </a:p>
        </p:txBody>
      </p:sp>
      <p:sp>
        <p:nvSpPr>
          <p:cNvPr id="3" name="Content Placeholder 2">
            <a:extLst>
              <a:ext uri="{FF2B5EF4-FFF2-40B4-BE49-F238E27FC236}">
                <a16:creationId xmlns:a16="http://schemas.microsoft.com/office/drawing/2014/main" id="{6A69D633-E2DF-4600-A19D-3AF1A67769DB}"/>
              </a:ext>
            </a:extLst>
          </p:cNvPr>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The </a:t>
            </a:r>
            <a:r>
              <a:rPr lang="en-GB" b="1" dirty="0">
                <a:solidFill>
                  <a:srgbClr val="FF0000"/>
                </a:solidFill>
                <a:latin typeface="Arial" panose="020B0604020202020204" pitchFamily="34" charset="0"/>
                <a:cs typeface="Arial" panose="020B0604020202020204" pitchFamily="34" charset="0"/>
              </a:rPr>
              <a:t>medical</a:t>
            </a:r>
            <a:r>
              <a:rPr lang="en-GB" dirty="0">
                <a:latin typeface="Arial" panose="020B0604020202020204" pitchFamily="34" charset="0"/>
                <a:cs typeface="Arial" panose="020B0604020202020204" pitchFamily="34" charset="0"/>
              </a:rPr>
              <a:t> model says that disability is a deficiency or abnormality whereas the </a:t>
            </a:r>
            <a:r>
              <a:rPr lang="en-GB" b="1" dirty="0">
                <a:solidFill>
                  <a:srgbClr val="7030A0"/>
                </a:solidFill>
                <a:latin typeface="Arial" panose="020B0604020202020204" pitchFamily="34" charset="0"/>
                <a:cs typeface="Arial" panose="020B0604020202020204" pitchFamily="34" charset="0"/>
              </a:rPr>
              <a:t>social</a:t>
            </a:r>
            <a:r>
              <a:rPr lang="en-GB" dirty="0">
                <a:latin typeface="Arial" panose="020B0604020202020204" pitchFamily="34" charset="0"/>
                <a:cs typeface="Arial" panose="020B0604020202020204" pitchFamily="34" charset="0"/>
              </a:rPr>
              <a:t> model says that disability is a difference, just as a person’s gender, age or race is a difference.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a:t>
            </a:r>
            <a:r>
              <a:rPr lang="en-GB" b="1" dirty="0">
                <a:solidFill>
                  <a:srgbClr val="FF0000"/>
                </a:solidFill>
                <a:latin typeface="Arial" panose="020B0604020202020204" pitchFamily="34" charset="0"/>
                <a:cs typeface="Arial" panose="020B0604020202020204" pitchFamily="34" charset="0"/>
              </a:rPr>
              <a:t>medical</a:t>
            </a:r>
            <a:r>
              <a:rPr lang="en-GB" dirty="0">
                <a:latin typeface="Arial" panose="020B0604020202020204" pitchFamily="34" charset="0"/>
                <a:cs typeface="Arial" panose="020B0604020202020204" pitchFamily="34" charset="0"/>
              </a:rPr>
              <a:t> model says that having a disability is negative whereas the </a:t>
            </a:r>
            <a:r>
              <a:rPr lang="en-GB" b="1" dirty="0">
                <a:solidFill>
                  <a:srgbClr val="7030A0"/>
                </a:solidFill>
                <a:latin typeface="Arial" panose="020B0604020202020204" pitchFamily="34" charset="0"/>
                <a:cs typeface="Arial" panose="020B0604020202020204" pitchFamily="34" charset="0"/>
              </a:rPr>
              <a:t>social</a:t>
            </a:r>
            <a:r>
              <a:rPr lang="en-GB" dirty="0">
                <a:latin typeface="Arial" panose="020B0604020202020204" pitchFamily="34" charset="0"/>
                <a:cs typeface="Arial" panose="020B0604020202020204" pitchFamily="34" charset="0"/>
              </a:rPr>
              <a:t> model says that having a disability is neutral. It is a part of who you are.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a:t>
            </a:r>
            <a:r>
              <a:rPr lang="en-GB" b="1" dirty="0">
                <a:solidFill>
                  <a:srgbClr val="FF0000"/>
                </a:solidFill>
                <a:latin typeface="Arial" panose="020B0604020202020204" pitchFamily="34" charset="0"/>
                <a:cs typeface="Arial" panose="020B0604020202020204" pitchFamily="34" charset="0"/>
              </a:rPr>
              <a:t>medical</a:t>
            </a:r>
            <a:r>
              <a:rPr lang="en-GB" dirty="0">
                <a:latin typeface="Arial" panose="020B0604020202020204" pitchFamily="34" charset="0"/>
                <a:cs typeface="Arial" panose="020B0604020202020204" pitchFamily="34" charset="0"/>
              </a:rPr>
              <a:t> model says that the disability is in you and it is your problem, whereas the </a:t>
            </a:r>
            <a:r>
              <a:rPr lang="en-GB" b="1" dirty="0">
                <a:solidFill>
                  <a:srgbClr val="7030A0"/>
                </a:solidFill>
                <a:latin typeface="Arial" panose="020B0604020202020204" pitchFamily="34" charset="0"/>
                <a:cs typeface="Arial" panose="020B0604020202020204" pitchFamily="34" charset="0"/>
              </a:rPr>
              <a:t>social</a:t>
            </a:r>
            <a:r>
              <a:rPr lang="en-GB" dirty="0">
                <a:latin typeface="Arial" panose="020B0604020202020204" pitchFamily="34" charset="0"/>
                <a:cs typeface="Arial" panose="020B0604020202020204" pitchFamily="34" charset="0"/>
              </a:rPr>
              <a:t> model says that disability exists in the interaction between the individual and society. Disability issues stem from someone with a disability trying to function in an inaccessible society.</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684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DE279-DF6D-433B-B135-14F4B2F8E964}"/>
              </a:ext>
            </a:extLst>
          </p:cNvPr>
          <p:cNvSpPr>
            <a:spLocks noGrp="1"/>
          </p:cNvSpPr>
          <p:nvPr>
            <p:ph type="title"/>
          </p:nvPr>
        </p:nvSpPr>
        <p:spPr/>
        <p:txBody>
          <a:bodyPr>
            <a:normAutofit fontScale="90000"/>
          </a:bodyPr>
          <a:lstStyle/>
          <a:p>
            <a:pPr algn="ctr"/>
            <a:r>
              <a:rPr lang="en-GB" b="1" dirty="0">
                <a:latin typeface="Arial" panose="020B0604020202020204" pitchFamily="34" charset="0"/>
                <a:cs typeface="Arial" panose="020B0604020202020204" pitchFamily="34" charset="0"/>
              </a:rPr>
              <a:t>Key Differences Between Medical and Social Model </a:t>
            </a:r>
          </a:p>
        </p:txBody>
      </p:sp>
      <p:sp>
        <p:nvSpPr>
          <p:cNvPr id="3" name="Content Placeholder 2">
            <a:extLst>
              <a:ext uri="{FF2B5EF4-FFF2-40B4-BE49-F238E27FC236}">
                <a16:creationId xmlns:a16="http://schemas.microsoft.com/office/drawing/2014/main" id="{6A69D633-E2DF-4600-A19D-3AF1A67769DB}"/>
              </a:ext>
            </a:extLst>
          </p:cNvPr>
          <p:cNvSpPr>
            <a:spLocks noGrp="1"/>
          </p:cNvSpPr>
          <p:nvPr>
            <p:ph idx="1"/>
          </p:nvPr>
        </p:nvSpPr>
        <p:spPr>
          <a:xfrm>
            <a:off x="867508" y="2149231"/>
            <a:ext cx="10029089" cy="3726637"/>
          </a:xfrm>
        </p:spPr>
        <p:txBody>
          <a:bodyPr>
            <a:normAutofit fontScale="85000" lnSpcReduction="20000"/>
          </a:bodyPr>
          <a:lstStyle/>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a:t>
            </a:r>
            <a:r>
              <a:rPr lang="en-GB" b="1" dirty="0">
                <a:solidFill>
                  <a:srgbClr val="FF0000"/>
                </a:solidFill>
                <a:latin typeface="Arial" panose="020B0604020202020204" pitchFamily="34" charset="0"/>
                <a:cs typeface="Arial" panose="020B0604020202020204" pitchFamily="34" charset="0"/>
              </a:rPr>
              <a:t>medical</a:t>
            </a:r>
            <a:r>
              <a:rPr lang="en-GB" dirty="0">
                <a:latin typeface="Arial" panose="020B0604020202020204" pitchFamily="34" charset="0"/>
                <a:cs typeface="Arial" panose="020B0604020202020204" pitchFamily="34" charset="0"/>
              </a:rPr>
              <a:t> model tries to remedy disability through a medical cure or by trying to make the person appear less disabled or more “normal”, whereas the </a:t>
            </a:r>
            <a:r>
              <a:rPr lang="en-GB" b="1" dirty="0">
                <a:solidFill>
                  <a:srgbClr val="7030A0"/>
                </a:solidFill>
                <a:latin typeface="Arial" panose="020B0604020202020204" pitchFamily="34" charset="0"/>
                <a:cs typeface="Arial" panose="020B0604020202020204" pitchFamily="34" charset="0"/>
              </a:rPr>
              <a:t>social</a:t>
            </a:r>
            <a:r>
              <a:rPr lang="en-GB" dirty="0">
                <a:solidFill>
                  <a:srgbClr val="7030A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model says that the remedy is a change in the interaction between the individual and society. When society changes the issues of a person with a disability disappear. If a building is fully accessible it doesn’t matter if a person walks in, runs in or comes in with a wheelchair or walker.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a:t>
            </a:r>
            <a:r>
              <a:rPr lang="en-GB" b="1" dirty="0">
                <a:solidFill>
                  <a:srgbClr val="FF0000"/>
                </a:solidFill>
                <a:latin typeface="Arial" panose="020B0604020202020204" pitchFamily="34" charset="0"/>
                <a:cs typeface="Arial" panose="020B0604020202020204" pitchFamily="34" charset="0"/>
              </a:rPr>
              <a:t>medical</a:t>
            </a:r>
            <a:r>
              <a:rPr lang="en-GB" dirty="0">
                <a:latin typeface="Arial" panose="020B0604020202020204" pitchFamily="34" charset="0"/>
                <a:cs typeface="Arial" panose="020B0604020202020204" pitchFamily="34" charset="0"/>
              </a:rPr>
              <a:t> model says that the fix is found with a professional. The only person who can help a person with a disability fit into society, and be accepted, is a professional. The </a:t>
            </a:r>
            <a:r>
              <a:rPr lang="en-GB" b="1" dirty="0">
                <a:solidFill>
                  <a:srgbClr val="7030A0"/>
                </a:solidFill>
                <a:latin typeface="Arial" panose="020B0604020202020204" pitchFamily="34" charset="0"/>
                <a:cs typeface="Arial" panose="020B0604020202020204" pitchFamily="34" charset="0"/>
              </a:rPr>
              <a:t>social</a:t>
            </a:r>
            <a:r>
              <a:rPr lang="en-GB" dirty="0">
                <a:solidFill>
                  <a:srgbClr val="7030A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model, however, says that the fix can be found within the individual with a disability or anyone who wants people with disabilities to be equally included in society, including all of us.</a:t>
            </a:r>
          </a:p>
        </p:txBody>
      </p:sp>
    </p:spTree>
    <p:extLst>
      <p:ext uri="{BB962C8B-B14F-4D97-AF65-F5344CB8AC3E}">
        <p14:creationId xmlns:p14="http://schemas.microsoft.com/office/powerpoint/2010/main" val="3668768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1781CE-8479-4F6E-876C-525D46CEB514}"/>
              </a:ext>
            </a:extLst>
          </p:cNvPr>
          <p:cNvPicPr>
            <a:picLocks noChangeAspect="1"/>
          </p:cNvPicPr>
          <p:nvPr/>
        </p:nvPicPr>
        <p:blipFill>
          <a:blip r:embed="rId2"/>
          <a:stretch>
            <a:fillRect/>
          </a:stretch>
        </p:blipFill>
        <p:spPr>
          <a:xfrm>
            <a:off x="2860430" y="435596"/>
            <a:ext cx="6471139" cy="5986807"/>
          </a:xfrm>
          <a:prstGeom prst="rect">
            <a:avLst/>
          </a:prstGeom>
        </p:spPr>
      </p:pic>
      <p:sp>
        <p:nvSpPr>
          <p:cNvPr id="3" name="TextBox 2">
            <a:extLst>
              <a:ext uri="{FF2B5EF4-FFF2-40B4-BE49-F238E27FC236}">
                <a16:creationId xmlns:a16="http://schemas.microsoft.com/office/drawing/2014/main" id="{0453EC75-3EDE-47D4-B5C9-A4A2894CE425}"/>
              </a:ext>
            </a:extLst>
          </p:cNvPr>
          <p:cNvSpPr txBox="1"/>
          <p:nvPr/>
        </p:nvSpPr>
        <p:spPr>
          <a:xfrm>
            <a:off x="10323443" y="6472362"/>
            <a:ext cx="186855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NeuroDivercity</a:t>
            </a:r>
            <a:r>
              <a:rPr lang="en-GB" sz="1200" dirty="0">
                <a:latin typeface="Arial" panose="020B0604020202020204" pitchFamily="34" charset="0"/>
                <a:cs typeface="Arial" panose="020B0604020202020204" pitchFamily="34" charset="0"/>
              </a:rPr>
              <a:t>, 2017)</a:t>
            </a:r>
          </a:p>
        </p:txBody>
      </p:sp>
    </p:spTree>
    <p:extLst>
      <p:ext uri="{BB962C8B-B14F-4D97-AF65-F5344CB8AC3E}">
        <p14:creationId xmlns:p14="http://schemas.microsoft.com/office/powerpoint/2010/main" val="31884604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FE4E1-D636-4A9A-AFAB-4F06C3E7305C}"/>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Development of the Social Model</a:t>
            </a:r>
          </a:p>
        </p:txBody>
      </p:sp>
      <p:sp>
        <p:nvSpPr>
          <p:cNvPr id="3" name="Content Placeholder 2">
            <a:extLst>
              <a:ext uri="{FF2B5EF4-FFF2-40B4-BE49-F238E27FC236}">
                <a16:creationId xmlns:a16="http://schemas.microsoft.com/office/drawing/2014/main" id="{8315E576-3F09-4E3E-B8F9-4A0F7E9F808C}"/>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Look at this document- it explains the Social Model of disability and how it was developed.</a:t>
            </a:r>
          </a:p>
          <a:p>
            <a:r>
              <a:rPr lang="en-GB" dirty="0">
                <a:latin typeface="Arial" panose="020B0604020202020204" pitchFamily="34" charset="0"/>
                <a:cs typeface="Arial" panose="020B0604020202020204" pitchFamily="34" charset="0"/>
              </a:rPr>
              <a:t>It is in ‘easy read’ format- is this a result of the social model?</a:t>
            </a:r>
          </a:p>
          <a:p>
            <a:r>
              <a:rPr lang="en-GB" dirty="0">
                <a:latin typeface="Arial" panose="020B0604020202020204" pitchFamily="34" charset="0"/>
                <a:cs typeface="Arial" panose="020B0604020202020204" pitchFamily="34" charset="0"/>
                <a:hlinkClick r:id="rId2"/>
              </a:rPr>
              <a:t>https://www.inclusionlondon.org.uk/wp-content/uploads/2015/05/FactSheets_TheSocialModel_Easy-Read.pdf</a:t>
            </a:r>
            <a:r>
              <a:rPr lang="en-GB" dirty="0">
                <a:latin typeface="Arial" panose="020B0604020202020204" pitchFamily="34" charset="0"/>
                <a:cs typeface="Arial" panose="020B0604020202020204" pitchFamily="34" charset="0"/>
              </a:rPr>
              <a:t> </a:t>
            </a:r>
          </a:p>
          <a:p>
            <a:r>
              <a:rPr lang="en-GB" u="sng" dirty="0">
                <a:latin typeface="Arial" panose="020B0604020202020204" pitchFamily="34" charset="0"/>
                <a:cs typeface="Arial" panose="020B0604020202020204" pitchFamily="34" charset="0"/>
              </a:rPr>
              <a:t>Videos</a:t>
            </a:r>
          </a:p>
          <a:p>
            <a:r>
              <a:rPr lang="en-GB" dirty="0">
                <a:latin typeface="Arial" panose="020B0604020202020204" pitchFamily="34" charset="0"/>
                <a:cs typeface="Arial" panose="020B0604020202020204" pitchFamily="34" charset="0"/>
                <a:hlinkClick r:id="rId3"/>
              </a:rPr>
              <a:t>https://www.youtube.com/watch?v=qEkmyXkgPl8&amp;t=84s</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hlinkClick r:id="rId4"/>
              </a:rPr>
              <a:t>https://www.neurodivercitysg.com/medical-model-vs-social-model.html</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552167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708EF-2198-4FA5-B3C6-8D9427B33927}"/>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What Next?...</a:t>
            </a:r>
          </a:p>
        </p:txBody>
      </p:sp>
      <p:sp>
        <p:nvSpPr>
          <p:cNvPr id="3" name="Content Placeholder 2">
            <a:extLst>
              <a:ext uri="{FF2B5EF4-FFF2-40B4-BE49-F238E27FC236}">
                <a16:creationId xmlns:a16="http://schemas.microsoft.com/office/drawing/2014/main" id="{43872E23-A730-4AAD-AF22-004222284DFF}"/>
              </a:ext>
            </a:extLst>
          </p:cNvPr>
          <p:cNvSpPr>
            <a:spLocks noGrp="1"/>
          </p:cNvSpPr>
          <p:nvPr>
            <p:ph idx="1"/>
          </p:nvPr>
        </p:nvSpPr>
        <p:spPr>
          <a:xfrm>
            <a:off x="775676" y="2693744"/>
            <a:ext cx="5320324" cy="3292841"/>
          </a:xfrm>
        </p:spPr>
        <p:txBody>
          <a:bodyPr/>
          <a:lstStyle/>
          <a:p>
            <a:r>
              <a:rPr lang="en-GB" dirty="0">
                <a:latin typeface="Arial" panose="020B0604020202020204" pitchFamily="34" charset="0"/>
                <a:cs typeface="Arial" panose="020B0604020202020204" pitchFamily="34" charset="0"/>
              </a:rPr>
              <a:t>The Affirmative/Affirmation Model?</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Look this up and feedback</a:t>
            </a:r>
          </a:p>
          <a:p>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5AD4BF6-BEB7-4981-BCC1-62213FB9AFEB}"/>
              </a:ext>
            </a:extLst>
          </p:cNvPr>
          <p:cNvPicPr>
            <a:picLocks noChangeAspect="1"/>
          </p:cNvPicPr>
          <p:nvPr/>
        </p:nvPicPr>
        <p:blipFill>
          <a:blip r:embed="rId2"/>
          <a:stretch>
            <a:fillRect/>
          </a:stretch>
        </p:blipFill>
        <p:spPr>
          <a:xfrm>
            <a:off x="6353305" y="2513066"/>
            <a:ext cx="5236911" cy="37443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951224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A3F8-F315-4C3A-965D-62A72F8AE1D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DCD7ED7-4087-41B3-8382-2F3A84AF2740}"/>
              </a:ext>
            </a:extLst>
          </p:cNvPr>
          <p:cNvSpPr>
            <a:spLocks noGrp="1"/>
          </p:cNvSpPr>
          <p:nvPr>
            <p:ph idx="1"/>
          </p:nvPr>
        </p:nvSpPr>
        <p:spPr/>
        <p:txBody>
          <a:bodyPr>
            <a:normAutofit fontScale="40000" lnSpcReduction="20000"/>
          </a:bodyPr>
          <a:lstStyle/>
          <a:p>
            <a:r>
              <a:rPr lang="en-GB" dirty="0">
                <a:latin typeface="Arial" panose="020B0604020202020204" pitchFamily="34" charset="0"/>
                <a:cs typeface="Arial" panose="020B0604020202020204" pitchFamily="34" charset="0"/>
              </a:rPr>
              <a:t>Centre for Ageing Better (2021) </a:t>
            </a:r>
            <a:r>
              <a:rPr lang="en-GB" i="1" dirty="0">
                <a:latin typeface="Arial" panose="020B0604020202020204" pitchFamily="34" charset="0"/>
                <a:cs typeface="Arial" panose="020B0604020202020204" pitchFamily="34" charset="0"/>
              </a:rPr>
              <a:t>How the social model of disability can help us add life to years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2"/>
              </a:rPr>
              <a:t>https://ageing-better.org.uk/blogs/how-social-model-disability-can-help-us-add-life-years</a:t>
            </a:r>
            <a:r>
              <a:rPr lang="en-GB" dirty="0">
                <a:latin typeface="Arial" panose="020B0604020202020204" pitchFamily="34" charset="0"/>
                <a:cs typeface="Arial" panose="020B0604020202020204" pitchFamily="34" charset="0"/>
              </a:rPr>
              <a:t> (Accessed: 7 February 2022).</a:t>
            </a:r>
          </a:p>
          <a:p>
            <a:r>
              <a:rPr lang="en-GB" dirty="0">
                <a:latin typeface="Arial" panose="020B0604020202020204" pitchFamily="34" charset="0"/>
                <a:cs typeface="Arial" panose="020B0604020202020204" pitchFamily="34" charset="0"/>
              </a:rPr>
              <a:t>Disability Arts Online (2022) </a:t>
            </a:r>
            <a:r>
              <a:rPr lang="en-GB" i="1" dirty="0">
                <a:latin typeface="Arial" panose="020B0604020202020204" pitchFamily="34" charset="0"/>
                <a:cs typeface="Arial" panose="020B0604020202020204" pitchFamily="34" charset="0"/>
              </a:rPr>
              <a:t>Further towards an Affirmative Model of Disability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https://disabilityarts.online/magazine/opinion/towards-affirmative-model-disability/</a:t>
            </a:r>
            <a:r>
              <a:rPr lang="en-GB" dirty="0">
                <a:latin typeface="Arial" panose="020B0604020202020204" pitchFamily="34" charset="0"/>
                <a:cs typeface="Arial" panose="020B0604020202020204" pitchFamily="34" charset="0"/>
              </a:rPr>
              <a:t>   (Accessed: 28 January 2022).</a:t>
            </a:r>
          </a:p>
          <a:p>
            <a:r>
              <a:rPr lang="en-GB" dirty="0">
                <a:latin typeface="Arial" panose="020B0604020202020204" pitchFamily="34" charset="0"/>
                <a:cs typeface="Arial" panose="020B0604020202020204" pitchFamily="34" charset="0"/>
              </a:rPr>
              <a:t>Disability Nottinghamshire (2022) </a:t>
            </a:r>
            <a:r>
              <a:rPr lang="en-GB" i="1" dirty="0">
                <a:latin typeface="Arial" panose="020B0604020202020204" pitchFamily="34" charset="0"/>
                <a:cs typeface="Arial" panose="020B0604020202020204" pitchFamily="34" charset="0"/>
              </a:rPr>
              <a:t>Social Model vs Medical Model of disability </a:t>
            </a:r>
            <a:r>
              <a:rPr lang="en-GB" dirty="0">
                <a:latin typeface="Arial" panose="020B0604020202020204" pitchFamily="34" charset="0"/>
                <a:cs typeface="Arial" panose="020B0604020202020204" pitchFamily="34" charset="0"/>
              </a:rPr>
              <a:t>Available at:  (Accessed: 7 February 2022).</a:t>
            </a:r>
          </a:p>
          <a:p>
            <a:r>
              <a:rPr lang="en-GB" dirty="0">
                <a:latin typeface="Arial" panose="020B0604020202020204" pitchFamily="34" charset="0"/>
                <a:cs typeface="Arial" panose="020B0604020202020204" pitchFamily="34" charset="0"/>
              </a:rPr>
              <a:t>McCain H. (2016) </a:t>
            </a:r>
            <a:r>
              <a:rPr lang="en-GB" i="1" dirty="0">
                <a:latin typeface="Arial" panose="020B0604020202020204" pitchFamily="34" charset="0"/>
                <a:cs typeface="Arial" panose="020B0604020202020204" pitchFamily="34" charset="0"/>
              </a:rPr>
              <a:t>Medical Model of Disability versus Social Model of Disability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4"/>
              </a:rPr>
              <a:t>https://canbc.org/blog/medical-model-of-disability-versus-social-model-of-disability/#:~:text=The%20medical%20model%20tries%20to,between%20the%20individual%20and%20society</a:t>
            </a:r>
            <a:r>
              <a:rPr lang="en-GB" dirty="0">
                <a:latin typeface="Arial" panose="020B0604020202020204" pitchFamily="34" charset="0"/>
                <a:cs typeface="Arial" panose="020B0604020202020204" pitchFamily="34" charset="0"/>
              </a:rPr>
              <a:t>.  (Accessed: 10 February 2022).</a:t>
            </a:r>
          </a:p>
          <a:p>
            <a:pPr fontAlgn="ctr"/>
            <a:r>
              <a:rPr lang="en-GB" dirty="0" err="1">
                <a:latin typeface="Arial" panose="020B0604020202020204" pitchFamily="34" charset="0"/>
                <a:cs typeface="Arial" panose="020B0604020202020204" pitchFamily="34" charset="0"/>
              </a:rPr>
              <a:t>NeuroDivercity</a:t>
            </a:r>
            <a:r>
              <a:rPr lang="en-GB" dirty="0">
                <a:latin typeface="Arial" panose="020B0604020202020204" pitchFamily="34" charset="0"/>
                <a:cs typeface="Arial" panose="020B0604020202020204" pitchFamily="34" charset="0"/>
              </a:rPr>
              <a:t> (2017) </a:t>
            </a:r>
            <a:r>
              <a:rPr lang="en-GB" i="1" dirty="0">
                <a:latin typeface="Arial" panose="020B0604020202020204" pitchFamily="34" charset="0"/>
                <a:cs typeface="Arial" panose="020B0604020202020204" pitchFamily="34" charset="0"/>
              </a:rPr>
              <a:t>Social and Medical Models of Disability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rPr>
              <a:t>https://www.neurodivercitysg.com/medical-model-vs-social-model.html</a:t>
            </a:r>
            <a:r>
              <a:rPr lang="en-GB" dirty="0">
                <a:latin typeface="Arial" panose="020B0604020202020204" pitchFamily="34" charset="0"/>
                <a:cs typeface="Arial" panose="020B0604020202020204" pitchFamily="34" charset="0"/>
              </a:rPr>
              <a:t> (Accessed: 7 February 2022).</a:t>
            </a:r>
            <a:r>
              <a:rPr lang="en-GB" b="1" i="0" dirty="0">
                <a:solidFill>
                  <a:srgbClr val="FFFFFF"/>
                </a:solidFill>
                <a:effectLst/>
                <a:latin typeface="Montserrat" panose="00000500000000000000" pitchFamily="2" charset="0"/>
              </a:rPr>
              <a:t>Medical &amp; Social Models of Disability</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OCR (2012) </a:t>
            </a:r>
            <a:r>
              <a:rPr lang="en-GB" i="1" dirty="0">
                <a:latin typeface="Arial" panose="020B0604020202020204" pitchFamily="34" charset="0"/>
                <a:cs typeface="Arial" panose="020B0604020202020204" pitchFamily="34" charset="0"/>
              </a:rPr>
              <a:t>Definitions of Health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6"/>
              </a:rPr>
              <a:t>https://www.ocr.org.uk/images/83072-unit-06-sociological-perspectives-for-health-and-social-care-teacher-instructions.pdf</a:t>
            </a:r>
            <a:r>
              <a:rPr lang="en-GB" dirty="0">
                <a:latin typeface="Arial" panose="020B0604020202020204" pitchFamily="34" charset="0"/>
                <a:cs typeface="Arial" panose="020B0604020202020204" pitchFamily="34" charset="0"/>
              </a:rPr>
              <a:t>   (Accessed: 7 February 2022).</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Times New Roman" panose="02020603050405020304" pitchFamily="18" charset="0"/>
              </a:rPr>
              <a:t>Oldman, C. (2002). ‘Later life and the social model of disability: A comfortable partnership?’ </a:t>
            </a:r>
            <a:r>
              <a:rPr lang="en-GB" sz="2800" i="1" dirty="0">
                <a:effectLst/>
                <a:latin typeface="Arial" panose="020B0604020202020204" pitchFamily="34" charset="0"/>
                <a:ea typeface="Calibri" panose="020F0502020204030204" pitchFamily="34" charset="0"/>
                <a:cs typeface="Times New Roman" panose="02020603050405020304" pitchFamily="18" charset="0"/>
              </a:rPr>
              <a:t>Ageing and Society,</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r>
              <a:rPr lang="en-GB" sz="2800" i="1" dirty="0">
                <a:effectLst/>
                <a:latin typeface="Arial" panose="020B0604020202020204" pitchFamily="34" charset="0"/>
                <a:ea typeface="Calibri" panose="020F0502020204030204" pitchFamily="34" charset="0"/>
                <a:cs typeface="Times New Roman" panose="02020603050405020304" pitchFamily="18" charset="0"/>
              </a:rPr>
              <a:t>22</a:t>
            </a:r>
            <a:r>
              <a:rPr lang="en-GB" sz="2800" dirty="0">
                <a:effectLst/>
                <a:latin typeface="Arial" panose="020B0604020202020204" pitchFamily="34" charset="0"/>
                <a:ea typeface="Calibri" panose="020F0502020204030204" pitchFamily="34" charset="0"/>
                <a:cs typeface="Times New Roman" panose="02020603050405020304" pitchFamily="18" charset="0"/>
              </a:rPr>
              <a:t>(6), pp.791-806.</a:t>
            </a: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Scope (no date) </a:t>
            </a:r>
            <a:r>
              <a:rPr lang="en-GB" i="1" dirty="0">
                <a:latin typeface="Arial" panose="020B0604020202020204" pitchFamily="34" charset="0"/>
                <a:ea typeface="Calibri" panose="020F0502020204030204" pitchFamily="34" charset="0"/>
                <a:cs typeface="Arial" panose="020B0604020202020204" pitchFamily="34" charset="0"/>
              </a:rPr>
              <a:t>Social Model of Disability </a:t>
            </a:r>
            <a:r>
              <a:rPr lang="en-GB" dirty="0">
                <a:latin typeface="Arial" panose="020B0604020202020204" pitchFamily="34" charset="0"/>
                <a:ea typeface="Calibri" panose="020F0502020204030204" pitchFamily="34" charset="0"/>
                <a:cs typeface="Arial" panose="020B0604020202020204" pitchFamily="34" charset="0"/>
              </a:rPr>
              <a:t>Available at: </a:t>
            </a:r>
            <a:r>
              <a:rPr lang="en-GB" dirty="0">
                <a:latin typeface="Arial" panose="020B0604020202020204" pitchFamily="34" charset="0"/>
                <a:ea typeface="Calibri" panose="020F0502020204030204" pitchFamily="34" charset="0"/>
                <a:cs typeface="Arial" panose="020B0604020202020204" pitchFamily="34" charset="0"/>
                <a:hlinkClick r:id="rId7"/>
              </a:rPr>
              <a:t>https://www.scope.org.uk/about-us/social-model-of-disability/</a:t>
            </a:r>
            <a:r>
              <a:rPr lang="en-GB" dirty="0">
                <a:latin typeface="Arial" panose="020B0604020202020204" pitchFamily="34" charset="0"/>
                <a:ea typeface="Calibri" panose="020F0502020204030204" pitchFamily="34" charset="0"/>
                <a:cs typeface="Arial" panose="020B0604020202020204" pitchFamily="34" charset="0"/>
              </a:rPr>
              <a:t> (Accessed: 28 January 2022).</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481729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1021</TotalTime>
  <Words>1540</Words>
  <Application>Microsoft Office PowerPoint</Application>
  <PresentationFormat>Widescreen</PresentationFormat>
  <Paragraphs>93</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Garamond</vt:lpstr>
      <vt:lpstr>Montserrat</vt:lpstr>
      <vt:lpstr>Organic</vt:lpstr>
      <vt:lpstr>Medical and Social Models</vt:lpstr>
      <vt:lpstr>The Medical Model</vt:lpstr>
      <vt:lpstr>Positives of the Medical Model</vt:lpstr>
      <vt:lpstr>Negatives of the Medical Model</vt:lpstr>
      <vt:lpstr>The Social Model</vt:lpstr>
      <vt:lpstr>Positives of the Social Model</vt:lpstr>
      <vt:lpstr>Negatives of the Social Model</vt:lpstr>
      <vt:lpstr>The Medical Model of Disability</vt:lpstr>
      <vt:lpstr>PowerPoint Presentation</vt:lpstr>
      <vt:lpstr> Social Model of Disability</vt:lpstr>
      <vt:lpstr>PowerPoint Presentation</vt:lpstr>
      <vt:lpstr>Examples of the Social Model in Action</vt:lpstr>
      <vt:lpstr>Examples of the Social Model in Action</vt:lpstr>
      <vt:lpstr>Models of Care and Older People</vt:lpstr>
      <vt:lpstr>Can The Social Model aid Successful Ageing?</vt:lpstr>
      <vt:lpstr>Key Differences Between Medical and Social Model </vt:lpstr>
      <vt:lpstr>Key Differences Between Medical and Social Model </vt:lpstr>
      <vt:lpstr>PowerPoint Presentation</vt:lpstr>
      <vt:lpstr>Development of the Social Model</vt:lpstr>
      <vt:lpstr>What Next?...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Medical and Social Models</dc:title>
  <dc:creator>Joanne Davies</dc:creator>
  <cp:lastModifiedBy>Joanne Davies (Yr Athrofa)</cp:lastModifiedBy>
  <cp:revision>4</cp:revision>
  <dcterms:created xsi:type="dcterms:W3CDTF">2022-02-15T14:51:34Z</dcterms:created>
  <dcterms:modified xsi:type="dcterms:W3CDTF">2023-01-29T13:53:10Z</dcterms:modified>
</cp:coreProperties>
</file>