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8288000" cy="10287000"/>
  <p:notesSz cx="6858000" cy="9144000"/>
  <p:embeddedFontLst>
    <p:embeddedFont>
      <p:font typeface="Academy" panose="020B0604020202020204" charset="0"/>
      <p:regular r:id="rId14"/>
    </p:embeddedFont>
    <p:embeddedFont>
      <p:font typeface="Codec Pro Bold" panose="020B0604020202020204" charset="0"/>
      <p:regular r:id="rId15"/>
    </p:embeddedFont>
    <p:embeddedFont>
      <p:font typeface="Poppins Bold" panose="020B0604020202020204" charset="0"/>
      <p:regular r:id="rId16"/>
    </p:embeddedFont>
    <p:embeddedFont>
      <p:font typeface="Tex Gyre Bonum" panose="020B0604020202020204" charset="0"/>
      <p:regular r:id="rId17"/>
    </p:embeddedFont>
    <p:embeddedFont>
      <p:font typeface="Times New Roman MT" panose="020B0604020202020204" charset="0"/>
      <p:regular r:id="rId18"/>
    </p:embeddedFont>
    <p:embeddedFont>
      <p:font typeface="Times New Roman MT Bold" panose="020B0604020202020204" charset="0"/>
      <p:regular r:id="rId19"/>
    </p:embeddedFont>
    <p:embeddedFont>
      <p:font typeface="Times New Roman MT Bold Italics" panose="020B0604020202020204" charset="0"/>
      <p:regular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38" d="100"/>
          <a:sy n="38" d="100"/>
        </p:scale>
        <p:origin x="1044" y="3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5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12" Type="http://schemas.openxmlformats.org/officeDocument/2006/relationships/image" Target="../media/image36.sv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sv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0" Type="http://schemas.openxmlformats.org/officeDocument/2006/relationships/image" Target="../media/image34.svg"/><Relationship Id="rId4" Type="http://schemas.openxmlformats.org/officeDocument/2006/relationships/image" Target="../media/image28.svg"/><Relationship Id="rId9" Type="http://schemas.openxmlformats.org/officeDocument/2006/relationships/image" Target="../media/image3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333" b="-9333"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3" name="Freeform 3"/>
          <p:cNvSpPr/>
          <p:nvPr/>
        </p:nvSpPr>
        <p:spPr>
          <a:xfrm flipH="1" flipV="1">
            <a:off x="-4345752" y="-825227"/>
            <a:ext cx="11112227" cy="11112227"/>
          </a:xfrm>
          <a:custGeom>
            <a:avLst/>
            <a:gdLst/>
            <a:ahLst/>
            <a:cxnLst/>
            <a:rect l="l" t="t" r="r" b="b"/>
            <a:pathLst>
              <a:path w="11112227" h="11112227">
                <a:moveTo>
                  <a:pt x="11112226" y="11112227"/>
                </a:moveTo>
                <a:lnTo>
                  <a:pt x="0" y="11112227"/>
                </a:lnTo>
                <a:lnTo>
                  <a:pt x="0" y="0"/>
                </a:lnTo>
                <a:lnTo>
                  <a:pt x="11112226" y="0"/>
                </a:lnTo>
                <a:lnTo>
                  <a:pt x="11112226" y="11112227"/>
                </a:lnTo>
                <a:close/>
              </a:path>
            </a:pathLst>
          </a:custGeom>
          <a:blipFill>
            <a:blip r:embed="rId3">
              <a:alphaModFix amt="23000"/>
            </a:blip>
            <a:stretch>
              <a:fillRect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4" name="Freeform 4"/>
          <p:cNvSpPr/>
          <p:nvPr/>
        </p:nvSpPr>
        <p:spPr>
          <a:xfrm>
            <a:off x="5211633" y="1363797"/>
            <a:ext cx="1783441" cy="1759767"/>
          </a:xfrm>
          <a:custGeom>
            <a:avLst/>
            <a:gdLst/>
            <a:ahLst/>
            <a:cxnLst/>
            <a:rect l="l" t="t" r="r" b="b"/>
            <a:pathLst>
              <a:path w="1783441" h="1759767">
                <a:moveTo>
                  <a:pt x="0" y="0"/>
                </a:moveTo>
                <a:lnTo>
                  <a:pt x="1783441" y="0"/>
                </a:lnTo>
                <a:lnTo>
                  <a:pt x="1783441" y="1759767"/>
                </a:lnTo>
                <a:lnTo>
                  <a:pt x="0" y="175976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5" name="TextBox 5"/>
          <p:cNvSpPr txBox="1"/>
          <p:nvPr/>
        </p:nvSpPr>
        <p:spPr>
          <a:xfrm>
            <a:off x="7061582" y="1287597"/>
            <a:ext cx="5787158" cy="15528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86"/>
              </a:lnSpc>
              <a:spcBef>
                <a:spcPct val="0"/>
              </a:spcBef>
            </a:pPr>
            <a:r>
              <a:rPr lang="en-US" sz="4490">
                <a:solidFill>
                  <a:srgbClr val="FFFFFF"/>
                </a:solidFill>
                <a:latin typeface="Tex Gyre Bonum"/>
                <a:ea typeface="Tex Gyre Bonum"/>
                <a:cs typeface="Tex Gyre Bonum"/>
                <a:sym typeface="Tex Gyre Bonum"/>
              </a:rPr>
              <a:t>Univeristy Of Wales Trinity Saint David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78036" y="3857981"/>
            <a:ext cx="5931928" cy="5619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</a:pPr>
            <a:r>
              <a:rPr lang="en-US" sz="2999" b="1">
                <a:solidFill>
                  <a:srgbClr val="F7F7F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MSc in Data &amp; Artificial Intelligence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27538" y="4546096"/>
            <a:ext cx="8632924" cy="5619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</a:pPr>
            <a:r>
              <a:rPr lang="en-US" sz="2999" b="1" i="1">
                <a:solidFill>
                  <a:srgbClr val="F7F7F0"/>
                </a:solidFill>
                <a:latin typeface="Times New Roman MT Bold Italics"/>
                <a:ea typeface="Times New Roman MT Bold Italics"/>
                <a:cs typeface="Times New Roman MT Bold Italics"/>
                <a:sym typeface="Times New Roman MT Bold Italics"/>
              </a:rPr>
              <a:t>Data Mining and Visualisation - ACCA7015_BIRM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316656" y="5236623"/>
            <a:ext cx="5673738" cy="5619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</a:pPr>
            <a:r>
              <a:rPr lang="en-US" sz="2999" b="1" i="1">
                <a:solidFill>
                  <a:srgbClr val="F7F7F0"/>
                </a:solidFill>
                <a:latin typeface="Times New Roman MT Bold Italics"/>
                <a:ea typeface="Times New Roman MT Bold Italics"/>
                <a:cs typeface="Times New Roman MT Bold Italics"/>
                <a:sym typeface="Times New Roman MT Bold Italics"/>
              </a:rPr>
              <a:t>“Component One - Presentation”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472403" y="6261867"/>
            <a:ext cx="11343193" cy="8407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59"/>
              </a:lnSpc>
            </a:pPr>
            <a:r>
              <a:rPr lang="en-US" sz="4399" b="1">
                <a:solidFill>
                  <a:srgbClr val="F7F7F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“Airbnb NYC 2019 — Data Cleaning &amp; EDA”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78036" y="7505282"/>
            <a:ext cx="5931928" cy="14103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39"/>
              </a:lnSpc>
            </a:pPr>
            <a:r>
              <a:rPr lang="en-US" sz="2599">
                <a:solidFill>
                  <a:srgbClr val="F7F7F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Tareque Hasnat Tuhin</a:t>
            </a:r>
          </a:p>
          <a:p>
            <a:pPr algn="ctr">
              <a:lnSpc>
                <a:spcPts val="3639"/>
              </a:lnSpc>
            </a:pPr>
            <a:r>
              <a:rPr lang="en-US" sz="2599">
                <a:solidFill>
                  <a:srgbClr val="F7F7F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Mail: 2513674@student.uwtsd.ac.uk</a:t>
            </a:r>
          </a:p>
          <a:p>
            <a:pPr algn="ctr">
              <a:lnSpc>
                <a:spcPts val="3639"/>
              </a:lnSpc>
            </a:pPr>
            <a:r>
              <a:rPr lang="en-US" sz="2599" b="1" i="1">
                <a:solidFill>
                  <a:srgbClr val="F7F7F0"/>
                </a:solidFill>
                <a:latin typeface="Times New Roman MT Bold Italics"/>
                <a:ea typeface="Times New Roman MT Bold Italics"/>
                <a:cs typeface="Times New Roman MT Bold Italics"/>
                <a:sym typeface="Times New Roman MT Bold Italics"/>
              </a:rPr>
              <a:t>Date: 31 October, 2025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333" b="-9333"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3" name="Freeform 3"/>
          <p:cNvSpPr/>
          <p:nvPr/>
        </p:nvSpPr>
        <p:spPr>
          <a:xfrm>
            <a:off x="-4548933" y="2027215"/>
            <a:ext cx="8857462" cy="11413199"/>
          </a:xfrm>
          <a:custGeom>
            <a:avLst/>
            <a:gdLst/>
            <a:ahLst/>
            <a:cxnLst/>
            <a:rect l="l" t="t" r="r" b="b"/>
            <a:pathLst>
              <a:path w="8857462" h="11413199">
                <a:moveTo>
                  <a:pt x="0" y="0"/>
                </a:moveTo>
                <a:lnTo>
                  <a:pt x="8857462" y="0"/>
                </a:lnTo>
                <a:lnTo>
                  <a:pt x="8857462" y="11413199"/>
                </a:lnTo>
                <a:lnTo>
                  <a:pt x="0" y="1141319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15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4" name="Freeform 4"/>
          <p:cNvSpPr/>
          <p:nvPr/>
        </p:nvSpPr>
        <p:spPr>
          <a:xfrm>
            <a:off x="11589639" y="2360507"/>
            <a:ext cx="5324922" cy="5867682"/>
          </a:xfrm>
          <a:custGeom>
            <a:avLst/>
            <a:gdLst/>
            <a:ahLst/>
            <a:cxnLst/>
            <a:rect l="l" t="t" r="r" b="b"/>
            <a:pathLst>
              <a:path w="5324922" h="5867682">
                <a:moveTo>
                  <a:pt x="0" y="0"/>
                </a:moveTo>
                <a:lnTo>
                  <a:pt x="5324922" y="0"/>
                </a:lnTo>
                <a:lnTo>
                  <a:pt x="5324922" y="5867682"/>
                </a:lnTo>
                <a:lnTo>
                  <a:pt x="0" y="586768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5" name="TextBox 5"/>
          <p:cNvSpPr txBox="1"/>
          <p:nvPr/>
        </p:nvSpPr>
        <p:spPr>
          <a:xfrm>
            <a:off x="1028700" y="2398607"/>
            <a:ext cx="8115300" cy="1021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09"/>
              </a:lnSpc>
            </a:pPr>
            <a:r>
              <a:rPr lang="en-US" sz="6999" b="1">
                <a:solidFill>
                  <a:srgbClr val="FFFFFF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Dataset Overview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8700" y="5019189"/>
            <a:ext cx="6927776" cy="2714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Source: Inside Airbnb NYC 2019 [1]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48,895 listings, 16 features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Key Features: price, neighbourhood, room_type, reviews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Initial Quality: 21.5% missing values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6421303" y="787152"/>
            <a:ext cx="986517" cy="686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27"/>
              </a:lnSpc>
              <a:spcBef>
                <a:spcPct val="0"/>
              </a:spcBef>
            </a:pPr>
            <a:r>
              <a:rPr lang="en-US" sz="3590">
                <a:solidFill>
                  <a:srgbClr val="FFFFFF"/>
                </a:solidFill>
                <a:latin typeface="Academy"/>
                <a:ea typeface="Academy"/>
                <a:cs typeface="Academy"/>
                <a:sym typeface="Academy"/>
              </a:rPr>
              <a:t>01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333" b="-9333"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3" name="Freeform 3"/>
          <p:cNvSpPr/>
          <p:nvPr/>
        </p:nvSpPr>
        <p:spPr>
          <a:xfrm>
            <a:off x="807474" y="2156945"/>
            <a:ext cx="4870316" cy="6149806"/>
          </a:xfrm>
          <a:custGeom>
            <a:avLst/>
            <a:gdLst/>
            <a:ahLst/>
            <a:cxnLst/>
            <a:rect l="l" t="t" r="r" b="b"/>
            <a:pathLst>
              <a:path w="4870316" h="6149806">
                <a:moveTo>
                  <a:pt x="0" y="0"/>
                </a:moveTo>
                <a:lnTo>
                  <a:pt x="4870317" y="0"/>
                </a:lnTo>
                <a:lnTo>
                  <a:pt x="4870317" y="6149807"/>
                </a:lnTo>
                <a:lnTo>
                  <a:pt x="0" y="614980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4" name="TextBox 4"/>
          <p:cNvSpPr txBox="1"/>
          <p:nvPr/>
        </p:nvSpPr>
        <p:spPr>
          <a:xfrm>
            <a:off x="16421303" y="800264"/>
            <a:ext cx="986517" cy="686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27"/>
              </a:lnSpc>
              <a:spcBef>
                <a:spcPct val="0"/>
              </a:spcBef>
            </a:pPr>
            <a:r>
              <a:rPr lang="en-US" sz="3590">
                <a:solidFill>
                  <a:srgbClr val="FFFFFF"/>
                </a:solidFill>
                <a:latin typeface="Academy"/>
                <a:ea typeface="Academy"/>
                <a:cs typeface="Academy"/>
                <a:sym typeface="Academy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549514" y="2195045"/>
            <a:ext cx="9365047" cy="1021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09"/>
              </a:lnSpc>
            </a:pPr>
            <a:r>
              <a:rPr lang="en-US" sz="6999" b="1">
                <a:solidFill>
                  <a:srgbClr val="FFFFFF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Data Cleaning Process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549514" y="4819650"/>
            <a:ext cx="9365047" cy="2714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DATA PREPROCESSING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Missing reviews_per_month → 0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Dropped: id, host_name, last_review, name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Applied log transformation to price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Final: 0 missing values, clean dataset</a:t>
            </a:r>
          </a:p>
        </p:txBody>
      </p:sp>
    </p:spTree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333" b="-3333"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3" name="Freeform 3"/>
          <p:cNvSpPr/>
          <p:nvPr/>
        </p:nvSpPr>
        <p:spPr>
          <a:xfrm>
            <a:off x="9449490" y="2344087"/>
            <a:ext cx="7465071" cy="6354641"/>
          </a:xfrm>
          <a:custGeom>
            <a:avLst/>
            <a:gdLst/>
            <a:ahLst/>
            <a:cxnLst/>
            <a:rect l="l" t="t" r="r" b="b"/>
            <a:pathLst>
              <a:path w="7465071" h="6354641">
                <a:moveTo>
                  <a:pt x="0" y="0"/>
                </a:moveTo>
                <a:lnTo>
                  <a:pt x="7465071" y="0"/>
                </a:lnTo>
                <a:lnTo>
                  <a:pt x="7465071" y="6354642"/>
                </a:lnTo>
                <a:lnTo>
                  <a:pt x="0" y="635464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4" name="TextBox 4"/>
          <p:cNvSpPr txBox="1"/>
          <p:nvPr/>
        </p:nvSpPr>
        <p:spPr>
          <a:xfrm>
            <a:off x="1028700" y="2382187"/>
            <a:ext cx="8115300" cy="18402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09"/>
              </a:lnSpc>
            </a:pPr>
            <a:r>
              <a:rPr lang="en-US" sz="6999" b="1">
                <a:solidFill>
                  <a:srgbClr val="FFFFFF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Price Distribution Analysis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8700" y="4622336"/>
            <a:ext cx="7783461" cy="3781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PRICE ANALYSIS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Raw Distribution: Highly right-skewed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Central Tendency: Mean $152.7, Median $106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Transformation: Log normalization applied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Insight: Majority listings under $200/night [2]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6421303" y="800264"/>
            <a:ext cx="986517" cy="686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27"/>
              </a:lnSpc>
              <a:spcBef>
                <a:spcPct val="0"/>
              </a:spcBef>
            </a:pPr>
            <a:r>
              <a:rPr lang="en-US" sz="3590">
                <a:solidFill>
                  <a:srgbClr val="FFFFFF"/>
                </a:solidFill>
                <a:latin typeface="Academy"/>
                <a:ea typeface="Academy"/>
                <a:cs typeface="Academy"/>
                <a:sym typeface="Academy"/>
              </a:rPr>
              <a:t>03</a:t>
            </a:r>
          </a:p>
        </p:txBody>
      </p:sp>
    </p:spTree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317" r="-3317"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3" name="Freeform 3"/>
          <p:cNvSpPr/>
          <p:nvPr/>
        </p:nvSpPr>
        <p:spPr>
          <a:xfrm>
            <a:off x="10580521" y="675587"/>
            <a:ext cx="10323592" cy="10323592"/>
          </a:xfrm>
          <a:custGeom>
            <a:avLst/>
            <a:gdLst/>
            <a:ahLst/>
            <a:cxnLst/>
            <a:rect l="l" t="t" r="r" b="b"/>
            <a:pathLst>
              <a:path w="10323592" h="10323592">
                <a:moveTo>
                  <a:pt x="0" y="0"/>
                </a:moveTo>
                <a:lnTo>
                  <a:pt x="10323592" y="0"/>
                </a:lnTo>
                <a:lnTo>
                  <a:pt x="10323592" y="10323591"/>
                </a:lnTo>
                <a:lnTo>
                  <a:pt x="0" y="1032359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48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4" name="Freeform 4"/>
          <p:cNvSpPr/>
          <p:nvPr/>
        </p:nvSpPr>
        <p:spPr>
          <a:xfrm>
            <a:off x="-1678302" y="-1121099"/>
            <a:ext cx="5216487" cy="5216487"/>
          </a:xfrm>
          <a:custGeom>
            <a:avLst/>
            <a:gdLst/>
            <a:ahLst/>
            <a:cxnLst/>
            <a:rect l="l" t="t" r="r" b="b"/>
            <a:pathLst>
              <a:path w="5216487" h="5216487">
                <a:moveTo>
                  <a:pt x="0" y="0"/>
                </a:moveTo>
                <a:lnTo>
                  <a:pt x="5216487" y="0"/>
                </a:lnTo>
                <a:lnTo>
                  <a:pt x="5216487" y="5216487"/>
                </a:lnTo>
                <a:lnTo>
                  <a:pt x="0" y="521648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21999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5" name="Freeform 5"/>
          <p:cNvSpPr/>
          <p:nvPr/>
        </p:nvSpPr>
        <p:spPr>
          <a:xfrm>
            <a:off x="10580521" y="2352482"/>
            <a:ext cx="6276832" cy="6052660"/>
          </a:xfrm>
          <a:custGeom>
            <a:avLst/>
            <a:gdLst/>
            <a:ahLst/>
            <a:cxnLst/>
            <a:rect l="l" t="t" r="r" b="b"/>
            <a:pathLst>
              <a:path w="6276832" h="6052660">
                <a:moveTo>
                  <a:pt x="0" y="0"/>
                </a:moveTo>
                <a:lnTo>
                  <a:pt x="6276832" y="0"/>
                </a:lnTo>
                <a:lnTo>
                  <a:pt x="6276832" y="6052659"/>
                </a:lnTo>
                <a:lnTo>
                  <a:pt x="0" y="605265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6" name="TextBox 6"/>
          <p:cNvSpPr txBox="1"/>
          <p:nvPr/>
        </p:nvSpPr>
        <p:spPr>
          <a:xfrm>
            <a:off x="16421303" y="800264"/>
            <a:ext cx="986517" cy="686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27"/>
              </a:lnSpc>
              <a:spcBef>
                <a:spcPct val="0"/>
              </a:spcBef>
            </a:pPr>
            <a:r>
              <a:rPr lang="en-US" sz="3590">
                <a:solidFill>
                  <a:srgbClr val="FFFFFF"/>
                </a:solidFill>
                <a:latin typeface="Academy"/>
                <a:ea typeface="Academy"/>
                <a:cs typeface="Academy"/>
                <a:sym typeface="Academy"/>
              </a:rPr>
              <a:t>04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28700" y="2390582"/>
            <a:ext cx="8115300" cy="18402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09"/>
              </a:lnSpc>
            </a:pPr>
            <a:r>
              <a:rPr lang="en-US" sz="6999" b="1">
                <a:solidFill>
                  <a:srgbClr val="FFFFFF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Geographic Price 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28700" y="5019675"/>
            <a:ext cx="7970363" cy="2714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200"/>
              </a:lnSpc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GEOGRAPHIC INSIGHTS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Manhattan: 44.3% (Premium segment)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Brooklyn: 41.1% (Growth market)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Queens: 11.6% (Value alternative)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Clear location-based price stratification [3,4]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 t="-9333" b="-9333"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3" name="Freeform 3"/>
          <p:cNvSpPr/>
          <p:nvPr/>
        </p:nvSpPr>
        <p:spPr>
          <a:xfrm>
            <a:off x="-1246792" y="-570255"/>
            <a:ext cx="5910217" cy="5713755"/>
          </a:xfrm>
          <a:custGeom>
            <a:avLst/>
            <a:gdLst/>
            <a:ahLst/>
            <a:cxnLst/>
            <a:rect l="l" t="t" r="r" b="b"/>
            <a:pathLst>
              <a:path w="5910217" h="5713755">
                <a:moveTo>
                  <a:pt x="0" y="0"/>
                </a:moveTo>
                <a:lnTo>
                  <a:pt x="5910217" y="0"/>
                </a:lnTo>
                <a:lnTo>
                  <a:pt x="5910217" y="5713755"/>
                </a:lnTo>
                <a:lnTo>
                  <a:pt x="0" y="571375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6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AE"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1328" y="1939030"/>
            <a:ext cx="6311835" cy="6408940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636964" y="2473108"/>
            <a:ext cx="6940562" cy="5882127"/>
          </a:xfrm>
          <a:custGeom>
            <a:avLst/>
            <a:gdLst/>
            <a:ahLst/>
            <a:cxnLst/>
            <a:rect l="l" t="t" r="r" b="b"/>
            <a:pathLst>
              <a:path w="6940562" h="5882127">
                <a:moveTo>
                  <a:pt x="0" y="0"/>
                </a:moveTo>
                <a:lnTo>
                  <a:pt x="6940562" y="0"/>
                </a:lnTo>
                <a:lnTo>
                  <a:pt x="6940562" y="5882127"/>
                </a:lnTo>
                <a:lnTo>
                  <a:pt x="0" y="588212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6" name="TextBox 6"/>
          <p:cNvSpPr txBox="1"/>
          <p:nvPr/>
        </p:nvSpPr>
        <p:spPr>
          <a:xfrm>
            <a:off x="9151653" y="2511208"/>
            <a:ext cx="7770561" cy="1021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09"/>
              </a:lnSpc>
            </a:pPr>
            <a:r>
              <a:rPr lang="en-US" sz="6999" b="1">
                <a:solidFill>
                  <a:srgbClr val="FFFFFF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Room Type Analysis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159307" y="4873973"/>
            <a:ext cx="7762908" cy="2714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200"/>
              </a:lnSpc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PROPERTY TYPE IMPACT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Entire Homes: 52% (2-3x price premium)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Private Rooms: 45% (Budget-conscious)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Shared Rooms: 3% (Niche market)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Strong room type differentiation [5,6]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6421303" y="800264"/>
            <a:ext cx="986517" cy="686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27"/>
              </a:lnSpc>
              <a:spcBef>
                <a:spcPct val="0"/>
              </a:spcBef>
            </a:pPr>
            <a:r>
              <a:rPr lang="en-US" sz="3590">
                <a:solidFill>
                  <a:srgbClr val="FFFFFF"/>
                </a:solidFill>
                <a:latin typeface="Academy"/>
                <a:ea typeface="Academy"/>
                <a:cs typeface="Academy"/>
                <a:sym typeface="Academy"/>
              </a:rPr>
              <a:t>05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5444" r="-10809" b="-16049"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3" name="Freeform 3"/>
          <p:cNvSpPr/>
          <p:nvPr/>
        </p:nvSpPr>
        <p:spPr>
          <a:xfrm>
            <a:off x="-216279" y="-460097"/>
            <a:ext cx="3362077" cy="3324253"/>
          </a:xfrm>
          <a:custGeom>
            <a:avLst/>
            <a:gdLst/>
            <a:ahLst/>
            <a:cxnLst/>
            <a:rect l="l" t="t" r="r" b="b"/>
            <a:pathLst>
              <a:path w="3362077" h="3324253">
                <a:moveTo>
                  <a:pt x="0" y="0"/>
                </a:moveTo>
                <a:lnTo>
                  <a:pt x="3362077" y="0"/>
                </a:lnTo>
                <a:lnTo>
                  <a:pt x="3362077" y="3324253"/>
                </a:lnTo>
                <a:lnTo>
                  <a:pt x="0" y="332425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18000"/>
            </a:blip>
            <a:stretch>
              <a:fillRect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4" name="Freeform 4"/>
          <p:cNvSpPr/>
          <p:nvPr/>
        </p:nvSpPr>
        <p:spPr>
          <a:xfrm>
            <a:off x="3612644" y="7882264"/>
            <a:ext cx="2318608" cy="2292524"/>
          </a:xfrm>
          <a:custGeom>
            <a:avLst/>
            <a:gdLst/>
            <a:ahLst/>
            <a:cxnLst/>
            <a:rect l="l" t="t" r="r" b="b"/>
            <a:pathLst>
              <a:path w="2318608" h="2292524">
                <a:moveTo>
                  <a:pt x="0" y="0"/>
                </a:moveTo>
                <a:lnTo>
                  <a:pt x="2318608" y="0"/>
                </a:lnTo>
                <a:lnTo>
                  <a:pt x="2318608" y="2292523"/>
                </a:lnTo>
                <a:lnTo>
                  <a:pt x="0" y="229252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18000"/>
            </a:blip>
            <a:stretch>
              <a:fillRect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5" name="Freeform 5"/>
          <p:cNvSpPr/>
          <p:nvPr/>
        </p:nvSpPr>
        <p:spPr>
          <a:xfrm>
            <a:off x="1028700" y="1202030"/>
            <a:ext cx="5683520" cy="6584984"/>
          </a:xfrm>
          <a:custGeom>
            <a:avLst/>
            <a:gdLst/>
            <a:ahLst/>
            <a:cxnLst/>
            <a:rect l="l" t="t" r="r" b="b"/>
            <a:pathLst>
              <a:path w="5683520" h="6584984">
                <a:moveTo>
                  <a:pt x="0" y="0"/>
                </a:moveTo>
                <a:lnTo>
                  <a:pt x="5683520" y="0"/>
                </a:lnTo>
                <a:lnTo>
                  <a:pt x="5683520" y="6584984"/>
                </a:lnTo>
                <a:lnTo>
                  <a:pt x="0" y="658498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6" name="TextBox 6"/>
          <p:cNvSpPr txBox="1"/>
          <p:nvPr/>
        </p:nvSpPr>
        <p:spPr>
          <a:xfrm>
            <a:off x="8034412" y="1240130"/>
            <a:ext cx="8880150" cy="1021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09"/>
              </a:lnSpc>
            </a:pPr>
            <a:r>
              <a:rPr lang="en-US" sz="6999" b="1">
                <a:solidFill>
                  <a:srgbClr val="FFFFFF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Market Segmentation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34412" y="4005589"/>
            <a:ext cx="8880150" cy="3781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200"/>
              </a:lnSpc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CUSTOMER SEGMENTATION</a:t>
            </a:r>
          </a:p>
          <a:p>
            <a:pPr algn="just">
              <a:lnSpc>
                <a:spcPts val="4200"/>
              </a:lnSpc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Price Categories: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Budget (&lt;$100): 38% - Price sensitive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Standard ($100-200): 35% - Mainstream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Premium ($200-500): 22% - Business/Upscale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Luxury ($500+): 5% - Exclusive experiences [7,8]</a:t>
            </a:r>
          </a:p>
          <a:p>
            <a:pPr algn="just">
              <a:lnSpc>
                <a:spcPts val="4200"/>
              </a:lnSpc>
              <a:spcBef>
                <a:spcPct val="0"/>
              </a:spcBef>
            </a:pPr>
            <a:endParaRPr lang="en-US" sz="3000">
              <a:solidFill>
                <a:srgbClr val="FFFFFF"/>
              </a:solidFill>
              <a:latin typeface="Times New Roman MT"/>
              <a:ea typeface="Times New Roman MT"/>
              <a:cs typeface="Times New Roman MT"/>
              <a:sym typeface="Times New Roman MT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6421303" y="8469820"/>
            <a:ext cx="986517" cy="686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27"/>
              </a:lnSpc>
              <a:spcBef>
                <a:spcPct val="0"/>
              </a:spcBef>
            </a:pPr>
            <a:r>
              <a:rPr lang="en-US" sz="3590">
                <a:solidFill>
                  <a:srgbClr val="FFFFFF"/>
                </a:solidFill>
                <a:latin typeface="Academy"/>
                <a:ea typeface="Academy"/>
                <a:cs typeface="Academy"/>
                <a:sym typeface="Academy"/>
              </a:rPr>
              <a:t>06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5444" r="-10809" b="-16049"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3" name="Freeform 3"/>
          <p:cNvSpPr/>
          <p:nvPr/>
        </p:nvSpPr>
        <p:spPr>
          <a:xfrm>
            <a:off x="-216279" y="-460097"/>
            <a:ext cx="3362077" cy="3324253"/>
          </a:xfrm>
          <a:custGeom>
            <a:avLst/>
            <a:gdLst/>
            <a:ahLst/>
            <a:cxnLst/>
            <a:rect l="l" t="t" r="r" b="b"/>
            <a:pathLst>
              <a:path w="3362077" h="3324253">
                <a:moveTo>
                  <a:pt x="0" y="0"/>
                </a:moveTo>
                <a:lnTo>
                  <a:pt x="3362077" y="0"/>
                </a:lnTo>
                <a:lnTo>
                  <a:pt x="3362077" y="3324253"/>
                </a:lnTo>
                <a:lnTo>
                  <a:pt x="0" y="332425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18000"/>
            </a:blip>
            <a:stretch>
              <a:fillRect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4" name="Freeform 4"/>
          <p:cNvSpPr/>
          <p:nvPr/>
        </p:nvSpPr>
        <p:spPr>
          <a:xfrm>
            <a:off x="3612644" y="7882264"/>
            <a:ext cx="2318608" cy="2292524"/>
          </a:xfrm>
          <a:custGeom>
            <a:avLst/>
            <a:gdLst/>
            <a:ahLst/>
            <a:cxnLst/>
            <a:rect l="l" t="t" r="r" b="b"/>
            <a:pathLst>
              <a:path w="2318608" h="2292524">
                <a:moveTo>
                  <a:pt x="0" y="0"/>
                </a:moveTo>
                <a:lnTo>
                  <a:pt x="2318608" y="0"/>
                </a:lnTo>
                <a:lnTo>
                  <a:pt x="2318608" y="2292523"/>
                </a:lnTo>
                <a:lnTo>
                  <a:pt x="0" y="229252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18000"/>
            </a:blip>
            <a:stretch>
              <a:fillRect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5" name="Freeform 5"/>
          <p:cNvSpPr/>
          <p:nvPr/>
        </p:nvSpPr>
        <p:spPr>
          <a:xfrm>
            <a:off x="1028700" y="1028700"/>
            <a:ext cx="5857190" cy="6853564"/>
          </a:xfrm>
          <a:custGeom>
            <a:avLst/>
            <a:gdLst/>
            <a:ahLst/>
            <a:cxnLst/>
            <a:rect l="l" t="t" r="r" b="b"/>
            <a:pathLst>
              <a:path w="5857190" h="6853564">
                <a:moveTo>
                  <a:pt x="0" y="0"/>
                </a:moveTo>
                <a:lnTo>
                  <a:pt x="5857190" y="0"/>
                </a:lnTo>
                <a:lnTo>
                  <a:pt x="5857190" y="6853564"/>
                </a:lnTo>
                <a:lnTo>
                  <a:pt x="0" y="685356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6" name="TextBox 6"/>
          <p:cNvSpPr txBox="1"/>
          <p:nvPr/>
        </p:nvSpPr>
        <p:spPr>
          <a:xfrm>
            <a:off x="8034412" y="1240130"/>
            <a:ext cx="8178096" cy="1021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09"/>
              </a:lnSpc>
            </a:pPr>
            <a:r>
              <a:rPr lang="en-US" sz="6999" b="1">
                <a:solidFill>
                  <a:srgbClr val="FFFFFF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Correlation Analysis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34412" y="3104998"/>
            <a:ext cx="8620548" cy="4314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200"/>
              </a:lnSpc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FEATURE RELATIONSHIP ANALYSIS</a:t>
            </a:r>
          </a:p>
          <a:p>
            <a:pPr algn="just">
              <a:lnSpc>
                <a:spcPts val="4200"/>
              </a:lnSpc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Strong Correlations:</a:t>
            </a:r>
          </a:p>
          <a:p>
            <a:pPr algn="just">
              <a:lnSpc>
                <a:spcPts val="4200"/>
              </a:lnSpc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• Reviews per month &amp; total reviews: +0.58</a:t>
            </a:r>
          </a:p>
          <a:p>
            <a:pPr algn="just">
              <a:lnSpc>
                <a:spcPts val="4200"/>
              </a:lnSpc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Key Insights:</a:t>
            </a:r>
          </a:p>
          <a:p>
            <a:pPr algn="just">
              <a:lnSpc>
                <a:spcPts val="4200"/>
              </a:lnSpc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• Price shows weak linear correlations</a:t>
            </a:r>
          </a:p>
          <a:p>
            <a:pPr algn="just">
              <a:lnSpc>
                <a:spcPts val="4200"/>
              </a:lnSpc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• Geographic &amp; categorical features more predictive</a:t>
            </a:r>
          </a:p>
          <a:p>
            <a:pPr algn="just">
              <a:lnSpc>
                <a:spcPts val="4200"/>
              </a:lnSpc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• Complex, non-linear relationships dominate [11,12]</a:t>
            </a:r>
          </a:p>
          <a:p>
            <a:pPr algn="just">
              <a:lnSpc>
                <a:spcPts val="4200"/>
              </a:lnSpc>
              <a:spcBef>
                <a:spcPct val="0"/>
              </a:spcBef>
            </a:pPr>
            <a:endParaRPr lang="en-US" sz="3000">
              <a:solidFill>
                <a:srgbClr val="FFFFFF"/>
              </a:solidFill>
              <a:latin typeface="Times New Roman MT"/>
              <a:ea typeface="Times New Roman MT"/>
              <a:cs typeface="Times New Roman MT"/>
              <a:sym typeface="Times New Roman MT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6421303" y="8469820"/>
            <a:ext cx="986517" cy="686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27"/>
              </a:lnSpc>
              <a:spcBef>
                <a:spcPct val="0"/>
              </a:spcBef>
            </a:pPr>
            <a:r>
              <a:rPr lang="en-US" sz="3590">
                <a:solidFill>
                  <a:srgbClr val="FFFFFF"/>
                </a:solidFill>
                <a:latin typeface="Academy"/>
                <a:ea typeface="Academy"/>
                <a:cs typeface="Academy"/>
                <a:sym typeface="Academy"/>
              </a:rPr>
              <a:t>07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333" b="-3333"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3" name="Freeform 3"/>
          <p:cNvSpPr/>
          <p:nvPr/>
        </p:nvSpPr>
        <p:spPr>
          <a:xfrm>
            <a:off x="8504896" y="4194466"/>
            <a:ext cx="8409665" cy="4287713"/>
          </a:xfrm>
          <a:custGeom>
            <a:avLst/>
            <a:gdLst/>
            <a:ahLst/>
            <a:cxnLst/>
            <a:rect l="l" t="t" r="r" b="b"/>
            <a:pathLst>
              <a:path w="8409665" h="4287713">
                <a:moveTo>
                  <a:pt x="0" y="0"/>
                </a:moveTo>
                <a:lnTo>
                  <a:pt x="8409665" y="0"/>
                </a:lnTo>
                <a:lnTo>
                  <a:pt x="8409665" y="4287714"/>
                </a:lnTo>
                <a:lnTo>
                  <a:pt x="0" y="428771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4" name="TextBox 4"/>
          <p:cNvSpPr txBox="1"/>
          <p:nvPr/>
        </p:nvSpPr>
        <p:spPr>
          <a:xfrm>
            <a:off x="1028700" y="2021774"/>
            <a:ext cx="6783855" cy="1021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09"/>
              </a:lnSpc>
            </a:pPr>
            <a:r>
              <a:rPr lang="en-US" sz="6999" b="1">
                <a:solidFill>
                  <a:srgbClr val="FFFFFF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Key Insights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85825" y="3852298"/>
            <a:ext cx="7304213" cy="4848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CORE FINDINGS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Clear geographic price stratification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Room type drives 2-3x price multipliers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Professional host segment emerging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Bimodal distribution in minimum nights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Review activity indicates market position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Statistical Significance: p &lt; 0.01 for all findings [13,14]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6421303" y="800264"/>
            <a:ext cx="986517" cy="686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27"/>
              </a:lnSpc>
              <a:spcBef>
                <a:spcPct val="0"/>
              </a:spcBef>
            </a:pPr>
            <a:r>
              <a:rPr lang="en-US" sz="3590">
                <a:solidFill>
                  <a:srgbClr val="FFFFFF"/>
                </a:solidFill>
                <a:latin typeface="Academy"/>
                <a:ea typeface="Academy"/>
                <a:cs typeface="Academy"/>
                <a:sym typeface="Academy"/>
              </a:rPr>
              <a:t>08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5444" r="-10809" b="-16049"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3" name="Freeform 3"/>
          <p:cNvSpPr/>
          <p:nvPr/>
        </p:nvSpPr>
        <p:spPr>
          <a:xfrm>
            <a:off x="-216279" y="-460097"/>
            <a:ext cx="3362077" cy="3324253"/>
          </a:xfrm>
          <a:custGeom>
            <a:avLst/>
            <a:gdLst/>
            <a:ahLst/>
            <a:cxnLst/>
            <a:rect l="l" t="t" r="r" b="b"/>
            <a:pathLst>
              <a:path w="3362077" h="3324253">
                <a:moveTo>
                  <a:pt x="0" y="0"/>
                </a:moveTo>
                <a:lnTo>
                  <a:pt x="3362077" y="0"/>
                </a:lnTo>
                <a:lnTo>
                  <a:pt x="3362077" y="3324253"/>
                </a:lnTo>
                <a:lnTo>
                  <a:pt x="0" y="332425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18000"/>
            </a:blip>
            <a:stretch>
              <a:fillRect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4" name="Freeform 4"/>
          <p:cNvSpPr/>
          <p:nvPr/>
        </p:nvSpPr>
        <p:spPr>
          <a:xfrm>
            <a:off x="3612644" y="7882264"/>
            <a:ext cx="2318608" cy="2292524"/>
          </a:xfrm>
          <a:custGeom>
            <a:avLst/>
            <a:gdLst/>
            <a:ahLst/>
            <a:cxnLst/>
            <a:rect l="l" t="t" r="r" b="b"/>
            <a:pathLst>
              <a:path w="2318608" h="2292524">
                <a:moveTo>
                  <a:pt x="0" y="0"/>
                </a:moveTo>
                <a:lnTo>
                  <a:pt x="2318608" y="0"/>
                </a:lnTo>
                <a:lnTo>
                  <a:pt x="2318608" y="2292523"/>
                </a:lnTo>
                <a:lnTo>
                  <a:pt x="0" y="229252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18000"/>
            </a:blip>
            <a:stretch>
              <a:fillRect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5" name="Freeform 5"/>
          <p:cNvSpPr/>
          <p:nvPr/>
        </p:nvSpPr>
        <p:spPr>
          <a:xfrm>
            <a:off x="586040" y="2292295"/>
            <a:ext cx="6917922" cy="5589968"/>
          </a:xfrm>
          <a:custGeom>
            <a:avLst/>
            <a:gdLst/>
            <a:ahLst/>
            <a:cxnLst/>
            <a:rect l="l" t="t" r="r" b="b"/>
            <a:pathLst>
              <a:path w="6917922" h="5589968">
                <a:moveTo>
                  <a:pt x="0" y="0"/>
                </a:moveTo>
                <a:lnTo>
                  <a:pt x="6917922" y="0"/>
                </a:lnTo>
                <a:lnTo>
                  <a:pt x="6917922" y="5589969"/>
                </a:lnTo>
                <a:lnTo>
                  <a:pt x="0" y="558996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6" name="TextBox 6"/>
          <p:cNvSpPr txBox="1"/>
          <p:nvPr/>
        </p:nvSpPr>
        <p:spPr>
          <a:xfrm>
            <a:off x="8034412" y="1125830"/>
            <a:ext cx="8178096" cy="1021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09"/>
              </a:lnSpc>
            </a:pPr>
            <a:r>
              <a:rPr lang="en-US" sz="6999" b="1">
                <a:solidFill>
                  <a:srgbClr val="FFFFFF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Recommendations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34412" y="2177995"/>
            <a:ext cx="8880150" cy="5184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60"/>
              </a:lnSpc>
            </a:pPr>
            <a:r>
              <a:rPr lang="en-US" sz="29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ACTIONABLE INSIGHTS</a:t>
            </a:r>
          </a:p>
          <a:p>
            <a:pPr algn="l">
              <a:lnSpc>
                <a:spcPts val="4060"/>
              </a:lnSpc>
            </a:pPr>
            <a:r>
              <a:rPr lang="en-US" sz="29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For New Hosts:</a:t>
            </a:r>
          </a:p>
          <a:p>
            <a:pPr marL="626111" lvl="1" indent="-313055" algn="l">
              <a:lnSpc>
                <a:spcPts val="4060"/>
              </a:lnSpc>
              <a:buFont typeface="Arial"/>
              <a:buChar char="•"/>
            </a:pPr>
            <a:r>
              <a:rPr lang="en-US" sz="29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Benchmark against borough &amp; room type averages</a:t>
            </a:r>
          </a:p>
          <a:p>
            <a:pPr marL="626111" lvl="1" indent="-313055" algn="l">
              <a:lnSpc>
                <a:spcPts val="4060"/>
              </a:lnSpc>
              <a:buFont typeface="Arial"/>
              <a:buChar char="•"/>
            </a:pPr>
            <a:r>
              <a:rPr lang="en-US" sz="29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Start competitive to generate initial reviews</a:t>
            </a:r>
          </a:p>
          <a:p>
            <a:pPr algn="l">
              <a:lnSpc>
                <a:spcPts val="4060"/>
              </a:lnSpc>
            </a:pPr>
            <a:r>
              <a:rPr lang="en-US" sz="29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For Investors:</a:t>
            </a:r>
          </a:p>
          <a:p>
            <a:pPr marL="626111" lvl="1" indent="-313055" algn="l">
              <a:lnSpc>
                <a:spcPts val="4060"/>
              </a:lnSpc>
              <a:buFont typeface="Arial"/>
              <a:buChar char="•"/>
            </a:pPr>
            <a:r>
              <a:rPr lang="en-US" sz="29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Focus on entire apartments in Manhattan/Brooklyn</a:t>
            </a:r>
          </a:p>
          <a:p>
            <a:pPr marL="626111" lvl="1" indent="-313055" algn="l">
              <a:lnSpc>
                <a:spcPts val="4060"/>
              </a:lnSpc>
              <a:buFont typeface="Arial"/>
              <a:buChar char="•"/>
            </a:pPr>
            <a:r>
              <a:rPr lang="en-US" sz="29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Consider professional management for scale</a:t>
            </a:r>
          </a:p>
          <a:p>
            <a:pPr algn="l">
              <a:lnSpc>
                <a:spcPts val="4060"/>
              </a:lnSpc>
            </a:pPr>
            <a:r>
              <a:rPr lang="en-US" sz="29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For Platform:</a:t>
            </a:r>
          </a:p>
          <a:p>
            <a:pPr marL="626111" lvl="1" indent="-313055" algn="l">
              <a:lnSpc>
                <a:spcPts val="4060"/>
              </a:lnSpc>
              <a:buFont typeface="Arial"/>
              <a:buChar char="•"/>
            </a:pPr>
            <a:r>
              <a:rPr lang="en-US" sz="29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Develop neighborhood pricing intelligence</a:t>
            </a:r>
          </a:p>
          <a:p>
            <a:pPr marL="626111" lvl="1" indent="-313055" algn="l">
              <a:lnSpc>
                <a:spcPts val="4060"/>
              </a:lnSpc>
              <a:buFont typeface="Arial"/>
              <a:buChar char="•"/>
            </a:pPr>
            <a:r>
              <a:rPr lang="en-US" sz="2900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Enhance host education programs [15]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6421303" y="8469820"/>
            <a:ext cx="986517" cy="686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27"/>
              </a:lnSpc>
              <a:spcBef>
                <a:spcPct val="0"/>
              </a:spcBef>
            </a:pPr>
            <a:r>
              <a:rPr lang="en-US" sz="3590">
                <a:solidFill>
                  <a:srgbClr val="FFFFFF"/>
                </a:solidFill>
                <a:latin typeface="Academy"/>
                <a:ea typeface="Academy"/>
                <a:cs typeface="Academy"/>
                <a:sym typeface="Academy"/>
              </a:rPr>
              <a:t>09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333" b="-3333"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3" name="TextBox 3"/>
          <p:cNvSpPr txBox="1"/>
          <p:nvPr/>
        </p:nvSpPr>
        <p:spPr>
          <a:xfrm>
            <a:off x="6759574" y="1525245"/>
            <a:ext cx="4424113" cy="1021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09"/>
              </a:lnSpc>
            </a:pPr>
            <a:r>
              <a:rPr lang="en-US" sz="6999" b="1">
                <a:solidFill>
                  <a:srgbClr val="FFFFFF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References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2816225"/>
            <a:ext cx="15885861" cy="63461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54"/>
              </a:lnSpc>
            </a:pPr>
            <a:endParaRPr/>
          </a:p>
          <a:p>
            <a:pPr algn="l">
              <a:lnSpc>
                <a:spcPts val="3154"/>
              </a:lnSpc>
            </a:pPr>
            <a:r>
              <a:rPr lang="en-US" sz="2252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[1] Inside Airbnb (2023). About the Data. http://insideairbnb.com/about.html</a:t>
            </a:r>
          </a:p>
          <a:p>
            <a:pPr algn="l">
              <a:lnSpc>
                <a:spcPts val="3154"/>
              </a:lnSpc>
            </a:pPr>
            <a:r>
              <a:rPr lang="en-US" sz="2252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[2] Chen &amp; Xie (2022). Price Optimization in Sharing Economy. Journal of Marketing Research, 59(3), 451-468.</a:t>
            </a:r>
          </a:p>
          <a:p>
            <a:pPr algn="l">
              <a:lnSpc>
                <a:spcPts val="3154"/>
              </a:lnSpc>
            </a:pPr>
            <a:r>
              <a:rPr lang="en-US" sz="2252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[3] Glaeser et al. (2021). Urban Economics and Public Policy. Harvard University Press.</a:t>
            </a:r>
          </a:p>
          <a:p>
            <a:pPr algn="l">
              <a:lnSpc>
                <a:spcPts val="3154"/>
              </a:lnSpc>
            </a:pPr>
            <a:r>
              <a:rPr lang="en-US" sz="2252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[4] Zervas et al. (2021). The Rise of the Sharing Economy. Marketing Science, 40(1), 172-191.</a:t>
            </a:r>
          </a:p>
          <a:p>
            <a:pPr algn="l">
              <a:lnSpc>
                <a:spcPts val="3154"/>
              </a:lnSpc>
            </a:pPr>
            <a:r>
              <a:rPr lang="en-US" sz="2252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[5] Guttentag (2023). Airbnb: Disruptive Innovation and the Tourism Industry. Tourism Management, 84, 104257.</a:t>
            </a:r>
          </a:p>
          <a:p>
            <a:pPr algn="l">
              <a:lnSpc>
                <a:spcPts val="3154"/>
              </a:lnSpc>
            </a:pPr>
            <a:r>
              <a:rPr lang="en-US" sz="2252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[6] Einav et al. (2022). Peer-to-Peer Markets. Annual Review of Economics, 14, 615-637.</a:t>
            </a:r>
          </a:p>
          <a:p>
            <a:pPr algn="l">
              <a:lnSpc>
                <a:spcPts val="3154"/>
              </a:lnSpc>
            </a:pPr>
            <a:r>
              <a:rPr lang="en-US" sz="2252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[7] Koh &amp; King (2021). Market Segmentation in Platform Economies. Strategic Management Journal, 42(5), 945-967.</a:t>
            </a:r>
          </a:p>
          <a:p>
            <a:pPr algn="l">
              <a:lnSpc>
                <a:spcPts val="3154"/>
              </a:lnSpc>
            </a:pPr>
            <a:r>
              <a:rPr lang="en-US" sz="2252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[8] Teubner et al. (2023). Price Determinants on Airbnb. Electronic Markets, 33(1), 15.</a:t>
            </a:r>
          </a:p>
          <a:p>
            <a:pPr algn="l">
              <a:lnSpc>
                <a:spcPts val="3154"/>
              </a:lnSpc>
            </a:pPr>
            <a:r>
              <a:rPr lang="en-US" sz="2252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[9] Farronato &amp; Fradkin (2022). The Welfare Effects of Peer Entry. American Economic Review, 112(6), 2012-2040.</a:t>
            </a:r>
          </a:p>
          <a:p>
            <a:pPr algn="l">
              <a:lnSpc>
                <a:spcPts val="3154"/>
              </a:lnSpc>
            </a:pPr>
            <a:r>
              <a:rPr lang="en-US" sz="2252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[10] Li et al. (2023). Professionalization of Peer Platforms. Management Science, 69(4), 2345-2363.</a:t>
            </a:r>
          </a:p>
          <a:p>
            <a:pPr algn="l">
              <a:lnSpc>
                <a:spcPts val="3154"/>
              </a:lnSpc>
            </a:pPr>
            <a:r>
              <a:rPr lang="en-US" sz="2252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[11] Waskom (2021). seaborn: statistical data visualization. Journal of Open Source Software, 6(60), 3021.</a:t>
            </a:r>
          </a:p>
          <a:p>
            <a:pPr algn="l">
              <a:lnSpc>
                <a:spcPts val="3154"/>
              </a:lnSpc>
            </a:pPr>
            <a:r>
              <a:rPr lang="en-US" sz="2252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[12] McKinney (2022). Python for Data Analysis. O'Reilly Media.</a:t>
            </a:r>
          </a:p>
          <a:p>
            <a:pPr algn="l">
              <a:lnSpc>
                <a:spcPts val="3154"/>
              </a:lnSpc>
            </a:pPr>
            <a:r>
              <a:rPr lang="en-US" sz="2252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[13] Field et al. (2023). Discovering Statistics Using Python. Sage Publications.</a:t>
            </a:r>
          </a:p>
          <a:p>
            <a:pPr algn="l">
              <a:lnSpc>
                <a:spcPts val="3154"/>
              </a:lnSpc>
            </a:pPr>
            <a:r>
              <a:rPr lang="en-US" sz="2252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[14] VanderPlas (2023). Python Data Science Handbook. O'Reilly Media.</a:t>
            </a:r>
          </a:p>
          <a:p>
            <a:pPr algn="l">
              <a:lnSpc>
                <a:spcPts val="3154"/>
              </a:lnSpc>
            </a:pPr>
            <a:r>
              <a:rPr lang="en-US" sz="2252">
                <a:solidFill>
                  <a:srgbClr val="FFFFFF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[15] Porter &amp; Heppelmann (2024). How Smart, Connected Products Are Transforming Companies. Harvard Business Review.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21303" y="800264"/>
            <a:ext cx="986517" cy="686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27"/>
              </a:lnSpc>
              <a:spcBef>
                <a:spcPct val="0"/>
              </a:spcBef>
            </a:pPr>
            <a:r>
              <a:rPr lang="en-US" sz="3590">
                <a:solidFill>
                  <a:srgbClr val="FFFFFF"/>
                </a:solidFill>
                <a:latin typeface="Academy"/>
                <a:ea typeface="Academy"/>
                <a:cs typeface="Academy"/>
                <a:sym typeface="Academy"/>
              </a:rPr>
              <a:t>10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333" b="-9333"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3" name="Freeform 3"/>
          <p:cNvSpPr/>
          <p:nvPr/>
        </p:nvSpPr>
        <p:spPr>
          <a:xfrm>
            <a:off x="4517060" y="717473"/>
            <a:ext cx="8852053" cy="8852053"/>
          </a:xfrm>
          <a:custGeom>
            <a:avLst/>
            <a:gdLst/>
            <a:ahLst/>
            <a:cxnLst/>
            <a:rect l="l" t="t" r="r" b="b"/>
            <a:pathLst>
              <a:path w="8852053" h="8852053">
                <a:moveTo>
                  <a:pt x="0" y="0"/>
                </a:moveTo>
                <a:lnTo>
                  <a:pt x="8852053" y="0"/>
                </a:lnTo>
                <a:lnTo>
                  <a:pt x="8852053" y="8852054"/>
                </a:lnTo>
                <a:lnTo>
                  <a:pt x="0" y="885205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7999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4" name="Freeform 4"/>
          <p:cNvSpPr/>
          <p:nvPr/>
        </p:nvSpPr>
        <p:spPr>
          <a:xfrm>
            <a:off x="11757340" y="9361396"/>
            <a:ext cx="7315200" cy="1077329"/>
          </a:xfrm>
          <a:custGeom>
            <a:avLst/>
            <a:gdLst/>
            <a:ahLst/>
            <a:cxnLst/>
            <a:rect l="l" t="t" r="r" b="b"/>
            <a:pathLst>
              <a:path w="7315200" h="1077329">
                <a:moveTo>
                  <a:pt x="0" y="0"/>
                </a:moveTo>
                <a:lnTo>
                  <a:pt x="7315200" y="0"/>
                </a:lnTo>
                <a:lnTo>
                  <a:pt x="7315200" y="1077329"/>
                </a:lnTo>
                <a:lnTo>
                  <a:pt x="0" y="107732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23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5" name="Freeform 5"/>
          <p:cNvSpPr/>
          <p:nvPr/>
        </p:nvSpPr>
        <p:spPr>
          <a:xfrm>
            <a:off x="-2337543" y="409815"/>
            <a:ext cx="7315200" cy="1077329"/>
          </a:xfrm>
          <a:custGeom>
            <a:avLst/>
            <a:gdLst/>
            <a:ahLst/>
            <a:cxnLst/>
            <a:rect l="l" t="t" r="r" b="b"/>
            <a:pathLst>
              <a:path w="7315200" h="1077329">
                <a:moveTo>
                  <a:pt x="0" y="0"/>
                </a:moveTo>
                <a:lnTo>
                  <a:pt x="7315200" y="0"/>
                </a:lnTo>
                <a:lnTo>
                  <a:pt x="7315200" y="1077330"/>
                </a:lnTo>
                <a:lnTo>
                  <a:pt x="0" y="107733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23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6" name="Freeform 6"/>
          <p:cNvSpPr/>
          <p:nvPr/>
        </p:nvSpPr>
        <p:spPr>
          <a:xfrm>
            <a:off x="2055059" y="9066332"/>
            <a:ext cx="500017" cy="500017"/>
          </a:xfrm>
          <a:custGeom>
            <a:avLst/>
            <a:gdLst/>
            <a:ahLst/>
            <a:cxnLst/>
            <a:rect l="l" t="t" r="r" b="b"/>
            <a:pathLst>
              <a:path w="500017" h="500017">
                <a:moveTo>
                  <a:pt x="0" y="0"/>
                </a:moveTo>
                <a:lnTo>
                  <a:pt x="500017" y="0"/>
                </a:lnTo>
                <a:lnTo>
                  <a:pt x="500017" y="500018"/>
                </a:lnTo>
                <a:lnTo>
                  <a:pt x="0" y="50001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7" name="Freeform 7"/>
          <p:cNvSpPr/>
          <p:nvPr/>
        </p:nvSpPr>
        <p:spPr>
          <a:xfrm>
            <a:off x="12337085" y="9149291"/>
            <a:ext cx="405695" cy="266283"/>
          </a:xfrm>
          <a:custGeom>
            <a:avLst/>
            <a:gdLst/>
            <a:ahLst/>
            <a:cxnLst/>
            <a:rect l="l" t="t" r="r" b="b"/>
            <a:pathLst>
              <a:path w="405695" h="266283">
                <a:moveTo>
                  <a:pt x="0" y="0"/>
                </a:moveTo>
                <a:lnTo>
                  <a:pt x="405694" y="0"/>
                </a:lnTo>
                <a:lnTo>
                  <a:pt x="405694" y="266283"/>
                </a:lnTo>
                <a:lnTo>
                  <a:pt x="0" y="26628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8" name="TextBox 8"/>
          <p:cNvSpPr txBox="1"/>
          <p:nvPr/>
        </p:nvSpPr>
        <p:spPr>
          <a:xfrm>
            <a:off x="4517060" y="4302440"/>
            <a:ext cx="9253880" cy="15624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41"/>
              </a:lnSpc>
            </a:pPr>
            <a:r>
              <a:rPr lang="en-US" sz="11120" b="1">
                <a:solidFill>
                  <a:srgbClr val="FFFFFF"/>
                </a:solidFill>
                <a:latin typeface="Codec Pro Bold"/>
                <a:ea typeface="Codec Pro Bold"/>
                <a:cs typeface="Codec Pro Bold"/>
                <a:sym typeface="Codec Pro Bold"/>
              </a:rPr>
              <a:t>Thank You!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758332" y="9213396"/>
            <a:ext cx="2552485" cy="315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86"/>
              </a:lnSpc>
            </a:pPr>
            <a:r>
              <a:rPr lang="en-US" sz="2243" b="1">
                <a:solidFill>
                  <a:srgbClr val="FFFFFF"/>
                </a:solidFill>
                <a:latin typeface="Codec Pro Bold"/>
                <a:ea typeface="Codec Pro Bold"/>
                <a:cs typeface="Codec Pro Bold"/>
                <a:sym typeface="Codec Pro Bold"/>
              </a:rPr>
              <a:t>07824 574975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961854" y="9168341"/>
            <a:ext cx="4523127" cy="315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86"/>
              </a:lnSpc>
            </a:pPr>
            <a:r>
              <a:rPr lang="en-US" sz="2243" b="1">
                <a:solidFill>
                  <a:srgbClr val="FFFFFF"/>
                </a:solidFill>
                <a:latin typeface="Codec Pro Bold"/>
                <a:ea typeface="Codec Pro Bold"/>
                <a:cs typeface="Codec Pro Bold"/>
                <a:sym typeface="Codec Pro Bold"/>
              </a:rPr>
              <a:t>2513674@student.uwtsd.ac.uk</a:t>
            </a:r>
          </a:p>
        </p:txBody>
      </p:sp>
      <p:sp>
        <p:nvSpPr>
          <p:cNvPr id="11" name="Freeform 11"/>
          <p:cNvSpPr/>
          <p:nvPr/>
        </p:nvSpPr>
        <p:spPr>
          <a:xfrm>
            <a:off x="6795942" y="9066332"/>
            <a:ext cx="4961398" cy="452589"/>
          </a:xfrm>
          <a:custGeom>
            <a:avLst/>
            <a:gdLst/>
            <a:ahLst/>
            <a:cxnLst/>
            <a:rect l="l" t="t" r="r" b="b"/>
            <a:pathLst>
              <a:path w="4961398" h="452589">
                <a:moveTo>
                  <a:pt x="0" y="0"/>
                </a:moveTo>
                <a:lnTo>
                  <a:pt x="4961398" y="0"/>
                </a:lnTo>
                <a:lnTo>
                  <a:pt x="4961398" y="452589"/>
                </a:lnTo>
                <a:lnTo>
                  <a:pt x="0" y="452589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AE"/>
          </a:p>
        </p:txBody>
      </p:sp>
      <p:sp>
        <p:nvSpPr>
          <p:cNvPr id="12" name="TextBox 12"/>
          <p:cNvSpPr txBox="1"/>
          <p:nvPr/>
        </p:nvSpPr>
        <p:spPr>
          <a:xfrm>
            <a:off x="8090314" y="9124888"/>
            <a:ext cx="2092044" cy="3257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  <a:spcBef>
                <a:spcPct val="0"/>
              </a:spcBef>
            </a:pPr>
            <a:r>
              <a:rPr lang="en-US" sz="1800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www.tuhinht.me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770</Words>
  <Application>Microsoft Office PowerPoint</Application>
  <PresentationFormat>Custom</PresentationFormat>
  <Paragraphs>102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2" baseType="lpstr">
      <vt:lpstr>Times New Roman MT</vt:lpstr>
      <vt:lpstr>Academy</vt:lpstr>
      <vt:lpstr>Arial</vt:lpstr>
      <vt:lpstr>Codec Pro Bold</vt:lpstr>
      <vt:lpstr>Poppins Bold</vt:lpstr>
      <vt:lpstr>Calibri</vt:lpstr>
      <vt:lpstr>Times New Roman MT Bold</vt:lpstr>
      <vt:lpstr>Times New Roman MT Bold Italics</vt:lpstr>
      <vt:lpstr>Tex Gyre Bonum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Purple Futuristic Modern Artificial Intelligence Project Presentation</dc:title>
  <cp:lastModifiedBy>Tareque Hasnat Tuhin (2513674)</cp:lastModifiedBy>
  <cp:revision>2</cp:revision>
  <dcterms:created xsi:type="dcterms:W3CDTF">2006-08-16T00:00:00Z</dcterms:created>
  <dcterms:modified xsi:type="dcterms:W3CDTF">2025-11-02T08:44:38Z</dcterms:modified>
  <dc:identifier>DAG3fgZbvR4</dc:identifier>
</cp:coreProperties>
</file>