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78" d="100"/>
          <a:sy n="78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5F3279-7406-4879-9233-FB1ABFC6319E}" type="doc">
      <dgm:prSet loTypeId="urn:microsoft.com/office/officeart/2009/3/layout/FramedTextPicture" loCatId="picture" qsTypeId="urn:microsoft.com/office/officeart/2005/8/quickstyle/simple1" qsCatId="simple" csTypeId="urn:microsoft.com/office/officeart/2005/8/colors/accent1_2" csCatId="accent1" phldr="1"/>
      <dgm:spPr/>
    </dgm:pt>
    <dgm:pt modelId="{126920DC-939B-4228-A198-4C013CC5C6B9}">
      <dgm:prSet phldrT="[Text]" custT="1"/>
      <dgm:spPr/>
      <dgm:t>
        <a:bodyPr/>
        <a:lstStyle/>
        <a:p>
          <a:r>
            <a:rPr lang="en-US" sz="3600" dirty="0">
              <a:latin typeface="Arial Black" panose="020B0A04020102020204" pitchFamily="34" charset="0"/>
            </a:rPr>
            <a:t>Conclusion </a:t>
          </a:r>
          <a:endParaRPr lang="en-GB" sz="3600" dirty="0">
            <a:latin typeface="Arial Black" panose="020B0A04020102020204" pitchFamily="34" charset="0"/>
          </a:endParaRPr>
        </a:p>
      </dgm:t>
    </dgm:pt>
    <dgm:pt modelId="{043069AF-200A-401F-AFFA-721EACD7A067}" type="parTrans" cxnId="{2B3B8DB0-079A-45B8-BD71-55E89E8378B5}">
      <dgm:prSet/>
      <dgm:spPr/>
      <dgm:t>
        <a:bodyPr/>
        <a:lstStyle/>
        <a:p>
          <a:endParaRPr lang="en-GB"/>
        </a:p>
      </dgm:t>
    </dgm:pt>
    <dgm:pt modelId="{274D6B69-CE53-42DA-86D9-F67694DFEA37}" type="sibTrans" cxnId="{2B3B8DB0-079A-45B8-BD71-55E89E8378B5}">
      <dgm:prSet/>
      <dgm:spPr/>
      <dgm:t>
        <a:bodyPr/>
        <a:lstStyle/>
        <a:p>
          <a:endParaRPr lang="en-GB"/>
        </a:p>
      </dgm:t>
    </dgm:pt>
    <dgm:pt modelId="{DB6DF535-1F60-40E2-995A-2DE5482C2308}" type="pres">
      <dgm:prSet presAssocID="{A75F3279-7406-4879-9233-FB1ABFC6319E}" presName="Name0" presStyleCnt="0">
        <dgm:presLayoutVars>
          <dgm:chMax/>
          <dgm:chPref/>
          <dgm:dir/>
        </dgm:presLayoutVars>
      </dgm:prSet>
      <dgm:spPr/>
    </dgm:pt>
    <dgm:pt modelId="{D330AB7D-B095-4D99-8D0E-EFB7F2220812}" type="pres">
      <dgm:prSet presAssocID="{126920DC-939B-4228-A198-4C013CC5C6B9}" presName="composite" presStyleCnt="0">
        <dgm:presLayoutVars>
          <dgm:chMax/>
          <dgm:chPref/>
        </dgm:presLayoutVars>
      </dgm:prSet>
      <dgm:spPr/>
    </dgm:pt>
    <dgm:pt modelId="{692CE079-91FE-467C-8064-83D4386A5722}" type="pres">
      <dgm:prSet presAssocID="{126920DC-939B-4228-A198-4C013CC5C6B9}" presName="Image" presStyleLbl="bgImgPlace1" presStyleIdx="0" presStyleCnt="1" custScaleX="273769" custScaleY="158651" custLinFactNeighborX="2878" custLinFactNeighborY="12951"/>
      <dgm:spPr>
        <a:blipFill>
          <a:blip xmlns:r="http://schemas.openxmlformats.org/officeDocument/2006/relationships" r:embed="rId1"/>
          <a:srcRect/>
          <a:stretch>
            <a:fillRect t="-25000" b="-25000"/>
          </a:stretch>
        </a:blipFill>
      </dgm:spPr>
    </dgm:pt>
    <dgm:pt modelId="{0D23F646-8DE1-4ADA-8740-887284B3193F}" type="pres">
      <dgm:prSet presAssocID="{126920DC-939B-4228-A198-4C013CC5C6B9}" presName="ParentText" presStyleLbl="revTx" presStyleIdx="0" presStyleCnt="1" custScaleX="454475">
        <dgm:presLayoutVars>
          <dgm:chMax val="0"/>
          <dgm:chPref val="0"/>
          <dgm:bulletEnabled val="1"/>
        </dgm:presLayoutVars>
      </dgm:prSet>
      <dgm:spPr/>
    </dgm:pt>
    <dgm:pt modelId="{DE30D216-50EF-425E-B4AD-24601CA41FCE}" type="pres">
      <dgm:prSet presAssocID="{126920DC-939B-4228-A198-4C013CC5C6B9}" presName="tlFrame" presStyleLbl="node1" presStyleIdx="0" presStyleCnt="4"/>
      <dgm:spPr/>
    </dgm:pt>
    <dgm:pt modelId="{FA034C1E-C1A4-49AF-9768-DE9D6F48ADD3}" type="pres">
      <dgm:prSet presAssocID="{126920DC-939B-4228-A198-4C013CC5C6B9}" presName="trFrame" presStyleLbl="node1" presStyleIdx="1" presStyleCnt="4"/>
      <dgm:spPr/>
    </dgm:pt>
    <dgm:pt modelId="{637A02ED-AC26-40E7-96A0-6FFDD6CB509E}" type="pres">
      <dgm:prSet presAssocID="{126920DC-939B-4228-A198-4C013CC5C6B9}" presName="blFrame" presStyleLbl="node1" presStyleIdx="2" presStyleCnt="4"/>
      <dgm:spPr/>
    </dgm:pt>
    <dgm:pt modelId="{1E1A0D94-71CB-44F5-9D0D-DBFD21B1270C}" type="pres">
      <dgm:prSet presAssocID="{126920DC-939B-4228-A198-4C013CC5C6B9}" presName="brFrame" presStyleLbl="node1" presStyleIdx="3" presStyleCnt="4"/>
      <dgm:spPr/>
    </dgm:pt>
  </dgm:ptLst>
  <dgm:cxnLst>
    <dgm:cxn modelId="{F8C0C51E-7921-46B4-B93D-14EE36A2C6ED}" type="presOf" srcId="{126920DC-939B-4228-A198-4C013CC5C6B9}" destId="{0D23F646-8DE1-4ADA-8740-887284B3193F}" srcOrd="0" destOrd="0" presId="urn:microsoft.com/office/officeart/2009/3/layout/FramedTextPicture"/>
    <dgm:cxn modelId="{2B3B8DB0-079A-45B8-BD71-55E89E8378B5}" srcId="{A75F3279-7406-4879-9233-FB1ABFC6319E}" destId="{126920DC-939B-4228-A198-4C013CC5C6B9}" srcOrd="0" destOrd="0" parTransId="{043069AF-200A-401F-AFFA-721EACD7A067}" sibTransId="{274D6B69-CE53-42DA-86D9-F67694DFEA37}"/>
    <dgm:cxn modelId="{07A794D5-785F-457A-BAF5-D48F21B15A7E}" type="presOf" srcId="{A75F3279-7406-4879-9233-FB1ABFC6319E}" destId="{DB6DF535-1F60-40E2-995A-2DE5482C2308}" srcOrd="0" destOrd="0" presId="urn:microsoft.com/office/officeart/2009/3/layout/FramedTextPicture"/>
    <dgm:cxn modelId="{4A003D79-6EFD-4D76-9330-D28D34C52954}" type="presParOf" srcId="{DB6DF535-1F60-40E2-995A-2DE5482C2308}" destId="{D330AB7D-B095-4D99-8D0E-EFB7F2220812}" srcOrd="0" destOrd="0" presId="urn:microsoft.com/office/officeart/2009/3/layout/FramedTextPicture"/>
    <dgm:cxn modelId="{9D707F80-C57E-4A83-AB37-6C19ABEB8499}" type="presParOf" srcId="{D330AB7D-B095-4D99-8D0E-EFB7F2220812}" destId="{692CE079-91FE-467C-8064-83D4386A5722}" srcOrd="0" destOrd="0" presId="urn:microsoft.com/office/officeart/2009/3/layout/FramedTextPicture"/>
    <dgm:cxn modelId="{BB8C2F52-CB23-454F-A67D-5121A659E36C}" type="presParOf" srcId="{D330AB7D-B095-4D99-8D0E-EFB7F2220812}" destId="{0D23F646-8DE1-4ADA-8740-887284B3193F}" srcOrd="1" destOrd="0" presId="urn:microsoft.com/office/officeart/2009/3/layout/FramedTextPicture"/>
    <dgm:cxn modelId="{DA33C2F0-ACF2-45A7-BD2E-5814A43BDFCF}" type="presParOf" srcId="{D330AB7D-B095-4D99-8D0E-EFB7F2220812}" destId="{DE30D216-50EF-425E-B4AD-24601CA41FCE}" srcOrd="2" destOrd="0" presId="urn:microsoft.com/office/officeart/2009/3/layout/FramedTextPicture"/>
    <dgm:cxn modelId="{13AF4F35-069D-4E7C-97D0-98C8991A418A}" type="presParOf" srcId="{D330AB7D-B095-4D99-8D0E-EFB7F2220812}" destId="{FA034C1E-C1A4-49AF-9768-DE9D6F48ADD3}" srcOrd="3" destOrd="0" presId="urn:microsoft.com/office/officeart/2009/3/layout/FramedTextPicture"/>
    <dgm:cxn modelId="{3DF3E8D1-B9F5-4FB3-BB15-0AF6F6D1B76F}" type="presParOf" srcId="{D330AB7D-B095-4D99-8D0E-EFB7F2220812}" destId="{637A02ED-AC26-40E7-96A0-6FFDD6CB509E}" srcOrd="4" destOrd="0" presId="urn:microsoft.com/office/officeart/2009/3/layout/FramedTextPicture"/>
    <dgm:cxn modelId="{786655A2-956B-4A0B-8C2A-CA17AC5D388C}" type="presParOf" srcId="{D330AB7D-B095-4D99-8D0E-EFB7F2220812}" destId="{1E1A0D94-71CB-44F5-9D0D-DBFD21B1270C}" srcOrd="5" destOrd="0" presId="urn:microsoft.com/office/officeart/2009/3/layout/FramedTextPicture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DB179-D104-46A8-81B9-F7ACABE539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3C8F8B-9C47-4423-8146-108725C9F2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 Black" panose="020B0A04020102020204" pitchFamily="34" charset="0"/>
              <a:cs typeface="Arial" panose="020B0604020202020204" pitchFamily="34" charset="0"/>
            </a:rPr>
            <a:t>TikTok offers immense marketing potential with its wide reach, creativity, and engagement tools.</a:t>
          </a:r>
        </a:p>
      </dgm:t>
    </dgm:pt>
    <dgm:pt modelId="{4643653A-50D3-47EA-AF2F-9D51BDCD397F}" type="parTrans" cxnId="{67738318-B6D4-43E1-BEA3-647EBED11F8A}">
      <dgm:prSet/>
      <dgm:spPr/>
      <dgm:t>
        <a:bodyPr/>
        <a:lstStyle/>
        <a:p>
          <a:endParaRPr lang="en-US"/>
        </a:p>
      </dgm:t>
    </dgm:pt>
    <dgm:pt modelId="{2F5961E8-B6F6-47BD-928C-13EC6F57341C}" type="sibTrans" cxnId="{67738318-B6D4-43E1-BEA3-647EBED11F8A}">
      <dgm:prSet/>
      <dgm:spPr/>
      <dgm:t>
        <a:bodyPr/>
        <a:lstStyle/>
        <a:p>
          <a:endParaRPr lang="en-US"/>
        </a:p>
      </dgm:t>
    </dgm:pt>
    <dgm:pt modelId="{D24A47A4-FFBE-4725-B2F5-845DC22E97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 Black" panose="020B0A04020102020204" pitchFamily="34" charset="0"/>
            </a:rPr>
            <a:t>However, businesses must navigate its challenges, from content saturation to ethical concerns.</a:t>
          </a:r>
        </a:p>
      </dgm:t>
    </dgm:pt>
    <dgm:pt modelId="{76909522-1CAB-4CD7-ABD8-B0193EB9949E}" type="parTrans" cxnId="{510A5A3F-520A-44EE-B4AD-6A2E290ADD6A}">
      <dgm:prSet/>
      <dgm:spPr/>
      <dgm:t>
        <a:bodyPr/>
        <a:lstStyle/>
        <a:p>
          <a:endParaRPr lang="en-US"/>
        </a:p>
      </dgm:t>
    </dgm:pt>
    <dgm:pt modelId="{C2B75D7C-F529-468C-AB7F-65224535C0F9}" type="sibTrans" cxnId="{510A5A3F-520A-44EE-B4AD-6A2E290ADD6A}">
      <dgm:prSet/>
      <dgm:spPr/>
      <dgm:t>
        <a:bodyPr/>
        <a:lstStyle/>
        <a:p>
          <a:endParaRPr lang="en-US"/>
        </a:p>
      </dgm:t>
    </dgm:pt>
    <dgm:pt modelId="{E5EA8704-52CA-401B-9304-4B06A02F9B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 Black" panose="020B0A04020102020204" pitchFamily="34" charset="0"/>
            </a:rPr>
            <a:t>A balanced, informed strategy is key to maximizing TikTok’s benefits while minimizing risks.</a:t>
          </a:r>
        </a:p>
      </dgm:t>
    </dgm:pt>
    <dgm:pt modelId="{9100EABF-FB53-40CA-836C-2CE7D11934AF}" type="parTrans" cxnId="{3DB4C944-E0C6-4CC7-BA63-035C6A9B6A49}">
      <dgm:prSet/>
      <dgm:spPr/>
      <dgm:t>
        <a:bodyPr/>
        <a:lstStyle/>
        <a:p>
          <a:endParaRPr lang="en-US"/>
        </a:p>
      </dgm:t>
    </dgm:pt>
    <dgm:pt modelId="{D4FC28EB-64E6-45E6-A86D-A2B8F54B4ECF}" type="sibTrans" cxnId="{3DB4C944-E0C6-4CC7-BA63-035C6A9B6A49}">
      <dgm:prSet/>
      <dgm:spPr/>
      <dgm:t>
        <a:bodyPr/>
        <a:lstStyle/>
        <a:p>
          <a:endParaRPr lang="en-US"/>
        </a:p>
      </dgm:t>
    </dgm:pt>
    <dgm:pt modelId="{BC9EBED1-507F-47EA-874D-0131C1629B26}" type="pres">
      <dgm:prSet presAssocID="{C22DB179-D104-46A8-81B9-F7ACABE5397A}" presName="root" presStyleCnt="0">
        <dgm:presLayoutVars>
          <dgm:dir/>
          <dgm:resizeHandles val="exact"/>
        </dgm:presLayoutVars>
      </dgm:prSet>
      <dgm:spPr/>
    </dgm:pt>
    <dgm:pt modelId="{E3216387-39FB-4D34-953E-395BA87A158B}" type="pres">
      <dgm:prSet presAssocID="{2D3C8F8B-9C47-4423-8146-108725C9F2A3}" presName="compNode" presStyleCnt="0"/>
      <dgm:spPr/>
    </dgm:pt>
    <dgm:pt modelId="{4DC1B71D-A4B0-41B9-8E82-72DD543AD99E}" type="pres">
      <dgm:prSet presAssocID="{2D3C8F8B-9C47-4423-8146-108725C9F2A3}" presName="bgRect" presStyleLbl="bgShp" presStyleIdx="0" presStyleCnt="3"/>
      <dgm:spPr/>
    </dgm:pt>
    <dgm:pt modelId="{79280B44-55A0-4EEF-B5A5-A0563490775A}" type="pres">
      <dgm:prSet presAssocID="{2D3C8F8B-9C47-4423-8146-108725C9F2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7C85BC88-55C5-4E5E-9186-932EEA4AB568}" type="pres">
      <dgm:prSet presAssocID="{2D3C8F8B-9C47-4423-8146-108725C9F2A3}" presName="spaceRect" presStyleCnt="0"/>
      <dgm:spPr/>
    </dgm:pt>
    <dgm:pt modelId="{03407CCA-C157-47B1-B989-6D47B41469B6}" type="pres">
      <dgm:prSet presAssocID="{2D3C8F8B-9C47-4423-8146-108725C9F2A3}" presName="parTx" presStyleLbl="revTx" presStyleIdx="0" presStyleCnt="3">
        <dgm:presLayoutVars>
          <dgm:chMax val="0"/>
          <dgm:chPref val="0"/>
        </dgm:presLayoutVars>
      </dgm:prSet>
      <dgm:spPr/>
    </dgm:pt>
    <dgm:pt modelId="{E386A329-DF14-444E-92E3-3EB1AFF557DD}" type="pres">
      <dgm:prSet presAssocID="{2F5961E8-B6F6-47BD-928C-13EC6F57341C}" presName="sibTrans" presStyleCnt="0"/>
      <dgm:spPr/>
    </dgm:pt>
    <dgm:pt modelId="{6702A1F7-B300-45AC-86BC-D402720D09D2}" type="pres">
      <dgm:prSet presAssocID="{D24A47A4-FFBE-4725-B2F5-845DC22E9796}" presName="compNode" presStyleCnt="0"/>
      <dgm:spPr/>
    </dgm:pt>
    <dgm:pt modelId="{C9856D42-EB63-44D0-A2E9-9398E60E71B3}" type="pres">
      <dgm:prSet presAssocID="{D24A47A4-FFBE-4725-B2F5-845DC22E9796}" presName="bgRect" presStyleLbl="bgShp" presStyleIdx="1" presStyleCnt="3"/>
      <dgm:spPr/>
    </dgm:pt>
    <dgm:pt modelId="{BBBD4105-2824-4F6D-BA16-B48C6548B664}" type="pres">
      <dgm:prSet presAssocID="{D24A47A4-FFBE-4725-B2F5-845DC22E97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797FA78-268E-4915-8A53-3964E56D6C87}" type="pres">
      <dgm:prSet presAssocID="{D24A47A4-FFBE-4725-B2F5-845DC22E9796}" presName="spaceRect" presStyleCnt="0"/>
      <dgm:spPr/>
    </dgm:pt>
    <dgm:pt modelId="{1667AB5D-7335-48F1-BA01-95FB12C20D14}" type="pres">
      <dgm:prSet presAssocID="{D24A47A4-FFBE-4725-B2F5-845DC22E9796}" presName="parTx" presStyleLbl="revTx" presStyleIdx="1" presStyleCnt="3">
        <dgm:presLayoutVars>
          <dgm:chMax val="0"/>
          <dgm:chPref val="0"/>
        </dgm:presLayoutVars>
      </dgm:prSet>
      <dgm:spPr/>
    </dgm:pt>
    <dgm:pt modelId="{C0F0242D-3968-486C-BE07-045908931FA1}" type="pres">
      <dgm:prSet presAssocID="{C2B75D7C-F529-468C-AB7F-65224535C0F9}" presName="sibTrans" presStyleCnt="0"/>
      <dgm:spPr/>
    </dgm:pt>
    <dgm:pt modelId="{2BB911CA-5B36-4B56-93E1-A73F74700A25}" type="pres">
      <dgm:prSet presAssocID="{E5EA8704-52CA-401B-9304-4B06A02F9B97}" presName="compNode" presStyleCnt="0"/>
      <dgm:spPr/>
    </dgm:pt>
    <dgm:pt modelId="{E31727A3-96C5-43A2-8F71-A2E0D828E613}" type="pres">
      <dgm:prSet presAssocID="{E5EA8704-52CA-401B-9304-4B06A02F9B97}" presName="bgRect" presStyleLbl="bgShp" presStyleIdx="2" presStyleCnt="3"/>
      <dgm:spPr/>
    </dgm:pt>
    <dgm:pt modelId="{9A41DBC1-A64C-4CC2-B052-38AE3DEC5835}" type="pres">
      <dgm:prSet presAssocID="{E5EA8704-52CA-401B-9304-4B06A02F9B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57D6F53-7BA0-4430-B6E0-A1D20FC0899F}" type="pres">
      <dgm:prSet presAssocID="{E5EA8704-52CA-401B-9304-4B06A02F9B97}" presName="spaceRect" presStyleCnt="0"/>
      <dgm:spPr/>
    </dgm:pt>
    <dgm:pt modelId="{4DF74562-15CD-4324-8757-42DD3D06D5C0}" type="pres">
      <dgm:prSet presAssocID="{E5EA8704-52CA-401B-9304-4B06A02F9B9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65DDE04-CDA4-4F03-A04F-A455FB4A2E7B}" type="presOf" srcId="{D24A47A4-FFBE-4725-B2F5-845DC22E9796}" destId="{1667AB5D-7335-48F1-BA01-95FB12C20D14}" srcOrd="0" destOrd="0" presId="urn:microsoft.com/office/officeart/2018/2/layout/IconVerticalSolidList"/>
    <dgm:cxn modelId="{A0AD320B-AB29-4E16-9648-D91268C9AD6D}" type="presOf" srcId="{C22DB179-D104-46A8-81B9-F7ACABE5397A}" destId="{BC9EBED1-507F-47EA-874D-0131C1629B26}" srcOrd="0" destOrd="0" presId="urn:microsoft.com/office/officeart/2018/2/layout/IconVerticalSolidList"/>
    <dgm:cxn modelId="{67738318-B6D4-43E1-BEA3-647EBED11F8A}" srcId="{C22DB179-D104-46A8-81B9-F7ACABE5397A}" destId="{2D3C8F8B-9C47-4423-8146-108725C9F2A3}" srcOrd="0" destOrd="0" parTransId="{4643653A-50D3-47EA-AF2F-9D51BDCD397F}" sibTransId="{2F5961E8-B6F6-47BD-928C-13EC6F57341C}"/>
    <dgm:cxn modelId="{510A5A3F-520A-44EE-B4AD-6A2E290ADD6A}" srcId="{C22DB179-D104-46A8-81B9-F7ACABE5397A}" destId="{D24A47A4-FFBE-4725-B2F5-845DC22E9796}" srcOrd="1" destOrd="0" parTransId="{76909522-1CAB-4CD7-ABD8-B0193EB9949E}" sibTransId="{C2B75D7C-F529-468C-AB7F-65224535C0F9}"/>
    <dgm:cxn modelId="{3DB4C944-E0C6-4CC7-BA63-035C6A9B6A49}" srcId="{C22DB179-D104-46A8-81B9-F7ACABE5397A}" destId="{E5EA8704-52CA-401B-9304-4B06A02F9B97}" srcOrd="2" destOrd="0" parTransId="{9100EABF-FB53-40CA-836C-2CE7D11934AF}" sibTransId="{D4FC28EB-64E6-45E6-A86D-A2B8F54B4ECF}"/>
    <dgm:cxn modelId="{F0AD9B7D-0A3B-4688-A5E9-7DBC7F5B6835}" type="presOf" srcId="{2D3C8F8B-9C47-4423-8146-108725C9F2A3}" destId="{03407CCA-C157-47B1-B989-6D47B41469B6}" srcOrd="0" destOrd="0" presId="urn:microsoft.com/office/officeart/2018/2/layout/IconVerticalSolidList"/>
    <dgm:cxn modelId="{C3D1129A-E108-4EBC-9392-F63763A86882}" type="presOf" srcId="{E5EA8704-52CA-401B-9304-4B06A02F9B97}" destId="{4DF74562-15CD-4324-8757-42DD3D06D5C0}" srcOrd="0" destOrd="0" presId="urn:microsoft.com/office/officeart/2018/2/layout/IconVerticalSolidList"/>
    <dgm:cxn modelId="{C5B61959-3B47-40CE-9FD7-00775FF53E40}" type="presParOf" srcId="{BC9EBED1-507F-47EA-874D-0131C1629B26}" destId="{E3216387-39FB-4D34-953E-395BA87A158B}" srcOrd="0" destOrd="0" presId="urn:microsoft.com/office/officeart/2018/2/layout/IconVerticalSolidList"/>
    <dgm:cxn modelId="{7C697450-C229-4937-B42B-3638E3E81B3A}" type="presParOf" srcId="{E3216387-39FB-4D34-953E-395BA87A158B}" destId="{4DC1B71D-A4B0-41B9-8E82-72DD543AD99E}" srcOrd="0" destOrd="0" presId="urn:microsoft.com/office/officeart/2018/2/layout/IconVerticalSolidList"/>
    <dgm:cxn modelId="{07DCC07B-F16E-4FFB-B210-9EB6EE6E9A22}" type="presParOf" srcId="{E3216387-39FB-4D34-953E-395BA87A158B}" destId="{79280B44-55A0-4EEF-B5A5-A0563490775A}" srcOrd="1" destOrd="0" presId="urn:microsoft.com/office/officeart/2018/2/layout/IconVerticalSolidList"/>
    <dgm:cxn modelId="{CDCD833D-49A1-4DF8-A1E6-0A48812077DD}" type="presParOf" srcId="{E3216387-39FB-4D34-953E-395BA87A158B}" destId="{7C85BC88-55C5-4E5E-9186-932EEA4AB568}" srcOrd="2" destOrd="0" presId="urn:microsoft.com/office/officeart/2018/2/layout/IconVerticalSolidList"/>
    <dgm:cxn modelId="{C897D03D-CC9B-45A8-804B-3A5329B03C44}" type="presParOf" srcId="{E3216387-39FB-4D34-953E-395BA87A158B}" destId="{03407CCA-C157-47B1-B989-6D47B41469B6}" srcOrd="3" destOrd="0" presId="urn:microsoft.com/office/officeart/2018/2/layout/IconVerticalSolidList"/>
    <dgm:cxn modelId="{58FE4774-E6B7-417B-AA01-8B369993953D}" type="presParOf" srcId="{BC9EBED1-507F-47EA-874D-0131C1629B26}" destId="{E386A329-DF14-444E-92E3-3EB1AFF557DD}" srcOrd="1" destOrd="0" presId="urn:microsoft.com/office/officeart/2018/2/layout/IconVerticalSolidList"/>
    <dgm:cxn modelId="{390CD08C-F434-42D5-826C-B7C65F41607F}" type="presParOf" srcId="{BC9EBED1-507F-47EA-874D-0131C1629B26}" destId="{6702A1F7-B300-45AC-86BC-D402720D09D2}" srcOrd="2" destOrd="0" presId="urn:microsoft.com/office/officeart/2018/2/layout/IconVerticalSolidList"/>
    <dgm:cxn modelId="{5BE5EC60-0F43-4F36-B2C3-0FA6139C2274}" type="presParOf" srcId="{6702A1F7-B300-45AC-86BC-D402720D09D2}" destId="{C9856D42-EB63-44D0-A2E9-9398E60E71B3}" srcOrd="0" destOrd="0" presId="urn:microsoft.com/office/officeart/2018/2/layout/IconVerticalSolidList"/>
    <dgm:cxn modelId="{940B00A2-EC0C-4F3C-AA92-B14F8E04F94C}" type="presParOf" srcId="{6702A1F7-B300-45AC-86BC-D402720D09D2}" destId="{BBBD4105-2824-4F6D-BA16-B48C6548B664}" srcOrd="1" destOrd="0" presId="urn:microsoft.com/office/officeart/2018/2/layout/IconVerticalSolidList"/>
    <dgm:cxn modelId="{06DDE231-64F9-4B82-B51B-B8E9635706FB}" type="presParOf" srcId="{6702A1F7-B300-45AC-86BC-D402720D09D2}" destId="{3797FA78-268E-4915-8A53-3964E56D6C87}" srcOrd="2" destOrd="0" presId="urn:microsoft.com/office/officeart/2018/2/layout/IconVerticalSolidList"/>
    <dgm:cxn modelId="{A61C5F6E-BEEC-413A-84C2-683CBF148B34}" type="presParOf" srcId="{6702A1F7-B300-45AC-86BC-D402720D09D2}" destId="{1667AB5D-7335-48F1-BA01-95FB12C20D14}" srcOrd="3" destOrd="0" presId="urn:microsoft.com/office/officeart/2018/2/layout/IconVerticalSolidList"/>
    <dgm:cxn modelId="{9E129C58-E3AC-41C1-950C-FBDE41F7E280}" type="presParOf" srcId="{BC9EBED1-507F-47EA-874D-0131C1629B26}" destId="{C0F0242D-3968-486C-BE07-045908931FA1}" srcOrd="3" destOrd="0" presId="urn:microsoft.com/office/officeart/2018/2/layout/IconVerticalSolidList"/>
    <dgm:cxn modelId="{C2B6BACE-5D56-46D2-92CE-108F0B91C2B0}" type="presParOf" srcId="{BC9EBED1-507F-47EA-874D-0131C1629B26}" destId="{2BB911CA-5B36-4B56-93E1-A73F74700A25}" srcOrd="4" destOrd="0" presId="urn:microsoft.com/office/officeart/2018/2/layout/IconVerticalSolidList"/>
    <dgm:cxn modelId="{07AD62B0-517C-4B04-8A93-6D9AA3C9089E}" type="presParOf" srcId="{2BB911CA-5B36-4B56-93E1-A73F74700A25}" destId="{E31727A3-96C5-43A2-8F71-A2E0D828E613}" srcOrd="0" destOrd="0" presId="urn:microsoft.com/office/officeart/2018/2/layout/IconVerticalSolidList"/>
    <dgm:cxn modelId="{439F6AD0-518D-45C8-8B02-154B2B699BB2}" type="presParOf" srcId="{2BB911CA-5B36-4B56-93E1-A73F74700A25}" destId="{9A41DBC1-A64C-4CC2-B052-38AE3DEC5835}" srcOrd="1" destOrd="0" presId="urn:microsoft.com/office/officeart/2018/2/layout/IconVerticalSolidList"/>
    <dgm:cxn modelId="{6B69709E-C45A-4B2A-9C2E-0CFF6F8EB245}" type="presParOf" srcId="{2BB911CA-5B36-4B56-93E1-A73F74700A25}" destId="{F57D6F53-7BA0-4430-B6E0-A1D20FC0899F}" srcOrd="2" destOrd="0" presId="urn:microsoft.com/office/officeart/2018/2/layout/IconVerticalSolidList"/>
    <dgm:cxn modelId="{CD20C698-91D7-45EC-B6FE-C1FBFD7A8557}" type="presParOf" srcId="{2BB911CA-5B36-4B56-93E1-A73F74700A25}" destId="{4DF74562-15CD-4324-8757-42DD3D06D5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CE079-91FE-467C-8064-83D4386A5722}">
      <dsp:nvSpPr>
        <dsp:cNvPr id="0" name=""/>
        <dsp:cNvSpPr/>
      </dsp:nvSpPr>
      <dsp:spPr>
        <a:xfrm>
          <a:off x="1413655" y="68644"/>
          <a:ext cx="2154428" cy="832334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t="-25000" b="-25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3F646-8DE1-4ADA-8740-887284B3193F}">
      <dsp:nvSpPr>
        <dsp:cNvPr id="0" name=""/>
        <dsp:cNvSpPr/>
      </dsp:nvSpPr>
      <dsp:spPr>
        <a:xfrm>
          <a:off x="918506" y="711988"/>
          <a:ext cx="5067013" cy="688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rial Black" panose="020B0A04020102020204" pitchFamily="34" charset="0"/>
            </a:rPr>
            <a:t>Conclusion </a:t>
          </a:r>
          <a:endParaRPr lang="en-GB" sz="3600" kern="1200" dirty="0">
            <a:latin typeface="Arial Black" panose="020B0A04020102020204" pitchFamily="34" charset="0"/>
          </a:endParaRPr>
        </a:p>
      </dsp:txBody>
      <dsp:txXfrm>
        <a:off x="918506" y="711988"/>
        <a:ext cx="5067013" cy="688663"/>
      </dsp:txXfrm>
    </dsp:sp>
    <dsp:sp modelId="{DE30D216-50EF-425E-B4AD-24601CA41FCE}">
      <dsp:nvSpPr>
        <dsp:cNvPr id="0" name=""/>
        <dsp:cNvSpPr/>
      </dsp:nvSpPr>
      <dsp:spPr>
        <a:xfrm>
          <a:off x="2796186" y="613704"/>
          <a:ext cx="267759" cy="267828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34C1E-C1A4-49AF-9768-DE9D6F48ADD3}">
      <dsp:nvSpPr>
        <dsp:cNvPr id="0" name=""/>
        <dsp:cNvSpPr/>
      </dsp:nvSpPr>
      <dsp:spPr>
        <a:xfrm rot="5400000">
          <a:off x="3847800" y="613739"/>
          <a:ext cx="267828" cy="267759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A02ED-AC26-40E7-96A0-6FFDD6CB509E}">
      <dsp:nvSpPr>
        <dsp:cNvPr id="0" name=""/>
        <dsp:cNvSpPr/>
      </dsp:nvSpPr>
      <dsp:spPr>
        <a:xfrm rot="16200000">
          <a:off x="2796151" y="1231277"/>
          <a:ext cx="267828" cy="267759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A0D94-71CB-44F5-9D0D-DBFD21B1270C}">
      <dsp:nvSpPr>
        <dsp:cNvPr id="0" name=""/>
        <dsp:cNvSpPr/>
      </dsp:nvSpPr>
      <dsp:spPr>
        <a:xfrm rot="10800000">
          <a:off x="3847835" y="1231243"/>
          <a:ext cx="267759" cy="267828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1B71D-A4B0-41B9-8E82-72DD543AD99E}">
      <dsp:nvSpPr>
        <dsp:cNvPr id="0" name=""/>
        <dsp:cNvSpPr/>
      </dsp:nvSpPr>
      <dsp:spPr>
        <a:xfrm>
          <a:off x="0" y="473"/>
          <a:ext cx="5771787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280B44-55A0-4EEF-B5A5-A0563490775A}">
      <dsp:nvSpPr>
        <dsp:cNvPr id="0" name=""/>
        <dsp:cNvSpPr/>
      </dsp:nvSpPr>
      <dsp:spPr>
        <a:xfrm>
          <a:off x="335327" y="249891"/>
          <a:ext cx="609686" cy="6096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07CCA-C157-47B1-B989-6D47B41469B6}">
      <dsp:nvSpPr>
        <dsp:cNvPr id="0" name=""/>
        <dsp:cNvSpPr/>
      </dsp:nvSpPr>
      <dsp:spPr>
        <a:xfrm>
          <a:off x="1280342" y="473"/>
          <a:ext cx="4491444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  <a:cs typeface="Arial" panose="020B0604020202020204" pitchFamily="34" charset="0"/>
            </a:rPr>
            <a:t>TikTok offers immense marketing potential with its wide reach, creativity, and engagement tools.</a:t>
          </a:r>
        </a:p>
      </dsp:txBody>
      <dsp:txXfrm>
        <a:off x="1280342" y="473"/>
        <a:ext cx="4491444" cy="1108521"/>
      </dsp:txXfrm>
    </dsp:sp>
    <dsp:sp modelId="{C9856D42-EB63-44D0-A2E9-9398E60E71B3}">
      <dsp:nvSpPr>
        <dsp:cNvPr id="0" name=""/>
        <dsp:cNvSpPr/>
      </dsp:nvSpPr>
      <dsp:spPr>
        <a:xfrm>
          <a:off x="0" y="1386125"/>
          <a:ext cx="5771787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D4105-2824-4F6D-BA16-B48C6548B664}">
      <dsp:nvSpPr>
        <dsp:cNvPr id="0" name=""/>
        <dsp:cNvSpPr/>
      </dsp:nvSpPr>
      <dsp:spPr>
        <a:xfrm>
          <a:off x="335327" y="1635543"/>
          <a:ext cx="609686" cy="6096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AB5D-7335-48F1-BA01-95FB12C20D14}">
      <dsp:nvSpPr>
        <dsp:cNvPr id="0" name=""/>
        <dsp:cNvSpPr/>
      </dsp:nvSpPr>
      <dsp:spPr>
        <a:xfrm>
          <a:off x="1280342" y="1386125"/>
          <a:ext cx="4491444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However, businesses must navigate its challenges, from content saturation to ethical concerns.</a:t>
          </a:r>
        </a:p>
      </dsp:txBody>
      <dsp:txXfrm>
        <a:off x="1280342" y="1386125"/>
        <a:ext cx="4491444" cy="1108521"/>
      </dsp:txXfrm>
    </dsp:sp>
    <dsp:sp modelId="{E31727A3-96C5-43A2-8F71-A2E0D828E613}">
      <dsp:nvSpPr>
        <dsp:cNvPr id="0" name=""/>
        <dsp:cNvSpPr/>
      </dsp:nvSpPr>
      <dsp:spPr>
        <a:xfrm>
          <a:off x="0" y="2771777"/>
          <a:ext cx="5771787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1DBC1-A64C-4CC2-B052-38AE3DEC5835}">
      <dsp:nvSpPr>
        <dsp:cNvPr id="0" name=""/>
        <dsp:cNvSpPr/>
      </dsp:nvSpPr>
      <dsp:spPr>
        <a:xfrm>
          <a:off x="335327" y="3021195"/>
          <a:ext cx="609686" cy="6096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74562-15CD-4324-8757-42DD3D06D5C0}">
      <dsp:nvSpPr>
        <dsp:cNvPr id="0" name=""/>
        <dsp:cNvSpPr/>
      </dsp:nvSpPr>
      <dsp:spPr>
        <a:xfrm>
          <a:off x="1280342" y="2771777"/>
          <a:ext cx="4491444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A balanced, informed strategy is key to maximizing TikTok’s benefits while minimizing risks.</a:t>
          </a:r>
        </a:p>
      </dsp:txBody>
      <dsp:txXfrm>
        <a:off x="1280342" y="2771777"/>
        <a:ext cx="4491444" cy="1108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FramedTextPicture">
  <dgm:title val=""/>
  <dgm:desc val=""/>
  <dgm:catLst>
    <dgm:cat type="picture" pri="20000"/>
    <dgm:cat type="pictureconvert" pri="20000"/>
  </dgm:catLst>
  <dgm:samp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grDir" val="tL"/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w" for="ch" forName="composite" refType="w"/>
      <dgm:constr type="h" for="ch" forName="composite" refType="h"/>
      <dgm:constr type="primFontSz" for="des" ptType="node" op="equ" val="65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/>
          <dgm:chPref/>
        </dgm:varLst>
        <dgm:alg type="composite">
          <dgm:param type="ar" val="1.5179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3856"/>
              <dgm:constr type="h" for="ch" forName="Image" refType="h" fact="0.3902"/>
              <dgm:constr type="l" for="ch" forName="ParentText" refType="w" fact="0.4017"/>
              <dgm:constr type="t" for="ch" forName="ParentText" refType="h" fact="0.4146"/>
              <dgm:constr type="w" for="ch" forName="ParentText" refType="w" fact="0.5463"/>
              <dgm:constr type="h" for="ch" forName="ParentText" refType="h" fact="0.5122"/>
              <dgm:constr type="l" for="ch" forName="tlFrame" refType="w" fact="0.3535"/>
              <dgm:constr type="t" for="ch" forName="tlFrame" refType="h" fact="0.3415"/>
              <dgm:constr type="w" for="ch" forName="tlFrame" refType="w" fact="0.1312"/>
              <dgm:constr type="h" for="ch" forName="tlFrame" refType="h" fact="0.1992"/>
              <dgm:constr type="l" for="ch" forName="trFrame" refType="w" fact="0.8688"/>
              <dgm:constr type="t" for="ch" forName="trFrame" refType="h" fact="0.3415"/>
              <dgm:constr type="w" for="ch" forName="trFrame" refType="w" fact="0.1312"/>
              <dgm:constr type="h" for="ch" forName="trFrame" refType="h" fact="0.1992"/>
              <dgm:constr type="l" for="ch" forName="blFrame" refType="w" fact="0.3535"/>
              <dgm:constr type="t" for="ch" forName="blFrame" refType="h" fact="0.8008"/>
              <dgm:constr type="w" for="ch" forName="blFrame" refType="w" fact="0.1312"/>
              <dgm:constr type="h" for="ch" forName="blFrame" refType="h" fact="0.1992"/>
              <dgm:constr type="l" for="ch" forName="brFrame" refType="w" fact="0.8688"/>
              <dgm:constr type="t" for="ch" forName="brFrame" refType="h" fact="0.8008"/>
              <dgm:constr type="w" for="ch" forName="brFrame" refType="w" fact="0.1312"/>
              <dgm:constr type="h" for="ch" forName="brFrame" refType="h" fact="0.1992"/>
            </dgm:constrLst>
          </dgm:if>
          <dgm:else name="Name6">
            <dgm:constrLst>
              <dgm:constr type="l" for="ch" forName="Image" refType="w" fact="0.6144"/>
              <dgm:constr type="t" for="ch" forName="Image" refType="h" fact="0"/>
              <dgm:constr type="w" for="ch" forName="Image" refType="w" fact="0.3856"/>
              <dgm:constr type="h" for="ch" forName="Image" refType="h" fact="0.3902"/>
              <dgm:constr type="l" for="ch" forName="ParentText" refType="w" fact="0.0482"/>
              <dgm:constr type="t" for="ch" forName="ParentText" refType="h" fact="0.4146"/>
              <dgm:constr type="w" for="ch" forName="ParentText" refType="w" fact="0.5463"/>
              <dgm:constr type="h" for="ch" forName="ParentText" refType="h" fact="0.5122"/>
              <dgm:constr type="l" for="ch" forName="tlFrame" refType="w" fact="0"/>
              <dgm:constr type="t" for="ch" forName="tlFrame" refType="h" fact="0.3415"/>
              <dgm:constr type="w" for="ch" forName="tlFrame" refType="w" fact="0.1312"/>
              <dgm:constr type="h" for="ch" forName="tlFrame" refType="h" fact="0.1992"/>
              <dgm:constr type="l" for="ch" forName="trFrame" refType="w" fact="0.5153"/>
              <dgm:constr type="t" for="ch" forName="trFrame" refType="h" fact="0.3415"/>
              <dgm:constr type="w" for="ch" forName="trFrame" refType="w" fact="0.1312"/>
              <dgm:constr type="h" for="ch" forName="trFrame" refType="h" fact="0.1992"/>
              <dgm:constr type="l" for="ch" forName="blFrame" refType="w" fact="0"/>
              <dgm:constr type="t" for="ch" forName="blFrame" refType="h" fact="0.8008"/>
              <dgm:constr type="w" for="ch" forName="blFrame" refType="w" fact="0.1312"/>
              <dgm:constr type="h" for="ch" forName="blFrame" refType="h" fact="0.1992"/>
              <dgm:constr type="l" for="ch" forName="brFrame" refType="w" fact="0.5153"/>
              <dgm:constr type="t" for="ch" forName="brFrame" refType="h" fact="0.8008"/>
              <dgm:constr type="w" for="ch" forName="brFrame" refType="w" fact="0.1312"/>
              <dgm:constr type="h" for="ch" forName="brFrame" refType="h" fact="0.1992"/>
            </dgm:constrLst>
          </dgm:else>
        </dgm:choos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tlFrame" styleLbl="node1">
          <dgm:alg type="sp"/>
          <dgm:shape xmlns:r="http://schemas.openxmlformats.org/officeDocument/2006/relationships" type="halfFrame" r:blip="">
            <dgm:adjLst>
              <dgm:adj idx="1" val="0.2577"/>
              <dgm:adj idx="2" val="0.2577"/>
            </dgm:adjLst>
          </dgm:shape>
          <dgm:presOf/>
        </dgm:layoutNode>
        <dgm:layoutNode name="trFrame" styleLbl="node1">
          <dgm:alg type="sp"/>
          <dgm:shape xmlns:r="http://schemas.openxmlformats.org/officeDocument/2006/relationships" rot="90" type="halfFrame" r:blip="">
            <dgm:adjLst>
              <dgm:adj idx="1" val="0.2577"/>
              <dgm:adj idx="2" val="0.2577"/>
            </dgm:adjLst>
          </dgm:shape>
          <dgm:presOf/>
        </dgm:layoutNode>
        <dgm:layoutNode name="blFrame" styleLbl="node1">
          <dgm:alg type="sp"/>
          <dgm:shape xmlns:r="http://schemas.openxmlformats.org/officeDocument/2006/relationships" rot="270" type="halfFrame" r:blip="">
            <dgm:adjLst>
              <dgm:adj idx="1" val="0.2577"/>
              <dgm:adj idx="2" val="0.2577"/>
            </dgm:adjLst>
          </dgm:shape>
          <dgm:presOf/>
        </dgm:layoutNode>
        <dgm:layoutNode name="brFrame" styleLbl="node1">
          <dgm:alg type="sp"/>
          <dgm:shape xmlns:r="http://schemas.openxmlformats.org/officeDocument/2006/relationships" rot="180" type="halfFrame" r:blip="">
            <dgm:adjLst>
              <dgm:adj idx="1" val="0.2577"/>
              <dgm:adj idx="2" val="0.2577"/>
            </dgm:adjLst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E2AFD-5F12-4CA8-B743-FE3FC0D6263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7D437D-CE45-4C22-B736-AB0E42F1D9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467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7D437D-CE45-4C22-B736-AB0E42F1D9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800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039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2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74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296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041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8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262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34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7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5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19496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41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1903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95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43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192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F3519-0202-450D-AC51-291766B1529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49E440E-8C6A-447F-9FBF-E51937C38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45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diagramQuickStyle" Target="../diagrams/quickStyle2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12" Type="http://schemas.openxmlformats.org/officeDocument/2006/relationships/diagramLayout" Target="../diagrams/layout2.xml"/><Relationship Id="rId17" Type="http://schemas.openxmlformats.org/officeDocument/2006/relationships/image" Target="../media/image2.png"/><Relationship Id="rId2" Type="http://schemas.openxmlformats.org/officeDocument/2006/relationships/audio" Target="../media/media4.mp3"/><Relationship Id="rId16" Type="http://schemas.openxmlformats.org/officeDocument/2006/relationships/image" Target="../media/image21.png"/><Relationship Id="rId1" Type="http://schemas.microsoft.com/office/2007/relationships/media" Target="../media/media4.mp3"/><Relationship Id="rId6" Type="http://schemas.openxmlformats.org/officeDocument/2006/relationships/diagramData" Target="../diagrams/data1.xml"/><Relationship Id="rId11" Type="http://schemas.openxmlformats.org/officeDocument/2006/relationships/diagramData" Target="../diagrams/data2.xml"/><Relationship Id="rId5" Type="http://schemas.openxmlformats.org/officeDocument/2006/relationships/image" Target="../media/image13.png"/><Relationship Id="rId15" Type="http://schemas.microsoft.com/office/2007/relationships/diagramDrawing" Target="../diagrams/drawing2.xml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1.xml"/><Relationship Id="rId14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57/s41270-022-00167-6" TargetMode="Externa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177/00222429211061636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hyperlink" Target="https://doi.org/10.1007/s43039-023-00063-6" TargetMode="External"/><Relationship Id="rId11" Type="http://schemas.openxmlformats.org/officeDocument/2006/relationships/image" Target="../media/image22.png"/><Relationship Id="rId5" Type="http://schemas.openxmlformats.org/officeDocument/2006/relationships/hyperlink" Target="https://doi.org/10.1007/s11747-019-00695-1" TargetMode="External"/><Relationship Id="rId10" Type="http://schemas.openxmlformats.org/officeDocument/2006/relationships/hyperlink" Target="https://www.webintegrations.co.uk/" TargetMode="External"/><Relationship Id="rId4" Type="http://schemas.openxmlformats.org/officeDocument/2006/relationships/hyperlink" Target="https://doi.org/10.3390/info14120664" TargetMode="External"/><Relationship Id="rId9" Type="http://schemas.openxmlformats.org/officeDocument/2006/relationships/hyperlink" Target="http://www.mediaocean.com/digital-marketing-guide/overview-hi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A4A8B-7405-9E85-1DF0-6B532EA78C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8679" y="1560821"/>
            <a:ext cx="5211175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Tik Tok for Business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190646-C780-6050-80BD-F48EF9709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49" y="3846790"/>
            <a:ext cx="3704354" cy="17746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B7AC288-6D5B-8514-7111-547837B53C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05414" y="5435600"/>
            <a:ext cx="2871806" cy="139921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l">
              <a:buFont typeface="Wingdings 3" charset="2"/>
              <a:buChar char="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Student name: Monica Filip	     </a:t>
            </a:r>
          </a:p>
          <a:p>
            <a:pPr algn="l">
              <a:buFont typeface="Wingdings 3" charset="2"/>
              <a:buChar char="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Student ID number: 2322926	</a:t>
            </a:r>
          </a:p>
          <a:p>
            <a:pPr algn="l">
              <a:buFont typeface="Wingdings 3" charset="2"/>
              <a:buChar char="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>
              <a:buFont typeface="Wingdings 3" charset="2"/>
              <a:buChar char="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Module: Digital Marketing</a:t>
            </a: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3AE9F3-D242-5DEB-9211-D403A19D3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6585" y="79015"/>
            <a:ext cx="2338480" cy="13165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44BDCE-542A-73F4-51FA-F9A3A94733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264" y="79015"/>
            <a:ext cx="4465154" cy="31634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9737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5FD09-6396-E6E1-2296-56F1C6FB0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TikTok for Business: Opportunities and Considerations</a:t>
            </a: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136F798-F872-C5DC-B7BF-143414E6A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8522" y="3013223"/>
            <a:ext cx="3973943" cy="263657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TikTok is a fast-growing platform with over a billion active users worldwide.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Its unique algorithm and extremely engaging structure have made it a game changer for firms looking for innovative marketing solutions.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presentation will cover: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benefits of TikTok for businesses.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 drawbacks of using the platform.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implications to consider.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314A82-E0D7-3CE4-D3F5-820394DE88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91" r="11080" b="-1"/>
          <a:stretch/>
        </p:blipFill>
        <p:spPr>
          <a:xfrm>
            <a:off x="6096001" y="1581745"/>
            <a:ext cx="5143500" cy="3681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1A2212-505C-0786-CE1A-C1F6FC5019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112" y="5511568"/>
            <a:ext cx="2182951" cy="12290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Record (online-voice-recorder.com) (18)">
            <a:hlinkClick r:id="" action="ppaction://media"/>
            <a:extLst>
              <a:ext uri="{FF2B5EF4-FFF2-40B4-BE49-F238E27FC236}">
                <a16:creationId xmlns:a16="http://schemas.microsoft.com/office/drawing/2014/main" id="{18FA559C-5A8B-B0A5-493C-D6DC62460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74438" y="63071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0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3920B-0E51-762C-D0E7-BA939E54C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8957" y="156238"/>
            <a:ext cx="5217538" cy="1320800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Arial Black" panose="020B0A04020102020204" pitchFamily="34" charset="0"/>
              </a:rPr>
              <a:t>Why Choose TikTok for Your Marketing Strategy?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A33B49-3CA2-B1C9-2EEA-435E38AEE4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905" r="-6" b="2353"/>
          <a:stretch/>
        </p:blipFill>
        <p:spPr>
          <a:xfrm>
            <a:off x="677334" y="609600"/>
            <a:ext cx="3144597" cy="26017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Isosceles Triangle 8">
            <a:extLst>
              <a:ext uri="{FF2B5EF4-FFF2-40B4-BE49-F238E27FC236}">
                <a16:creationId xmlns:a16="http://schemas.microsoft.com/office/drawing/2014/main" id="{B5B9F7B6-0E4A-4A5F-BBBA-73496FAE5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819D0-A0E2-0952-01AA-F77E2F058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2394" y="2160589"/>
            <a:ext cx="5211607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1. High User Engagement: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Over 1.5 billion monthly active users globally.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Users spend an average of 1 hour and 25 minutes daily on the app.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2. Viral Marketing Potential: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algorithm promotes engaging content, enabling even small brands to go viral.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3. Creative Advertising Tools: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Offers In-Feed Ads, Branded Hashtag Challenges, and Branded Effects for interactive marketing.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4. Younger Demographics: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Ideal for targeting Gen Z (16–24 years old), a crucial market segment.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1D13AF-6D7E-42A4-BF57-BFDF66E1F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26230" y="5618029"/>
            <a:ext cx="618066" cy="228600"/>
          </a:xfrm>
          <a:prstGeom prst="rect">
            <a:avLst/>
          </a:prstGeom>
          <a:solidFill>
            <a:srgbClr val="EA2D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D874B-CD63-E158-DDEA-CDB68B543A4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943" r="-2" b="-2"/>
          <a:stretch/>
        </p:blipFill>
        <p:spPr>
          <a:xfrm>
            <a:off x="677334" y="3439947"/>
            <a:ext cx="3144597" cy="2601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108E4A-36D4-39BC-2379-999204DBBC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95610" y="84399"/>
            <a:ext cx="1865723" cy="10504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Record (online-voice-recorder.com) (19)">
            <a:hlinkClick r:id="" action="ppaction://media"/>
            <a:extLst>
              <a:ext uri="{FF2B5EF4-FFF2-40B4-BE49-F238E27FC236}">
                <a16:creationId xmlns:a16="http://schemas.microsoft.com/office/drawing/2014/main" id="{932877EA-306B-F2D5-DFCD-490F16311D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49038" y="61833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05C34-991E-361C-1804-4EBE48BFB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214" y="609600"/>
            <a:ext cx="577178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Challenges in Leveraging TikTok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80FCC2-C97D-1E74-726B-22ABAFA681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3" y="789433"/>
            <a:ext cx="2596281" cy="12981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E8C35A5-6A79-9639-E92D-DA0B6AA664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4" y="2598522"/>
            <a:ext cx="2596281" cy="145391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B1460-D963-5960-6815-362427F40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8553" y="2485450"/>
            <a:ext cx="5125448" cy="355591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1. Content Saturation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platform's popularity means higher competition, making visibility harder.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2. Resource-Intensive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Requires continuous creativity and quality content, which can be demanding.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3. Unpredictable Algorithm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Changes in the algorithm can affect engagement unpredictably.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4. Organic Reach Limitations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Businesses often need paid promotions to maintain visibility.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F242F3-8BBE-8E7F-73A3-53F3DAA96A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238" y="4189605"/>
            <a:ext cx="2596281" cy="1298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51E393F-9CBB-1F84-5AD5-DBF5874C44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1813" y="60379"/>
            <a:ext cx="1658616" cy="9338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Record (online-voice-recorder.com) (20)">
            <a:hlinkClick r:id="" action="ppaction://media"/>
            <a:extLst>
              <a:ext uri="{FF2B5EF4-FFF2-40B4-BE49-F238E27FC236}">
                <a16:creationId xmlns:a16="http://schemas.microsoft.com/office/drawing/2014/main" id="{3B0CB214-D7E2-B43C-9CB3-6D878ACBA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39475" y="60610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6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54915-952B-C0DD-D8DB-80B48F61C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2394" y="156238"/>
            <a:ext cx="521753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What Ethical Concerns Should Consider?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3C2FC8-0075-73A0-1194-E9209C78F9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387" r="14624" b="-3"/>
          <a:stretch/>
        </p:blipFill>
        <p:spPr>
          <a:xfrm>
            <a:off x="677334" y="609600"/>
            <a:ext cx="3144597" cy="26017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Isosceles Triangle 8">
            <a:extLst>
              <a:ext uri="{FF2B5EF4-FFF2-40B4-BE49-F238E27FC236}">
                <a16:creationId xmlns:a16="http://schemas.microsoft.com/office/drawing/2014/main" id="{B5B9F7B6-0E4A-4A5F-BBBA-73496FAE5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19E01-3B4E-1C2B-F8D1-984D3D376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506" y="2233836"/>
            <a:ext cx="4634495" cy="380752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1. Data Privacy Concerns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TikTok’s data collection practices have raised privacy and security concerns globally.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2. Content Moderation Challenges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platform struggles with misinformation and inappropriate content.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3. Consumer Behavior Influence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Promotes materialism and overconsumption, particularly among youth.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4. Regulatory Scrutiny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Facing bans and investigations in several countries over national security risks.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1D13AF-6D7E-42A4-BF57-BFDF66E1F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26230" y="5618029"/>
            <a:ext cx="618066" cy="228600"/>
          </a:xfrm>
          <a:prstGeom prst="rect">
            <a:avLst/>
          </a:prstGeom>
          <a:solidFill>
            <a:srgbClr val="EA2D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8FE0EB-0E51-61FF-3862-CAC3C150E7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21" r="16297" b="3"/>
          <a:stretch/>
        </p:blipFill>
        <p:spPr>
          <a:xfrm>
            <a:off x="677334" y="3439947"/>
            <a:ext cx="3144597" cy="2601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D4A202-476D-5B45-638E-9E0E719ED8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2240" y="84927"/>
            <a:ext cx="1625915" cy="9153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Record (online-voice-recorder.com) (18)">
            <a:hlinkClick r:id="" action="ppaction://media"/>
            <a:extLst>
              <a:ext uri="{FF2B5EF4-FFF2-40B4-BE49-F238E27FC236}">
                <a16:creationId xmlns:a16="http://schemas.microsoft.com/office/drawing/2014/main" id="{B74AEBD1-F712-581D-F4FC-BA9BE8424B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37913" y="61102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9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B56B5A1-2503-5409-36BD-D2B74916CB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334" y="4719123"/>
            <a:ext cx="2596281" cy="755168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05C68AD-F484-4708-E7C8-203CB6E1E0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6258808"/>
              </p:ext>
            </p:extLst>
          </p:nvPr>
        </p:nvGraphicFramePr>
        <p:xfrm>
          <a:off x="2417944" y="261523"/>
          <a:ext cx="6904026" cy="1499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C6825FA2-379B-A7A4-F3DD-93B69CC0D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743737"/>
              </p:ext>
            </p:extLst>
          </p:nvPr>
        </p:nvGraphicFramePr>
        <p:xfrm>
          <a:off x="3502214" y="2160589"/>
          <a:ext cx="5771787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AA0C2A8-CB04-0E5B-E3A1-E65AB7907F5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58334" y="1761294"/>
            <a:ext cx="3020587" cy="23396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885CB39-C0B4-A1ED-1554-12F07DD5D0F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481344" y="261523"/>
            <a:ext cx="1573854" cy="8860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Record (online-voice-recorder.com) (22)">
            <a:hlinkClick r:id="" action="ppaction://media"/>
            <a:extLst>
              <a:ext uri="{FF2B5EF4-FFF2-40B4-BE49-F238E27FC236}">
                <a16:creationId xmlns:a16="http://schemas.microsoft.com/office/drawing/2014/main" id="{D2E00CC5-F7BC-5697-D660-460BD9342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201400" y="60975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45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FD450-0E0D-3B50-1F3E-B025B5955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742" y="3044338"/>
            <a:ext cx="8596668" cy="3328847"/>
          </a:xfrm>
        </p:spPr>
        <p:txBody>
          <a:bodyPr>
            <a:normAutofit/>
          </a:bodyPr>
          <a:lstStyle/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Gupta, S., &amp; Kohli, C. (2023). Artificial intelligence in digital marketing: Insights from a bibliometric analysis.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Information, 14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(12), 664.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https://doi.org/10.3390/info14120664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Kaplan, A. M., &amp;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Haenlein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M. (2019). The future of social media in marketing.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47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(1), 119–138.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https://doi.org/10.1007/s11747-019-00695-1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Kumar, V., &amp; Rajan, B. (2023). How digital technologies reshape marketing: Evidence from a qualitative investigation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. Italian Journal of Marketing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https://doi.org/10.1007/s43039-023-00063-6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Rust, R. T., &amp; Huang, M. H. (2021). The rise of new technologies in marketing: A framework and outlook.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Marketing, 85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(1), 1–14.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https://doi.org/10.1177/00222429211061636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Verhoef, P. C., &amp;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Bijmolt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T. H. (2022). Digitalization and its impact on contemporary marketing strategies and practices.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Analytics, 10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(1), 1–7.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https://doi.org/10.1057/s41270-022-00167-6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http://www.mediaocean.com/digital-marketing-guide/overview-history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https://www.webintegrations.co.uk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2ECD1F-9618-E844-7C2A-75ECFC1DCF2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5742" y="1564912"/>
            <a:ext cx="3540922" cy="1022379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0B6FFE38-1C48-85AA-15C8-742AC7C6B364}"/>
              </a:ext>
            </a:extLst>
          </p:cNvPr>
          <p:cNvSpPr/>
          <p:nvPr/>
        </p:nvSpPr>
        <p:spPr>
          <a:xfrm>
            <a:off x="4154689" y="484815"/>
            <a:ext cx="5007721" cy="15280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87AAD7-0AD9-5153-7866-9ACCB750B1B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316150" y="115611"/>
            <a:ext cx="1751321" cy="9859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Record (online-voice-recorder.com) (23)">
            <a:hlinkClick r:id="" action="ppaction://media"/>
            <a:extLst>
              <a:ext uri="{FF2B5EF4-FFF2-40B4-BE49-F238E27FC236}">
                <a16:creationId xmlns:a16="http://schemas.microsoft.com/office/drawing/2014/main" id="{A5B50D4E-A763-AB68-1EA4-E62DB61BC3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212513" y="62341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70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130</TotalTime>
  <Words>599</Words>
  <Application>Microsoft Office PowerPoint</Application>
  <PresentationFormat>Widescreen</PresentationFormat>
  <Paragraphs>54</Paragraphs>
  <Slides>7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Arial Black</vt:lpstr>
      <vt:lpstr>Trebuchet MS</vt:lpstr>
      <vt:lpstr>Wingdings</vt:lpstr>
      <vt:lpstr>Wingdings 3</vt:lpstr>
      <vt:lpstr>Facet</vt:lpstr>
      <vt:lpstr>Tik Tok for Business</vt:lpstr>
      <vt:lpstr>TikTok for Business: Opportunities and Considerations</vt:lpstr>
      <vt:lpstr>Why Choose TikTok for Your Marketing Strategy?</vt:lpstr>
      <vt:lpstr>Challenges in Leveraging TikTok</vt:lpstr>
      <vt:lpstr>What Ethical Concerns Should Consider?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Ioanaaa 7</cp:lastModifiedBy>
  <cp:revision>2</cp:revision>
  <dcterms:created xsi:type="dcterms:W3CDTF">2024-12-04T14:43:30Z</dcterms:created>
  <dcterms:modified xsi:type="dcterms:W3CDTF">2024-12-10T14:48:47Z</dcterms:modified>
</cp:coreProperties>
</file>