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521" r:id="rId3"/>
    <p:sldId id="554" r:id="rId4"/>
    <p:sldId id="548" r:id="rId5"/>
    <p:sldId id="530" r:id="rId6"/>
    <p:sldId id="537" r:id="rId7"/>
    <p:sldId id="529" r:id="rId8"/>
    <p:sldId id="528" r:id="rId9"/>
    <p:sldId id="527" r:id="rId10"/>
    <p:sldId id="533" r:id="rId11"/>
    <p:sldId id="532" r:id="rId12"/>
    <p:sldId id="540" r:id="rId13"/>
    <p:sldId id="539" r:id="rId14"/>
    <p:sldId id="309" r:id="rId15"/>
    <p:sldId id="310" r:id="rId16"/>
    <p:sldId id="311" r:id="rId17"/>
    <p:sldId id="542" r:id="rId18"/>
    <p:sldId id="545" r:id="rId19"/>
    <p:sldId id="549" r:id="rId20"/>
    <p:sldId id="531" r:id="rId21"/>
    <p:sldId id="312" r:id="rId22"/>
    <p:sldId id="313" r:id="rId23"/>
    <p:sldId id="319" r:id="rId24"/>
    <p:sldId id="316" r:id="rId25"/>
    <p:sldId id="315" r:id="rId26"/>
    <p:sldId id="318" r:id="rId27"/>
    <p:sldId id="535" r:id="rId28"/>
    <p:sldId id="541" r:id="rId29"/>
    <p:sldId id="544" r:id="rId30"/>
    <p:sldId id="550" r:id="rId31"/>
    <p:sldId id="551" r:id="rId32"/>
    <p:sldId id="552" r:id="rId33"/>
    <p:sldId id="543" r:id="rId34"/>
    <p:sldId id="557" r:id="rId35"/>
    <p:sldId id="514" r:id="rId36"/>
    <p:sldId id="520" r:id="rId37"/>
    <p:sldId id="518" r:id="rId38"/>
    <p:sldId id="345" r:id="rId39"/>
    <p:sldId id="53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21"/>
            <p14:sldId id="554"/>
            <p14:sldId id="548"/>
            <p14:sldId id="530"/>
            <p14:sldId id="537"/>
            <p14:sldId id="529"/>
            <p14:sldId id="528"/>
            <p14:sldId id="527"/>
            <p14:sldId id="533"/>
            <p14:sldId id="532"/>
            <p14:sldId id="540"/>
            <p14:sldId id="539"/>
            <p14:sldId id="309"/>
            <p14:sldId id="310"/>
            <p14:sldId id="311"/>
            <p14:sldId id="542"/>
            <p14:sldId id="545"/>
            <p14:sldId id="549"/>
          </p14:sldIdLst>
        </p14:section>
        <p14:section name="Untitled Section" id="{B403779E-5227-4826-926A-C1916DBC45E8}">
          <p14:sldIdLst>
            <p14:sldId id="531"/>
            <p14:sldId id="312"/>
            <p14:sldId id="313"/>
            <p14:sldId id="319"/>
            <p14:sldId id="316"/>
            <p14:sldId id="315"/>
            <p14:sldId id="318"/>
            <p14:sldId id="535"/>
            <p14:sldId id="541"/>
            <p14:sldId id="544"/>
            <p14:sldId id="550"/>
            <p14:sldId id="551"/>
            <p14:sldId id="552"/>
            <p14:sldId id="543"/>
            <p14:sldId id="557"/>
            <p14:sldId id="514"/>
            <p14:sldId id="520"/>
            <p14:sldId id="518"/>
            <p14:sldId id="345"/>
            <p14:sldId id="53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6C30B-6D28-4FF9-A39E-21E0D58DA43C}" v="11" dt="2025-10-19T17:15:45.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5-10-19T17:18:14.223" v="271" actId="47"/>
      <pc:docMkLst>
        <pc:docMk/>
      </pc:docMkLst>
      <pc:sldChg chg="modSp mod">
        <pc:chgData name="Helen Lee" userId="950b76d7-29a8-4037-9cf6-1d47a6b96373" providerId="ADAL" clId="{0E72E064-B994-40C3-97B2-7A443233E461}" dt="2025-10-19T17:07:14.165" v="37" actId="6549"/>
        <pc:sldMkLst>
          <pc:docMk/>
          <pc:sldMk cId="2001912091" sldId="256"/>
        </pc:sldMkLst>
        <pc:spChg chg="mod">
          <ac:chgData name="Helen Lee" userId="950b76d7-29a8-4037-9cf6-1d47a6b96373" providerId="ADAL" clId="{0E72E064-B994-40C3-97B2-7A443233E461}" dt="2025-10-19T17:07:14.165" v="37" actId="6549"/>
          <ac:spMkLst>
            <pc:docMk/>
            <pc:sldMk cId="2001912091" sldId="256"/>
            <ac:spMk id="3" creationId="{7656A0CE-8939-C029-9567-593ED79E9120}"/>
          </ac:spMkLst>
        </pc:spChg>
      </pc:sldChg>
      <pc:sldChg chg="add del">
        <pc:chgData name="Helen Lee" userId="950b76d7-29a8-4037-9cf6-1d47a6b96373" providerId="ADAL" clId="{0E72E064-B994-40C3-97B2-7A443233E461}" dt="2025-10-19T17:18:09.146" v="270" actId="47"/>
        <pc:sldMkLst>
          <pc:docMk/>
          <pc:sldMk cId="11821005" sldId="345"/>
        </pc:sldMkLst>
      </pc:sldChg>
      <pc:sldChg chg="add del ord">
        <pc:chgData name="Helen Lee" userId="950b76d7-29a8-4037-9cf6-1d47a6b96373" providerId="ADAL" clId="{0E72E064-B994-40C3-97B2-7A443233E461}" dt="2025-10-19T17:18:14.223" v="271" actId="47"/>
        <pc:sldMkLst>
          <pc:docMk/>
          <pc:sldMk cId="0" sldId="467"/>
        </pc:sldMkLst>
      </pc:sldChg>
      <pc:sldChg chg="add del">
        <pc:chgData name="Helen Lee" userId="950b76d7-29a8-4037-9cf6-1d47a6b96373" providerId="ADAL" clId="{0E72E064-B994-40C3-97B2-7A443233E461}" dt="2025-10-19T17:18:14.223" v="271" actId="47"/>
        <pc:sldMkLst>
          <pc:docMk/>
          <pc:sldMk cId="1778542096" sldId="468"/>
        </pc:sldMkLst>
      </pc:sldChg>
      <pc:sldChg chg="add del">
        <pc:chgData name="Helen Lee" userId="950b76d7-29a8-4037-9cf6-1d47a6b96373" providerId="ADAL" clId="{0E72E064-B994-40C3-97B2-7A443233E461}" dt="2025-10-19T17:18:14.223" v="271" actId="47"/>
        <pc:sldMkLst>
          <pc:docMk/>
          <pc:sldMk cId="100757679" sldId="469"/>
        </pc:sldMkLst>
      </pc:sldChg>
      <pc:sldChg chg="add del ord">
        <pc:chgData name="Helen Lee" userId="950b76d7-29a8-4037-9cf6-1d47a6b96373" providerId="ADAL" clId="{0E72E064-B994-40C3-97B2-7A443233E461}" dt="2025-10-19T17:18:14.223" v="271" actId="47"/>
        <pc:sldMkLst>
          <pc:docMk/>
          <pc:sldMk cId="4247885796" sldId="470"/>
        </pc:sldMkLst>
      </pc:sldChg>
      <pc:sldChg chg="add del">
        <pc:chgData name="Helen Lee" userId="950b76d7-29a8-4037-9cf6-1d47a6b96373" providerId="ADAL" clId="{0E72E064-B994-40C3-97B2-7A443233E461}" dt="2025-10-19T17:18:14.223" v="271" actId="47"/>
        <pc:sldMkLst>
          <pc:docMk/>
          <pc:sldMk cId="3904070230" sldId="471"/>
        </pc:sldMkLst>
      </pc:sldChg>
      <pc:sldChg chg="add del">
        <pc:chgData name="Helen Lee" userId="950b76d7-29a8-4037-9cf6-1d47a6b96373" providerId="ADAL" clId="{0E72E064-B994-40C3-97B2-7A443233E461}" dt="2025-10-19T17:18:14.223" v="271" actId="47"/>
        <pc:sldMkLst>
          <pc:docMk/>
          <pc:sldMk cId="1633480824" sldId="472"/>
        </pc:sldMkLst>
      </pc:sldChg>
      <pc:sldChg chg="add del">
        <pc:chgData name="Helen Lee" userId="950b76d7-29a8-4037-9cf6-1d47a6b96373" providerId="ADAL" clId="{0E72E064-B994-40C3-97B2-7A443233E461}" dt="2025-10-19T17:18:14.223" v="271" actId="47"/>
        <pc:sldMkLst>
          <pc:docMk/>
          <pc:sldMk cId="215635868" sldId="473"/>
        </pc:sldMkLst>
      </pc:sldChg>
      <pc:sldChg chg="add del">
        <pc:chgData name="Helen Lee" userId="950b76d7-29a8-4037-9cf6-1d47a6b96373" providerId="ADAL" clId="{0E72E064-B994-40C3-97B2-7A443233E461}" dt="2025-10-19T17:18:14.223" v="271" actId="47"/>
        <pc:sldMkLst>
          <pc:docMk/>
          <pc:sldMk cId="474741235" sldId="474"/>
        </pc:sldMkLst>
      </pc:sldChg>
      <pc:sldChg chg="add del">
        <pc:chgData name="Helen Lee" userId="950b76d7-29a8-4037-9cf6-1d47a6b96373" providerId="ADAL" clId="{0E72E064-B994-40C3-97B2-7A443233E461}" dt="2025-10-19T17:18:14.223" v="271" actId="47"/>
        <pc:sldMkLst>
          <pc:docMk/>
          <pc:sldMk cId="3571108447" sldId="475"/>
        </pc:sldMkLst>
      </pc:sldChg>
      <pc:sldChg chg="add del">
        <pc:chgData name="Helen Lee" userId="950b76d7-29a8-4037-9cf6-1d47a6b96373" providerId="ADAL" clId="{0E72E064-B994-40C3-97B2-7A443233E461}" dt="2025-10-19T17:18:14.223" v="271" actId="47"/>
        <pc:sldMkLst>
          <pc:docMk/>
          <pc:sldMk cId="3236561923" sldId="476"/>
        </pc:sldMkLst>
      </pc:sldChg>
      <pc:sldChg chg="add del">
        <pc:chgData name="Helen Lee" userId="950b76d7-29a8-4037-9cf6-1d47a6b96373" providerId="ADAL" clId="{0E72E064-B994-40C3-97B2-7A443233E461}" dt="2025-10-19T17:18:14.223" v="271" actId="47"/>
        <pc:sldMkLst>
          <pc:docMk/>
          <pc:sldMk cId="3040420499" sldId="477"/>
        </pc:sldMkLst>
      </pc:sldChg>
      <pc:sldChg chg="add del">
        <pc:chgData name="Helen Lee" userId="950b76d7-29a8-4037-9cf6-1d47a6b96373" providerId="ADAL" clId="{0E72E064-B994-40C3-97B2-7A443233E461}" dt="2025-10-19T17:18:14.223" v="271" actId="47"/>
        <pc:sldMkLst>
          <pc:docMk/>
          <pc:sldMk cId="1816970119" sldId="478"/>
        </pc:sldMkLst>
      </pc:sldChg>
      <pc:sldChg chg="add del">
        <pc:chgData name="Helen Lee" userId="950b76d7-29a8-4037-9cf6-1d47a6b96373" providerId="ADAL" clId="{0E72E064-B994-40C3-97B2-7A443233E461}" dt="2025-10-19T17:18:14.223" v="271" actId="47"/>
        <pc:sldMkLst>
          <pc:docMk/>
          <pc:sldMk cId="2749827381" sldId="479"/>
        </pc:sldMkLst>
      </pc:sldChg>
      <pc:sldChg chg="add del">
        <pc:chgData name="Helen Lee" userId="950b76d7-29a8-4037-9cf6-1d47a6b96373" providerId="ADAL" clId="{0E72E064-B994-40C3-97B2-7A443233E461}" dt="2025-10-19T17:18:14.223" v="271" actId="47"/>
        <pc:sldMkLst>
          <pc:docMk/>
          <pc:sldMk cId="587414174" sldId="480"/>
        </pc:sldMkLst>
      </pc:sldChg>
      <pc:sldChg chg="add del">
        <pc:chgData name="Helen Lee" userId="950b76d7-29a8-4037-9cf6-1d47a6b96373" providerId="ADAL" clId="{0E72E064-B994-40C3-97B2-7A443233E461}" dt="2025-10-19T17:18:14.223" v="271" actId="47"/>
        <pc:sldMkLst>
          <pc:docMk/>
          <pc:sldMk cId="1699716075" sldId="482"/>
        </pc:sldMkLst>
      </pc:sldChg>
      <pc:sldChg chg="add del">
        <pc:chgData name="Helen Lee" userId="950b76d7-29a8-4037-9cf6-1d47a6b96373" providerId="ADAL" clId="{0E72E064-B994-40C3-97B2-7A443233E461}" dt="2025-10-19T17:18:14.223" v="271" actId="47"/>
        <pc:sldMkLst>
          <pc:docMk/>
          <pc:sldMk cId="3097892847" sldId="483"/>
        </pc:sldMkLst>
      </pc:sldChg>
      <pc:sldChg chg="add del">
        <pc:chgData name="Helen Lee" userId="950b76d7-29a8-4037-9cf6-1d47a6b96373" providerId="ADAL" clId="{0E72E064-B994-40C3-97B2-7A443233E461}" dt="2025-10-19T17:18:14.223" v="271" actId="47"/>
        <pc:sldMkLst>
          <pc:docMk/>
          <pc:sldMk cId="4096410528" sldId="484"/>
        </pc:sldMkLst>
      </pc:sldChg>
      <pc:sldChg chg="add del">
        <pc:chgData name="Helen Lee" userId="950b76d7-29a8-4037-9cf6-1d47a6b96373" providerId="ADAL" clId="{0E72E064-B994-40C3-97B2-7A443233E461}" dt="2025-10-19T17:18:14.223" v="271" actId="47"/>
        <pc:sldMkLst>
          <pc:docMk/>
          <pc:sldMk cId="4106240569" sldId="485"/>
        </pc:sldMkLst>
      </pc:sldChg>
      <pc:sldChg chg="add del">
        <pc:chgData name="Helen Lee" userId="950b76d7-29a8-4037-9cf6-1d47a6b96373" providerId="ADAL" clId="{0E72E064-B994-40C3-97B2-7A443233E461}" dt="2025-10-19T17:18:14.223" v="271" actId="47"/>
        <pc:sldMkLst>
          <pc:docMk/>
          <pc:sldMk cId="3048830184" sldId="487"/>
        </pc:sldMkLst>
      </pc:sldChg>
      <pc:sldChg chg="add del">
        <pc:chgData name="Helen Lee" userId="950b76d7-29a8-4037-9cf6-1d47a6b96373" providerId="ADAL" clId="{0E72E064-B994-40C3-97B2-7A443233E461}" dt="2025-10-19T17:18:14.223" v="271" actId="47"/>
        <pc:sldMkLst>
          <pc:docMk/>
          <pc:sldMk cId="3032365396" sldId="488"/>
        </pc:sldMkLst>
      </pc:sldChg>
      <pc:sldChg chg="add del">
        <pc:chgData name="Helen Lee" userId="950b76d7-29a8-4037-9cf6-1d47a6b96373" providerId="ADAL" clId="{0E72E064-B994-40C3-97B2-7A443233E461}" dt="2025-10-19T17:18:14.223" v="271" actId="47"/>
        <pc:sldMkLst>
          <pc:docMk/>
          <pc:sldMk cId="752310231" sldId="489"/>
        </pc:sldMkLst>
      </pc:sldChg>
      <pc:sldChg chg="add del">
        <pc:chgData name="Helen Lee" userId="950b76d7-29a8-4037-9cf6-1d47a6b96373" providerId="ADAL" clId="{0E72E064-B994-40C3-97B2-7A443233E461}" dt="2025-10-19T17:18:14.223" v="271" actId="47"/>
        <pc:sldMkLst>
          <pc:docMk/>
          <pc:sldMk cId="420525727" sldId="490"/>
        </pc:sldMkLst>
      </pc:sldChg>
      <pc:sldChg chg="add del">
        <pc:chgData name="Helen Lee" userId="950b76d7-29a8-4037-9cf6-1d47a6b96373" providerId="ADAL" clId="{0E72E064-B994-40C3-97B2-7A443233E461}" dt="2025-10-19T17:18:14.223" v="271" actId="47"/>
        <pc:sldMkLst>
          <pc:docMk/>
          <pc:sldMk cId="3250824343" sldId="493"/>
        </pc:sldMkLst>
      </pc:sldChg>
      <pc:sldChg chg="add del">
        <pc:chgData name="Helen Lee" userId="950b76d7-29a8-4037-9cf6-1d47a6b96373" providerId="ADAL" clId="{0E72E064-B994-40C3-97B2-7A443233E461}" dt="2025-10-19T17:18:09.146" v="270" actId="47"/>
        <pc:sldMkLst>
          <pc:docMk/>
          <pc:sldMk cId="895590778" sldId="514"/>
        </pc:sldMkLst>
      </pc:sldChg>
      <pc:sldChg chg="add del">
        <pc:chgData name="Helen Lee" userId="950b76d7-29a8-4037-9cf6-1d47a6b96373" providerId="ADAL" clId="{0E72E064-B994-40C3-97B2-7A443233E461}" dt="2025-10-19T17:18:09.146" v="270" actId="47"/>
        <pc:sldMkLst>
          <pc:docMk/>
          <pc:sldMk cId="894492894" sldId="518"/>
        </pc:sldMkLst>
      </pc:sldChg>
      <pc:sldChg chg="add del">
        <pc:chgData name="Helen Lee" userId="950b76d7-29a8-4037-9cf6-1d47a6b96373" providerId="ADAL" clId="{0E72E064-B994-40C3-97B2-7A443233E461}" dt="2025-10-19T17:18:09.146" v="270" actId="47"/>
        <pc:sldMkLst>
          <pc:docMk/>
          <pc:sldMk cId="2229747391" sldId="520"/>
        </pc:sldMkLst>
      </pc:sldChg>
      <pc:sldChg chg="modSp mod">
        <pc:chgData name="Helen Lee" userId="950b76d7-29a8-4037-9cf6-1d47a6b96373" providerId="ADAL" clId="{0E72E064-B994-40C3-97B2-7A443233E461}" dt="2025-10-19T17:10:16.559" v="157" actId="20577"/>
        <pc:sldMkLst>
          <pc:docMk/>
          <pc:sldMk cId="1178342986" sldId="521"/>
        </pc:sldMkLst>
        <pc:spChg chg="mod">
          <ac:chgData name="Helen Lee" userId="950b76d7-29a8-4037-9cf6-1d47a6b96373" providerId="ADAL" clId="{0E72E064-B994-40C3-97B2-7A443233E461}" dt="2025-10-19T17:10:16.559" v="157" actId="20577"/>
          <ac:spMkLst>
            <pc:docMk/>
            <pc:sldMk cId="1178342986" sldId="521"/>
            <ac:spMk id="11" creationId="{0A7B9916-B4FD-F744-36F3-C4A9CA0A15ED}"/>
          </ac:spMkLst>
        </pc:spChg>
      </pc:sldChg>
      <pc:sldChg chg="add del">
        <pc:chgData name="Helen Lee" userId="950b76d7-29a8-4037-9cf6-1d47a6b96373" providerId="ADAL" clId="{0E72E064-B994-40C3-97B2-7A443233E461}" dt="2025-10-19T17:18:14.223" v="271" actId="47"/>
        <pc:sldMkLst>
          <pc:docMk/>
          <pc:sldMk cId="3619919288" sldId="522"/>
        </pc:sldMkLst>
      </pc:sldChg>
      <pc:sldChg chg="add del">
        <pc:chgData name="Helen Lee" userId="950b76d7-29a8-4037-9cf6-1d47a6b96373" providerId="ADAL" clId="{0E72E064-B994-40C3-97B2-7A443233E461}" dt="2025-10-19T17:18:14.223" v="271" actId="47"/>
        <pc:sldMkLst>
          <pc:docMk/>
          <pc:sldMk cId="671266998" sldId="523"/>
        </pc:sldMkLst>
      </pc:sldChg>
      <pc:sldChg chg="add del">
        <pc:chgData name="Helen Lee" userId="950b76d7-29a8-4037-9cf6-1d47a6b96373" providerId="ADAL" clId="{0E72E064-B994-40C3-97B2-7A443233E461}" dt="2025-10-19T17:18:14.223" v="271" actId="47"/>
        <pc:sldMkLst>
          <pc:docMk/>
          <pc:sldMk cId="4238928016" sldId="524"/>
        </pc:sldMkLst>
      </pc:sldChg>
      <pc:sldChg chg="add del">
        <pc:chgData name="Helen Lee" userId="950b76d7-29a8-4037-9cf6-1d47a6b96373" providerId="ADAL" clId="{0E72E064-B994-40C3-97B2-7A443233E461}" dt="2025-10-19T17:18:14.223" v="271" actId="47"/>
        <pc:sldMkLst>
          <pc:docMk/>
          <pc:sldMk cId="2255081341" sldId="525"/>
        </pc:sldMkLst>
      </pc:sldChg>
      <pc:sldChg chg="add del">
        <pc:chgData name="Helen Lee" userId="950b76d7-29a8-4037-9cf6-1d47a6b96373" providerId="ADAL" clId="{0E72E064-B994-40C3-97B2-7A443233E461}" dt="2025-10-19T17:18:14.223" v="271" actId="47"/>
        <pc:sldMkLst>
          <pc:docMk/>
          <pc:sldMk cId="2163448984" sldId="526"/>
        </pc:sldMkLst>
      </pc:sldChg>
      <pc:sldChg chg="modSp mod">
        <pc:chgData name="Helen Lee" userId="950b76d7-29a8-4037-9cf6-1d47a6b96373" providerId="ADAL" clId="{0E72E064-B994-40C3-97B2-7A443233E461}" dt="2025-10-19T17:08:46.813" v="58" actId="1076"/>
        <pc:sldMkLst>
          <pc:docMk/>
          <pc:sldMk cId="3175615078" sldId="536"/>
        </pc:sldMkLst>
        <pc:spChg chg="mod">
          <ac:chgData name="Helen Lee" userId="950b76d7-29a8-4037-9cf6-1d47a6b96373" providerId="ADAL" clId="{0E72E064-B994-40C3-97B2-7A443233E461}" dt="2025-10-19T17:08:46.813" v="58" actId="1076"/>
          <ac:spMkLst>
            <pc:docMk/>
            <pc:sldMk cId="3175615078" sldId="536"/>
            <ac:spMk id="2" creationId="{1EBB5DCF-F5A0-F739-2B50-BBF3C288C433}"/>
          </ac:spMkLst>
        </pc:spChg>
        <pc:spChg chg="mod">
          <ac:chgData name="Helen Lee" userId="950b76d7-29a8-4037-9cf6-1d47a6b96373" providerId="ADAL" clId="{0E72E064-B994-40C3-97B2-7A443233E461}" dt="2025-10-19T17:08:29.652" v="56" actId="27636"/>
          <ac:spMkLst>
            <pc:docMk/>
            <pc:sldMk cId="3175615078" sldId="536"/>
            <ac:spMk id="3" creationId="{0FC8E581-44B6-2DCB-EDBA-A2C4D19615A0}"/>
          </ac:spMkLst>
        </pc:spChg>
      </pc:sldChg>
      <pc:sldChg chg="add del">
        <pc:chgData name="Helen Lee" userId="950b76d7-29a8-4037-9cf6-1d47a6b96373" providerId="ADAL" clId="{0E72E064-B994-40C3-97B2-7A443233E461}" dt="2025-10-19T17:18:14.223" v="271" actId="47"/>
        <pc:sldMkLst>
          <pc:docMk/>
          <pc:sldMk cId="2953505857" sldId="546"/>
        </pc:sldMkLst>
      </pc:sldChg>
      <pc:sldChg chg="add del">
        <pc:chgData name="Helen Lee" userId="950b76d7-29a8-4037-9cf6-1d47a6b96373" providerId="ADAL" clId="{0E72E064-B994-40C3-97B2-7A443233E461}" dt="2025-10-19T17:18:14.223" v="271" actId="47"/>
        <pc:sldMkLst>
          <pc:docMk/>
          <pc:sldMk cId="4086159207" sldId="547"/>
        </pc:sldMkLst>
      </pc:sldChg>
      <pc:sldChg chg="addSp delSp modSp new add del mod setBg">
        <pc:chgData name="Helen Lee" userId="950b76d7-29a8-4037-9cf6-1d47a6b96373" providerId="ADAL" clId="{0E72E064-B994-40C3-97B2-7A443233E461}" dt="2025-10-19T17:18:14.223" v="271" actId="47"/>
        <pc:sldMkLst>
          <pc:docMk/>
          <pc:sldMk cId="1539237423" sldId="553"/>
        </pc:sldMkLst>
        <pc:spChg chg="mod">
          <ac:chgData name="Helen Lee" userId="950b76d7-29a8-4037-9cf6-1d47a6b96373" providerId="ADAL" clId="{0E72E064-B994-40C3-97B2-7A443233E461}" dt="2025-10-19T17:13:08.492" v="172" actId="26606"/>
          <ac:spMkLst>
            <pc:docMk/>
            <pc:sldMk cId="1539237423" sldId="553"/>
            <ac:spMk id="2" creationId="{ED41A068-AA83-D056-2FBA-AC507BCBC575}"/>
          </ac:spMkLst>
        </pc:spChg>
        <pc:spChg chg="del mod">
          <ac:chgData name="Helen Lee" userId="950b76d7-29a8-4037-9cf6-1d47a6b96373" providerId="ADAL" clId="{0E72E064-B994-40C3-97B2-7A443233E461}" dt="2025-10-19T17:11:46.427" v="166" actId="478"/>
          <ac:spMkLst>
            <pc:docMk/>
            <pc:sldMk cId="1539237423" sldId="553"/>
            <ac:spMk id="3" creationId="{7BF8CF73-62C8-6CBC-955D-DDF2D6FCA594}"/>
          </ac:spMkLst>
        </pc:spChg>
        <pc:spChg chg="add">
          <ac:chgData name="Helen Lee" userId="950b76d7-29a8-4037-9cf6-1d47a6b96373" providerId="ADAL" clId="{0E72E064-B994-40C3-97B2-7A443233E461}" dt="2025-10-19T17:13:08.492" v="172" actId="26606"/>
          <ac:spMkLst>
            <pc:docMk/>
            <pc:sldMk cId="1539237423" sldId="553"/>
            <ac:spMk id="9" creationId="{D12DDE76-C203-4047-9998-63900085B5E8}"/>
          </ac:spMkLst>
        </pc:spChg>
        <pc:picChg chg="add mod">
          <ac:chgData name="Helen Lee" userId="950b76d7-29a8-4037-9cf6-1d47a6b96373" providerId="ADAL" clId="{0E72E064-B994-40C3-97B2-7A443233E461}" dt="2025-10-19T17:13:08.492" v="172" actId="26606"/>
          <ac:picMkLst>
            <pc:docMk/>
            <pc:sldMk cId="1539237423" sldId="553"/>
            <ac:picMk id="4" creationId="{3D01BB04-9793-4C21-DA67-84664A35856D}"/>
          </ac:picMkLst>
        </pc:picChg>
      </pc:sldChg>
      <pc:sldChg chg="del">
        <pc:chgData name="Helen Lee" userId="950b76d7-29a8-4037-9cf6-1d47a6b96373" providerId="ADAL" clId="{0E72E064-B994-40C3-97B2-7A443233E461}" dt="2025-10-19T17:09:03.586" v="59" actId="47"/>
        <pc:sldMkLst>
          <pc:docMk/>
          <pc:sldMk cId="3109595152" sldId="553"/>
        </pc:sldMkLst>
      </pc:sldChg>
      <pc:sldChg chg="addSp delSp modSp new mod setBg">
        <pc:chgData name="Helen Lee" userId="950b76d7-29a8-4037-9cf6-1d47a6b96373" providerId="ADAL" clId="{0E72E064-B994-40C3-97B2-7A443233E461}" dt="2025-10-19T17:11:08.209" v="163" actId="26606"/>
        <pc:sldMkLst>
          <pc:docMk/>
          <pc:sldMk cId="4256726160" sldId="554"/>
        </pc:sldMkLst>
        <pc:spChg chg="mod">
          <ac:chgData name="Helen Lee" userId="950b76d7-29a8-4037-9cf6-1d47a6b96373" providerId="ADAL" clId="{0E72E064-B994-40C3-97B2-7A443233E461}" dt="2025-10-19T17:11:08.209" v="163" actId="26606"/>
          <ac:spMkLst>
            <pc:docMk/>
            <pc:sldMk cId="4256726160" sldId="554"/>
            <ac:spMk id="2" creationId="{0A91F818-DFB9-DE73-404D-E5CEDD2837EE}"/>
          </ac:spMkLst>
        </pc:spChg>
        <pc:spChg chg="del mod">
          <ac:chgData name="Helen Lee" userId="950b76d7-29a8-4037-9cf6-1d47a6b96373" providerId="ADAL" clId="{0E72E064-B994-40C3-97B2-7A443233E461}" dt="2025-10-19T17:10:26.290" v="160" actId="478"/>
          <ac:spMkLst>
            <pc:docMk/>
            <pc:sldMk cId="4256726160" sldId="554"/>
            <ac:spMk id="3" creationId="{992B2153-0E55-F540-D738-2AFA524CA5FF}"/>
          </ac:spMkLst>
        </pc:spChg>
        <pc:spChg chg="add">
          <ac:chgData name="Helen Lee" userId="950b76d7-29a8-4037-9cf6-1d47a6b96373" providerId="ADAL" clId="{0E72E064-B994-40C3-97B2-7A443233E461}" dt="2025-10-19T17:11:08.209" v="163" actId="26606"/>
          <ac:spMkLst>
            <pc:docMk/>
            <pc:sldMk cId="4256726160" sldId="554"/>
            <ac:spMk id="9" creationId="{53F29798-D584-4792-9B62-3F5F5C36D619}"/>
          </ac:spMkLst>
        </pc:spChg>
        <pc:picChg chg="add mod">
          <ac:chgData name="Helen Lee" userId="950b76d7-29a8-4037-9cf6-1d47a6b96373" providerId="ADAL" clId="{0E72E064-B994-40C3-97B2-7A443233E461}" dt="2025-10-19T17:11:08.209" v="163" actId="26606"/>
          <ac:picMkLst>
            <pc:docMk/>
            <pc:sldMk cId="4256726160" sldId="554"/>
            <ac:picMk id="4" creationId="{D977F84B-62A4-1A18-9AC0-3DCCFF9F53DD}"/>
          </ac:picMkLst>
        </pc:picChg>
      </pc:sldChg>
      <pc:sldChg chg="modSp add del mod">
        <pc:chgData name="Helen Lee" userId="950b76d7-29a8-4037-9cf6-1d47a6b96373" providerId="ADAL" clId="{0E72E064-B994-40C3-97B2-7A443233E461}" dt="2025-10-19T17:18:14.223" v="271" actId="47"/>
        <pc:sldMkLst>
          <pc:docMk/>
          <pc:sldMk cId="2660223624" sldId="555"/>
        </pc:sldMkLst>
        <pc:spChg chg="mod">
          <ac:chgData name="Helen Lee" userId="950b76d7-29a8-4037-9cf6-1d47a6b96373" providerId="ADAL" clId="{0E72E064-B994-40C3-97B2-7A443233E461}" dt="2025-10-19T17:15:53.925" v="247" actId="6549"/>
          <ac:spMkLst>
            <pc:docMk/>
            <pc:sldMk cId="2660223624" sldId="555"/>
            <ac:spMk id="3" creationId="{D8490CB9-15C7-9283-A7D2-6CDE4D5CD0DB}"/>
          </ac:spMkLst>
        </pc:spChg>
      </pc:sldChg>
      <pc:sldChg chg="modSp add del mod">
        <pc:chgData name="Helen Lee" userId="950b76d7-29a8-4037-9cf6-1d47a6b96373" providerId="ADAL" clId="{0E72E064-B994-40C3-97B2-7A443233E461}" dt="2025-10-19T17:16:42.634" v="266" actId="47"/>
        <pc:sldMkLst>
          <pc:docMk/>
          <pc:sldMk cId="2416237232" sldId="556"/>
        </pc:sldMkLst>
        <pc:spChg chg="mod">
          <ac:chgData name="Helen Lee" userId="950b76d7-29a8-4037-9cf6-1d47a6b96373" providerId="ADAL" clId="{0E72E064-B994-40C3-97B2-7A443233E461}" dt="2025-10-19T17:16:14.465" v="260" actId="20577"/>
          <ac:spMkLst>
            <pc:docMk/>
            <pc:sldMk cId="2416237232" sldId="556"/>
            <ac:spMk id="11" creationId="{72114D5C-7568-BC0D-4D3C-B44D8044DE0A}"/>
          </ac:spMkLst>
        </pc:spChg>
      </pc:sldChg>
      <pc:sldChg chg="modSp new mod">
        <pc:chgData name="Helen Lee" userId="950b76d7-29a8-4037-9cf6-1d47a6b96373" providerId="ADAL" clId="{0E72E064-B994-40C3-97B2-7A443233E461}" dt="2025-10-19T17:15:09.061" v="217" actId="255"/>
        <pc:sldMkLst>
          <pc:docMk/>
          <pc:sldMk cId="3641697396" sldId="557"/>
        </pc:sldMkLst>
        <pc:spChg chg="mod">
          <ac:chgData name="Helen Lee" userId="950b76d7-29a8-4037-9cf6-1d47a6b96373" providerId="ADAL" clId="{0E72E064-B994-40C3-97B2-7A443233E461}" dt="2025-10-19T17:14:41.092" v="187" actId="20577"/>
          <ac:spMkLst>
            <pc:docMk/>
            <pc:sldMk cId="3641697396" sldId="557"/>
            <ac:spMk id="2" creationId="{910CE077-C8DD-7E7F-5FBD-877A0717640F}"/>
          </ac:spMkLst>
        </pc:spChg>
        <pc:spChg chg="mod">
          <ac:chgData name="Helen Lee" userId="950b76d7-29a8-4037-9cf6-1d47a6b96373" providerId="ADAL" clId="{0E72E064-B994-40C3-97B2-7A443233E461}" dt="2025-10-19T17:15:09.061" v="217" actId="255"/>
          <ac:spMkLst>
            <pc:docMk/>
            <pc:sldMk cId="3641697396" sldId="557"/>
            <ac:spMk id="3" creationId="{EC01128B-D74B-EA64-869C-92B7C994BB20}"/>
          </ac:spMkLst>
        </pc:spChg>
      </pc:sldChg>
      <pc:sldMasterChg chg="addSldLayout delSldLayout">
        <pc:chgData name="Helen Lee" userId="950b76d7-29a8-4037-9cf6-1d47a6b96373" providerId="ADAL" clId="{0E72E064-B994-40C3-97B2-7A443233E461}" dt="2025-10-19T17:18:14.223" v="271" actId="47"/>
        <pc:sldMasterMkLst>
          <pc:docMk/>
          <pc:sldMasterMk cId="465137117" sldId="2147483648"/>
        </pc:sldMasterMkLst>
        <pc:sldLayoutChg chg="add del">
          <pc:chgData name="Helen Lee" userId="950b76d7-29a8-4037-9cf6-1d47a6b96373" providerId="ADAL" clId="{0E72E064-B994-40C3-97B2-7A443233E461}" dt="2025-10-19T17:18:14.223" v="271" actId="47"/>
          <pc:sldLayoutMkLst>
            <pc:docMk/>
            <pc:sldMasterMk cId="465137117" sldId="2147483648"/>
            <pc:sldLayoutMk cId="1327198574" sldId="2147483660"/>
          </pc:sldLayoutMkLst>
        </pc:sldLayoutChg>
        <pc:sldLayoutChg chg="add del">
          <pc:chgData name="Helen Lee" userId="950b76d7-29a8-4037-9cf6-1d47a6b96373" providerId="ADAL" clId="{0E72E064-B994-40C3-97B2-7A443233E461}" dt="2025-10-19T17:18:14.223" v="271" actId="47"/>
          <pc:sldLayoutMkLst>
            <pc:docMk/>
            <pc:sldMasterMk cId="465137117" sldId="2147483648"/>
            <pc:sldLayoutMk cId="1404853816" sldId="2147483661"/>
          </pc:sldLayoutMkLst>
        </pc:sldLayoutChg>
        <pc:sldLayoutChg chg="add del">
          <pc:chgData name="Helen Lee" userId="950b76d7-29a8-4037-9cf6-1d47a6b96373" providerId="ADAL" clId="{0E72E064-B994-40C3-97B2-7A443233E461}" dt="2025-10-19T17:18:14.223" v="271" actId="47"/>
          <pc:sldLayoutMkLst>
            <pc:docMk/>
            <pc:sldMasterMk cId="465137117" sldId="2147483648"/>
            <pc:sldLayoutMk cId="2889045649" sldId="2147483662"/>
          </pc:sldLayoutMkLst>
        </pc:sldLayoutChg>
        <pc:sldLayoutChg chg="add del">
          <pc:chgData name="Helen Lee" userId="950b76d7-29a8-4037-9cf6-1d47a6b96373" providerId="ADAL" clId="{0E72E064-B994-40C3-97B2-7A443233E461}" dt="2025-10-19T17:18:09.146" v="270" actId="47"/>
          <pc:sldLayoutMkLst>
            <pc:docMk/>
            <pc:sldMasterMk cId="465137117" sldId="2147483648"/>
            <pc:sldLayoutMk cId="3655455253" sldId="214748366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getlighthouse.com/blog/good-leader-vs-bad-leader/#promoting" TargetMode="External"/><Relationship Id="rId3" Type="http://schemas.openxmlformats.org/officeDocument/2006/relationships/hyperlink" Target="https://getlighthouse.com/blog/good-leader-vs-bad-leader/#idea" TargetMode="External"/><Relationship Id="rId7" Type="http://schemas.openxmlformats.org/officeDocument/2006/relationships/hyperlink" Target="https://getlighthouse.com/blog/good-leader-vs-bad-leader/#rollin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getlighthouse.com/blog/good-leader-vs-bad-leader/#working" TargetMode="External"/><Relationship Id="rId5" Type="http://schemas.openxmlformats.org/officeDocument/2006/relationships/hyperlink" Target="https://getlighthouse.com/blog/good-leader-vs-bad-leader/#managing" TargetMode="External"/><Relationship Id="rId4" Type="http://schemas.openxmlformats.org/officeDocument/2006/relationships/hyperlink" Target="https://getlighthouse.com/blog/good-leader-vs-bad-leader/#question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i="0" dirty="0">
                <a:solidFill>
                  <a:srgbClr val="747474"/>
                </a:solidFill>
                <a:effectLst/>
                <a:latin typeface="Open Sans" panose="020B0606030504020204" pitchFamily="34" charset="0"/>
              </a:rPr>
              <a:t>According to Collins there are five attributes that typify the Level 5 Leader:</a:t>
            </a:r>
            <a:endParaRPr lang="en-US" b="0" i="0" dirty="0">
              <a:solidFill>
                <a:srgbClr val="333333"/>
              </a:solidFill>
              <a:effectLst/>
              <a:latin typeface="Open Sans" panose="020B0606030504020204" pitchFamily="34" charset="0"/>
            </a:endParaRPr>
          </a:p>
          <a:p>
            <a:pPr algn="just">
              <a:buFont typeface="+mj-lt"/>
              <a:buAutoNum type="arabicPeriod"/>
            </a:pPr>
            <a:r>
              <a:rPr lang="en-US" b="0" i="0" dirty="0">
                <a:solidFill>
                  <a:srgbClr val="747474"/>
                </a:solidFill>
                <a:effectLst/>
                <a:latin typeface="Open Sans" panose="020B0606030504020204" pitchFamily="34" charset="0"/>
              </a:rPr>
              <a:t>They are self-confident enough to set up their successors for success.</a:t>
            </a:r>
          </a:p>
          <a:p>
            <a:pPr algn="just">
              <a:buFont typeface="+mj-lt"/>
              <a:buAutoNum type="arabicPeriod"/>
            </a:pPr>
            <a:r>
              <a:rPr lang="en-US" b="0" i="0" dirty="0">
                <a:solidFill>
                  <a:srgbClr val="747474"/>
                </a:solidFill>
                <a:effectLst/>
                <a:latin typeface="Open Sans" panose="020B0606030504020204" pitchFamily="34" charset="0"/>
              </a:rPr>
              <a:t>They are humble and modest.</a:t>
            </a:r>
          </a:p>
          <a:p>
            <a:pPr algn="just">
              <a:buFont typeface="+mj-lt"/>
              <a:buAutoNum type="arabicPeriod"/>
            </a:pPr>
            <a:r>
              <a:rPr lang="en-US" b="0" i="0" dirty="0">
                <a:solidFill>
                  <a:srgbClr val="747474"/>
                </a:solidFill>
                <a:effectLst/>
                <a:latin typeface="Open Sans" panose="020B0606030504020204" pitchFamily="34" charset="0"/>
              </a:rPr>
              <a:t>They have “unwavering resolve.”</a:t>
            </a:r>
          </a:p>
          <a:p>
            <a:pPr algn="just">
              <a:buFont typeface="+mj-lt"/>
              <a:buAutoNum type="arabicPeriod"/>
            </a:pPr>
            <a:r>
              <a:rPr lang="en-US" b="0" i="0" dirty="0">
                <a:solidFill>
                  <a:srgbClr val="747474"/>
                </a:solidFill>
                <a:effectLst/>
                <a:latin typeface="Open Sans" panose="020B0606030504020204" pitchFamily="34" charset="0"/>
              </a:rPr>
              <a:t>They display a “workmanlike diligence – more plow horse than show horse.”</a:t>
            </a:r>
          </a:p>
          <a:p>
            <a:pPr algn="just">
              <a:buFont typeface="+mj-lt"/>
              <a:buAutoNum type="arabicPeriod"/>
            </a:pPr>
            <a:r>
              <a:rPr lang="en-US" b="0" i="0" dirty="0">
                <a:solidFill>
                  <a:srgbClr val="747474"/>
                </a:solidFill>
                <a:effectLst/>
                <a:latin typeface="Open Sans" panose="020B0606030504020204" pitchFamily="34" charset="0"/>
              </a:rPr>
              <a:t>They give credit to others for their success and take full responsibility for poor results. They “attribute much of their success to ‘good luck’ rather than personal greatness.”</a:t>
            </a: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12</a:t>
            </a:fld>
            <a:endParaRPr lang="en-GB"/>
          </a:p>
        </p:txBody>
      </p:sp>
    </p:spTree>
    <p:extLst>
      <p:ext uri="{BB962C8B-B14F-4D97-AF65-F5344CB8AC3E}">
        <p14:creationId xmlns:p14="http://schemas.microsoft.com/office/powerpoint/2010/main" val="158530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3"/>
              </a:rPr>
              <a:t>1) Handling an employee's idea</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4"/>
              </a:rPr>
              <a:t>2) Taking questions from your team</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5"/>
              </a:rPr>
              <a:t>3) Managing the unknown</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6"/>
              </a:rPr>
              <a:t>4) Working with different personalities and cultures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7"/>
              </a:rPr>
              <a:t>5) Rolling up your sleeves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8"/>
              </a:rPr>
              <a:t>6) Promoting people on your team</a:t>
            </a:r>
            <a:endParaRPr lang="en-US" b="0" i="0" dirty="0">
              <a:solidFill>
                <a:srgbClr val="4A4A4A"/>
              </a:solidFill>
              <a:effectLst/>
              <a:latin typeface="PT Serif" panose="020F0502020204030204" pitchFamily="18"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16</a:t>
            </a:fld>
            <a:endParaRPr lang="en-GB"/>
          </a:p>
        </p:txBody>
      </p:sp>
    </p:spTree>
    <p:extLst>
      <p:ext uri="{BB962C8B-B14F-4D97-AF65-F5344CB8AC3E}">
        <p14:creationId xmlns:p14="http://schemas.microsoft.com/office/powerpoint/2010/main" val="2454735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2.2.1 Description of Transformational and Autocratic leadership: 2.2.1.1 Transformational Leadership • Demonstrates qualities that motivate respect and pride from association with him or her; • Communicates values, purpose, and the importance of the </a:t>
            </a:r>
            <a:r>
              <a:rPr lang="en-US" dirty="0" err="1"/>
              <a:t>organisation’s</a:t>
            </a:r>
            <a:r>
              <a:rPr lang="en-US" dirty="0"/>
              <a:t> mission; • Exhibits optimism and excitement about goals and future states; • Examines new perspectives for solving problems and completing tasks; and • Focuses on development and the mentoring of followers and attends to their individual needs (</a:t>
            </a:r>
            <a:r>
              <a:rPr lang="en-US" dirty="0" err="1"/>
              <a:t>Eagley</a:t>
            </a:r>
            <a:r>
              <a:rPr lang="en-US" dirty="0"/>
              <a:t>, Johannesen-Schmidt &amp; Engen 2003:573). 2.2.1.2 Autocratic Leadership • Acts in </a:t>
            </a:r>
            <a:r>
              <a:rPr lang="en-US" dirty="0" err="1"/>
              <a:t>self-centred</a:t>
            </a:r>
            <a:r>
              <a:rPr lang="en-US" dirty="0"/>
              <a:t> ways; • Makes decisions more unilaterally; and • Supervises subordinates’ work attitudes more closely (Van Der </a:t>
            </a:r>
            <a:r>
              <a:rPr lang="en-US" dirty="0" err="1"/>
              <a:t>Viert</a:t>
            </a:r>
            <a:r>
              <a:rPr lang="en-US" dirty="0"/>
              <a:t> 2006:42). Being autocratic or democratic is the usual way of thinking about leadership. Autocratic leaders depend on their authority and their power that emanates from being the owner of the business or of occupying a high position. This is often referred to as a dictatorial leadership style, and it implies that the people at the top level of the management of an </a:t>
            </a:r>
            <a:r>
              <a:rPr lang="en-US" dirty="0" err="1"/>
              <a:t>organisation</a:t>
            </a:r>
            <a:r>
              <a:rPr lang="en-US" dirty="0"/>
              <a:t> make all the decisions and delegate very little responsibility to their subordinates. Communication is </a:t>
            </a:r>
            <a:r>
              <a:rPr lang="en-US" dirty="0" err="1"/>
              <a:t>topdown</a:t>
            </a:r>
            <a:r>
              <a:rPr lang="en-US" dirty="0"/>
              <a:t>, with no prospect of feedback to the leader. It can cause much bitterness and frustration amongst the employees and it is not very common in today's business world (Canary &amp; McPhee 2011). </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28</a:t>
            </a:fld>
            <a:endParaRPr lang="en-GB"/>
          </a:p>
        </p:txBody>
      </p:sp>
    </p:spTree>
    <p:extLst>
      <p:ext uri="{BB962C8B-B14F-4D97-AF65-F5344CB8AC3E}">
        <p14:creationId xmlns:p14="http://schemas.microsoft.com/office/powerpoint/2010/main" val="2475188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Management: 9th Edition by </a:t>
            </a:r>
            <a:r>
              <a:rPr lang="en-US" dirty="0" err="1"/>
              <a:t>Koontz,et,al</a:t>
            </a:r>
            <a:r>
              <a:rPr lang="en-US" dirty="0"/>
              <a:t> (1982) Terry (1968) suggest that autocratic leadership many be useful in: </a:t>
            </a:r>
            <a:r>
              <a:rPr lang="en-US" dirty="0" err="1"/>
              <a:t>i</a:t>
            </a:r>
            <a:r>
              <a:rPr lang="en-US" dirty="0"/>
              <a:t>) Situation of emergency ii) In case where homogenous work force are involve, and iii) Where the leader is wise, just and has considerable understanding of the followers. He also identifies some shortcoming of autocratic leadership as: </a:t>
            </a:r>
            <a:r>
              <a:rPr lang="en-US" dirty="0" err="1"/>
              <a:t>i</a:t>
            </a:r>
            <a:r>
              <a:rPr lang="en-US" dirty="0"/>
              <a:t>) The inability of the subordinate to develop pride of accomplishment, ii) Denial of personal development or satisfaction from self- actualization, and iii) It also antagonize human beings and rubs the organization of lasting loyalty and co-operation</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30</a:t>
            </a:fld>
            <a:endParaRPr lang="en-GB"/>
          </a:p>
        </p:txBody>
      </p:sp>
    </p:spTree>
    <p:extLst>
      <p:ext uri="{BB962C8B-B14F-4D97-AF65-F5344CB8AC3E}">
        <p14:creationId xmlns:p14="http://schemas.microsoft.com/office/powerpoint/2010/main" val="3053557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35</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5545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hyperlink" Target="https://www.mckinsey.com/featured-insights/mckinsey-explainers/what-is-leadership" TargetMode="External"/><Relationship Id="rId10" Type="http://schemas.openxmlformats.org/officeDocument/2006/relationships/image" Target="../media/image14.png"/><Relationship Id="rId4" Type="http://schemas.openxmlformats.org/officeDocument/2006/relationships/image" Target="../media/image3.png"/><Relationship Id="rId9"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forbes.com/lists/worlds-best-employ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forbes.com/lists/worlds-best-employers/" TargetMode="Externa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hyperlink" Target="https://skylineg.com/resources/blog/6-common-traits-of-bad-leadership-and-how-to-fix-these-poor-leadership-qualities-in-your-organiza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a.indeed.com/career-advice/career-development/examples-of-bad-leadership"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K355gY81dRA/"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inc.com/minda-zetlin/worst-ceos-toxic-culture-uber-papa-johns-wells-fargo.html" TargetMode="External"/><Relationship Id="rId1" Type="http://schemas.openxmlformats.org/officeDocument/2006/relationships/slideLayout" Target="../slideLayouts/slideLayout4.xml"/><Relationship Id="rId5" Type="http://schemas.openxmlformats.org/officeDocument/2006/relationships/image" Target="../media/image26.jpeg"/><Relationship Id="rId4" Type="http://schemas.openxmlformats.org/officeDocument/2006/relationships/image" Target="../media/image2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eguardian.com/world/2022/nov/30/jacinda-ardern-and-sanna-marin-dismiss-suggestion-their-age-and-gender-was-reason-for-meeting" TargetMode="External"/><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hyperlink" Target="https://www.euronews.com/2023/01/19/new-zealand-pm-jacinda-ardern-to-quit-before-election"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s://www.hindustantimes.com/india/tasteless-but-true-made-in-india-hitler-ice-cream-cafe/story-C6usCqTUqv4zAeU30b0GVM.html"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www.summary.com/book-summary/the-360-degree-leader/"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proquest.com/docview/219091679?fromopenview=true&amp;pq-origsite=gscholar&amp;sourcetype=Scholarly%20Journals" TargetMode="External"/><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35.sv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2" Type="http://schemas.openxmlformats.org/officeDocument/2006/relationships/hyperlink" Target="https://doi.org/10.1177/107179190701300103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263764" y="3022598"/>
            <a:ext cx="6394836" cy="2911373"/>
          </a:xfrm>
        </p:spPr>
        <p:txBody>
          <a:bodyPr>
            <a:normAutofit/>
          </a:bodyPr>
          <a:lstStyle/>
          <a:p>
            <a:r>
              <a:rPr lang="en-US" sz="4800" dirty="0"/>
              <a:t>Week 3 </a:t>
            </a:r>
          </a:p>
          <a:p>
            <a:r>
              <a:rPr lang="en-US" sz="4400" dirty="0"/>
              <a:t>Leaders, Job satisfaction &amp; Attitude</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471487" y="1751806"/>
            <a:ext cx="11287125" cy="3763169"/>
          </a:xfrm>
        </p:spPr>
        <p:txBody>
          <a:bodyPr/>
          <a:lstStyle/>
          <a:p>
            <a:r>
              <a:rPr lang="en-US" u="sng" dirty="0"/>
              <a:t>Agenda </a:t>
            </a:r>
          </a:p>
          <a:p>
            <a:endParaRPr lang="en-US" dirty="0"/>
          </a:p>
          <a:p>
            <a:pPr marL="571500" indent="-571500" algn="l">
              <a:buFont typeface="Wingdings" panose="05000000000000000000" pitchFamily="2" charset="2"/>
              <a:buChar char="Ø"/>
            </a:pPr>
            <a:r>
              <a:rPr lang="en-US" sz="3600" dirty="0"/>
              <a:t>Leader and </a:t>
            </a:r>
            <a:r>
              <a:rPr lang="en-US" sz="3600" dirty="0" err="1"/>
              <a:t>organisation</a:t>
            </a:r>
            <a:endParaRPr lang="en-US" sz="3600" dirty="0"/>
          </a:p>
          <a:p>
            <a:pPr marL="571500" indent="-571500" algn="l">
              <a:buFont typeface="Wingdings" panose="05000000000000000000" pitchFamily="2" charset="2"/>
              <a:buChar char="Ø"/>
            </a:pPr>
            <a:r>
              <a:rPr lang="en-US" sz="3600" dirty="0"/>
              <a:t>Leadership and three-tier hierarchy</a:t>
            </a:r>
          </a:p>
          <a:p>
            <a:pPr marL="571500" indent="-571500" algn="l">
              <a:buFont typeface="Wingdings" panose="05000000000000000000" pitchFamily="2" charset="2"/>
              <a:buChar char="Ø"/>
            </a:pPr>
            <a:r>
              <a:rPr lang="en-US" sz="3600" dirty="0"/>
              <a:t>Attitudes and Job Satisfaction</a:t>
            </a:r>
          </a:p>
          <a:p>
            <a:pPr marL="571500" indent="-571500" algn="l">
              <a:buFont typeface="Wingdings" panose="05000000000000000000" pitchFamily="2" charset="2"/>
              <a:buChar char="Ø"/>
            </a:pPr>
            <a:endParaRPr lang="en-US" sz="3600" dirty="0"/>
          </a:p>
        </p:txBody>
      </p:sp>
    </p:spTree>
    <p:extLst>
      <p:ext uri="{BB962C8B-B14F-4D97-AF65-F5344CB8AC3E}">
        <p14:creationId xmlns:p14="http://schemas.microsoft.com/office/powerpoint/2010/main" val="117834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1F818-DFB9-DE73-404D-E5CEDD2837EE}"/>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Leader and organisation</a:t>
            </a:r>
            <a:br>
              <a:rPr lang="en-US" sz="4800" kern="1200">
                <a:solidFill>
                  <a:schemeClr val="tx1"/>
                </a:solidFill>
                <a:latin typeface="+mj-lt"/>
                <a:ea typeface="+mj-ea"/>
                <a:cs typeface="+mj-cs"/>
              </a:rPr>
            </a:br>
            <a:endParaRPr lang="en-US" sz="48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D977F84B-62A4-1A18-9AC0-3DCCFF9F53DD}"/>
              </a:ext>
            </a:extLst>
          </p:cNvPr>
          <p:cNvPicPr>
            <a:picLocks noChangeAspect="1"/>
          </p:cNvPicPr>
          <p:nvPr/>
        </p:nvPicPr>
        <p:blipFill>
          <a:blip r:embed="rId2"/>
          <a:stretch>
            <a:fillRect/>
          </a:stretch>
        </p:blipFill>
        <p:spPr>
          <a:xfrm>
            <a:off x="2138649" y="1845426"/>
            <a:ext cx="7911649" cy="4450303"/>
          </a:xfrm>
          <a:prstGeom prst="rect">
            <a:avLst/>
          </a:prstGeom>
        </p:spPr>
      </p:pic>
    </p:spTree>
    <p:extLst>
      <p:ext uri="{BB962C8B-B14F-4D97-AF65-F5344CB8AC3E}">
        <p14:creationId xmlns:p14="http://schemas.microsoft.com/office/powerpoint/2010/main" val="4256726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4"/>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305B5FA-27FF-1DB1-496A-894798D243EF}"/>
              </a:ext>
            </a:extLst>
          </p:cNvPr>
          <p:cNvPicPr>
            <a:picLocks noChangeAspect="1"/>
          </p:cNvPicPr>
          <p:nvPr/>
        </p:nvPicPr>
        <p:blipFill>
          <a:blip r:embed="rId5"/>
          <a:stretch>
            <a:fillRect/>
          </a:stretch>
        </p:blipFill>
        <p:spPr>
          <a:xfrm>
            <a:off x="3044756" y="1751858"/>
            <a:ext cx="5579027" cy="4195252"/>
          </a:xfrm>
          <a:prstGeom prst="rect">
            <a:avLst/>
          </a:prstGeom>
        </p:spPr>
      </p:pic>
    </p:spTree>
    <p:extLst>
      <p:ext uri="{BB962C8B-B14F-4D97-AF65-F5344CB8AC3E}">
        <p14:creationId xmlns:p14="http://schemas.microsoft.com/office/powerpoint/2010/main" val="1911895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pic>
        <p:nvPicPr>
          <p:cNvPr id="4" name="Picture 3">
            <a:extLst>
              <a:ext uri="{FF2B5EF4-FFF2-40B4-BE49-F238E27FC236}">
                <a16:creationId xmlns:a16="http://schemas.microsoft.com/office/drawing/2014/main" id="{C8191AB6-A4A3-5C65-D2BB-59859F9C1CAD}"/>
              </a:ext>
            </a:extLst>
          </p:cNvPr>
          <p:cNvPicPr>
            <a:picLocks noChangeAspect="1"/>
          </p:cNvPicPr>
          <p:nvPr/>
        </p:nvPicPr>
        <p:blipFill>
          <a:blip r:embed="rId2"/>
          <a:stretch>
            <a:fillRect/>
          </a:stretch>
        </p:blipFill>
        <p:spPr>
          <a:xfrm>
            <a:off x="2257424" y="1271588"/>
            <a:ext cx="4067175" cy="5422900"/>
          </a:xfrm>
          <a:prstGeom prst="rect">
            <a:avLst/>
          </a:prstGeom>
        </p:spPr>
      </p:pic>
      <p:sp>
        <p:nvSpPr>
          <p:cNvPr id="5" name="TextBox 4">
            <a:extLst>
              <a:ext uri="{FF2B5EF4-FFF2-40B4-BE49-F238E27FC236}">
                <a16:creationId xmlns:a16="http://schemas.microsoft.com/office/drawing/2014/main" id="{816B342A-1A0D-BE14-CBF7-569D7A31F516}"/>
              </a:ext>
            </a:extLst>
          </p:cNvPr>
          <p:cNvSpPr txBox="1"/>
          <p:nvPr/>
        </p:nvSpPr>
        <p:spPr>
          <a:xfrm>
            <a:off x="6527006" y="5706724"/>
            <a:ext cx="4166896" cy="369332"/>
          </a:xfrm>
          <a:prstGeom prst="rect">
            <a:avLst/>
          </a:prstGeom>
          <a:noFill/>
        </p:spPr>
        <p:txBody>
          <a:bodyPr wrap="square">
            <a:spAutoFit/>
          </a:bodyPr>
          <a:lstStyle/>
          <a:p>
            <a:r>
              <a:rPr lang="en-GB" b="0" i="0" dirty="0">
                <a:solidFill>
                  <a:srgbClr val="1A1B1B"/>
                </a:solidFill>
                <a:effectLst/>
                <a:latin typeface="Inter"/>
              </a:rPr>
              <a:t>Fortune Global 500  list (2024) </a:t>
            </a:r>
            <a:endParaRPr lang="en-GB" dirty="0"/>
          </a:p>
        </p:txBody>
      </p:sp>
    </p:spTree>
    <p:extLst>
      <p:ext uri="{BB962C8B-B14F-4D97-AF65-F5344CB8AC3E}">
        <p14:creationId xmlns:p14="http://schemas.microsoft.com/office/powerpoint/2010/main" val="4097748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F6FA-F728-54A6-7BAF-3C0ABCDAFBC0}"/>
              </a:ext>
            </a:extLst>
          </p:cNvPr>
          <p:cNvSpPr>
            <a:spLocks noGrp="1"/>
          </p:cNvSpPr>
          <p:nvPr>
            <p:ph type="title"/>
          </p:nvPr>
        </p:nvSpPr>
        <p:spPr/>
        <p:txBody>
          <a:bodyPr/>
          <a:lstStyle/>
          <a:p>
            <a:r>
              <a:rPr lang="en-GB" b="1" dirty="0"/>
              <a:t>LCDB7008 Visions for the Future : Theoretical Perspectives on Management</a:t>
            </a:r>
            <a:endParaRPr lang="en-GB" dirty="0"/>
          </a:p>
        </p:txBody>
      </p:sp>
      <p:sp>
        <p:nvSpPr>
          <p:cNvPr id="3" name="Content Placeholder 2">
            <a:extLst>
              <a:ext uri="{FF2B5EF4-FFF2-40B4-BE49-F238E27FC236}">
                <a16:creationId xmlns:a16="http://schemas.microsoft.com/office/drawing/2014/main" id="{4A644851-0152-9B86-CB40-5AD4B2C4F733}"/>
              </a:ext>
            </a:extLst>
          </p:cNvPr>
          <p:cNvSpPr>
            <a:spLocks noGrp="1"/>
          </p:cNvSpPr>
          <p:nvPr>
            <p:ph idx="1"/>
          </p:nvPr>
        </p:nvSpPr>
        <p:spPr/>
        <p:txBody>
          <a:bodyPr/>
          <a:lstStyle/>
          <a:p>
            <a:pPr marL="0" indent="0">
              <a:buNone/>
            </a:pPr>
            <a:endParaRPr lang="en-GB" sz="4400" dirty="0"/>
          </a:p>
          <a:p>
            <a:pPr marL="0" indent="0">
              <a:buNone/>
            </a:pPr>
            <a:endParaRPr lang="en-GB" sz="4400" dirty="0"/>
          </a:p>
          <a:p>
            <a:pPr marL="0" indent="0">
              <a:buNone/>
            </a:pPr>
            <a:r>
              <a:rPr lang="en-GB" sz="4400" dirty="0"/>
              <a:t>What do those “top 10” lists indicate ? </a:t>
            </a:r>
          </a:p>
          <a:p>
            <a:pPr marL="0" indent="0">
              <a:buNone/>
            </a:pPr>
            <a:r>
              <a:rPr lang="en-GB" dirty="0"/>
              <a:t> </a:t>
            </a:r>
          </a:p>
        </p:txBody>
      </p:sp>
    </p:spTree>
    <p:extLst>
      <p:ext uri="{BB962C8B-B14F-4D97-AF65-F5344CB8AC3E}">
        <p14:creationId xmlns:p14="http://schemas.microsoft.com/office/powerpoint/2010/main" val="246380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178259"/>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4FD6001A-23C2-0778-F9BF-B478596F7231}"/>
              </a:ext>
            </a:extLst>
          </p:cNvPr>
          <p:cNvPicPr>
            <a:picLocks noChangeAspect="1"/>
          </p:cNvPicPr>
          <p:nvPr/>
        </p:nvPicPr>
        <p:blipFill>
          <a:blip r:embed="rId5"/>
          <a:stretch>
            <a:fillRect/>
          </a:stretch>
        </p:blipFill>
        <p:spPr>
          <a:xfrm>
            <a:off x="3246242" y="1508856"/>
            <a:ext cx="6453523" cy="4091844"/>
          </a:xfrm>
          <a:prstGeom prst="rect">
            <a:avLst/>
          </a:prstGeom>
        </p:spPr>
      </p:pic>
      <p:sp>
        <p:nvSpPr>
          <p:cNvPr id="10" name="TextBox 9">
            <a:extLst>
              <a:ext uri="{FF2B5EF4-FFF2-40B4-BE49-F238E27FC236}">
                <a16:creationId xmlns:a16="http://schemas.microsoft.com/office/drawing/2014/main" id="{81E34921-C76A-FBF2-D3CB-5B6ECFB8B7E6}"/>
              </a:ext>
            </a:extLst>
          </p:cNvPr>
          <p:cNvSpPr txBox="1"/>
          <p:nvPr/>
        </p:nvSpPr>
        <p:spPr>
          <a:xfrm>
            <a:off x="3595072" y="5725350"/>
            <a:ext cx="4166896" cy="369332"/>
          </a:xfrm>
          <a:prstGeom prst="rect">
            <a:avLst/>
          </a:prstGeom>
          <a:noFill/>
        </p:spPr>
        <p:txBody>
          <a:bodyPr wrap="square">
            <a:spAutoFit/>
          </a:bodyPr>
          <a:lstStyle/>
          <a:p>
            <a:r>
              <a:rPr lang="en-GB" dirty="0">
                <a:solidFill>
                  <a:srgbClr val="1A1B1B"/>
                </a:solidFill>
                <a:latin typeface="Inter"/>
              </a:rPr>
              <a:t>The </a:t>
            </a:r>
            <a:r>
              <a:rPr lang="en-GB" dirty="0" err="1">
                <a:solidFill>
                  <a:srgbClr val="1A1B1B"/>
                </a:solidFill>
                <a:latin typeface="Inter"/>
              </a:rPr>
              <a:t>Euorpean</a:t>
            </a:r>
            <a:r>
              <a:rPr lang="en-GB" dirty="0">
                <a:solidFill>
                  <a:srgbClr val="1A1B1B"/>
                </a:solidFill>
                <a:latin typeface="Inter"/>
              </a:rPr>
              <a:t> Financial Review </a:t>
            </a:r>
            <a:r>
              <a:rPr lang="en-GB" b="0" i="0" dirty="0">
                <a:solidFill>
                  <a:srgbClr val="1A1B1B"/>
                </a:solidFill>
                <a:effectLst/>
                <a:latin typeface="Inter"/>
              </a:rPr>
              <a:t>(2024) </a:t>
            </a:r>
            <a:endParaRPr lang="en-GB" dirty="0"/>
          </a:p>
        </p:txBody>
      </p:sp>
    </p:spTree>
    <p:extLst>
      <p:ext uri="{BB962C8B-B14F-4D97-AF65-F5344CB8AC3E}">
        <p14:creationId xmlns:p14="http://schemas.microsoft.com/office/powerpoint/2010/main" val="263110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3" name="TextBox 12">
            <a:extLst>
              <a:ext uri="{FF2B5EF4-FFF2-40B4-BE49-F238E27FC236}">
                <a16:creationId xmlns:a16="http://schemas.microsoft.com/office/drawing/2014/main" id="{C6E65C89-24A6-A89C-7F32-D98B44DC28E4}"/>
              </a:ext>
            </a:extLst>
          </p:cNvPr>
          <p:cNvSpPr txBox="1"/>
          <p:nvPr/>
        </p:nvSpPr>
        <p:spPr>
          <a:xfrm>
            <a:off x="7312148" y="5064917"/>
            <a:ext cx="2962139" cy="369332"/>
          </a:xfrm>
          <a:prstGeom prst="rect">
            <a:avLst/>
          </a:prstGeom>
          <a:noFill/>
        </p:spPr>
        <p:txBody>
          <a:bodyPr wrap="square">
            <a:spAutoFit/>
          </a:bodyPr>
          <a:lstStyle/>
          <a:p>
            <a:r>
              <a:rPr lang="en-GB" b="0" i="0" dirty="0">
                <a:solidFill>
                  <a:srgbClr val="1A1B1B"/>
                </a:solidFill>
                <a:effectLst/>
                <a:latin typeface="Inter"/>
              </a:rPr>
              <a:t>Yahoo Finance (2024) </a:t>
            </a:r>
            <a:endParaRPr lang="en-GB" dirty="0"/>
          </a:p>
        </p:txBody>
      </p:sp>
      <p:sp>
        <p:nvSpPr>
          <p:cNvPr id="3" name="Rectangle: Rounded Corners 2">
            <a:extLst>
              <a:ext uri="{FF2B5EF4-FFF2-40B4-BE49-F238E27FC236}">
                <a16:creationId xmlns:a16="http://schemas.microsoft.com/office/drawing/2014/main" id="{6149A04F-0746-334A-042D-048348F6C975}"/>
              </a:ext>
            </a:extLst>
          </p:cNvPr>
          <p:cNvSpPr/>
          <p:nvPr/>
        </p:nvSpPr>
        <p:spPr>
          <a:xfrm>
            <a:off x="2364582" y="2493931"/>
            <a:ext cx="4421982" cy="94297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The Business World is changing </a:t>
            </a:r>
          </a:p>
        </p:txBody>
      </p:sp>
      <p:pic>
        <p:nvPicPr>
          <p:cNvPr id="12" name="Picture 11">
            <a:extLst>
              <a:ext uri="{FF2B5EF4-FFF2-40B4-BE49-F238E27FC236}">
                <a16:creationId xmlns:a16="http://schemas.microsoft.com/office/drawing/2014/main" id="{E7E48970-8341-9EEB-2E63-65E6A83C65BC}"/>
              </a:ext>
            </a:extLst>
          </p:cNvPr>
          <p:cNvPicPr>
            <a:picLocks noChangeAspect="1"/>
          </p:cNvPicPr>
          <p:nvPr/>
        </p:nvPicPr>
        <p:blipFill>
          <a:blip r:embed="rId5"/>
          <a:stretch>
            <a:fillRect/>
          </a:stretch>
        </p:blipFill>
        <p:spPr>
          <a:xfrm>
            <a:off x="2133542" y="1448538"/>
            <a:ext cx="4731680" cy="4739476"/>
          </a:xfrm>
          <a:prstGeom prst="rect">
            <a:avLst/>
          </a:prstGeom>
        </p:spPr>
      </p:pic>
    </p:spTree>
    <p:extLst>
      <p:ext uri="{BB962C8B-B14F-4D97-AF65-F5344CB8AC3E}">
        <p14:creationId xmlns:p14="http://schemas.microsoft.com/office/powerpoint/2010/main" val="240695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2341563"/>
          </a:xfrm>
        </p:spPr>
        <p:txBody>
          <a:bodyPr>
            <a:normAutofit lnSpcReduction="10000"/>
          </a:bodyPr>
          <a:lstStyle/>
          <a:p>
            <a:pPr algn="l"/>
            <a:r>
              <a:rPr lang="en-US" sz="3200" dirty="0"/>
              <a:t>What is Leadership ? </a:t>
            </a:r>
          </a:p>
          <a:p>
            <a:pPr algn="l"/>
            <a:r>
              <a:rPr lang="en-US" sz="3200" dirty="0"/>
              <a:t>Leadership – a mindset and </a:t>
            </a:r>
            <a:r>
              <a:rPr lang="en-US" sz="3200" dirty="0" err="1"/>
              <a:t>behaviour</a:t>
            </a:r>
            <a:r>
              <a:rPr lang="en-US" sz="3200" dirty="0"/>
              <a:t> that aligns people in a collective direction, enables them to work together and accomplish shared goals, and helps them adjust to changing environments  (McKinsey &amp; Company, 2024)</a:t>
            </a:r>
            <a:endParaRPr lang="en-GB" sz="3200" dirty="0"/>
          </a:p>
        </p:txBody>
      </p:sp>
      <p:sp>
        <p:nvSpPr>
          <p:cNvPr id="9" name="TextBox 8">
            <a:extLst>
              <a:ext uri="{FF2B5EF4-FFF2-40B4-BE49-F238E27FC236}">
                <a16:creationId xmlns:a16="http://schemas.microsoft.com/office/drawing/2014/main" id="{C0C9DE66-E112-9BD2-53C7-311803CCB21C}"/>
              </a:ext>
            </a:extLst>
          </p:cNvPr>
          <p:cNvSpPr txBox="1"/>
          <p:nvPr/>
        </p:nvSpPr>
        <p:spPr>
          <a:xfrm>
            <a:off x="5548312" y="3181013"/>
            <a:ext cx="6115050" cy="369332"/>
          </a:xfrm>
          <a:prstGeom prst="rect">
            <a:avLst/>
          </a:prstGeom>
          <a:noFill/>
        </p:spPr>
        <p:txBody>
          <a:bodyPr wrap="square">
            <a:spAutoFit/>
          </a:bodyPr>
          <a:lstStyle/>
          <a:p>
            <a:r>
              <a:rPr lang="en-US" dirty="0">
                <a:hlinkClick r:id="rId5"/>
              </a:rPr>
              <a:t>What is leadership: A definition and way forward | McKinsey</a:t>
            </a:r>
            <a:endParaRPr lang="en-GB" dirty="0"/>
          </a:p>
        </p:txBody>
      </p:sp>
      <p:pic>
        <p:nvPicPr>
          <p:cNvPr id="10" name="Picture 9">
            <a:extLst>
              <a:ext uri="{FF2B5EF4-FFF2-40B4-BE49-F238E27FC236}">
                <a16:creationId xmlns:a16="http://schemas.microsoft.com/office/drawing/2014/main" id="{2FB58B24-1474-11A4-2502-879F5B889E40}"/>
              </a:ext>
            </a:extLst>
          </p:cNvPr>
          <p:cNvPicPr>
            <a:picLocks noChangeAspect="1"/>
          </p:cNvPicPr>
          <p:nvPr/>
        </p:nvPicPr>
        <p:blipFill>
          <a:blip r:embed="rId6"/>
          <a:stretch>
            <a:fillRect/>
          </a:stretch>
        </p:blipFill>
        <p:spPr>
          <a:xfrm>
            <a:off x="-3499" y="3744423"/>
            <a:ext cx="2978837" cy="2167435"/>
          </a:xfrm>
          <a:prstGeom prst="rect">
            <a:avLst/>
          </a:prstGeom>
        </p:spPr>
      </p:pic>
      <p:pic>
        <p:nvPicPr>
          <p:cNvPr id="12" name="Picture 11">
            <a:extLst>
              <a:ext uri="{FF2B5EF4-FFF2-40B4-BE49-F238E27FC236}">
                <a16:creationId xmlns:a16="http://schemas.microsoft.com/office/drawing/2014/main" id="{51FE1BEB-036C-8FCB-D238-035312D9A951}"/>
              </a:ext>
            </a:extLst>
          </p:cNvPr>
          <p:cNvPicPr>
            <a:picLocks noChangeAspect="1"/>
          </p:cNvPicPr>
          <p:nvPr/>
        </p:nvPicPr>
        <p:blipFill>
          <a:blip r:embed="rId7"/>
          <a:stretch>
            <a:fillRect/>
          </a:stretch>
        </p:blipFill>
        <p:spPr>
          <a:xfrm>
            <a:off x="2795998" y="3744428"/>
            <a:ext cx="3151385" cy="2206969"/>
          </a:xfrm>
          <a:prstGeom prst="rect">
            <a:avLst/>
          </a:prstGeom>
        </p:spPr>
      </p:pic>
      <p:pic>
        <p:nvPicPr>
          <p:cNvPr id="13" name="Picture 12">
            <a:extLst>
              <a:ext uri="{FF2B5EF4-FFF2-40B4-BE49-F238E27FC236}">
                <a16:creationId xmlns:a16="http://schemas.microsoft.com/office/drawing/2014/main" id="{4878A97B-FA80-65D3-38E0-C0E5366EA8D7}"/>
              </a:ext>
            </a:extLst>
          </p:cNvPr>
          <p:cNvPicPr>
            <a:picLocks noChangeAspect="1"/>
          </p:cNvPicPr>
          <p:nvPr/>
        </p:nvPicPr>
        <p:blipFill>
          <a:blip r:embed="rId8"/>
          <a:stretch>
            <a:fillRect/>
          </a:stretch>
        </p:blipFill>
        <p:spPr>
          <a:xfrm>
            <a:off x="5670315" y="3744433"/>
            <a:ext cx="1914793" cy="2284021"/>
          </a:xfrm>
          <a:prstGeom prst="rect">
            <a:avLst/>
          </a:prstGeom>
        </p:spPr>
      </p:pic>
      <p:sp>
        <p:nvSpPr>
          <p:cNvPr id="14" name="Rectangle: Rounded Corners 13">
            <a:extLst>
              <a:ext uri="{FF2B5EF4-FFF2-40B4-BE49-F238E27FC236}">
                <a16:creationId xmlns:a16="http://schemas.microsoft.com/office/drawing/2014/main" id="{0765D3F0-43C6-EFD7-AD56-AFA339344A0A}"/>
              </a:ext>
            </a:extLst>
          </p:cNvPr>
          <p:cNvSpPr/>
          <p:nvPr/>
        </p:nvSpPr>
        <p:spPr>
          <a:xfrm>
            <a:off x="0" y="5695091"/>
            <a:ext cx="2803066"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Ma</a:t>
            </a:r>
          </a:p>
        </p:txBody>
      </p:sp>
      <p:sp>
        <p:nvSpPr>
          <p:cNvPr id="15" name="Rectangle: Rounded Corners 14">
            <a:extLst>
              <a:ext uri="{FF2B5EF4-FFF2-40B4-BE49-F238E27FC236}">
                <a16:creationId xmlns:a16="http://schemas.microsoft.com/office/drawing/2014/main" id="{53105BDB-B7AD-4AC1-A3E8-29701A883CEA}"/>
              </a:ext>
            </a:extLst>
          </p:cNvPr>
          <p:cNvSpPr/>
          <p:nvPr/>
        </p:nvSpPr>
        <p:spPr>
          <a:xfrm>
            <a:off x="2803066" y="5695092"/>
            <a:ext cx="2806762"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Larry Page  &amp; Surgery Brin</a:t>
            </a:r>
          </a:p>
        </p:txBody>
      </p:sp>
      <p:sp>
        <p:nvSpPr>
          <p:cNvPr id="16" name="Rectangle: Rounded Corners 15">
            <a:extLst>
              <a:ext uri="{FF2B5EF4-FFF2-40B4-BE49-F238E27FC236}">
                <a16:creationId xmlns:a16="http://schemas.microsoft.com/office/drawing/2014/main" id="{D37BB2E3-93AD-1BCB-860F-9C85F8873D2E}"/>
              </a:ext>
            </a:extLst>
          </p:cNvPr>
          <p:cNvSpPr/>
          <p:nvPr/>
        </p:nvSpPr>
        <p:spPr>
          <a:xfrm>
            <a:off x="5635162" y="5695091"/>
            <a:ext cx="1726638"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Cohen</a:t>
            </a:r>
          </a:p>
        </p:txBody>
      </p:sp>
      <p:pic>
        <p:nvPicPr>
          <p:cNvPr id="2050" name="Picture 2" descr="Mark Zuckerberg - Wikipedia">
            <a:extLst>
              <a:ext uri="{FF2B5EF4-FFF2-40B4-BE49-F238E27FC236}">
                <a16:creationId xmlns:a16="http://schemas.microsoft.com/office/drawing/2014/main" id="{5D48C4B9-052E-C999-20EA-314F3166D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96953" y="3712911"/>
            <a:ext cx="1871968" cy="232716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Rounded Corners 16">
            <a:extLst>
              <a:ext uri="{FF2B5EF4-FFF2-40B4-BE49-F238E27FC236}">
                <a16:creationId xmlns:a16="http://schemas.microsoft.com/office/drawing/2014/main" id="{F7FF5FC4-7D2F-7E17-6666-BB761618A7EF}"/>
              </a:ext>
            </a:extLst>
          </p:cNvPr>
          <p:cNvSpPr/>
          <p:nvPr/>
        </p:nvSpPr>
        <p:spPr>
          <a:xfrm>
            <a:off x="7471319" y="5640901"/>
            <a:ext cx="1781415" cy="558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Mark Elliot Zuckerberg</a:t>
            </a:r>
            <a:endParaRPr lang="en-GB" dirty="0">
              <a:solidFill>
                <a:schemeClr val="bg1"/>
              </a:solidFill>
            </a:endParaRPr>
          </a:p>
        </p:txBody>
      </p:sp>
      <p:pic>
        <p:nvPicPr>
          <p:cNvPr id="19" name="Picture 18">
            <a:extLst>
              <a:ext uri="{FF2B5EF4-FFF2-40B4-BE49-F238E27FC236}">
                <a16:creationId xmlns:a16="http://schemas.microsoft.com/office/drawing/2014/main" id="{FBD7A243-B711-2973-0C56-DDDAA6107DF5}"/>
              </a:ext>
            </a:extLst>
          </p:cNvPr>
          <p:cNvPicPr>
            <a:picLocks noChangeAspect="1"/>
          </p:cNvPicPr>
          <p:nvPr/>
        </p:nvPicPr>
        <p:blipFill>
          <a:blip r:embed="rId10"/>
          <a:stretch>
            <a:fillRect/>
          </a:stretch>
        </p:blipFill>
        <p:spPr>
          <a:xfrm>
            <a:off x="9241881" y="3744433"/>
            <a:ext cx="2033797" cy="2663021"/>
          </a:xfrm>
          <a:prstGeom prst="rect">
            <a:avLst/>
          </a:prstGeom>
        </p:spPr>
      </p:pic>
      <p:sp>
        <p:nvSpPr>
          <p:cNvPr id="20" name="Rectangle: Rounded Corners 19">
            <a:extLst>
              <a:ext uri="{FF2B5EF4-FFF2-40B4-BE49-F238E27FC236}">
                <a16:creationId xmlns:a16="http://schemas.microsoft.com/office/drawing/2014/main" id="{B7D5DCA2-46DB-B4BD-7CC0-D9C7D804A0F3}"/>
              </a:ext>
            </a:extLst>
          </p:cNvPr>
          <p:cNvSpPr/>
          <p:nvPr/>
        </p:nvSpPr>
        <p:spPr>
          <a:xfrm>
            <a:off x="9279410" y="5664191"/>
            <a:ext cx="1996269" cy="5547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Hari </a:t>
            </a:r>
            <a:r>
              <a:rPr lang="en-GB" b="1" i="0" dirty="0" err="1">
                <a:solidFill>
                  <a:schemeClr val="bg1"/>
                </a:solidFill>
                <a:effectLst/>
                <a:latin typeface="Arial" panose="020B0604020202020204" pitchFamily="34" charset="0"/>
              </a:rPr>
              <a:t>Naroomal</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Harilela</a:t>
            </a:r>
            <a:endParaRPr lang="en-GB" dirty="0">
              <a:solidFill>
                <a:schemeClr val="bg1"/>
              </a:solidFill>
            </a:endParaRPr>
          </a:p>
        </p:txBody>
      </p:sp>
    </p:spTree>
    <p:extLst>
      <p:ext uri="{BB962C8B-B14F-4D97-AF65-F5344CB8AC3E}">
        <p14:creationId xmlns:p14="http://schemas.microsoft.com/office/powerpoint/2010/main" val="3913771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6A14F-6B93-5BC7-2215-217CD5B88955}"/>
              </a:ext>
            </a:extLst>
          </p:cNvPr>
          <p:cNvSpPr>
            <a:spLocks noGrp="1"/>
          </p:cNvSpPr>
          <p:nvPr>
            <p:ph type="title"/>
          </p:nvPr>
        </p:nvSpPr>
        <p:spPr>
          <a:xfrm>
            <a:off x="236084" y="1635919"/>
            <a:ext cx="3255095" cy="2591078"/>
          </a:xfrm>
        </p:spPr>
        <p:txBody>
          <a:bodyPr vert="horz" lIns="91440" tIns="45720" rIns="91440" bIns="45720" rtlCol="0" anchor="b">
            <a:normAutofit fontScale="90000"/>
          </a:bodyPr>
          <a:lstStyle/>
          <a:p>
            <a:r>
              <a:rPr lang="en-US" sz="3200" dirty="0">
                <a:hlinkClick r:id="rId2"/>
              </a:rPr>
              <a:t>Forbes World's Best Employers 2024 - Best Companies To Work For Worldwide</a:t>
            </a:r>
            <a:endParaRPr lang="en-US" sz="6600" kern="1200" dirty="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DF6F7CF8-CD8F-430A-3B1B-EB3DFE3A10FD}"/>
              </a:ext>
            </a:extLst>
          </p:cNvPr>
          <p:cNvPicPr>
            <a:picLocks noChangeAspect="1"/>
          </p:cNvPicPr>
          <p:nvPr/>
        </p:nvPicPr>
        <p:blipFill>
          <a:blip r:embed="rId3"/>
          <a:stretch>
            <a:fillRect/>
          </a:stretch>
        </p:blipFill>
        <p:spPr>
          <a:xfrm>
            <a:off x="3727263" y="191886"/>
            <a:ext cx="8113967" cy="6105758"/>
          </a:xfrm>
          <a:prstGeom prst="rect">
            <a:avLst/>
          </a:prstGeom>
        </p:spPr>
      </p:pic>
    </p:spTree>
    <p:extLst>
      <p:ext uri="{BB962C8B-B14F-4D97-AF65-F5344CB8AC3E}">
        <p14:creationId xmlns:p14="http://schemas.microsoft.com/office/powerpoint/2010/main" val="366131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3492373"/>
          </a:xfrm>
        </p:spPr>
        <p:txBody>
          <a:bodyPr>
            <a:normAutofit/>
          </a:bodyPr>
          <a:lstStyle/>
          <a:p>
            <a:pPr algn="l"/>
            <a:endParaRPr lang="en-US" sz="2400" dirty="0">
              <a:hlinkClick r:id="rId5"/>
            </a:endParaRPr>
          </a:p>
          <a:p>
            <a:pPr algn="l"/>
            <a:r>
              <a:rPr lang="en-US" dirty="0">
                <a:hlinkClick r:id="rId5"/>
              </a:rPr>
              <a:t>Top 10 Best Employers 2024 </a:t>
            </a:r>
          </a:p>
          <a:p>
            <a:pPr algn="l"/>
            <a:endParaRPr lang="en-US" sz="2400" dirty="0">
              <a:hlinkClick r:id="rId5"/>
            </a:endParaRPr>
          </a:p>
          <a:p>
            <a:pPr algn="l"/>
            <a:r>
              <a:rPr lang="en-US" sz="2400" dirty="0">
                <a:hlinkClick r:id="rId5"/>
              </a:rPr>
              <a:t>Forbes World's Best Employers 2024 - Best Companies To Work For Worldwide</a:t>
            </a:r>
            <a:endParaRPr lang="en-US" sz="2400" dirty="0"/>
          </a:p>
          <a:p>
            <a:pPr algn="l"/>
            <a:endParaRPr lang="en-US" dirty="0"/>
          </a:p>
          <a:p>
            <a:pPr algn="l"/>
            <a:endParaRPr lang="en-US" sz="3200" dirty="0"/>
          </a:p>
          <a:p>
            <a:pPr algn="l"/>
            <a:endParaRPr lang="en-GB" sz="3200" dirty="0"/>
          </a:p>
        </p:txBody>
      </p:sp>
    </p:spTree>
    <p:extLst>
      <p:ext uri="{BB962C8B-B14F-4D97-AF65-F5344CB8AC3E}">
        <p14:creationId xmlns:p14="http://schemas.microsoft.com/office/powerpoint/2010/main" val="1779678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sp>
        <p:nvSpPr>
          <p:cNvPr id="9" name="TextBox 8">
            <a:extLst>
              <a:ext uri="{FF2B5EF4-FFF2-40B4-BE49-F238E27FC236}">
                <a16:creationId xmlns:a16="http://schemas.microsoft.com/office/drawing/2014/main" id="{A101A8CD-EC97-1DD5-48DC-68C822246FB5}"/>
              </a:ext>
            </a:extLst>
          </p:cNvPr>
          <p:cNvSpPr txBox="1"/>
          <p:nvPr/>
        </p:nvSpPr>
        <p:spPr>
          <a:xfrm>
            <a:off x="1039794" y="6123543"/>
            <a:ext cx="9232917" cy="923330"/>
          </a:xfrm>
          <a:prstGeom prst="rect">
            <a:avLst/>
          </a:prstGeom>
          <a:noFill/>
        </p:spPr>
        <p:txBody>
          <a:bodyPr wrap="square">
            <a:spAutoFit/>
          </a:bodyPr>
          <a:lstStyle/>
          <a:p>
            <a:r>
              <a:rPr lang="en-US" b="0" i="0" dirty="0">
                <a:solidFill>
                  <a:srgbClr val="747474"/>
                </a:solidFill>
                <a:effectLst/>
                <a:latin typeface="Open Sans" panose="020B0606030504020204" pitchFamily="34" charset="0"/>
              </a:rPr>
              <a:t>Collins Jim, Level 5 Leadership: The Triumph of Humility and Fierce Resolve, Harvard Business Review, pp 65-76, January 2001</a:t>
            </a:r>
            <a:r>
              <a:rPr lang="en-GB" dirty="0"/>
              <a:t>)</a:t>
            </a:r>
          </a:p>
          <a:p>
            <a:endParaRPr lang="en-GB" dirty="0"/>
          </a:p>
        </p:txBody>
      </p:sp>
      <p:sp>
        <p:nvSpPr>
          <p:cNvPr id="10" name="Right Brace 9">
            <a:extLst>
              <a:ext uri="{FF2B5EF4-FFF2-40B4-BE49-F238E27FC236}">
                <a16:creationId xmlns:a16="http://schemas.microsoft.com/office/drawing/2014/main" id="{12A369A9-36A6-5C7C-AEB4-51BD06B29EA4}"/>
              </a:ext>
            </a:extLst>
          </p:cNvPr>
          <p:cNvSpPr/>
          <p:nvPr/>
        </p:nvSpPr>
        <p:spPr>
          <a:xfrm flipH="1">
            <a:off x="2242290" y="1617034"/>
            <a:ext cx="1107281" cy="4029075"/>
          </a:xfrm>
          <a:prstGeom prst="rightBrace">
            <a:avLst>
              <a:gd name="adj1" fmla="val 8333"/>
              <a:gd name="adj2" fmla="val 5395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93771245-8F10-C9CB-3EF4-5FCD6EED1276}"/>
              </a:ext>
            </a:extLst>
          </p:cNvPr>
          <p:cNvSpPr/>
          <p:nvPr/>
        </p:nvSpPr>
        <p:spPr>
          <a:xfrm>
            <a:off x="464344" y="3286125"/>
            <a:ext cx="1500187" cy="8421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Leader </a:t>
            </a:r>
            <a:endParaRPr lang="en-GB" dirty="0"/>
          </a:p>
        </p:txBody>
      </p:sp>
      <p:pic>
        <p:nvPicPr>
          <p:cNvPr id="12" name="Picture 11">
            <a:extLst>
              <a:ext uri="{FF2B5EF4-FFF2-40B4-BE49-F238E27FC236}">
                <a16:creationId xmlns:a16="http://schemas.microsoft.com/office/drawing/2014/main" id="{ACD8309C-63B9-5B1D-FDBA-C22CF788492F}"/>
              </a:ext>
            </a:extLst>
          </p:cNvPr>
          <p:cNvPicPr>
            <a:picLocks noChangeAspect="1"/>
          </p:cNvPicPr>
          <p:nvPr/>
        </p:nvPicPr>
        <p:blipFill>
          <a:blip r:embed="rId3"/>
          <a:stretch>
            <a:fillRect/>
          </a:stretch>
        </p:blipFill>
        <p:spPr>
          <a:xfrm>
            <a:off x="3627330" y="1503821"/>
            <a:ext cx="4680852" cy="4073569"/>
          </a:xfrm>
          <a:prstGeom prst="rect">
            <a:avLst/>
          </a:prstGeom>
        </p:spPr>
      </p:pic>
    </p:spTree>
    <p:extLst>
      <p:ext uri="{BB962C8B-B14F-4D97-AF65-F5344CB8AC3E}">
        <p14:creationId xmlns:p14="http://schemas.microsoft.com/office/powerpoint/2010/main" val="3908340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B025-6559-A06D-6E07-BC146AE2FE24}"/>
              </a:ext>
            </a:extLst>
          </p:cNvPr>
          <p:cNvSpPr>
            <a:spLocks noGrp="1"/>
          </p:cNvSpPr>
          <p:nvPr>
            <p:ph type="title"/>
          </p:nvPr>
        </p:nvSpPr>
        <p:spPr>
          <a:xfrm>
            <a:off x="1043940" y="2308861"/>
            <a:ext cx="10515600" cy="2067878"/>
          </a:xfrm>
        </p:spPr>
        <p:txBody>
          <a:bodyPr/>
          <a:lstStyle/>
          <a:p>
            <a:r>
              <a:rPr lang="en-US" dirty="0"/>
              <a:t>Good leader ? Bad leaders ? Why bother ?</a:t>
            </a:r>
            <a:endParaRPr lang="en-GB" dirty="0"/>
          </a:p>
        </p:txBody>
      </p:sp>
    </p:spTree>
    <p:extLst>
      <p:ext uri="{BB962C8B-B14F-4D97-AF65-F5344CB8AC3E}">
        <p14:creationId xmlns:p14="http://schemas.microsoft.com/office/powerpoint/2010/main" val="3568940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my boss doesn't communicate">
            <a:extLst>
              <a:ext uri="{FF2B5EF4-FFF2-40B4-BE49-F238E27FC236}">
                <a16:creationId xmlns:a16="http://schemas.microsoft.com/office/drawing/2014/main" id="{A1B6D9C3-D203-CF32-02C6-517D49A617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6940" y="4460470"/>
            <a:ext cx="4795060" cy="239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7151-2311-A3D0-8DF1-ED3804768E64}"/>
              </a:ext>
            </a:extLst>
          </p:cNvPr>
          <p:cNvSpPr>
            <a:spLocks noGrp="1"/>
          </p:cNvSpPr>
          <p:nvPr>
            <p:ph type="title"/>
          </p:nvPr>
        </p:nvSpPr>
        <p:spPr/>
        <p:txBody>
          <a:bodyPr/>
          <a:lstStyle/>
          <a:p>
            <a:r>
              <a:rPr lang="en-GB" dirty="0"/>
              <a:t>Name a bad leader</a:t>
            </a:r>
          </a:p>
        </p:txBody>
      </p:sp>
      <p:sp>
        <p:nvSpPr>
          <p:cNvPr id="3" name="Content Placeholder 2">
            <a:extLst>
              <a:ext uri="{FF2B5EF4-FFF2-40B4-BE49-F238E27FC236}">
                <a16:creationId xmlns:a16="http://schemas.microsoft.com/office/drawing/2014/main" id="{3940C80E-DE72-F314-B76D-D87208F63B19}"/>
              </a:ext>
            </a:extLst>
          </p:cNvPr>
          <p:cNvSpPr>
            <a:spLocks noGrp="1"/>
          </p:cNvSpPr>
          <p:nvPr>
            <p:ph idx="1"/>
          </p:nvPr>
        </p:nvSpPr>
        <p:spPr>
          <a:xfrm>
            <a:off x="569945" y="1690688"/>
            <a:ext cx="10783855" cy="4351338"/>
          </a:xfrm>
        </p:spPr>
        <p:txBody>
          <a:bodyPr/>
          <a:lstStyle/>
          <a:p>
            <a:pPr marL="0" indent="0">
              <a:buNone/>
            </a:pPr>
            <a:r>
              <a:rPr lang="en-GB" dirty="0">
                <a:hlinkClick r:id="rId2"/>
              </a:rPr>
              <a:t>https://skylineg.com/resources/blog/6-common-traits-of-bad-leadership-and-how-to-fix-these-poor-leadership-qualities-in-your-organization</a:t>
            </a:r>
            <a:r>
              <a:rPr lang="en-GB" dirty="0"/>
              <a:t> </a:t>
            </a:r>
          </a:p>
        </p:txBody>
      </p:sp>
      <p:pic>
        <p:nvPicPr>
          <p:cNvPr id="2050" name="Picture 2" descr="good leader vs. bad leader how ideas are treated">
            <a:extLst>
              <a:ext uri="{FF2B5EF4-FFF2-40B4-BE49-F238E27FC236}">
                <a16:creationId xmlns:a16="http://schemas.microsoft.com/office/drawing/2014/main" id="{D4FF8E8C-06D7-2166-CA0A-D895A3F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945" y="3250407"/>
            <a:ext cx="8708669" cy="260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954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A67D-A719-1A8D-FA5A-9A38AAAABBBE}"/>
              </a:ext>
            </a:extLst>
          </p:cNvPr>
          <p:cNvSpPr>
            <a:spLocks noGrp="1"/>
          </p:cNvSpPr>
          <p:nvPr>
            <p:ph type="title"/>
          </p:nvPr>
        </p:nvSpPr>
        <p:spPr>
          <a:xfrm>
            <a:off x="1253331" y="316487"/>
            <a:ext cx="10233819" cy="647920"/>
          </a:xfrm>
        </p:spPr>
        <p:txBody>
          <a:bodyPr>
            <a:normAutofit fontScale="90000"/>
          </a:bodyPr>
          <a:lstStyle/>
          <a:p>
            <a:r>
              <a:rPr lang="en-GB" dirty="0"/>
              <a:t>1. Leadership: Name a good leader. </a:t>
            </a:r>
          </a:p>
        </p:txBody>
      </p:sp>
      <p:sp>
        <p:nvSpPr>
          <p:cNvPr id="4" name="Content Placeholder 3">
            <a:extLst>
              <a:ext uri="{FF2B5EF4-FFF2-40B4-BE49-F238E27FC236}">
                <a16:creationId xmlns:a16="http://schemas.microsoft.com/office/drawing/2014/main" id="{06CBC200-7EDE-924D-17ED-2A936A537B22}"/>
              </a:ext>
            </a:extLst>
          </p:cNvPr>
          <p:cNvSpPr>
            <a:spLocks noGrp="1"/>
          </p:cNvSpPr>
          <p:nvPr>
            <p:ph sz="half" idx="2"/>
          </p:nvPr>
        </p:nvSpPr>
        <p:spPr>
          <a:xfrm>
            <a:off x="8392190" y="795435"/>
            <a:ext cx="3394788" cy="5495828"/>
          </a:xfrm>
        </p:spPr>
        <p:txBody>
          <a:bodyPr>
            <a:normAutofit lnSpcReduction="10000"/>
          </a:bodyPr>
          <a:lstStyle/>
          <a:p>
            <a:pPr marL="0" indent="0">
              <a:buNone/>
            </a:pPr>
            <a:endParaRPr lang="en-GB" dirty="0">
              <a:hlinkClick r:id="" action="ppaction://noaction"/>
            </a:endParaRPr>
          </a:p>
          <a:p>
            <a:pPr marL="0" indent="0">
              <a:buNone/>
            </a:pPr>
            <a:endParaRPr lang="en-GB" dirty="0">
              <a:hlinkClick r:id="" action="ppaction://noaction"/>
            </a:endParaRPr>
          </a:p>
          <a:p>
            <a:pPr marL="0" indent="0">
              <a:buNone/>
            </a:pPr>
            <a:endParaRPr lang="en-GB" dirty="0">
              <a:hlinkClick r:id="" action="ppaction://noaction"/>
            </a:endParaRPr>
          </a:p>
          <a:p>
            <a:pPr marL="0" indent="0">
              <a:buNone/>
            </a:pPr>
            <a:r>
              <a:rPr lang="en-GB" dirty="0">
                <a:hlinkClick r:id="" action="ppaction://noaction"/>
              </a:rPr>
              <a:t>https://getlighthouse.com/blog/good-leader-vs-bad-leader/</a:t>
            </a:r>
            <a:endParaRPr lang="en-GB" dirty="0"/>
          </a:p>
          <a:p>
            <a:pPr marL="0" indent="0">
              <a:buNone/>
            </a:pPr>
            <a:endParaRPr lang="en-GB" dirty="0"/>
          </a:p>
          <a:p>
            <a:pPr marL="0" indent="0">
              <a:buNone/>
            </a:pPr>
            <a:r>
              <a:rPr lang="en-GB" dirty="0"/>
              <a:t> </a:t>
            </a:r>
            <a:r>
              <a:rPr lang="en-GB" dirty="0">
                <a:hlinkClick r:id="rId3"/>
              </a:rPr>
              <a:t>https://ca.indeed.com/career-advice/career-development/examples-of-bad-leadership</a:t>
            </a:r>
            <a:endParaRPr lang="en-GB" dirty="0"/>
          </a:p>
          <a:p>
            <a:pPr marL="0" indent="0">
              <a:buNone/>
            </a:pPr>
            <a:endParaRPr lang="en-GB" dirty="0"/>
          </a:p>
        </p:txBody>
      </p:sp>
      <p:pic>
        <p:nvPicPr>
          <p:cNvPr id="5" name="Picture 2" descr="good leader vs. bad leader">
            <a:extLst>
              <a:ext uri="{FF2B5EF4-FFF2-40B4-BE49-F238E27FC236}">
                <a16:creationId xmlns:a16="http://schemas.microsoft.com/office/drawing/2014/main" id="{C3ED6C4D-719C-2417-C7E9-0527D9B1132A}"/>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2268045" y="1352774"/>
            <a:ext cx="6124145" cy="45501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218DAD53-CEF1-EB21-6482-90665AF90222}"/>
              </a:ext>
            </a:extLst>
          </p:cNvPr>
          <p:cNvSpPr/>
          <p:nvPr/>
        </p:nvSpPr>
        <p:spPr>
          <a:xfrm>
            <a:off x="215099" y="2064544"/>
            <a:ext cx="1992320" cy="105101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What is your choice </a:t>
            </a:r>
            <a:r>
              <a:rPr lang="zh-CN" altLang="en-US" dirty="0"/>
              <a:t>？</a:t>
            </a:r>
            <a:endParaRPr lang="en-GB" dirty="0"/>
          </a:p>
        </p:txBody>
      </p:sp>
    </p:spTree>
    <p:extLst>
      <p:ext uri="{BB962C8B-B14F-4D97-AF65-F5344CB8AC3E}">
        <p14:creationId xmlns:p14="http://schemas.microsoft.com/office/powerpoint/2010/main" val="1355313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798909" y="1690688"/>
            <a:ext cx="10638235" cy="4095750"/>
          </a:xfrm>
        </p:spPr>
        <p:txBody>
          <a:bodyPr>
            <a:normAutofit/>
          </a:bodyPr>
          <a:lstStyle/>
          <a:p>
            <a:pPr marL="0" indent="0" algn="just">
              <a:buNone/>
            </a:pPr>
            <a:r>
              <a:rPr lang="en-GB" sz="4400" dirty="0"/>
              <a:t>[In the business context] Do you think good leader or bad leader affect  </a:t>
            </a:r>
          </a:p>
          <a:p>
            <a:pPr marL="0" indent="0" algn="just">
              <a:buNone/>
            </a:pPr>
            <a:r>
              <a:rPr lang="en-GB" sz="4400" dirty="0"/>
              <a:t>(a) employees’ motivation? Or</a:t>
            </a:r>
          </a:p>
          <a:p>
            <a:pPr marL="0" indent="0" algn="just">
              <a:buNone/>
            </a:pPr>
            <a:r>
              <a:rPr lang="en-GB" sz="4400" dirty="0"/>
              <a:t>(b) Team management ? Or </a:t>
            </a:r>
          </a:p>
          <a:p>
            <a:pPr marL="0" indent="0" algn="just">
              <a:buNone/>
            </a:pPr>
            <a:r>
              <a:rPr lang="en-GB" sz="4400" dirty="0"/>
              <a:t>(c) organisation management?</a:t>
            </a:r>
          </a:p>
          <a:p>
            <a:pPr marL="0" indent="0" algn="just">
              <a:buNone/>
            </a:pPr>
            <a:endParaRPr lang="en-GB" sz="4400" dirty="0"/>
          </a:p>
          <a:p>
            <a:pPr marL="0" indent="0" algn="just">
              <a:buNone/>
            </a:pPr>
            <a:endParaRPr lang="en-GB" sz="4400" dirty="0"/>
          </a:p>
          <a:p>
            <a:pPr marL="0" indent="0">
              <a:buNone/>
            </a:pPr>
            <a:endParaRPr lang="en-GB" sz="4400" dirty="0"/>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523276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5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166750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5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3181164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ECAC-24BB-3FCD-3B0D-7F33BA19F4F0}"/>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2700" b="1" kern="1200">
                <a:solidFill>
                  <a:srgbClr val="FFFFFF"/>
                </a:solidFill>
                <a:latin typeface="+mj-lt"/>
                <a:ea typeface="+mj-ea"/>
                <a:cs typeface="+mj-cs"/>
              </a:rPr>
              <a:t>LCDB7008 Visions for the Future : Theoretical Perspectives on Management</a:t>
            </a:r>
            <a:endParaRPr lang="en-US" sz="2700" kern="1200">
              <a:solidFill>
                <a:srgbClr val="FFFFFF"/>
              </a:solidFill>
              <a:latin typeface="+mj-lt"/>
              <a:ea typeface="+mj-ea"/>
              <a:cs typeface="+mj-cs"/>
            </a:endParaRPr>
          </a:p>
        </p:txBody>
      </p:sp>
      <p:pic>
        <p:nvPicPr>
          <p:cNvPr id="4" name="Picture 3" descr="A diagram of a leader and manager&#10;&#10;Description automatically generated">
            <a:extLst>
              <a:ext uri="{FF2B5EF4-FFF2-40B4-BE49-F238E27FC236}">
                <a16:creationId xmlns:a16="http://schemas.microsoft.com/office/drawing/2014/main" id="{696A0695-AD0A-D83A-788D-C1C9A2E37240}"/>
              </a:ext>
            </a:extLst>
          </p:cNvPr>
          <p:cNvPicPr>
            <a:picLocks noChangeAspect="1"/>
          </p:cNvPicPr>
          <p:nvPr/>
        </p:nvPicPr>
        <p:blipFill>
          <a:blip r:embed="rId2"/>
          <a:stretch>
            <a:fillRect/>
          </a:stretch>
        </p:blipFill>
        <p:spPr>
          <a:xfrm>
            <a:off x="4350805" y="640080"/>
            <a:ext cx="7061793" cy="5578816"/>
          </a:xfrm>
          <a:prstGeom prst="rect">
            <a:avLst/>
          </a:prstGeom>
        </p:spPr>
      </p:pic>
      <p:sp>
        <p:nvSpPr>
          <p:cNvPr id="6" name="TextBox 5">
            <a:extLst>
              <a:ext uri="{FF2B5EF4-FFF2-40B4-BE49-F238E27FC236}">
                <a16:creationId xmlns:a16="http://schemas.microsoft.com/office/drawing/2014/main" id="{94C34BDD-A7F5-D599-C1D9-3CDAF069D8B4}"/>
              </a:ext>
            </a:extLst>
          </p:cNvPr>
          <p:cNvSpPr txBox="1"/>
          <p:nvPr/>
        </p:nvSpPr>
        <p:spPr>
          <a:xfrm>
            <a:off x="182544" y="5460256"/>
            <a:ext cx="9125761" cy="923330"/>
          </a:xfrm>
          <a:prstGeom prst="rect">
            <a:avLst/>
          </a:prstGeom>
          <a:noFill/>
        </p:spPr>
        <p:txBody>
          <a:bodyPr wrap="square">
            <a:spAutoFit/>
          </a:bodyPr>
          <a:lstStyle/>
          <a:p>
            <a:r>
              <a:rPr lang="en-GB" dirty="0">
                <a:hlinkClick r:id="rId3"/>
              </a:rPr>
              <a:t>Leadership and Management (4:24 mins)</a:t>
            </a:r>
          </a:p>
          <a:p>
            <a:r>
              <a:rPr lang="en-GB" dirty="0">
                <a:hlinkClick r:id="rId3"/>
              </a:rPr>
              <a:t>https://youtu.be/K355gY81dRA\</a:t>
            </a:r>
            <a:endParaRPr lang="en-GB" dirty="0"/>
          </a:p>
          <a:p>
            <a:endParaRPr lang="en-GB" dirty="0"/>
          </a:p>
        </p:txBody>
      </p:sp>
    </p:spTree>
    <p:extLst>
      <p:ext uri="{BB962C8B-B14F-4D97-AF65-F5344CB8AC3E}">
        <p14:creationId xmlns:p14="http://schemas.microsoft.com/office/powerpoint/2010/main" val="1406355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E04-F250-6F3C-2CC1-1C133F3AB79E}"/>
              </a:ext>
            </a:extLst>
          </p:cNvPr>
          <p:cNvSpPr>
            <a:spLocks noGrp="1"/>
          </p:cNvSpPr>
          <p:nvPr>
            <p:ph type="title"/>
          </p:nvPr>
        </p:nvSpPr>
        <p:spPr>
          <a:xfrm>
            <a:off x="401216" y="-65313"/>
            <a:ext cx="10952584" cy="1756002"/>
          </a:xfrm>
        </p:spPr>
        <p:txBody>
          <a:bodyPr>
            <a:normAutofit/>
          </a:bodyPr>
          <a:lstStyle/>
          <a:p>
            <a:r>
              <a:rPr lang="en-GB" sz="3600" b="1" dirty="0">
                <a:latin typeface="Arial" panose="020B0604020202020204" pitchFamily="34" charset="0"/>
                <a:cs typeface="Arial" panose="020B0604020202020204" pitchFamily="34" charset="0"/>
              </a:rPr>
              <a:t>Good leaders: Class response</a:t>
            </a:r>
          </a:p>
        </p:txBody>
      </p:sp>
      <p:sp>
        <p:nvSpPr>
          <p:cNvPr id="3" name="Content Placeholder 2">
            <a:extLst>
              <a:ext uri="{FF2B5EF4-FFF2-40B4-BE49-F238E27FC236}">
                <a16:creationId xmlns:a16="http://schemas.microsoft.com/office/drawing/2014/main" id="{1952C76E-7E9A-3B37-98AC-E5F18E14398E}"/>
              </a:ext>
            </a:extLst>
          </p:cNvPr>
          <p:cNvSpPr>
            <a:spLocks noGrp="1"/>
          </p:cNvSpPr>
          <p:nvPr>
            <p:ph sz="half" idx="1"/>
          </p:nvPr>
        </p:nvSpPr>
        <p:spPr>
          <a:xfrm>
            <a:off x="401216" y="1203649"/>
            <a:ext cx="4385388" cy="5122506"/>
          </a:xfrm>
        </p:spPr>
        <p:txBody>
          <a:bodyPr>
            <a:normAutofit fontScale="70000" lnSpcReduction="20000"/>
          </a:bodyPr>
          <a:lstStyle/>
          <a:p>
            <a:pPr marL="0" indent="0">
              <a:buNone/>
            </a:pPr>
            <a:r>
              <a:rPr lang="en-GB" sz="3200" dirty="0">
                <a:latin typeface="Arial" panose="020B0604020202020204" pitchFamily="34" charset="0"/>
                <a:cs typeface="Arial" panose="020B0604020202020204" pitchFamily="34" charset="0"/>
              </a:rPr>
              <a:t>Winston Churchill</a:t>
            </a:r>
          </a:p>
          <a:p>
            <a:pPr marL="0" indent="0">
              <a:buNone/>
            </a:pPr>
            <a:r>
              <a:rPr lang="en-GB" sz="3200" dirty="0">
                <a:latin typeface="Arial" panose="020B0604020202020204" pitchFamily="34" charset="0"/>
                <a:cs typeface="Arial" panose="020B0604020202020204" pitchFamily="34" charset="0"/>
              </a:rPr>
              <a:t>JF Kennedy</a:t>
            </a:r>
          </a:p>
          <a:p>
            <a:pPr marL="0" indent="0">
              <a:buNone/>
            </a:pPr>
            <a:r>
              <a:rPr lang="en-GB" sz="3200" dirty="0">
                <a:latin typeface="Arial" panose="020B0604020202020204" pitchFamily="34" charset="0"/>
                <a:cs typeface="Arial" panose="020B0604020202020204" pitchFamily="34" charset="0"/>
              </a:rPr>
              <a:t>Nelson Mandela</a:t>
            </a:r>
          </a:p>
          <a:p>
            <a:pPr marL="0" indent="0">
              <a:buNone/>
            </a:pPr>
            <a:r>
              <a:rPr lang="en-GB" sz="3200" dirty="0">
                <a:latin typeface="Arial" panose="020B0604020202020204" pitchFamily="34" charset="0"/>
                <a:cs typeface="Arial" panose="020B0604020202020204" pitchFamily="34" charset="0"/>
              </a:rPr>
              <a:t>Alexander the Great</a:t>
            </a:r>
          </a:p>
          <a:p>
            <a:pPr marL="0" indent="0">
              <a:buNone/>
            </a:pPr>
            <a:r>
              <a:rPr lang="en-GB" sz="3200" dirty="0">
                <a:latin typeface="Arial" panose="020B0604020202020204" pitchFamily="34" charset="0"/>
                <a:cs typeface="Arial" panose="020B0604020202020204" pitchFamily="34" charset="0"/>
              </a:rPr>
              <a:t>Genghis Khan</a:t>
            </a:r>
          </a:p>
          <a:p>
            <a:pPr marL="0" indent="0">
              <a:buNone/>
            </a:pPr>
            <a:r>
              <a:rPr lang="en-GB" sz="3200" dirty="0">
                <a:solidFill>
                  <a:srgbClr val="202124"/>
                </a:solidFill>
                <a:latin typeface="Arial" panose="020B0604020202020204" pitchFamily="34" charset="0"/>
                <a:cs typeface="Arial" panose="020B0604020202020204" pitchFamily="34" charset="0"/>
              </a:rPr>
              <a:t>Mao Zedong</a:t>
            </a:r>
          </a:p>
          <a:p>
            <a:pPr marL="0" indent="0">
              <a:buNone/>
            </a:pPr>
            <a:r>
              <a:rPr lang="en-GB" sz="3200" dirty="0">
                <a:solidFill>
                  <a:srgbClr val="202124"/>
                </a:solidFill>
                <a:latin typeface="Arial" panose="020B0604020202020204" pitchFamily="34" charset="0"/>
                <a:cs typeface="Arial" panose="020B0604020202020204" pitchFamily="34" charset="0"/>
              </a:rPr>
              <a:t>Napoleon</a:t>
            </a:r>
          </a:p>
          <a:p>
            <a:pPr marL="0" indent="0">
              <a:buNone/>
            </a:pPr>
            <a:r>
              <a:rPr lang="en-GB" sz="3200" dirty="0">
                <a:solidFill>
                  <a:srgbClr val="202124"/>
                </a:solidFill>
                <a:latin typeface="Arial" panose="020B0604020202020204" pitchFamily="34" charset="0"/>
                <a:cs typeface="Arial" panose="020B0604020202020204" pitchFamily="34" charset="0"/>
              </a:rPr>
              <a:t>Barack Obama</a:t>
            </a:r>
          </a:p>
          <a:p>
            <a:pPr marL="0" indent="0">
              <a:buNone/>
            </a:pPr>
            <a:r>
              <a:rPr lang="en-GB" sz="3200" dirty="0">
                <a:solidFill>
                  <a:srgbClr val="202124"/>
                </a:solidFill>
                <a:latin typeface="Arial" panose="020B0604020202020204" pitchFamily="34" charset="0"/>
                <a:cs typeface="Arial" panose="020B0604020202020204" pitchFamily="34" charset="0"/>
              </a:rPr>
              <a:t>Ramesses 2</a:t>
            </a:r>
            <a:r>
              <a:rPr lang="en-GB" sz="3200" baseline="30000" dirty="0">
                <a:solidFill>
                  <a:srgbClr val="202124"/>
                </a:solidFill>
                <a:latin typeface="Arial" panose="020B0604020202020204" pitchFamily="34" charset="0"/>
                <a:cs typeface="Arial" panose="020B0604020202020204" pitchFamily="34" charset="0"/>
              </a:rPr>
              <a:t>nd</a:t>
            </a:r>
          </a:p>
          <a:p>
            <a:pPr marL="0" indent="0">
              <a:buNone/>
            </a:pPr>
            <a:r>
              <a:rPr lang="en-GB" sz="3200" dirty="0">
                <a:latin typeface="Arial" panose="020B0604020202020204" pitchFamily="34" charset="0"/>
                <a:cs typeface="Arial" panose="020B0604020202020204" pitchFamily="34" charset="0"/>
              </a:rPr>
              <a:t>Mustafa Kemal Atatürk</a:t>
            </a:r>
          </a:p>
          <a:p>
            <a:pPr marL="0" indent="0">
              <a:buNone/>
            </a:pPr>
            <a:r>
              <a:rPr lang="en-GB" sz="3200" dirty="0">
                <a:latin typeface="Arial" panose="020B0604020202020204" pitchFamily="34" charset="0"/>
                <a:cs typeface="Arial" panose="020B0604020202020204" pitchFamily="34" charset="0"/>
              </a:rPr>
              <a:t>Vladimir Ilyich Lenin</a:t>
            </a:r>
          </a:p>
          <a:p>
            <a:pPr marL="0" indent="0">
              <a:buNone/>
            </a:pPr>
            <a:r>
              <a:rPr lang="en-GB" sz="3200" dirty="0">
                <a:latin typeface="Arial" panose="020B0604020202020204" pitchFamily="34" charset="0"/>
                <a:cs typeface="Arial" panose="020B0604020202020204" pitchFamily="34" charset="0"/>
              </a:rPr>
              <a:t>Saladin</a:t>
            </a:r>
          </a:p>
          <a:p>
            <a:pPr marL="0" indent="0">
              <a:buNone/>
            </a:pPr>
            <a:r>
              <a:rPr lang="en-GB" sz="3200" dirty="0">
                <a:latin typeface="Arial" panose="020B0604020202020204" pitchFamily="34" charset="0"/>
                <a:cs typeface="Arial" panose="020B0604020202020204" pitchFamily="34" charset="0"/>
              </a:rPr>
              <a:t>Peter the Great</a:t>
            </a:r>
          </a:p>
          <a:p>
            <a:pPr marL="0" indent="0">
              <a:buNone/>
            </a:pPr>
            <a:r>
              <a:rPr lang="en-GB" sz="3200" dirty="0">
                <a:latin typeface="Arial" panose="020B0604020202020204" pitchFamily="34" charset="0"/>
                <a:cs typeface="Arial" panose="020B0604020202020204" pitchFamily="34" charset="0"/>
              </a:rPr>
              <a:t>Joan of Arc (Jeanne D’Arc)</a:t>
            </a:r>
            <a:endParaRPr lang="en-GB" sz="3200"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CFC56AA-1BF4-DA1F-F241-AD2245DB3569}"/>
              </a:ext>
            </a:extLst>
          </p:cNvPr>
          <p:cNvSpPr>
            <a:spLocks noGrp="1"/>
          </p:cNvSpPr>
          <p:nvPr>
            <p:ph sz="half" idx="2"/>
          </p:nvPr>
        </p:nvSpPr>
        <p:spPr>
          <a:xfrm>
            <a:off x="4021495" y="1268963"/>
            <a:ext cx="5103846" cy="4907999"/>
          </a:xfrm>
        </p:spPr>
        <p:txBody>
          <a:bodyPr>
            <a:noAutofit/>
          </a:bodyPr>
          <a:lstStyle/>
          <a:p>
            <a:pPr marL="0" indent="0">
              <a:lnSpc>
                <a:spcPct val="100000"/>
              </a:lnSpc>
              <a:buNone/>
            </a:pPr>
            <a:r>
              <a:rPr lang="en-GB" sz="2000" dirty="0">
                <a:latin typeface="Arial" panose="020B0604020202020204" pitchFamily="34" charset="0"/>
                <a:cs typeface="Arial" panose="020B0604020202020204" pitchFamily="34" charset="0"/>
              </a:rPr>
              <a:t>Mahatma Gandhi</a:t>
            </a:r>
          </a:p>
          <a:p>
            <a:pPr marL="0" indent="0">
              <a:lnSpc>
                <a:spcPct val="100000"/>
              </a:lnSpc>
              <a:buNone/>
            </a:pPr>
            <a:r>
              <a:rPr lang="en-GB" sz="2000" dirty="0">
                <a:latin typeface="Arial" panose="020B0604020202020204" pitchFamily="34" charset="0"/>
                <a:cs typeface="Arial" panose="020B0604020202020204" pitchFamily="34" charset="0"/>
              </a:rPr>
              <a:t>Franklin D Roosevelt</a:t>
            </a:r>
          </a:p>
          <a:p>
            <a:pPr marL="0" indent="0">
              <a:lnSpc>
                <a:spcPct val="100000"/>
              </a:lnSpc>
              <a:buNone/>
            </a:pPr>
            <a:r>
              <a:rPr lang="en-GB" sz="2000" i="0" dirty="0">
                <a:effectLst/>
                <a:latin typeface="Arial" panose="020B0604020202020204" pitchFamily="34" charset="0"/>
                <a:cs typeface="Arial" panose="020B0604020202020204" pitchFamily="34" charset="0"/>
              </a:rPr>
              <a:t>Eva Perón</a:t>
            </a:r>
          </a:p>
          <a:p>
            <a:pPr marL="0" indent="0">
              <a:lnSpc>
                <a:spcPct val="100000"/>
              </a:lnSpc>
              <a:buNone/>
            </a:pPr>
            <a:r>
              <a:rPr lang="en-GB" sz="2000" i="0" dirty="0">
                <a:effectLst/>
                <a:latin typeface="Arial" panose="020B0604020202020204" pitchFamily="34" charset="0"/>
                <a:cs typeface="Arial" panose="020B0604020202020204" pitchFamily="34" charset="0"/>
              </a:rPr>
              <a:t>Martin Luther King Jr</a:t>
            </a:r>
          </a:p>
          <a:p>
            <a:pPr marL="0" indent="0">
              <a:lnSpc>
                <a:spcPct val="100000"/>
              </a:lnSpc>
              <a:buNone/>
            </a:pPr>
            <a:r>
              <a:rPr lang="en-GB" sz="2000" dirty="0">
                <a:latin typeface="Arial" panose="020B0604020202020204" pitchFamily="34" charset="0"/>
                <a:cs typeface="Arial" panose="020B0604020202020204" pitchFamily="34" charset="0"/>
              </a:rPr>
              <a:t>Abraham Lincoln</a:t>
            </a:r>
          </a:p>
          <a:p>
            <a:pPr marL="0" indent="0" fontAlgn="ctr">
              <a:lnSpc>
                <a:spcPct val="100000"/>
              </a:lnSpc>
              <a:buNone/>
            </a:pPr>
            <a:r>
              <a:rPr lang="en-GB" sz="2000" dirty="0">
                <a:effectLst/>
                <a:latin typeface="Arial" panose="020B0604020202020204" pitchFamily="34" charset="0"/>
                <a:cs typeface="Arial" panose="020B0604020202020204" pitchFamily="34" charset="0"/>
              </a:rPr>
              <a:t>Sun Tzu</a:t>
            </a:r>
          </a:p>
          <a:p>
            <a:pPr marL="0" indent="0" fontAlgn="ctr">
              <a:lnSpc>
                <a:spcPct val="100000"/>
              </a:lnSpc>
              <a:buNone/>
            </a:pPr>
            <a:r>
              <a:rPr lang="en-GB" sz="2000" dirty="0">
                <a:solidFill>
                  <a:srgbClr val="000000"/>
                </a:solidFill>
                <a:latin typeface="Arial" panose="020B0604020202020204" pitchFamily="34" charset="0"/>
              </a:rPr>
              <a:t>Mark Zuckerberg</a:t>
            </a:r>
            <a:endParaRPr lang="en-GB" sz="2000" dirty="0">
              <a:latin typeface="Arial" panose="020B0604020202020204" pitchFamily="34" charset="0"/>
              <a:cs typeface="Arial" panose="020B0604020202020204" pitchFamily="34" charset="0"/>
            </a:endParaRPr>
          </a:p>
          <a:p>
            <a:pPr marL="0" indent="0" fontAlgn="ctr">
              <a:lnSpc>
                <a:spcPct val="100000"/>
              </a:lnSpc>
              <a:buNone/>
            </a:pPr>
            <a:r>
              <a:rPr lang="en-GB" sz="2000" i="0" dirty="0">
                <a:solidFill>
                  <a:srgbClr val="202124"/>
                </a:solidFill>
                <a:effectLst/>
                <a:latin typeface="Arial" panose="020B0604020202020204" pitchFamily="34" charset="0"/>
                <a:cs typeface="Arial" panose="020B0604020202020204" pitchFamily="34" charset="0"/>
              </a:rPr>
              <a:t>Bill Gates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Richard Branson</a:t>
            </a: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Muhammad Ali Jinnah</a:t>
            </a: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Jeff Bezos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Steve Jobs</a:t>
            </a:r>
            <a:endParaRPr lang="en-GB" sz="2000" dirty="0">
              <a:latin typeface="Arial" panose="020B0604020202020204" pitchFamily="34" charset="0"/>
              <a:cs typeface="Arial" panose="020B0604020202020204" pitchFamily="34" charset="0"/>
            </a:endParaRPr>
          </a:p>
        </p:txBody>
      </p:sp>
      <p:sp>
        <p:nvSpPr>
          <p:cNvPr id="5" name="AutoShape 2" descr="The Art of War By Sun Tzu">
            <a:extLst>
              <a:ext uri="{FF2B5EF4-FFF2-40B4-BE49-F238E27FC236}">
                <a16:creationId xmlns:a16="http://schemas.microsoft.com/office/drawing/2014/main" id="{358E058C-C96C-3487-4A00-9892FF616E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A person with a mustache&#10;&#10;Description automatically generated with medium confidence">
            <a:extLst>
              <a:ext uri="{FF2B5EF4-FFF2-40B4-BE49-F238E27FC236}">
                <a16:creationId xmlns:a16="http://schemas.microsoft.com/office/drawing/2014/main" id="{57318384-F58B-D0F0-8C25-7BDFEA617D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6883" y="279338"/>
            <a:ext cx="2913095" cy="3345120"/>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28E6EEF1-5FF9-A14C-0BE6-7AD69448B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704" y="4012164"/>
            <a:ext cx="2913095" cy="2687216"/>
          </a:xfrm>
          <a:prstGeom prst="rect">
            <a:avLst/>
          </a:prstGeom>
        </p:spPr>
      </p:pic>
    </p:spTree>
    <p:extLst>
      <p:ext uri="{BB962C8B-B14F-4D97-AF65-F5344CB8AC3E}">
        <p14:creationId xmlns:p14="http://schemas.microsoft.com/office/powerpoint/2010/main" val="524936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F971-859B-5ECB-7931-ABD5476F585C}"/>
              </a:ext>
            </a:extLst>
          </p:cNvPr>
          <p:cNvSpPr>
            <a:spLocks noGrp="1"/>
          </p:cNvSpPr>
          <p:nvPr>
            <p:ph type="title"/>
          </p:nvPr>
        </p:nvSpPr>
        <p:spPr>
          <a:xfrm>
            <a:off x="335902" y="-214603"/>
            <a:ext cx="6736702" cy="1474236"/>
          </a:xfrm>
        </p:spPr>
        <p:txBody>
          <a:bodyPr>
            <a:normAutofit/>
          </a:bodyPr>
          <a:lstStyle/>
          <a:p>
            <a:r>
              <a:rPr lang="en-GB" sz="3600" dirty="0">
                <a:latin typeface="Arial" panose="020B0604020202020204" pitchFamily="34" charset="0"/>
                <a:cs typeface="Arial" panose="020B0604020202020204" pitchFamily="34" charset="0"/>
              </a:rPr>
              <a:t>Bad leaders: Class response</a:t>
            </a:r>
          </a:p>
        </p:txBody>
      </p:sp>
      <p:sp>
        <p:nvSpPr>
          <p:cNvPr id="3" name="Content Placeholder 2">
            <a:extLst>
              <a:ext uri="{FF2B5EF4-FFF2-40B4-BE49-F238E27FC236}">
                <a16:creationId xmlns:a16="http://schemas.microsoft.com/office/drawing/2014/main" id="{B86DAACB-7CA9-2B46-9ED7-EEEDC1C3FB57}"/>
              </a:ext>
            </a:extLst>
          </p:cNvPr>
          <p:cNvSpPr>
            <a:spLocks noGrp="1"/>
          </p:cNvSpPr>
          <p:nvPr>
            <p:ph sz="half" idx="1"/>
          </p:nvPr>
        </p:nvSpPr>
        <p:spPr>
          <a:xfrm>
            <a:off x="335902" y="998376"/>
            <a:ext cx="3032449" cy="5178587"/>
          </a:xfrm>
        </p:spPr>
        <p:txBody>
          <a:bodyPr>
            <a:normAutofit/>
          </a:bodyPr>
          <a:lstStyle/>
          <a:p>
            <a:pPr marL="0" indent="0">
              <a:buNone/>
            </a:pPr>
            <a:r>
              <a:rPr lang="en-GB" sz="2400" dirty="0">
                <a:latin typeface="Arial" panose="020B0604020202020204" pitchFamily="34" charset="0"/>
                <a:cs typeface="Arial" panose="020B0604020202020204" pitchFamily="34" charset="0"/>
              </a:rPr>
              <a:t>Winston Churchill</a:t>
            </a:r>
          </a:p>
          <a:p>
            <a:pPr marL="0" indent="0">
              <a:buNone/>
            </a:pPr>
            <a:r>
              <a:rPr lang="en-GB" sz="2400" dirty="0">
                <a:latin typeface="Arial" panose="020B0604020202020204" pitchFamily="34" charset="0"/>
                <a:cs typeface="Arial" panose="020B0604020202020204" pitchFamily="34" charset="0"/>
              </a:rPr>
              <a:t>JF Kennedy</a:t>
            </a:r>
          </a:p>
          <a:p>
            <a:pPr marL="0" indent="0">
              <a:buNone/>
            </a:pPr>
            <a:r>
              <a:rPr lang="en-GB" sz="2400" dirty="0">
                <a:latin typeface="Arial" panose="020B0604020202020204" pitchFamily="34" charset="0"/>
                <a:cs typeface="Arial" panose="020B0604020202020204" pitchFamily="34" charset="0"/>
              </a:rPr>
              <a:t>Alexander the Great</a:t>
            </a:r>
          </a:p>
          <a:p>
            <a:pPr marL="0" indent="0">
              <a:buNone/>
            </a:pPr>
            <a:r>
              <a:rPr lang="en-GB" sz="2400" dirty="0">
                <a:latin typeface="Arial" panose="020B0604020202020204" pitchFamily="34" charset="0"/>
                <a:cs typeface="Arial" panose="020B0604020202020204" pitchFamily="34" charset="0"/>
              </a:rPr>
              <a:t>Genghis Khan</a:t>
            </a:r>
          </a:p>
          <a:p>
            <a:pPr marL="0" indent="0">
              <a:buNone/>
            </a:pPr>
            <a:r>
              <a:rPr lang="en-GB" sz="2400" dirty="0">
                <a:solidFill>
                  <a:srgbClr val="202124"/>
                </a:solidFill>
                <a:latin typeface="Arial" panose="020B0604020202020204" pitchFamily="34" charset="0"/>
                <a:cs typeface="Arial" panose="020B0604020202020204" pitchFamily="34" charset="0"/>
              </a:rPr>
              <a:t>Mao Zedong</a:t>
            </a:r>
          </a:p>
          <a:p>
            <a:pPr marL="0" indent="0">
              <a:buNone/>
            </a:pPr>
            <a:r>
              <a:rPr lang="en-GB" sz="2400" dirty="0">
                <a:solidFill>
                  <a:srgbClr val="202124"/>
                </a:solidFill>
                <a:latin typeface="Arial" panose="020B0604020202020204" pitchFamily="34" charset="0"/>
                <a:cs typeface="Arial" panose="020B0604020202020204" pitchFamily="34" charset="0"/>
              </a:rPr>
              <a:t>Napoleon</a:t>
            </a:r>
          </a:p>
          <a:p>
            <a:pPr marL="0" indent="0">
              <a:buNone/>
            </a:pPr>
            <a:r>
              <a:rPr lang="en-GB" sz="2400" dirty="0">
                <a:solidFill>
                  <a:srgbClr val="202124"/>
                </a:solidFill>
                <a:latin typeface="Arial" panose="020B0604020202020204" pitchFamily="34" charset="0"/>
                <a:cs typeface="Arial" panose="020B0604020202020204" pitchFamily="34" charset="0"/>
              </a:rPr>
              <a:t>Ramesses 2</a:t>
            </a:r>
            <a:r>
              <a:rPr lang="en-GB" sz="2400" baseline="30000" dirty="0">
                <a:solidFill>
                  <a:srgbClr val="202124"/>
                </a:solidFill>
                <a:latin typeface="Arial" panose="020B0604020202020204" pitchFamily="34" charset="0"/>
                <a:cs typeface="Arial" panose="020B0604020202020204" pitchFamily="34" charset="0"/>
              </a:rPr>
              <a:t>nd</a:t>
            </a:r>
          </a:p>
          <a:p>
            <a:pPr marL="0" indent="0">
              <a:buNone/>
            </a:pPr>
            <a:r>
              <a:rPr lang="en-GB" sz="2400" dirty="0">
                <a:latin typeface="Arial" panose="020B0604020202020204" pitchFamily="34" charset="0"/>
                <a:cs typeface="Arial" panose="020B0604020202020204" pitchFamily="34" charset="0"/>
              </a:rPr>
              <a:t>Joseph Stalin</a:t>
            </a:r>
          </a:p>
          <a:p>
            <a:pPr marL="0" indent="0">
              <a:buNone/>
            </a:pPr>
            <a:r>
              <a:rPr lang="en-GB" sz="2400" dirty="0">
                <a:latin typeface="Arial" panose="020B0604020202020204" pitchFamily="34" charset="0"/>
                <a:cs typeface="Arial" panose="020B0604020202020204" pitchFamily="34" charset="0"/>
              </a:rPr>
              <a:t>Adolf Hitler</a:t>
            </a:r>
          </a:p>
          <a:p>
            <a:pPr marL="0" indent="0">
              <a:buNone/>
            </a:pPr>
            <a:r>
              <a:rPr lang="en-GB" sz="2400" dirty="0">
                <a:latin typeface="Arial" panose="020B0604020202020204" pitchFamily="34" charset="0"/>
                <a:cs typeface="Arial" panose="020B0604020202020204" pitchFamily="34" charset="0"/>
              </a:rPr>
              <a:t>Kim Il-Sung</a:t>
            </a:r>
          </a:p>
          <a:p>
            <a:pPr marL="0" indent="0">
              <a:buNone/>
            </a:pPr>
            <a:r>
              <a:rPr lang="en-GB" sz="2400" dirty="0">
                <a:latin typeface="Arial" panose="020B0604020202020204" pitchFamily="34" charset="0"/>
                <a:cs typeface="Arial" panose="020B0604020202020204" pitchFamily="34" charset="0"/>
              </a:rPr>
              <a:t>Donald Trump</a:t>
            </a:r>
          </a:p>
          <a:p>
            <a:pPr marL="0" indent="0">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0F14E63-79C5-4643-DDC9-2DAC2DE1B685}"/>
              </a:ext>
            </a:extLst>
          </p:cNvPr>
          <p:cNvSpPr>
            <a:spLocks noGrp="1"/>
          </p:cNvSpPr>
          <p:nvPr>
            <p:ph sz="half" idx="2"/>
          </p:nvPr>
        </p:nvSpPr>
        <p:spPr>
          <a:xfrm>
            <a:off x="6902010" y="223936"/>
            <a:ext cx="4817239" cy="3321698"/>
          </a:xfrm>
        </p:spPr>
        <p:txBody>
          <a:bodyPr>
            <a:normAutofit/>
          </a:bodyPr>
          <a:lstStyle/>
          <a:p>
            <a:pPr marL="0" indent="0">
              <a:buNone/>
            </a:pPr>
            <a:r>
              <a:rPr lang="en-GB" sz="2400" dirty="0">
                <a:latin typeface="Arial" panose="020B0604020202020204" pitchFamily="34" charset="0"/>
                <a:cs typeface="Arial" panose="020B0604020202020204" pitchFamily="34" charset="0"/>
              </a:rPr>
              <a:t>Travis Kabinick- Uber: Sexual harassment.</a:t>
            </a:r>
          </a:p>
          <a:p>
            <a:pPr marL="0" indent="0">
              <a:buNone/>
            </a:pPr>
            <a:r>
              <a:rPr lang="en-GB" sz="2400" dirty="0">
                <a:latin typeface="Arial" panose="020B0604020202020204" pitchFamily="34" charset="0"/>
                <a:cs typeface="Arial" panose="020B0604020202020204" pitchFamily="34" charset="0"/>
              </a:rPr>
              <a:t>John Schnaffer-Papa John: Racism. Not taking the knee.</a:t>
            </a:r>
          </a:p>
          <a:p>
            <a:pPr marL="0" indent="0">
              <a:buNone/>
            </a:pPr>
            <a:r>
              <a:rPr lang="en-GB" sz="2400" dirty="0">
                <a:latin typeface="Arial" panose="020B0604020202020204" pitchFamily="34" charset="0"/>
                <a:cs typeface="Arial" panose="020B0604020202020204" pitchFamily="34" charset="0"/>
              </a:rPr>
              <a:t>John Stumpf- Wells Fago. Offloading blame for customer fraud onto employees.</a:t>
            </a:r>
          </a:p>
          <a:p>
            <a:pPr marL="0" indent="0">
              <a:buNone/>
            </a:pPr>
            <a:r>
              <a:rPr lang="en-GB" sz="1600" dirty="0">
                <a:hlinkClick r:id="rId2"/>
              </a:rPr>
              <a:t>https://www.inc.com/minda-zetlin/worst-ceos-toxic-culture-uber-papa-johns-wells-fargo.html</a:t>
            </a:r>
            <a:endParaRPr lang="en-GB" sz="1600" dirty="0"/>
          </a:p>
          <a:p>
            <a:pPr marL="0" indent="0">
              <a:buNone/>
            </a:pPr>
            <a:endParaRPr lang="en-GB" dirty="0"/>
          </a:p>
        </p:txBody>
      </p:sp>
      <p:pic>
        <p:nvPicPr>
          <p:cNvPr id="6" name="Picture 5" descr="A person in a suit and tie&#10;&#10;Description automatically generated with low confidence">
            <a:extLst>
              <a:ext uri="{FF2B5EF4-FFF2-40B4-BE49-F238E27FC236}">
                <a16:creationId xmlns:a16="http://schemas.microsoft.com/office/drawing/2014/main" id="{ACCE75CC-C791-4B1D-14D6-B56408F163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1222" y="3978700"/>
            <a:ext cx="2857500" cy="1474236"/>
          </a:xfrm>
          <a:prstGeom prst="rect">
            <a:avLst/>
          </a:prstGeom>
          <a:noFill/>
          <a:ln>
            <a:noFill/>
          </a:ln>
        </p:spPr>
      </p:pic>
      <p:pic>
        <p:nvPicPr>
          <p:cNvPr id="7" name="Picture 6" descr="America's Top 20 most-hated companies">
            <a:extLst>
              <a:ext uri="{FF2B5EF4-FFF2-40B4-BE49-F238E27FC236}">
                <a16:creationId xmlns:a16="http://schemas.microsoft.com/office/drawing/2014/main" id="{A409C657-CAD0-9356-2E7F-58571DFFCF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21894" y="3545634"/>
            <a:ext cx="4634204" cy="3223895"/>
          </a:xfrm>
          <a:prstGeom prst="rect">
            <a:avLst/>
          </a:prstGeom>
          <a:noFill/>
          <a:ln>
            <a:noFill/>
          </a:ln>
        </p:spPr>
      </p:pic>
      <p:pic>
        <p:nvPicPr>
          <p:cNvPr id="8" name="Picture 7" descr="A person skydiving with a flag&#10;&#10;Description automatically generated with low confidence">
            <a:extLst>
              <a:ext uri="{FF2B5EF4-FFF2-40B4-BE49-F238E27FC236}">
                <a16:creationId xmlns:a16="http://schemas.microsoft.com/office/drawing/2014/main" id="{96102CC6-92A9-C778-B5D1-5E1EFBA8FD9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303038" y="891075"/>
            <a:ext cx="3396342" cy="2363598"/>
          </a:xfrm>
          <a:prstGeom prst="rect">
            <a:avLst/>
          </a:prstGeom>
          <a:noFill/>
          <a:ln>
            <a:noFill/>
          </a:ln>
        </p:spPr>
      </p:pic>
    </p:spTree>
    <p:extLst>
      <p:ext uri="{BB962C8B-B14F-4D97-AF65-F5344CB8AC3E}">
        <p14:creationId xmlns:p14="http://schemas.microsoft.com/office/powerpoint/2010/main" val="3165480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A90D-D0D0-4DC4-DD21-7C37899A473E}"/>
              </a:ext>
            </a:extLst>
          </p:cNvPr>
          <p:cNvSpPr>
            <a:spLocks noGrp="1"/>
          </p:cNvSpPr>
          <p:nvPr>
            <p:ph type="title"/>
          </p:nvPr>
        </p:nvSpPr>
        <p:spPr>
          <a:xfrm>
            <a:off x="838200" y="-195943"/>
            <a:ext cx="10515600" cy="1886631"/>
          </a:xfrm>
        </p:spPr>
        <p:txBody>
          <a:bodyPr/>
          <a:lstStyle/>
          <a:p>
            <a:r>
              <a:rPr lang="en-GB" dirty="0"/>
              <a:t>What is good or bad about them?</a:t>
            </a:r>
          </a:p>
        </p:txBody>
      </p:sp>
      <p:sp>
        <p:nvSpPr>
          <p:cNvPr id="3" name="Content Placeholder 2">
            <a:extLst>
              <a:ext uri="{FF2B5EF4-FFF2-40B4-BE49-F238E27FC236}">
                <a16:creationId xmlns:a16="http://schemas.microsoft.com/office/drawing/2014/main" id="{74EA439F-E68E-E363-DFA4-ABDE9913E2C9}"/>
              </a:ext>
            </a:extLst>
          </p:cNvPr>
          <p:cNvSpPr>
            <a:spLocks noGrp="1"/>
          </p:cNvSpPr>
          <p:nvPr>
            <p:ph idx="1"/>
          </p:nvPr>
        </p:nvSpPr>
        <p:spPr>
          <a:xfrm>
            <a:off x="550506" y="1278293"/>
            <a:ext cx="11215396" cy="5225143"/>
          </a:xfrm>
        </p:spPr>
        <p:txBody>
          <a:bodyPr>
            <a:normAutofit/>
          </a:bodyPr>
          <a:lstStyle/>
          <a:p>
            <a:pPr marL="514350" indent="-514350">
              <a:buFont typeface="+mj-lt"/>
              <a:buAutoNum type="arabicPeriod"/>
            </a:pPr>
            <a:r>
              <a:rPr lang="en-GB" dirty="0"/>
              <a:t>Are we just making a judgement about their personalities?</a:t>
            </a:r>
          </a:p>
          <a:p>
            <a:pPr marL="514350" indent="-514350">
              <a:buFont typeface="+mj-lt"/>
              <a:buAutoNum type="arabicPeriod"/>
            </a:pPr>
            <a:r>
              <a:rPr lang="en-GB" dirty="0"/>
              <a:t>Can a bad person be a good leader?</a:t>
            </a:r>
          </a:p>
          <a:p>
            <a:pPr marL="514350" indent="-514350">
              <a:buFont typeface="+mj-lt"/>
              <a:buAutoNum type="arabicPeriod"/>
            </a:pPr>
            <a:r>
              <a:rPr lang="en-GB" dirty="0"/>
              <a:t>Are we looking at the consequences of their leadership, or their processes and style?</a:t>
            </a:r>
          </a:p>
          <a:p>
            <a:pPr marL="514350" indent="-514350">
              <a:buFont typeface="+mj-lt"/>
              <a:buAutoNum type="arabicPeriod"/>
            </a:pPr>
            <a:r>
              <a:rPr lang="en-GB" dirty="0"/>
              <a:t>Can bad motives for actions lead to good consequences?</a:t>
            </a:r>
          </a:p>
          <a:p>
            <a:pPr marL="514350" indent="-514350">
              <a:buFont typeface="+mj-lt"/>
              <a:buAutoNum type="arabicPeriod"/>
            </a:pPr>
            <a:r>
              <a:rPr lang="en-GB" dirty="0"/>
              <a:t>Are leaders born or can they be trained?</a:t>
            </a:r>
          </a:p>
          <a:p>
            <a:pPr marL="514350" indent="-514350">
              <a:buFont typeface="+mj-lt"/>
              <a:buAutoNum type="arabicPeriod"/>
            </a:pPr>
            <a:r>
              <a:rPr lang="en-GB" dirty="0"/>
              <a:t>Can the environment change the model of good leadership you might want to propose?</a:t>
            </a:r>
          </a:p>
          <a:p>
            <a:pPr marL="514350" indent="-514350">
              <a:buFont typeface="+mj-lt"/>
              <a:buAutoNum type="arabicPeriod"/>
            </a:pPr>
            <a:r>
              <a:rPr lang="en-GB" dirty="0"/>
              <a:t>Are some people never going to be good leaders?</a:t>
            </a:r>
          </a:p>
          <a:p>
            <a:pPr marL="514350" indent="-514350">
              <a:buFont typeface="+mj-lt"/>
              <a:buAutoNum type="arabicPeriod"/>
            </a:pPr>
            <a:r>
              <a:rPr lang="en-GB" dirty="0"/>
              <a:t>Could they be “toxic leaders”?</a:t>
            </a:r>
          </a:p>
        </p:txBody>
      </p:sp>
    </p:spTree>
    <p:extLst>
      <p:ext uri="{BB962C8B-B14F-4D97-AF65-F5344CB8AC3E}">
        <p14:creationId xmlns:p14="http://schemas.microsoft.com/office/powerpoint/2010/main" val="2246556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6D8-8F59-E4D2-0FDF-A6A62F2F0F99}"/>
              </a:ext>
            </a:extLst>
          </p:cNvPr>
          <p:cNvSpPr>
            <a:spLocks noGrp="1"/>
          </p:cNvSpPr>
          <p:nvPr>
            <p:ph type="title"/>
          </p:nvPr>
        </p:nvSpPr>
        <p:spPr>
          <a:xfrm>
            <a:off x="374002" y="205273"/>
            <a:ext cx="10979798" cy="1485415"/>
          </a:xfrm>
        </p:spPr>
        <p:txBody>
          <a:bodyPr>
            <a:normAutofit fontScale="90000"/>
          </a:bodyPr>
          <a:lstStyle/>
          <a:p>
            <a:r>
              <a:rPr lang="en-GB" sz="3600" b="0" i="0" dirty="0">
                <a:solidFill>
                  <a:srgbClr val="121212"/>
                </a:solidFill>
                <a:effectLst/>
                <a:latin typeface="GH Guardian Headline"/>
              </a:rPr>
              <a:t>Jacinda Ardern and Sanna Marin dismiss suggestion their age and gender was reason for meeting</a:t>
            </a:r>
            <a:br>
              <a:rPr lang="en-GB" b="0" i="0" dirty="0">
                <a:solidFill>
                  <a:srgbClr val="121212"/>
                </a:solidFill>
                <a:effectLst/>
                <a:latin typeface="GH Guardian Headline"/>
              </a:rPr>
            </a:br>
            <a:endParaRPr lang="en-GB" dirty="0"/>
          </a:p>
        </p:txBody>
      </p:sp>
      <p:pic>
        <p:nvPicPr>
          <p:cNvPr id="4" name="Content Placeholder 3" descr="A couple of women shaking hands&#10;&#10;Description automatically generated with medium confidence">
            <a:extLst>
              <a:ext uri="{FF2B5EF4-FFF2-40B4-BE49-F238E27FC236}">
                <a16:creationId xmlns:a16="http://schemas.microsoft.com/office/drawing/2014/main" id="{242AE271-AC9B-6D71-D8CF-A27BD28C5D8F}"/>
              </a:ext>
            </a:extLst>
          </p:cNvPr>
          <p:cNvPicPr>
            <a:picLocks noGrp="1" noChangeAspect="1"/>
          </p:cNvPicPr>
          <p:nvPr>
            <p:ph idx="1"/>
          </p:nvPr>
        </p:nvPicPr>
        <p:blipFill>
          <a:blip r:embed="rId2"/>
          <a:stretch>
            <a:fillRect/>
          </a:stretch>
        </p:blipFill>
        <p:spPr>
          <a:xfrm>
            <a:off x="374002" y="1265665"/>
            <a:ext cx="6667500" cy="4000500"/>
          </a:xfrm>
          <a:prstGeom prst="rect">
            <a:avLst/>
          </a:prstGeom>
        </p:spPr>
      </p:pic>
      <p:sp>
        <p:nvSpPr>
          <p:cNvPr id="6" name="TextBox 5">
            <a:extLst>
              <a:ext uri="{FF2B5EF4-FFF2-40B4-BE49-F238E27FC236}">
                <a16:creationId xmlns:a16="http://schemas.microsoft.com/office/drawing/2014/main" id="{FD20514D-E5F1-BD8D-DD71-5D16A3388931}"/>
              </a:ext>
            </a:extLst>
          </p:cNvPr>
          <p:cNvSpPr txBox="1"/>
          <p:nvPr/>
        </p:nvSpPr>
        <p:spPr>
          <a:xfrm>
            <a:off x="7725746" y="4609523"/>
            <a:ext cx="3149860" cy="1754326"/>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https://www.theguardian.com/world/2022/nov/30/jacinda-ardern-and-sanna-marin-dismiss-suggestion-their-age-and-gender-was-reason-for-meeting</a:t>
            </a:r>
            <a:r>
              <a:rPr lang="en-GB" dirty="0"/>
              <a:t> </a:t>
            </a:r>
          </a:p>
        </p:txBody>
      </p:sp>
      <p:sp>
        <p:nvSpPr>
          <p:cNvPr id="8" name="TextBox 7">
            <a:extLst>
              <a:ext uri="{FF2B5EF4-FFF2-40B4-BE49-F238E27FC236}">
                <a16:creationId xmlns:a16="http://schemas.microsoft.com/office/drawing/2014/main" id="{0EB9C177-C58F-7F92-038F-73A950A95476}"/>
              </a:ext>
            </a:extLst>
          </p:cNvPr>
          <p:cNvSpPr txBox="1"/>
          <p:nvPr/>
        </p:nvSpPr>
        <p:spPr>
          <a:xfrm>
            <a:off x="7505700" y="1020423"/>
            <a:ext cx="4166896" cy="2308324"/>
          </a:xfrm>
          <a:prstGeom prst="rect">
            <a:avLst/>
          </a:prstGeom>
          <a:noFill/>
        </p:spPr>
        <p:txBody>
          <a:bodyPr wrap="square">
            <a:spAutoFit/>
          </a:bodyPr>
          <a:lstStyle/>
          <a:p>
            <a:r>
              <a:rPr lang="en-GB" b="0" i="0" dirty="0">
                <a:solidFill>
                  <a:srgbClr val="1A1B1B"/>
                </a:solidFill>
                <a:effectLst/>
                <a:latin typeface="Inter"/>
              </a:rPr>
              <a:t>"I know what this job takes, and I know that I no longer have enough in the tank to do it justice. It is that simple,” Ms Ardern said on announcing her resignation 19 January 2023. </a:t>
            </a:r>
            <a:r>
              <a:rPr lang="en-GB" b="0" i="0" dirty="0">
                <a:solidFill>
                  <a:srgbClr val="1A1B1B"/>
                </a:solidFill>
                <a:effectLst/>
                <a:latin typeface="Inter"/>
                <a:hlinkClick r:id="rId4"/>
              </a:rPr>
              <a:t>https://www.euronews.com/2023/01/19/new-zealand-pm-jacinda-ardern-to-quit-before-election</a:t>
            </a:r>
            <a:r>
              <a:rPr lang="en-GB" b="0" i="0" dirty="0">
                <a:solidFill>
                  <a:srgbClr val="1A1B1B"/>
                </a:solidFill>
                <a:effectLst/>
                <a:latin typeface="Inter"/>
              </a:rPr>
              <a:t> </a:t>
            </a:r>
            <a:endParaRPr lang="en-GB" dirty="0"/>
          </a:p>
        </p:txBody>
      </p:sp>
      <p:sp>
        <p:nvSpPr>
          <p:cNvPr id="10" name="TextBox 9">
            <a:extLst>
              <a:ext uri="{FF2B5EF4-FFF2-40B4-BE49-F238E27FC236}">
                <a16:creationId xmlns:a16="http://schemas.microsoft.com/office/drawing/2014/main" id="{38F200A5-46DD-AC9A-7DCB-C178BC7ABF95}"/>
              </a:ext>
            </a:extLst>
          </p:cNvPr>
          <p:cNvSpPr txBox="1"/>
          <p:nvPr/>
        </p:nvSpPr>
        <p:spPr>
          <a:xfrm>
            <a:off x="374002" y="5592335"/>
            <a:ext cx="6097554" cy="670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this suggest issues for women and younger people in leadership roles?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5798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E0E-766D-C141-C805-9D4579C79F1E}"/>
              </a:ext>
            </a:extLst>
          </p:cNvPr>
          <p:cNvSpPr>
            <a:spLocks noGrp="1"/>
          </p:cNvSpPr>
          <p:nvPr>
            <p:ph type="title"/>
          </p:nvPr>
        </p:nvSpPr>
        <p:spPr/>
        <p:txBody>
          <a:bodyPr/>
          <a:lstStyle/>
          <a:p>
            <a:r>
              <a:rPr lang="en-GB" dirty="0"/>
              <a:t>Hitler, a good guy?????</a:t>
            </a:r>
          </a:p>
        </p:txBody>
      </p:sp>
      <p:sp>
        <p:nvSpPr>
          <p:cNvPr id="4" name="Content Placeholder 3">
            <a:extLst>
              <a:ext uri="{FF2B5EF4-FFF2-40B4-BE49-F238E27FC236}">
                <a16:creationId xmlns:a16="http://schemas.microsoft.com/office/drawing/2014/main" id="{1CE417FF-DA4F-8955-D705-59F64165264E}"/>
              </a:ext>
            </a:extLst>
          </p:cNvPr>
          <p:cNvSpPr>
            <a:spLocks noGrp="1"/>
          </p:cNvSpPr>
          <p:nvPr>
            <p:ph sz="half" idx="2"/>
          </p:nvPr>
        </p:nvSpPr>
        <p:spPr>
          <a:xfrm>
            <a:off x="8117632" y="989045"/>
            <a:ext cx="3236167" cy="5187918"/>
          </a:xfrm>
        </p:spPr>
        <p:txBody>
          <a:bodyPr/>
          <a:lstStyle/>
          <a:p>
            <a:pPr marL="0" indent="0">
              <a:buNone/>
            </a:pPr>
            <a:r>
              <a:rPr lang="en-GB" sz="2800" kern="1800" dirty="0">
                <a:solidFill>
                  <a:srgbClr val="121212"/>
                </a:solidFill>
                <a:effectLst/>
                <a:latin typeface="Arial" panose="020B0604020202020204" pitchFamily="34" charset="0"/>
                <a:ea typeface="Times New Roman" panose="02020603050405020304" pitchFamily="18" charset="0"/>
                <a:cs typeface="Times New Roman" panose="02020603050405020304" pitchFamily="18" charset="0"/>
              </a:rPr>
              <a:t>Hitler ice cream!: </a:t>
            </a:r>
            <a:r>
              <a:rPr lang="en-GB" sz="2800" u="sng"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https://www.hindustantimes.com/india/tasteless-but-true-made-in-india-hitler-ice-cream-cafe/story-C6usCqTUqv4zAeU30b0GVM.html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descr="An-ice-cream-vendor-sells-Hitler-cones-in-Uttar-Pradesh-Photo-credit-Twitter">
            <a:extLst>
              <a:ext uri="{FF2B5EF4-FFF2-40B4-BE49-F238E27FC236}">
                <a16:creationId xmlns:a16="http://schemas.microsoft.com/office/drawing/2014/main" id="{AA20CEFA-D430-80EF-9B5F-A752BE2678E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199" y="1690688"/>
            <a:ext cx="6523653" cy="4663459"/>
          </a:xfrm>
          <a:prstGeom prst="rect">
            <a:avLst/>
          </a:prstGeom>
          <a:noFill/>
          <a:ln>
            <a:noFill/>
          </a:ln>
        </p:spPr>
      </p:pic>
    </p:spTree>
    <p:extLst>
      <p:ext uri="{BB962C8B-B14F-4D97-AF65-F5344CB8AC3E}">
        <p14:creationId xmlns:p14="http://schemas.microsoft.com/office/powerpoint/2010/main" val="2880184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4174-D241-2DB8-1B94-1E004A265C20}"/>
              </a:ext>
            </a:extLst>
          </p:cNvPr>
          <p:cNvSpPr>
            <a:spLocks noGrp="1"/>
          </p:cNvSpPr>
          <p:nvPr>
            <p:ph type="title"/>
          </p:nvPr>
        </p:nvSpPr>
        <p:spPr>
          <a:xfrm>
            <a:off x="597159" y="-373225"/>
            <a:ext cx="13695784" cy="1765333"/>
          </a:xfrm>
        </p:spPr>
        <p:txBody>
          <a:bodyPr>
            <a:normAutofit/>
          </a:bodyPr>
          <a:lstStyle/>
          <a:p>
            <a:r>
              <a:rPr lang="en-GB" sz="3600" dirty="0">
                <a:latin typeface="Arial" panose="020B0604020202020204" pitchFamily="34" charset="0"/>
                <a:cs typeface="Arial" panose="020B0604020202020204" pitchFamily="34" charset="0"/>
              </a:rPr>
              <a:t>Who are we leading? “It depends…..” factors.</a:t>
            </a:r>
          </a:p>
        </p:txBody>
      </p:sp>
      <p:sp>
        <p:nvSpPr>
          <p:cNvPr id="3" name="Content Placeholder 2">
            <a:extLst>
              <a:ext uri="{FF2B5EF4-FFF2-40B4-BE49-F238E27FC236}">
                <a16:creationId xmlns:a16="http://schemas.microsoft.com/office/drawing/2014/main" id="{9A8092C0-28F1-DACA-22D7-0C8EE94C259E}"/>
              </a:ext>
            </a:extLst>
          </p:cNvPr>
          <p:cNvSpPr>
            <a:spLocks noGrp="1"/>
          </p:cNvSpPr>
          <p:nvPr>
            <p:ph idx="1"/>
          </p:nvPr>
        </p:nvSpPr>
        <p:spPr>
          <a:xfrm>
            <a:off x="522514" y="1392108"/>
            <a:ext cx="10831286" cy="5101998"/>
          </a:xfrm>
        </p:spPr>
        <p:txBody>
          <a:bodyPr>
            <a:normAutofit fontScale="92500" lnSpcReduction="20000"/>
          </a:bodyPr>
          <a:lstStyle/>
          <a:p>
            <a:r>
              <a:rPr lang="en-GB" sz="3200" dirty="0">
                <a:latin typeface="Arial" panose="020B0604020202020204" pitchFamily="34" charset="0"/>
                <a:cs typeface="Arial" panose="020B0604020202020204" pitchFamily="34" charset="0"/>
              </a:rPr>
              <a:t>Workers</a:t>
            </a:r>
          </a:p>
          <a:p>
            <a:r>
              <a:rPr lang="en-GB" sz="3200" dirty="0">
                <a:latin typeface="Arial" panose="020B0604020202020204" pitchFamily="34" charset="0"/>
                <a:cs typeface="Arial" panose="020B0604020202020204" pitchFamily="34" charset="0"/>
              </a:rPr>
              <a:t>Co-workers</a:t>
            </a:r>
          </a:p>
          <a:p>
            <a:r>
              <a:rPr lang="en-GB" sz="3200" dirty="0">
                <a:latin typeface="Arial" panose="020B0604020202020204" pitchFamily="34" charset="0"/>
                <a:cs typeface="Arial" panose="020B0604020202020204" pitchFamily="34" charset="0"/>
              </a:rPr>
              <a:t>360degree leaders- Middle managers look up as well as down. </a:t>
            </a:r>
            <a:r>
              <a:rPr lang="en-GB" sz="3200" dirty="0">
                <a:latin typeface="Arial" panose="020B0604020202020204" pitchFamily="34" charset="0"/>
                <a:cs typeface="Arial" panose="020B0604020202020204" pitchFamily="34" charset="0"/>
                <a:hlinkClick r:id="rId2"/>
              </a:rPr>
              <a:t>https://www.summary.com/book-summary/the-360-degree-leader/</a:t>
            </a:r>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Other leaders</a:t>
            </a:r>
          </a:p>
          <a:p>
            <a:r>
              <a:rPr lang="en-GB" sz="3200" dirty="0">
                <a:latin typeface="Arial" panose="020B0604020202020204" pitchFamily="34" charset="0"/>
                <a:cs typeface="Arial" panose="020B0604020202020204" pitchFamily="34" charset="0"/>
              </a:rPr>
              <a:t>Stakeholders</a:t>
            </a:r>
          </a:p>
          <a:p>
            <a:r>
              <a:rPr lang="en-GB" sz="3200" dirty="0">
                <a:latin typeface="Arial" panose="020B0604020202020204" pitchFamily="34" charset="0"/>
                <a:cs typeface="Arial" panose="020B0604020202020204" pitchFamily="34" charset="0"/>
              </a:rPr>
              <a:t>Society</a:t>
            </a:r>
          </a:p>
          <a:p>
            <a:r>
              <a:rPr lang="en-GB" sz="3200" dirty="0">
                <a:latin typeface="Arial" panose="020B0604020202020204" pitchFamily="34" charset="0"/>
                <a:cs typeface="Arial" panose="020B0604020202020204" pitchFamily="34" charset="0"/>
              </a:rPr>
              <a:t>Influential groups (Davos Conference?)</a:t>
            </a:r>
          </a:p>
          <a:p>
            <a:r>
              <a:rPr lang="en-GB" sz="3200" dirty="0">
                <a:latin typeface="Arial" panose="020B0604020202020204" pitchFamily="34" charset="0"/>
                <a:cs typeface="Arial" panose="020B0604020202020204" pitchFamily="34" charset="0"/>
              </a:rPr>
              <a:t>Generations</a:t>
            </a:r>
          </a:p>
          <a:p>
            <a:r>
              <a:rPr lang="en-GB" sz="3200" dirty="0">
                <a:latin typeface="Arial" panose="020B0604020202020204" pitchFamily="34" charset="0"/>
                <a:cs typeface="Arial" panose="020B0604020202020204" pitchFamily="34" charset="0"/>
              </a:rPr>
              <a:t>Professions</a:t>
            </a:r>
          </a:p>
          <a:p>
            <a:r>
              <a:rPr lang="en-GB" sz="3200" dirty="0">
                <a:latin typeface="Arial" panose="020B0604020202020204" pitchFamily="34" charset="0"/>
                <a:cs typeface="Arial" panose="020B0604020202020204" pitchFamily="34" charset="0"/>
              </a:rPr>
              <a:t>Governments</a:t>
            </a:r>
          </a:p>
          <a:p>
            <a:endParaRPr lang="en-GB" dirty="0"/>
          </a:p>
        </p:txBody>
      </p:sp>
    </p:spTree>
    <p:extLst>
      <p:ext uri="{BB962C8B-B14F-4D97-AF65-F5344CB8AC3E}">
        <p14:creationId xmlns:p14="http://schemas.microsoft.com/office/powerpoint/2010/main" val="4139942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E415-703D-E7D1-F5B7-43E400A1405C}"/>
              </a:ext>
            </a:extLst>
          </p:cNvPr>
          <p:cNvSpPr>
            <a:spLocks noGrp="1"/>
          </p:cNvSpPr>
          <p:nvPr>
            <p:ph type="title"/>
          </p:nvPr>
        </p:nvSpPr>
        <p:spPr>
          <a:xfrm>
            <a:off x="376833" y="192256"/>
            <a:ext cx="10515600" cy="646331"/>
          </a:xfrm>
        </p:spPr>
        <p:txBody>
          <a:bodyPr>
            <a:normAutofit fontScale="90000"/>
          </a:bodyPr>
          <a:lstStyle/>
          <a:p>
            <a:r>
              <a:rPr lang="en-GB" dirty="0"/>
              <a:t> Manager</a:t>
            </a:r>
            <a:r>
              <a:rPr lang="en-US" altLang="zh-CN" dirty="0"/>
              <a:t>s</a:t>
            </a:r>
            <a:r>
              <a:rPr lang="en-GB" dirty="0"/>
              <a:t> VS Leaders</a:t>
            </a:r>
          </a:p>
        </p:txBody>
      </p:sp>
      <p:pic>
        <p:nvPicPr>
          <p:cNvPr id="5" name="Picture 4">
            <a:extLst>
              <a:ext uri="{FF2B5EF4-FFF2-40B4-BE49-F238E27FC236}">
                <a16:creationId xmlns:a16="http://schemas.microsoft.com/office/drawing/2014/main" id="{EE9D5BBC-D99F-13C6-D848-F214619627AC}"/>
              </a:ext>
            </a:extLst>
          </p:cNvPr>
          <p:cNvPicPr>
            <a:picLocks noChangeAspect="1"/>
          </p:cNvPicPr>
          <p:nvPr/>
        </p:nvPicPr>
        <p:blipFill>
          <a:blip r:embed="rId2"/>
          <a:srcRect l="3090" t="14087" r="-3090" b="477"/>
          <a:stretch/>
        </p:blipFill>
        <p:spPr>
          <a:xfrm>
            <a:off x="376833" y="967971"/>
            <a:ext cx="10965121" cy="5172884"/>
          </a:xfrm>
          <a:prstGeom prst="rect">
            <a:avLst/>
          </a:prstGeom>
        </p:spPr>
      </p:pic>
      <p:sp>
        <p:nvSpPr>
          <p:cNvPr id="7" name="TextBox 6">
            <a:extLst>
              <a:ext uri="{FF2B5EF4-FFF2-40B4-BE49-F238E27FC236}">
                <a16:creationId xmlns:a16="http://schemas.microsoft.com/office/drawing/2014/main" id="{CCC7FAA5-528B-95DC-A453-5C60A79FE54F}"/>
              </a:ext>
            </a:extLst>
          </p:cNvPr>
          <p:cNvSpPr txBox="1"/>
          <p:nvPr/>
        </p:nvSpPr>
        <p:spPr>
          <a:xfrm>
            <a:off x="2761774" y="6216034"/>
            <a:ext cx="8988266" cy="923330"/>
          </a:xfrm>
          <a:prstGeom prst="rect">
            <a:avLst/>
          </a:prstGeom>
          <a:noFill/>
        </p:spPr>
        <p:txBody>
          <a:bodyPr wrap="square">
            <a:spAutoFit/>
          </a:bodyPr>
          <a:lstStyle/>
          <a:p>
            <a:r>
              <a:rPr lang="en-GB" dirty="0">
                <a:hlinkClick r:id="rId3"/>
              </a:rPr>
              <a:t>https://www.proquest.com/docview/219091679?fromopenview=true&amp;pq-origsite=gscholar&amp;sourcetype=Scholarly%20Journals</a:t>
            </a:r>
            <a:endParaRPr lang="en-GB" dirty="0"/>
          </a:p>
          <a:p>
            <a:endParaRPr lang="en-GB" dirty="0"/>
          </a:p>
        </p:txBody>
      </p:sp>
      <p:sp>
        <p:nvSpPr>
          <p:cNvPr id="9" name="TextBox 8">
            <a:extLst>
              <a:ext uri="{FF2B5EF4-FFF2-40B4-BE49-F238E27FC236}">
                <a16:creationId xmlns:a16="http://schemas.microsoft.com/office/drawing/2014/main" id="{7D2A33EC-1189-EB56-0B8D-E94F0C133F15}"/>
              </a:ext>
            </a:extLst>
          </p:cNvPr>
          <p:cNvSpPr txBox="1"/>
          <p:nvPr/>
        </p:nvSpPr>
        <p:spPr>
          <a:xfrm>
            <a:off x="141109" y="6417854"/>
            <a:ext cx="2327771" cy="369332"/>
          </a:xfrm>
          <a:prstGeom prst="rect">
            <a:avLst/>
          </a:prstGeom>
          <a:noFill/>
        </p:spPr>
        <p:txBody>
          <a:bodyPr wrap="square">
            <a:spAutoFit/>
          </a:bodyPr>
          <a:lstStyle/>
          <a:p>
            <a:r>
              <a:rPr lang="en-US" dirty="0"/>
              <a:t>KOTTERMAN, </a:t>
            </a:r>
            <a:r>
              <a:rPr lang="zh-CN" altLang="en-US" dirty="0"/>
              <a:t>（</a:t>
            </a:r>
            <a:r>
              <a:rPr lang="en-GB" altLang="zh-CN" dirty="0"/>
              <a:t>2006</a:t>
            </a:r>
            <a:r>
              <a:rPr lang="zh-CN" altLang="en-US" dirty="0"/>
              <a:t>）</a:t>
            </a:r>
            <a:endParaRPr lang="en-GB" dirty="0"/>
          </a:p>
        </p:txBody>
      </p:sp>
    </p:spTree>
    <p:extLst>
      <p:ext uri="{BB962C8B-B14F-4D97-AF65-F5344CB8AC3E}">
        <p14:creationId xmlns:p14="http://schemas.microsoft.com/office/powerpoint/2010/main" val="11583329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21CC-41A4-1A6E-5467-A79F98A49891}"/>
              </a:ext>
            </a:extLst>
          </p:cNvPr>
          <p:cNvSpPr>
            <a:spLocks noGrp="1"/>
          </p:cNvSpPr>
          <p:nvPr>
            <p:ph type="title"/>
          </p:nvPr>
        </p:nvSpPr>
        <p:spPr>
          <a:xfrm>
            <a:off x="838200" y="365126"/>
            <a:ext cx="10515600" cy="850832"/>
          </a:xfrm>
        </p:spPr>
        <p:txBody>
          <a:bodyPr/>
          <a:lstStyle/>
          <a:p>
            <a:r>
              <a:rPr lang="en-GB" dirty="0"/>
              <a:t>Leadership, management and organisation</a:t>
            </a:r>
          </a:p>
        </p:txBody>
      </p:sp>
      <p:pic>
        <p:nvPicPr>
          <p:cNvPr id="6" name="Picture 5">
            <a:extLst>
              <a:ext uri="{FF2B5EF4-FFF2-40B4-BE49-F238E27FC236}">
                <a16:creationId xmlns:a16="http://schemas.microsoft.com/office/drawing/2014/main" id="{95FEAC1B-4752-FEA3-5C46-D50FA17DF544}"/>
              </a:ext>
            </a:extLst>
          </p:cNvPr>
          <p:cNvPicPr>
            <a:picLocks noChangeAspect="1"/>
          </p:cNvPicPr>
          <p:nvPr/>
        </p:nvPicPr>
        <p:blipFill>
          <a:blip r:embed="rId3"/>
          <a:stretch>
            <a:fillRect/>
          </a:stretch>
        </p:blipFill>
        <p:spPr>
          <a:xfrm>
            <a:off x="693906" y="1476370"/>
            <a:ext cx="10515600" cy="4593246"/>
          </a:xfrm>
          <a:prstGeom prst="rect">
            <a:avLst/>
          </a:prstGeom>
        </p:spPr>
      </p:pic>
    </p:spTree>
    <p:extLst>
      <p:ext uri="{BB962C8B-B14F-4D97-AF65-F5344CB8AC3E}">
        <p14:creationId xmlns:p14="http://schemas.microsoft.com/office/powerpoint/2010/main" val="14285992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fontScale="92500"/>
          </a:bodyPr>
          <a:lstStyle/>
          <a:p>
            <a:pPr marL="0" indent="0" algn="just">
              <a:buNone/>
            </a:pPr>
            <a:r>
              <a:rPr lang="en-GB" sz="4400" dirty="0"/>
              <a:t>Do you think different types of leadership affect employees’ motivation? Team performance ? Or organisation management?</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Autocratic leader</a:t>
            </a:r>
          </a:p>
          <a:p>
            <a:endParaRPr lang="en-GB" dirty="0"/>
          </a:p>
          <a:p>
            <a:r>
              <a:rPr lang="en-GB" dirty="0"/>
              <a:t>Democratic leader </a:t>
            </a:r>
          </a:p>
        </p:txBody>
      </p:sp>
    </p:spTree>
    <p:extLst>
      <p:ext uri="{BB962C8B-B14F-4D97-AF65-F5344CB8AC3E}">
        <p14:creationId xmlns:p14="http://schemas.microsoft.com/office/powerpoint/2010/main" val="1198185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a:t>
            </a:r>
          </a:p>
        </p:txBody>
      </p:sp>
      <p:pic>
        <p:nvPicPr>
          <p:cNvPr id="5" name="Picture 4">
            <a:extLst>
              <a:ext uri="{FF2B5EF4-FFF2-40B4-BE49-F238E27FC236}">
                <a16:creationId xmlns:a16="http://schemas.microsoft.com/office/drawing/2014/main" id="{0A3C737D-2E1A-4E94-735F-51971E5CB324}"/>
              </a:ext>
            </a:extLst>
          </p:cNvPr>
          <p:cNvPicPr>
            <a:picLocks noChangeAspect="1"/>
          </p:cNvPicPr>
          <p:nvPr/>
        </p:nvPicPr>
        <p:blipFill>
          <a:blip r:embed="rId3"/>
          <a:stretch>
            <a:fillRect/>
          </a:stretch>
        </p:blipFill>
        <p:spPr>
          <a:xfrm>
            <a:off x="304800" y="2144138"/>
            <a:ext cx="9643499" cy="4713862"/>
          </a:xfrm>
          <a:prstGeom prst="rect">
            <a:avLst/>
          </a:prstGeom>
        </p:spPr>
      </p:pic>
      <p:sp>
        <p:nvSpPr>
          <p:cNvPr id="7" name="TextBox 6">
            <a:extLst>
              <a:ext uri="{FF2B5EF4-FFF2-40B4-BE49-F238E27FC236}">
                <a16:creationId xmlns:a16="http://schemas.microsoft.com/office/drawing/2014/main" id="{DBF5AE2A-C217-1E9C-417C-51763B2B354C}"/>
              </a:ext>
            </a:extLst>
          </p:cNvPr>
          <p:cNvSpPr txBox="1"/>
          <p:nvPr/>
        </p:nvSpPr>
        <p:spPr>
          <a:xfrm>
            <a:off x="5450681" y="112813"/>
            <a:ext cx="6472239" cy="1477328"/>
          </a:xfrm>
          <a:prstGeom prst="rect">
            <a:avLst/>
          </a:prstGeom>
          <a:noFill/>
        </p:spPr>
        <p:txBody>
          <a:bodyPr wrap="square">
            <a:spAutoFit/>
          </a:bodyPr>
          <a:lstStyle/>
          <a:p>
            <a:r>
              <a:rPr lang="en-US" dirty="0" err="1"/>
              <a:t>Adebakin</a:t>
            </a:r>
            <a:r>
              <a:rPr lang="en-US" dirty="0"/>
              <a:t> and </a:t>
            </a:r>
            <a:r>
              <a:rPr lang="en-US" dirty="0" err="1"/>
              <a:t>Gbadamosi</a:t>
            </a:r>
            <a:r>
              <a:rPr lang="en-US" dirty="0"/>
              <a:t> (1996) described an autocratic leader as one who is very conscious of his position and has little trust or faith in he subordinates, he feels that pay is a just reward for work and it is only the reward that can motivate </a:t>
            </a:r>
          </a:p>
          <a:p>
            <a:r>
              <a:rPr lang="en-US" dirty="0"/>
              <a:t>The leader gives order and insists they must he carried out. Fig 1.1</a:t>
            </a:r>
            <a:endParaRPr lang="en-GB" dirty="0"/>
          </a:p>
        </p:txBody>
      </p:sp>
    </p:spTree>
    <p:extLst>
      <p:ext uri="{BB962C8B-B14F-4D97-AF65-F5344CB8AC3E}">
        <p14:creationId xmlns:p14="http://schemas.microsoft.com/office/powerpoint/2010/main" val="23188159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pic>
        <p:nvPicPr>
          <p:cNvPr id="4" name="Picture 3">
            <a:extLst>
              <a:ext uri="{FF2B5EF4-FFF2-40B4-BE49-F238E27FC236}">
                <a16:creationId xmlns:a16="http://schemas.microsoft.com/office/drawing/2014/main" id="{D20556CF-95B7-BDD3-77D3-75FA36EF211F}"/>
              </a:ext>
            </a:extLst>
          </p:cNvPr>
          <p:cNvPicPr>
            <a:picLocks noChangeAspect="1"/>
          </p:cNvPicPr>
          <p:nvPr/>
        </p:nvPicPr>
        <p:blipFill>
          <a:blip r:embed="rId2"/>
          <a:stretch>
            <a:fillRect/>
          </a:stretch>
        </p:blipFill>
        <p:spPr>
          <a:xfrm>
            <a:off x="326940" y="1628070"/>
            <a:ext cx="8423443" cy="5011052"/>
          </a:xfrm>
          <a:prstGeom prst="rect">
            <a:avLst/>
          </a:prstGeom>
        </p:spPr>
      </p:pic>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200329"/>
          </a:xfrm>
          <a:prstGeom prst="rect">
            <a:avLst/>
          </a:prstGeom>
          <a:noFill/>
        </p:spPr>
        <p:txBody>
          <a:bodyPr wrap="square">
            <a:spAutoFit/>
          </a:bodyPr>
          <a:lstStyle/>
          <a:p>
            <a:r>
              <a:rPr lang="en-GB" dirty="0" err="1"/>
              <a:t>Igbaekemen</a:t>
            </a:r>
            <a:r>
              <a:rPr lang="en-GB" dirty="0"/>
              <a:t> (2014) </a:t>
            </a:r>
            <a:r>
              <a:rPr lang="en-US" dirty="0"/>
              <a:t>The democratic leader allows for decision making to be shared by the leader and the group. Criticism and praises are objectively given and a feeling of responsibility is developed within the group</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71337" y="4306887"/>
            <a:ext cx="3158728" cy="1477328"/>
          </a:xfrm>
          <a:prstGeom prst="rect">
            <a:avLst/>
          </a:prstGeom>
          <a:noFill/>
        </p:spPr>
        <p:txBody>
          <a:bodyPr wrap="square">
            <a:spAutoFit/>
          </a:bodyPr>
          <a:lstStyle/>
          <a:p>
            <a:r>
              <a:rPr lang="en-US" dirty="0"/>
              <a:t>The managers discuss with the subordinates before he issues general or broad orders from which subordinates feel free to act on. </a:t>
            </a:r>
            <a:endParaRPr lang="en-GB" dirty="0"/>
          </a:p>
        </p:txBody>
      </p:sp>
    </p:spTree>
    <p:extLst>
      <p:ext uri="{BB962C8B-B14F-4D97-AF65-F5344CB8AC3E}">
        <p14:creationId xmlns:p14="http://schemas.microsoft.com/office/powerpoint/2010/main" val="3358275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477328"/>
          </a:xfrm>
          <a:prstGeom prst="rect">
            <a:avLst/>
          </a:prstGeom>
          <a:noFill/>
        </p:spPr>
        <p:txBody>
          <a:bodyPr wrap="square">
            <a:spAutoFit/>
          </a:bodyPr>
          <a:lstStyle/>
          <a:p>
            <a:r>
              <a:rPr lang="en-GB" dirty="0" err="1"/>
              <a:t>Igbaekemen</a:t>
            </a:r>
            <a:r>
              <a:rPr lang="en-GB" dirty="0"/>
              <a:t> (2014) </a:t>
            </a:r>
            <a:r>
              <a:rPr lang="en-US" dirty="0"/>
              <a:t>Laissez— faire type of leadership is at the other end of’ the continuum from the autocratic style. With this type, leaders attempt to pass the responsibility of decision making process to the group. The group is loosely structured, as the leader has no confidence in his leadership ability.</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64192" y="4049714"/>
            <a:ext cx="3158728" cy="1200329"/>
          </a:xfrm>
          <a:prstGeom prst="rect">
            <a:avLst/>
          </a:prstGeom>
          <a:noFill/>
        </p:spPr>
        <p:txBody>
          <a:bodyPr wrap="square">
            <a:spAutoFit/>
          </a:bodyPr>
          <a:lstStyle/>
          <a:p>
            <a:r>
              <a:rPr lang="en-US" dirty="0"/>
              <a:t>Decision making under this leadership is performed by whoever </a:t>
            </a:r>
            <a:r>
              <a:rPr lang="en-US" dirty="0">
                <a:solidFill>
                  <a:srgbClr val="FF0000"/>
                </a:solidFill>
              </a:rPr>
              <a:t>that is willing to accept it</a:t>
            </a:r>
            <a:r>
              <a:rPr lang="en-US" dirty="0"/>
              <a:t>.”. </a:t>
            </a:r>
            <a:endParaRPr lang="en-GB" dirty="0"/>
          </a:p>
        </p:txBody>
      </p:sp>
      <p:pic>
        <p:nvPicPr>
          <p:cNvPr id="9" name="Picture 8">
            <a:extLst>
              <a:ext uri="{FF2B5EF4-FFF2-40B4-BE49-F238E27FC236}">
                <a16:creationId xmlns:a16="http://schemas.microsoft.com/office/drawing/2014/main" id="{72F2F91C-B48B-B47E-E0BB-37327F7326E0}"/>
              </a:ext>
            </a:extLst>
          </p:cNvPr>
          <p:cNvPicPr>
            <a:picLocks noChangeAspect="1"/>
          </p:cNvPicPr>
          <p:nvPr/>
        </p:nvPicPr>
        <p:blipFill>
          <a:blip r:embed="rId2"/>
          <a:stretch>
            <a:fillRect/>
          </a:stretch>
        </p:blipFill>
        <p:spPr>
          <a:xfrm>
            <a:off x="-73087" y="1685133"/>
            <a:ext cx="8818230" cy="4729162"/>
          </a:xfrm>
          <a:prstGeom prst="rect">
            <a:avLst/>
          </a:prstGeom>
        </p:spPr>
      </p:pic>
      <p:sp>
        <p:nvSpPr>
          <p:cNvPr id="11" name="TextBox 10">
            <a:extLst>
              <a:ext uri="{FF2B5EF4-FFF2-40B4-BE49-F238E27FC236}">
                <a16:creationId xmlns:a16="http://schemas.microsoft.com/office/drawing/2014/main" id="{7912BA59-860B-7407-5BD6-00BFBEB2A437}"/>
              </a:ext>
            </a:extLst>
          </p:cNvPr>
          <p:cNvSpPr txBox="1"/>
          <p:nvPr/>
        </p:nvSpPr>
        <p:spPr>
          <a:xfrm>
            <a:off x="475060" y="6375855"/>
            <a:ext cx="6179342" cy="369332"/>
          </a:xfrm>
          <a:prstGeom prst="rect">
            <a:avLst/>
          </a:prstGeom>
          <a:noFill/>
        </p:spPr>
        <p:txBody>
          <a:bodyPr wrap="square">
            <a:spAutoFit/>
          </a:bodyPr>
          <a:lstStyle/>
          <a:p>
            <a:r>
              <a:rPr lang="en-GB" dirty="0"/>
              <a:t>Source : </a:t>
            </a:r>
            <a:r>
              <a:rPr lang="en-GB" dirty="0" err="1"/>
              <a:t>Igbaekemen</a:t>
            </a:r>
            <a:r>
              <a:rPr lang="en-GB" dirty="0"/>
              <a:t> (2014) </a:t>
            </a:r>
          </a:p>
        </p:txBody>
      </p:sp>
    </p:spTree>
    <p:extLst>
      <p:ext uri="{BB962C8B-B14F-4D97-AF65-F5344CB8AC3E}">
        <p14:creationId xmlns:p14="http://schemas.microsoft.com/office/powerpoint/2010/main" val="4700065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a:bodyPr>
          <a:lstStyle/>
          <a:p>
            <a:pPr marL="0" indent="0" algn="just">
              <a:buNone/>
            </a:pPr>
            <a:r>
              <a:rPr lang="en-GB" sz="4400" dirty="0"/>
              <a:t>Do you think good leader or bad leader affect employees’ motivation ? </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614015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E077-C8DD-7E7F-5FBD-877A0717640F}"/>
              </a:ext>
            </a:extLst>
          </p:cNvPr>
          <p:cNvSpPr>
            <a:spLocks noGrp="1"/>
          </p:cNvSpPr>
          <p:nvPr>
            <p:ph type="title"/>
          </p:nvPr>
        </p:nvSpPr>
        <p:spPr/>
        <p:txBody>
          <a:bodyPr/>
          <a:lstStyle/>
          <a:p>
            <a:r>
              <a:rPr lang="en-US" dirty="0"/>
              <a:t>Way forward </a:t>
            </a:r>
            <a:endParaRPr lang="en-GB" dirty="0"/>
          </a:p>
        </p:txBody>
      </p:sp>
      <p:sp>
        <p:nvSpPr>
          <p:cNvPr id="3" name="Content Placeholder 2">
            <a:extLst>
              <a:ext uri="{FF2B5EF4-FFF2-40B4-BE49-F238E27FC236}">
                <a16:creationId xmlns:a16="http://schemas.microsoft.com/office/drawing/2014/main" id="{EC01128B-D74B-EA64-869C-92B7C994BB20}"/>
              </a:ext>
            </a:extLst>
          </p:cNvPr>
          <p:cNvSpPr>
            <a:spLocks noGrp="1"/>
          </p:cNvSpPr>
          <p:nvPr>
            <p:ph idx="1"/>
          </p:nvPr>
        </p:nvSpPr>
        <p:spPr>
          <a:xfrm>
            <a:off x="648788" y="2241731"/>
            <a:ext cx="10515600" cy="2010229"/>
          </a:xfrm>
        </p:spPr>
        <p:txBody>
          <a:bodyPr/>
          <a:lstStyle/>
          <a:p>
            <a:r>
              <a:rPr lang="en-US" sz="4000" dirty="0"/>
              <a:t>Topic of next week : Attitudes and Job Satisfaction</a:t>
            </a:r>
          </a:p>
          <a:p>
            <a:endParaRPr lang="en-GB" dirty="0"/>
          </a:p>
        </p:txBody>
      </p:sp>
    </p:spTree>
    <p:extLst>
      <p:ext uri="{BB962C8B-B14F-4D97-AF65-F5344CB8AC3E}">
        <p14:creationId xmlns:p14="http://schemas.microsoft.com/office/powerpoint/2010/main" val="36416973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5DCF-F5A0-F739-2B50-BBF3C288C433}"/>
              </a:ext>
            </a:extLst>
          </p:cNvPr>
          <p:cNvSpPr>
            <a:spLocks noGrp="1"/>
          </p:cNvSpPr>
          <p:nvPr>
            <p:ph type="title"/>
          </p:nvPr>
        </p:nvSpPr>
        <p:spPr>
          <a:xfrm>
            <a:off x="716756" y="227965"/>
            <a:ext cx="10515600" cy="601526"/>
          </a:xfrm>
        </p:spPr>
        <p:txBody>
          <a:bodyPr>
            <a:normAutofit fontScale="90000"/>
          </a:bodyPr>
          <a:lstStyle/>
          <a:p>
            <a:r>
              <a:rPr lang="en-GB" dirty="0"/>
              <a:t>R</a:t>
            </a:r>
            <a:r>
              <a:rPr lang="en-US" altLang="zh-CN" dirty="0" err="1"/>
              <a:t>eferences</a:t>
            </a:r>
            <a:r>
              <a:rPr lang="en-US" altLang="zh-CN" dirty="0"/>
              <a:t> </a:t>
            </a:r>
            <a:endParaRPr lang="en-GB" dirty="0"/>
          </a:p>
        </p:txBody>
      </p:sp>
      <p:sp>
        <p:nvSpPr>
          <p:cNvPr id="3" name="Content Placeholder 2">
            <a:extLst>
              <a:ext uri="{FF2B5EF4-FFF2-40B4-BE49-F238E27FC236}">
                <a16:creationId xmlns:a16="http://schemas.microsoft.com/office/drawing/2014/main" id="{0FC8E581-44B6-2DCB-EDBA-A2C4D19615A0}"/>
              </a:ext>
            </a:extLst>
          </p:cNvPr>
          <p:cNvSpPr>
            <a:spLocks noGrp="1"/>
          </p:cNvSpPr>
          <p:nvPr>
            <p:ph idx="1"/>
          </p:nvPr>
        </p:nvSpPr>
        <p:spPr>
          <a:xfrm>
            <a:off x="716756" y="829491"/>
            <a:ext cx="10515600" cy="5747658"/>
          </a:xfrm>
        </p:spPr>
        <p:txBody>
          <a:bodyPr>
            <a:normAutofit fontScale="85000" lnSpcReduction="10000"/>
          </a:bodyPr>
          <a:lstStyle/>
          <a:p>
            <a:pPr>
              <a:lnSpc>
                <a:spcPct val="160000"/>
              </a:lnSpc>
            </a:pPr>
            <a:r>
              <a:rPr lang="en-US" altLang="en-US" sz="2400" dirty="0">
                <a:latin typeface="Arial" panose="020B0604020202020204" pitchFamily="34" charset="0"/>
                <a:cs typeface="Arial" panose="020B0604020202020204" pitchFamily="34" charset="0"/>
              </a:rPr>
              <a:t>Belias, D., </a:t>
            </a:r>
            <a:r>
              <a:rPr lang="en-US" altLang="en-US" sz="2400" dirty="0" err="1">
                <a:latin typeface="Arial" panose="020B0604020202020204" pitchFamily="34" charset="0"/>
                <a:cs typeface="Arial" panose="020B0604020202020204" pitchFamily="34" charset="0"/>
              </a:rPr>
              <a:t>Rossidis</a:t>
            </a:r>
            <a:r>
              <a:rPr lang="en-US" altLang="en-US" sz="2400" dirty="0">
                <a:latin typeface="Arial" panose="020B0604020202020204" pitchFamily="34" charset="0"/>
                <a:cs typeface="Arial" panose="020B0604020202020204" pitchFamily="34" charset="0"/>
              </a:rPr>
              <a:t>, I., </a:t>
            </a:r>
            <a:r>
              <a:rPr lang="en-US" altLang="en-US" sz="2400" dirty="0" err="1">
                <a:latin typeface="Arial" panose="020B0604020202020204" pitchFamily="34" charset="0"/>
                <a:cs typeface="Arial" panose="020B0604020202020204" pitchFamily="34" charset="0"/>
              </a:rPr>
              <a:t>Papademetriou</a:t>
            </a:r>
            <a:r>
              <a:rPr lang="en-US" altLang="en-US" sz="2400" dirty="0">
                <a:latin typeface="Arial" panose="020B0604020202020204" pitchFamily="34" charset="0"/>
                <a:cs typeface="Arial" panose="020B0604020202020204" pitchFamily="34" charset="0"/>
              </a:rPr>
              <a:t>, C., &amp; Mantas, C. (2021). Job Satisfaction as Affected by Types of Leadership: A Case Study of Greek Tourism Sector. </a:t>
            </a:r>
            <a:r>
              <a:rPr lang="en-US" altLang="en-US" sz="2400" i="1" dirty="0">
                <a:latin typeface="Arial" panose="020B0604020202020204" pitchFamily="34" charset="0"/>
                <a:cs typeface="Arial" panose="020B0604020202020204" pitchFamily="34" charset="0"/>
              </a:rPr>
              <a:t>Journal of Quality Assurance in Hospitality &amp; Tourism</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23</a:t>
            </a:r>
            <a:r>
              <a:rPr lang="en-US" altLang="en-US" sz="2400" dirty="0">
                <a:latin typeface="Arial" panose="020B0604020202020204" pitchFamily="34" charset="0"/>
                <a:cs typeface="Arial" panose="020B0604020202020204" pitchFamily="34" charset="0"/>
              </a:rPr>
              <a:t>(2), 299–317. https://doi.org/10.1080/1528008X.2020.1867695</a:t>
            </a:r>
          </a:p>
          <a:p>
            <a:pPr>
              <a:lnSpc>
                <a:spcPct val="160000"/>
              </a:lnSpc>
            </a:pPr>
            <a:r>
              <a:rPr lang="en-US" sz="2400" dirty="0">
                <a:latin typeface="Arial" panose="020B0604020202020204" pitchFamily="34" charset="0"/>
                <a:cs typeface="Arial" panose="020B0604020202020204" pitchFamily="34" charset="0"/>
              </a:rPr>
              <a:t>Collins Jim, Level 5 Leadership: The Triumph of Humility and Fierce Resolve, Harvard Business Review, pp 65-76, January 2001</a:t>
            </a:r>
            <a:r>
              <a:rPr lang="en-GB" sz="2400" dirty="0">
                <a:latin typeface="Arial" panose="020B0604020202020204" pitchFamily="34" charset="0"/>
                <a:cs typeface="Arial" panose="020B0604020202020204" pitchFamily="34" charset="0"/>
              </a:rPr>
              <a:t>)</a:t>
            </a:r>
          </a:p>
          <a:p>
            <a:pPr>
              <a:lnSpc>
                <a:spcPct val="160000"/>
              </a:lnSpc>
            </a:pPr>
            <a:r>
              <a:rPr lang="en-US" sz="2400" b="0" i="0" dirty="0">
                <a:solidFill>
                  <a:srgbClr val="555555"/>
                </a:solidFill>
                <a:effectLst/>
                <a:latin typeface="Arial" panose="020B0604020202020204" pitchFamily="34" charset="0"/>
                <a:cs typeface="Arial" panose="020B0604020202020204" pitchFamily="34" charset="0"/>
              </a:rPr>
              <a:t>KOTTERMAN, J., </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2006</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 Leadership Versus Management: What's the Difference? </a:t>
            </a:r>
            <a:r>
              <a:rPr lang="en-US" sz="2400" b="0" i="1" dirty="0">
                <a:solidFill>
                  <a:srgbClr val="555555"/>
                </a:solidFill>
                <a:effectLst/>
                <a:latin typeface="Arial" panose="020B0604020202020204" pitchFamily="34" charset="0"/>
                <a:cs typeface="Arial" panose="020B0604020202020204" pitchFamily="34" charset="0"/>
              </a:rPr>
              <a:t>The Journal for Quality and Participation, </a:t>
            </a:r>
            <a:r>
              <a:rPr lang="en-US" sz="2400" b="1" i="0" dirty="0">
                <a:solidFill>
                  <a:srgbClr val="555555"/>
                </a:solidFill>
                <a:effectLst/>
                <a:latin typeface="Arial" panose="020B0604020202020204" pitchFamily="34" charset="0"/>
                <a:cs typeface="Arial" panose="020B0604020202020204" pitchFamily="34" charset="0"/>
              </a:rPr>
              <a:t>29</a:t>
            </a:r>
            <a:r>
              <a:rPr lang="en-US" sz="2400" b="0" i="0" dirty="0">
                <a:solidFill>
                  <a:srgbClr val="555555"/>
                </a:solidFill>
                <a:effectLst/>
                <a:latin typeface="Arial" panose="020B0604020202020204" pitchFamily="34" charset="0"/>
                <a:cs typeface="Arial" panose="020B0604020202020204" pitchFamily="34" charset="0"/>
              </a:rPr>
              <a:t>(2), pp. 13-17.</a:t>
            </a:r>
          </a:p>
          <a:p>
            <a:pPr>
              <a:lnSpc>
                <a:spcPct val="160000"/>
              </a:lnSpc>
            </a:pPr>
            <a:r>
              <a:rPr lang="en-US" altLang="en-US" sz="2400" dirty="0">
                <a:latin typeface="Arial" panose="020B0604020202020204" pitchFamily="34" charset="0"/>
                <a:cs typeface="Arial" panose="020B0604020202020204" pitchFamily="34" charset="0"/>
              </a:rPr>
              <a:t>Ilies, R., Judge, T., &amp; Wagner, D. (2006). Making Sense of Motivational Leadership: The Trail from Transformational Leaders to Motivated Followers. </a:t>
            </a:r>
            <a:r>
              <a:rPr lang="en-US" altLang="en-US" sz="2400" i="1" dirty="0">
                <a:latin typeface="Arial" panose="020B0604020202020204" pitchFamily="34" charset="0"/>
                <a:cs typeface="Arial" panose="020B0604020202020204" pitchFamily="34" charset="0"/>
              </a:rPr>
              <a:t>Journal of Leadership &amp; Organizational Studies</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13</a:t>
            </a:r>
            <a:r>
              <a:rPr lang="en-US" altLang="en-US" sz="2400" dirty="0">
                <a:latin typeface="Arial" panose="020B0604020202020204" pitchFamily="34" charset="0"/>
                <a:cs typeface="Arial" panose="020B0604020202020204" pitchFamily="34" charset="0"/>
              </a:rPr>
              <a:t>(1), 1-22. </a:t>
            </a:r>
            <a:r>
              <a:rPr lang="en-US" altLang="en-US" sz="2400" u="sng" dirty="0">
                <a:solidFill>
                  <a:srgbClr val="046FF8"/>
                </a:solidFill>
                <a:latin typeface="Arial" panose="020B0604020202020204" pitchFamily="34" charset="0"/>
                <a:cs typeface="Arial" panose="020B0604020202020204" pitchFamily="34" charset="0"/>
                <a:hlinkClick r:id="rId2"/>
              </a:rPr>
              <a:t>https://doi.org/10.1177/10717919070130010301</a:t>
            </a:r>
            <a:endParaRPr lang="en-US" altLang="en-US" sz="2400" dirty="0">
              <a:latin typeface="Arial" panose="020B0604020202020204" pitchFamily="34" charset="0"/>
              <a:cs typeface="Arial" panose="020B060402020202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b="0" i="0" dirty="0">
              <a:solidFill>
                <a:srgbClr val="555555"/>
              </a:solidFill>
              <a:effectLst/>
              <a:latin typeface="verdana" panose="020B0604030504040204" pitchFamily="34" charset="0"/>
            </a:endParaRPr>
          </a:p>
          <a:p>
            <a:endParaRPr lang="en-GB" dirty="0"/>
          </a:p>
        </p:txBody>
      </p:sp>
      <p:sp>
        <p:nvSpPr>
          <p:cNvPr id="7" name="Rectangle 4">
            <a:extLst>
              <a:ext uri="{FF2B5EF4-FFF2-40B4-BE49-F238E27FC236}">
                <a16:creationId xmlns:a16="http://schemas.microsoft.com/office/drawing/2014/main" id="{2A02F97A-F080-F4E1-B5D2-3299204E106D}"/>
              </a:ext>
            </a:extLst>
          </p:cNvPr>
          <p:cNvSpPr>
            <a:spLocks noChangeArrowheads="1"/>
          </p:cNvSpPr>
          <p:nvPr/>
        </p:nvSpPr>
        <p:spPr bwMode="auto">
          <a:xfrm>
            <a:off x="838200" y="476318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5615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1942</Words>
  <Application>Microsoft Office PowerPoint</Application>
  <PresentationFormat>Widescreen</PresentationFormat>
  <Paragraphs>199</Paragraphs>
  <Slides>39</Slides>
  <Notes>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GH Guardian Headline</vt:lpstr>
      <vt:lpstr>Inter</vt:lpstr>
      <vt:lpstr>arial</vt:lpstr>
      <vt:lpstr>arial</vt:lpstr>
      <vt:lpstr>Calibri</vt:lpstr>
      <vt:lpstr>Calibri Light</vt:lpstr>
      <vt:lpstr>Open Sans</vt:lpstr>
      <vt:lpstr>PT Serif</vt:lpstr>
      <vt:lpstr>Times New Roman</vt:lpstr>
      <vt:lpstr>verdana</vt:lpstr>
      <vt:lpstr>Wingdings</vt:lpstr>
      <vt:lpstr>Office Theme</vt:lpstr>
      <vt:lpstr>LCDB7008 Visions for the Future : Theoretical Perspectives on Management</vt:lpstr>
      <vt:lpstr>LCDB7008 Visions for the Future : Theoretical Perspectives on Management</vt:lpstr>
      <vt:lpstr>Leader and organisation </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Forbes World's Best Employers 2024 - Best Companies To Work For Worldwide</vt:lpstr>
      <vt:lpstr>LCDB7008 Visions for the Future : Theoretical Perspectives on Management</vt:lpstr>
      <vt:lpstr>LCDB7008 Visions for the Future : Theoretical Perspectives on Management</vt:lpstr>
      <vt:lpstr>Good leader ? Bad leaders ? Why bother ?</vt:lpstr>
      <vt:lpstr>https://www.myhubintranet.com/bad-leadership/ </vt:lpstr>
      <vt:lpstr>Name a bad leader</vt:lpstr>
      <vt:lpstr>1. Leadership: Name a good leader. </vt:lpstr>
      <vt:lpstr>Activity (1)</vt:lpstr>
      <vt:lpstr>Activity (1)</vt:lpstr>
      <vt:lpstr>Activity (1)</vt:lpstr>
      <vt:lpstr>LCDB7008 Visions for the Future : Theoretical Perspectives on Management</vt:lpstr>
      <vt:lpstr>Good leaders: Class response</vt:lpstr>
      <vt:lpstr>Bad leaders: Class response</vt:lpstr>
      <vt:lpstr>What is good or bad about them?</vt:lpstr>
      <vt:lpstr>Jacinda Ardern and Sanna Marin dismiss suggestion their age and gender was reason for meeting </vt:lpstr>
      <vt:lpstr>Hitler, a good guy?????</vt:lpstr>
      <vt:lpstr>Who are we leading? “It depends…..” factors.</vt:lpstr>
      <vt:lpstr> Managers VS Leaders</vt:lpstr>
      <vt:lpstr>Leadership, management and organisation</vt:lpstr>
      <vt:lpstr>Activity (2)</vt:lpstr>
      <vt:lpstr>Activity (2)</vt:lpstr>
      <vt:lpstr>Activity (2) </vt:lpstr>
      <vt:lpstr>Activity (2) </vt:lpstr>
      <vt:lpstr>Activity (2)</vt:lpstr>
      <vt:lpstr>Way forward </vt:lpstr>
      <vt:lpstr>Copyright</vt:lpstr>
      <vt:lpstr>Literature Reading</vt:lpstr>
      <vt:lpstr>Q&amp;A ! </vt:lpstr>
      <vt:lpstr>Thank You!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8</cp:revision>
  <cp:lastPrinted>2024-06-04T13:22:47Z</cp:lastPrinted>
  <dcterms:created xsi:type="dcterms:W3CDTF">2024-05-03T11:57:05Z</dcterms:created>
  <dcterms:modified xsi:type="dcterms:W3CDTF">2025-10-19T17:18:14Z</dcterms:modified>
</cp:coreProperties>
</file>