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notesMasterIdLst>
    <p:notesMasterId r:id="rId13"/>
  </p:notesMasterIdLst>
  <p:sldIdLst>
    <p:sldId id="256" r:id="rId2"/>
    <p:sldId id="257" r:id="rId3"/>
    <p:sldId id="267" r:id="rId4"/>
    <p:sldId id="258" r:id="rId5"/>
    <p:sldId id="264" r:id="rId6"/>
    <p:sldId id="259" r:id="rId7"/>
    <p:sldId id="265" r:id="rId8"/>
    <p:sldId id="261" r:id="rId9"/>
    <p:sldId id="262" r:id="rId10"/>
    <p:sldId id="268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81"/>
    <p:restoredTop sz="94648"/>
  </p:normalViewPr>
  <p:slideViewPr>
    <p:cSldViewPr snapToGrid="0" snapToObjects="1">
      <p:cViewPr varScale="1">
        <p:scale>
          <a:sx n="90" d="100"/>
          <a:sy n="90" d="100"/>
        </p:scale>
        <p:origin x="240" y="6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76B0BC-F1EA-7040-ADE1-5430547E33A4}" type="datetimeFigureOut">
              <a:rPr lang="en-US" smtClean="0"/>
              <a:t>1/23/18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1A979-C0A3-614E-9607-4285DC6E06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957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81A979-C0A3-614E-9607-4285DC6E060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368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B31B9-9069-764A-AF77-45CA3ADE7E33}" type="datetimeFigureOut">
              <a:rPr lang="en-US" smtClean="0"/>
              <a:t>1/23/18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52CCAC0-2DAF-1B4B-9C7F-E9F1900D36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117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ewishvirtuallibrary.org/the-pittsburgh-platform" TargetMode="External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kusa.org/aboutus/zionism/judaism_v_zionism.cfm" TargetMode="External"/><Relationship Id="rId2" Type="http://schemas.openxmlformats.org/officeDocument/2006/relationships/hyperlink" Target="https://www.haaretz.com/israelis-unhappy-with-haredi-influence-on-society-1.5305477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yjewishlearning.com/article/haredim-charedi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3377" y="257175"/>
            <a:ext cx="9383536" cy="2277532"/>
          </a:xfrm>
        </p:spPr>
        <p:txBody>
          <a:bodyPr>
            <a:normAutofit/>
          </a:bodyPr>
          <a:lstStyle/>
          <a:p>
            <a:pPr algn="ctr"/>
            <a:r>
              <a:rPr lang="en-GB" sz="6000" dirty="0" err="1"/>
              <a:t>Cyflwyniad</a:t>
            </a:r>
            <a:r>
              <a:rPr lang="en-GB" sz="6000" dirty="0"/>
              <a:t> </a:t>
            </a:r>
            <a:r>
              <a:rPr lang="en-GB" sz="6000" dirty="0" err="1"/>
              <a:t>i</a:t>
            </a:r>
            <a:r>
              <a:rPr lang="en-GB" sz="6000" dirty="0"/>
              <a:t> </a:t>
            </a:r>
            <a:r>
              <a:rPr lang="en-GB" sz="6000" dirty="0" err="1"/>
              <a:t>Iddewon</a:t>
            </a:r>
            <a:r>
              <a:rPr lang="en-GB" sz="6000" dirty="0"/>
              <a:t> Haredi</a:t>
            </a:r>
            <a:endParaRPr lang="en-US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2177" y="6254043"/>
            <a:ext cx="3770489" cy="535341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Rachel Jefferies, 1500729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E55980-0440-9140-A50E-7DED92DE42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3167"/>
          <a:stretch/>
        </p:blipFill>
        <p:spPr>
          <a:xfrm>
            <a:off x="5405967" y="3343276"/>
            <a:ext cx="5107447" cy="24483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83A3E9-CCBA-DD4B-8BAF-EA54A2E16E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884" y="3223461"/>
            <a:ext cx="4008261" cy="28839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902738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Cynnwys</a:t>
            </a:r>
            <a:r>
              <a:rPr lang="en-US" dirty="0"/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err="1"/>
              <a:t>Hasidiaeth</a:t>
            </a:r>
            <a:endParaRPr lang="en-US" sz="2000" dirty="0"/>
          </a:p>
          <a:p>
            <a:r>
              <a:rPr lang="en-US" sz="2000" dirty="0" err="1"/>
              <a:t>Cyflwyniad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Iddewon</a:t>
            </a:r>
            <a:r>
              <a:rPr lang="en-US" sz="2000" dirty="0"/>
              <a:t> Haredi</a:t>
            </a:r>
          </a:p>
          <a:p>
            <a:r>
              <a:rPr lang="en-US" sz="2000" dirty="0" err="1"/>
              <a:t>Credoau</a:t>
            </a:r>
            <a:r>
              <a:rPr lang="en-US" sz="2000" dirty="0"/>
              <a:t> ac </a:t>
            </a:r>
            <a:r>
              <a:rPr lang="en-US" sz="2000" dirty="0" err="1"/>
              <a:t>Arferion</a:t>
            </a:r>
            <a:endParaRPr lang="en-US" sz="2000" dirty="0"/>
          </a:p>
          <a:p>
            <a:r>
              <a:rPr lang="en-US" sz="2000" dirty="0" err="1"/>
              <a:t>Seioniaeth</a:t>
            </a:r>
            <a:endParaRPr lang="en-US" sz="2000" dirty="0"/>
          </a:p>
          <a:p>
            <a:r>
              <a:rPr lang="en-US" sz="2000" dirty="0" err="1"/>
              <a:t>Neturei</a:t>
            </a:r>
            <a:r>
              <a:rPr lang="en-US" sz="2000" dirty="0"/>
              <a:t> Karta</a:t>
            </a:r>
          </a:p>
          <a:p>
            <a:r>
              <a:rPr lang="en-US" sz="2000" dirty="0" err="1"/>
              <a:t>Cyferbyniad</a:t>
            </a:r>
            <a:r>
              <a:rPr lang="en-US" sz="2000" dirty="0"/>
              <a:t> </a:t>
            </a:r>
            <a:r>
              <a:rPr lang="en-US" sz="2000" dirty="0" err="1"/>
              <a:t>Iddewon</a:t>
            </a:r>
            <a:r>
              <a:rPr lang="en-US" sz="2000" dirty="0"/>
              <a:t> Haredi ag </a:t>
            </a:r>
            <a:r>
              <a:rPr lang="en-US" sz="2000" dirty="0" err="1"/>
              <a:t>Iddewon</a:t>
            </a:r>
            <a:r>
              <a:rPr lang="en-US" sz="2000" dirty="0"/>
              <a:t> </a:t>
            </a:r>
            <a:r>
              <a:rPr lang="en-US" sz="2000" dirty="0" err="1"/>
              <a:t>eraill</a:t>
            </a:r>
            <a:endParaRPr lang="en-US" sz="2000" dirty="0"/>
          </a:p>
          <a:p>
            <a:r>
              <a:rPr lang="en-US" sz="2000" dirty="0" err="1"/>
              <a:t>Dylanwad</a:t>
            </a:r>
            <a:r>
              <a:rPr lang="en-US" sz="2000" dirty="0"/>
              <a:t> Haredi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Iddewiaeth</a:t>
            </a:r>
            <a:r>
              <a:rPr lang="en-US" sz="2000" dirty="0"/>
              <a:t> </a:t>
            </a:r>
            <a:r>
              <a:rPr lang="en-US" sz="2000" dirty="0" err="1"/>
              <a:t>heddiw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4AC59C-CC98-0B40-A649-3585C29BAB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2160" y="1930400"/>
            <a:ext cx="4360858" cy="290433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6234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Hasidiaeth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1"/>
            <a:ext cx="4549422" cy="4110962"/>
          </a:xfrm>
        </p:spPr>
        <p:txBody>
          <a:bodyPr>
            <a:normAutofit/>
          </a:bodyPr>
          <a:lstStyle/>
          <a:p>
            <a:r>
              <a:rPr lang="cy-GB" sz="2000" dirty="0"/>
              <a:t>2 llinyn i fudiadau Tra-Uniongred </a:t>
            </a:r>
            <a:r>
              <a:rPr lang="mr-IN" sz="2000" dirty="0"/>
              <a:t>–</a:t>
            </a:r>
            <a:r>
              <a:rPr lang="cy-GB" sz="2000" dirty="0"/>
              <a:t> Lithiwanaidd a Hasidiaeth.</a:t>
            </a:r>
          </a:p>
          <a:p>
            <a:r>
              <a:rPr lang="cy-GB" sz="2000" dirty="0"/>
              <a:t>Term umbarel am fudiadau Tra-Uniongred.</a:t>
            </a:r>
          </a:p>
          <a:p>
            <a:r>
              <a:rPr lang="cy-GB" sz="2000" dirty="0"/>
              <a:t>Mudiad Iddewig fwyaf amrywiol.</a:t>
            </a:r>
          </a:p>
          <a:p>
            <a:r>
              <a:rPr lang="cy-GB" sz="2000" dirty="0"/>
              <a:t>Ymwahanu ar faterion eilaidd - agweddau tuag at Seioniaeth a chenedlaetholdeb Iddewig yn ogsytal a statws eschatolegol Wladwriaeth Israel.</a:t>
            </a:r>
            <a:r>
              <a:rPr lang="en-GB" sz="2000" dirty="0"/>
              <a:t> </a:t>
            </a:r>
            <a:endParaRPr lang="cy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4264" y="1335495"/>
            <a:ext cx="4114094" cy="36321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Rectangle 4"/>
          <p:cNvSpPr/>
          <p:nvPr/>
        </p:nvSpPr>
        <p:spPr>
          <a:xfrm rot="20538970">
            <a:off x="4306838" y="890515"/>
            <a:ext cx="482035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0" cap="none" spc="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Hasidiaeth</a:t>
            </a:r>
            <a:endParaRPr lang="en-GB" sz="3200" b="0" cap="none" spc="0" dirty="0">
              <a:ln w="0"/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 rot="3303266">
            <a:off x="7558576" y="3481369"/>
            <a:ext cx="282759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b="0" cap="none" spc="0" dirty="0" err="1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Neturei</a:t>
            </a:r>
            <a:r>
              <a:rPr lang="en-GB" sz="2400" b="0" cap="none" spc="0" dirty="0">
                <a:ln w="0"/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Karta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9FF2275-7DB6-7743-98A4-39B086485EBB}"/>
              </a:ext>
            </a:extLst>
          </p:cNvPr>
          <p:cNvSpPr/>
          <p:nvPr/>
        </p:nvSpPr>
        <p:spPr>
          <a:xfrm rot="3297771">
            <a:off x="6018187" y="4045729"/>
            <a:ext cx="2827599" cy="3693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Satmar</a:t>
            </a:r>
            <a:r>
              <a:rPr lang="en-GB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Hasidim</a:t>
            </a:r>
          </a:p>
        </p:txBody>
      </p:sp>
    </p:spTree>
    <p:extLst>
      <p:ext uri="{BB962C8B-B14F-4D97-AF65-F5344CB8AC3E}">
        <p14:creationId xmlns:p14="http://schemas.microsoft.com/office/powerpoint/2010/main" val="1241080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Cyflwyniad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i="1" dirty="0"/>
              <a:t>Haredi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72356"/>
            <a:ext cx="5866341" cy="4585581"/>
          </a:xfrm>
        </p:spPr>
        <p:txBody>
          <a:bodyPr>
            <a:normAutofit/>
          </a:bodyPr>
          <a:lstStyle/>
          <a:p>
            <a:r>
              <a:rPr lang="en-US" sz="2400" dirty="0"/>
              <a:t>Haredi = </a:t>
            </a:r>
            <a:r>
              <a:rPr lang="en-US" sz="2400" dirty="0" err="1"/>
              <a:t>Iddewon</a:t>
            </a:r>
            <a:r>
              <a:rPr lang="en-US" sz="2400" dirty="0"/>
              <a:t> </a:t>
            </a:r>
            <a:r>
              <a:rPr lang="en-US" sz="2400" dirty="0" err="1"/>
              <a:t>Tra-Uniongred</a:t>
            </a:r>
            <a:r>
              <a:rPr lang="en-US" sz="2400" dirty="0"/>
              <a:t>,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deillio</a:t>
            </a:r>
            <a:r>
              <a:rPr lang="en-US" sz="2400" dirty="0"/>
              <a:t> </a:t>
            </a:r>
            <a:r>
              <a:rPr lang="en-US" sz="2400" dirty="0" err="1"/>
              <a:t>o’r</a:t>
            </a:r>
            <a:r>
              <a:rPr lang="en-US" sz="2400" dirty="0"/>
              <a:t> </a:t>
            </a:r>
            <a:r>
              <a:rPr lang="en-US" sz="2400" dirty="0" err="1"/>
              <a:t>Hebraeg</a:t>
            </a:r>
            <a:r>
              <a:rPr lang="en-US" sz="2400" dirty="0"/>
              <a:t> a </a:t>
            </a:r>
            <a:r>
              <a:rPr lang="en-US" sz="2400" dirty="0" err="1"/>
              <a:t>olygir</a:t>
            </a:r>
            <a:r>
              <a:rPr lang="en-US" sz="2400" dirty="0"/>
              <a:t> </a:t>
            </a:r>
            <a:r>
              <a:rPr lang="en-US" sz="2400" i="1" dirty="0"/>
              <a:t>“reverently fearful”. </a:t>
            </a:r>
          </a:p>
          <a:p>
            <a:r>
              <a:rPr lang="en-US" sz="2400" i="1" dirty="0"/>
              <a:t>“</a:t>
            </a:r>
            <a:r>
              <a:rPr lang="mr-IN" sz="2400" i="1" dirty="0"/>
              <a:t>…</a:t>
            </a:r>
            <a:r>
              <a:rPr lang="en-US" sz="2400" i="1" dirty="0"/>
              <a:t>claim not to make any compromises with contemporary secular culture” </a:t>
            </a:r>
            <a:r>
              <a:rPr lang="en-US" sz="2400" dirty="0"/>
              <a:t>(The Oxford dictionary of Jewish Religion)</a:t>
            </a:r>
          </a:p>
          <a:p>
            <a:r>
              <a:rPr lang="en-US" sz="2400" dirty="0" err="1"/>
              <a:t>Cadw</a:t>
            </a:r>
            <a:r>
              <a:rPr lang="en-US" sz="2400" dirty="0"/>
              <a:t> </a:t>
            </a:r>
            <a:r>
              <a:rPr lang="en-US" sz="2400" dirty="0" err="1"/>
              <a:t>i’w</a:t>
            </a:r>
            <a:r>
              <a:rPr lang="en-US" sz="2400" dirty="0"/>
              <a:t> </a:t>
            </a:r>
            <a:r>
              <a:rPr lang="en-US" sz="2400" dirty="0" err="1"/>
              <a:t>hunan</a:t>
            </a:r>
            <a:r>
              <a:rPr lang="en-US" sz="2400" dirty="0"/>
              <a:t>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grŵp</a:t>
            </a:r>
            <a:r>
              <a:rPr lang="en-US" sz="2400" dirty="0"/>
              <a:t>. </a:t>
            </a:r>
          </a:p>
          <a:p>
            <a:r>
              <a:rPr lang="en-US" sz="2400" dirty="0" err="1"/>
              <a:t>Iaith</a:t>
            </a:r>
            <a:r>
              <a:rPr lang="en-US" sz="2400" dirty="0"/>
              <a:t> = Yiddish</a:t>
            </a:r>
          </a:p>
          <a:p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FCFDDF-DE24-354E-A3E5-5223EECF9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16" y="170052"/>
            <a:ext cx="4621099" cy="267157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F1747A-5DCA-6C4B-BC20-0B3661583E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5320" y="3281173"/>
            <a:ext cx="4932890" cy="32337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32901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23875"/>
            <a:ext cx="8596668" cy="1320800"/>
          </a:xfrm>
        </p:spPr>
        <p:txBody>
          <a:bodyPr/>
          <a:lstStyle/>
          <a:p>
            <a:r>
              <a:rPr lang="en-US" dirty="0" err="1"/>
              <a:t>Credoau</a:t>
            </a:r>
            <a:r>
              <a:rPr lang="en-US" dirty="0"/>
              <a:t> ac </a:t>
            </a:r>
            <a:r>
              <a:rPr lang="en-US" dirty="0" err="1"/>
              <a:t>Arferion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71613"/>
            <a:ext cx="4108979" cy="4569749"/>
          </a:xfrm>
        </p:spPr>
        <p:txBody>
          <a:bodyPr>
            <a:normAutofit/>
          </a:bodyPr>
          <a:lstStyle/>
          <a:p>
            <a:r>
              <a:rPr lang="en-US" sz="2400" dirty="0" err="1"/>
              <a:t>Ffocws</a:t>
            </a:r>
            <a:r>
              <a:rPr lang="en-US" sz="2400" dirty="0"/>
              <a:t> </a:t>
            </a:r>
            <a:r>
              <a:rPr lang="en-US" sz="2400" dirty="0" err="1"/>
              <a:t>mawr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Torah </a:t>
            </a:r>
            <a:r>
              <a:rPr lang="mr-IN" sz="2400" dirty="0"/>
              <a:t>–</a:t>
            </a:r>
            <a:r>
              <a:rPr lang="en-US" sz="2400" dirty="0"/>
              <a:t> </a:t>
            </a:r>
            <a:r>
              <a:rPr lang="en-US" sz="2400" dirty="0" err="1"/>
              <a:t>Llafar</a:t>
            </a:r>
            <a:r>
              <a:rPr lang="en-US" sz="2400" dirty="0"/>
              <a:t> ac </a:t>
            </a:r>
            <a:r>
              <a:rPr lang="en-US" sz="2400" dirty="0" err="1"/>
              <a:t>Ysgrifenedig</a:t>
            </a:r>
            <a:r>
              <a:rPr lang="en-US" sz="2400" dirty="0"/>
              <a:t> </a:t>
            </a:r>
            <a:r>
              <a:rPr lang="mr-IN" sz="2400" dirty="0"/>
              <a:t>–</a:t>
            </a:r>
            <a:r>
              <a:rPr lang="en-US" sz="2400" dirty="0"/>
              <a:t>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Gwir</a:t>
            </a:r>
            <a:r>
              <a:rPr lang="en-US" sz="2400" dirty="0"/>
              <a:t> </a:t>
            </a:r>
            <a:r>
              <a:rPr lang="en-US" sz="2400" dirty="0" err="1"/>
              <a:t>Gair</a:t>
            </a:r>
            <a:r>
              <a:rPr lang="en-US" sz="2400" dirty="0"/>
              <a:t> </a:t>
            </a:r>
            <a:r>
              <a:rPr lang="en-US" sz="2400" dirty="0" err="1"/>
              <a:t>Duw</a:t>
            </a:r>
            <a:endParaRPr lang="en-US" sz="2400" dirty="0"/>
          </a:p>
          <a:p>
            <a:r>
              <a:rPr lang="en-US" sz="2400" dirty="0" err="1"/>
              <a:t>Dangos</a:t>
            </a:r>
            <a:r>
              <a:rPr lang="en-US" sz="2400" dirty="0"/>
              <a:t> </a:t>
            </a:r>
            <a:r>
              <a:rPr lang="en-US" sz="2400" dirty="0" err="1"/>
              <a:t>hunaniaeth</a:t>
            </a:r>
            <a:r>
              <a:rPr lang="en-US" sz="2400" dirty="0"/>
              <a:t> </a:t>
            </a:r>
            <a:r>
              <a:rPr lang="en-US" sz="2400" dirty="0" err="1"/>
              <a:t>trwy</a:t>
            </a:r>
            <a:r>
              <a:rPr lang="en-US" sz="2400" dirty="0"/>
              <a:t> </a:t>
            </a:r>
            <a:r>
              <a:rPr lang="en-US" sz="2400" dirty="0" err="1"/>
              <a:t>wisg</a:t>
            </a:r>
            <a:r>
              <a:rPr lang="en-US" sz="2400" dirty="0"/>
              <a:t> – </a:t>
            </a:r>
            <a:r>
              <a:rPr lang="en-US" sz="2400" dirty="0" err="1"/>
              <a:t>enghreifftiau</a:t>
            </a:r>
            <a:r>
              <a:rPr lang="en-US" sz="2400" dirty="0"/>
              <a:t> o </a:t>
            </a:r>
            <a:r>
              <a:rPr lang="en-US" sz="2400" dirty="0" err="1"/>
              <a:t>nodweddion</a:t>
            </a:r>
            <a:r>
              <a:rPr lang="en-US" sz="2400" dirty="0"/>
              <a:t> </a:t>
            </a:r>
            <a:r>
              <a:rPr lang="en-US" sz="2400" dirty="0" err="1"/>
              <a:t>gyferbyn</a:t>
            </a:r>
            <a:r>
              <a:rPr lang="en-US" sz="2400" dirty="0"/>
              <a:t>.</a:t>
            </a:r>
          </a:p>
          <a:p>
            <a:r>
              <a:rPr lang="en-US" sz="2400" dirty="0" err="1"/>
              <a:t>Cadw</a:t>
            </a:r>
            <a:r>
              <a:rPr lang="en-US" sz="2400" dirty="0"/>
              <a:t> </a:t>
            </a:r>
            <a:r>
              <a:rPr lang="en-US" sz="2400" dirty="0" err="1"/>
              <a:t>i’w</a:t>
            </a:r>
            <a:r>
              <a:rPr lang="en-US" sz="2400" dirty="0"/>
              <a:t> </a:t>
            </a:r>
            <a:r>
              <a:rPr lang="en-US" sz="2400" dirty="0" err="1"/>
              <a:t>hunan</a:t>
            </a:r>
            <a:r>
              <a:rPr lang="en-US" sz="2400" dirty="0"/>
              <a:t> </a:t>
            </a:r>
            <a:r>
              <a:rPr lang="en-US" sz="2400" dirty="0" err="1"/>
              <a:t>fel</a:t>
            </a:r>
            <a:r>
              <a:rPr lang="en-US" sz="2400" dirty="0"/>
              <a:t> </a:t>
            </a:r>
            <a:r>
              <a:rPr lang="en-US" sz="2400" dirty="0" err="1"/>
              <a:t>grŵp</a:t>
            </a:r>
            <a:r>
              <a:rPr lang="en-US" sz="2400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C70FC1-1AED-B442-9127-67F74B2C1C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9855" y="1471135"/>
            <a:ext cx="3689653" cy="368965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18FDCF2-6B2C-5042-85EA-90D1ABAAA0AD}"/>
              </a:ext>
            </a:extLst>
          </p:cNvPr>
          <p:cNvCxnSpPr/>
          <p:nvPr/>
        </p:nvCxnSpPr>
        <p:spPr>
          <a:xfrm flipH="1" flipV="1">
            <a:off x="6729413" y="1184275"/>
            <a:ext cx="1285875" cy="127317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BB34864-BFCA-194F-A9F4-6529EC925857}"/>
              </a:ext>
            </a:extLst>
          </p:cNvPr>
          <p:cNvSpPr txBox="1"/>
          <p:nvPr/>
        </p:nvSpPr>
        <p:spPr>
          <a:xfrm>
            <a:off x="6015038" y="812839"/>
            <a:ext cx="1284817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Shtreimel</a:t>
            </a:r>
            <a:endParaRPr lang="en-US" b="1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C3F4762-F5E4-CF42-9C58-9D23F8EBE539}"/>
              </a:ext>
            </a:extLst>
          </p:cNvPr>
          <p:cNvCxnSpPr>
            <a:cxnSpLocks/>
          </p:cNvCxnSpPr>
          <p:nvPr/>
        </p:nvCxnSpPr>
        <p:spPr>
          <a:xfrm flipH="1">
            <a:off x="6843712" y="4698385"/>
            <a:ext cx="1057276" cy="92480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61458B8-92C1-4440-A97F-74B8FAA518D8}"/>
              </a:ext>
            </a:extLst>
          </p:cNvPr>
          <p:cNvSpPr txBox="1"/>
          <p:nvPr/>
        </p:nvSpPr>
        <p:spPr>
          <a:xfrm>
            <a:off x="6015037" y="5672030"/>
            <a:ext cx="1284817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FF0000"/>
                </a:solidFill>
              </a:rPr>
              <a:t>Cudynnau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clust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16ED79-B080-6840-A827-0613A0A100A7}"/>
              </a:ext>
            </a:extLst>
          </p:cNvPr>
          <p:cNvSpPr txBox="1"/>
          <p:nvPr/>
        </p:nvSpPr>
        <p:spPr>
          <a:xfrm>
            <a:off x="9357253" y="5606653"/>
            <a:ext cx="1284817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Barf</a:t>
            </a:r>
            <a:endParaRPr lang="en-US" b="1" dirty="0">
              <a:solidFill>
                <a:srgbClr val="FF0000"/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14715B0-3AB3-4D46-8012-AF506135702C}"/>
              </a:ext>
            </a:extLst>
          </p:cNvPr>
          <p:cNvCxnSpPr>
            <a:cxnSpLocks/>
          </p:cNvCxnSpPr>
          <p:nvPr/>
        </p:nvCxnSpPr>
        <p:spPr>
          <a:xfrm>
            <a:off x="8885769" y="4467184"/>
            <a:ext cx="701144" cy="113946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7899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Seioniaeth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1866" y="1671638"/>
            <a:ext cx="7617709" cy="4139535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Deillio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deunawfed</a:t>
            </a:r>
            <a:r>
              <a:rPr lang="en-GB" sz="2400" dirty="0"/>
              <a:t> </a:t>
            </a:r>
            <a:r>
              <a:rPr lang="en-GB" sz="2400" dirty="0" err="1"/>
              <a:t>ganrif</a:t>
            </a:r>
            <a:r>
              <a:rPr lang="en-GB" sz="2400" dirty="0"/>
              <a:t> – </a:t>
            </a:r>
            <a:r>
              <a:rPr lang="en-GB" sz="2400" dirty="0" err="1"/>
              <a:t>bwriad</a:t>
            </a:r>
            <a:r>
              <a:rPr lang="en-GB" sz="2400" dirty="0"/>
              <a:t> o </a:t>
            </a:r>
            <a:r>
              <a:rPr lang="en-GB" sz="2400" dirty="0" err="1"/>
              <a:t>sefydlu</a:t>
            </a:r>
            <a:r>
              <a:rPr lang="en-GB" sz="2400" dirty="0"/>
              <a:t> </a:t>
            </a:r>
            <a:r>
              <a:rPr lang="en-GB" sz="2400" dirty="0" err="1"/>
              <a:t>mamwlad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Israel.</a:t>
            </a:r>
            <a:endParaRPr lang="en-US" sz="2400" dirty="0"/>
          </a:p>
          <a:p>
            <a:r>
              <a:rPr lang="en-US" sz="2400" b="1" dirty="0"/>
              <a:t>Beth </a:t>
            </a:r>
            <a:r>
              <a:rPr lang="en-US" sz="2400" b="1" dirty="0" err="1"/>
              <a:t>yw</a:t>
            </a:r>
            <a:r>
              <a:rPr lang="en-US" sz="2400" b="1" dirty="0"/>
              <a:t> </a:t>
            </a:r>
            <a:r>
              <a:rPr lang="en-US" sz="2400" b="1" dirty="0" err="1"/>
              <a:t>Seioniaeth</a:t>
            </a:r>
            <a:r>
              <a:rPr lang="en-US" sz="2400" dirty="0"/>
              <a:t>? </a:t>
            </a:r>
            <a:r>
              <a:rPr lang="en-US" sz="2400" i="1" dirty="0"/>
              <a:t>“Zionism is an international political and ideological movement devoted to securing the return of the Jewish people to Israel” </a:t>
            </a:r>
            <a:r>
              <a:rPr lang="en-US" sz="2400" dirty="0"/>
              <a:t>(Cohn-</a:t>
            </a:r>
            <a:r>
              <a:rPr lang="en-US" sz="2400" dirty="0" err="1"/>
              <a:t>Sherbok</a:t>
            </a:r>
            <a:r>
              <a:rPr lang="en-US" sz="2400" dirty="0"/>
              <a:t>).</a:t>
            </a:r>
          </a:p>
          <a:p>
            <a:r>
              <a:rPr lang="en-GB" sz="2400" dirty="0" err="1"/>
              <a:t>Llwyfannu</a:t>
            </a:r>
            <a:r>
              <a:rPr lang="en-GB" sz="2400" dirty="0"/>
              <a:t>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i="1" dirty="0" err="1"/>
              <a:t>Hovevy</a:t>
            </a:r>
            <a:r>
              <a:rPr lang="en-GB" sz="2400" i="1" dirty="0"/>
              <a:t> </a:t>
            </a:r>
            <a:r>
              <a:rPr lang="en-GB" sz="2400" i="1" dirty="0" err="1"/>
              <a:t>Tzion</a:t>
            </a:r>
            <a:r>
              <a:rPr lang="en-GB" sz="2400" dirty="0"/>
              <a:t> 1891.</a:t>
            </a:r>
            <a:endParaRPr lang="en-US" sz="2400" dirty="0"/>
          </a:p>
          <a:p>
            <a:r>
              <a:rPr lang="en-US" sz="2400" dirty="0"/>
              <a:t> </a:t>
            </a:r>
            <a:r>
              <a:rPr lang="en-US" sz="2400" dirty="0" err="1"/>
              <a:t>Atgyfnerthu</a:t>
            </a:r>
            <a:r>
              <a:rPr lang="en-US" sz="2400" dirty="0"/>
              <a:t> </a:t>
            </a:r>
            <a:r>
              <a:rPr lang="en-US" sz="2400" dirty="0" err="1"/>
              <a:t>gan</a:t>
            </a:r>
            <a:r>
              <a:rPr lang="en-US" sz="2400" dirty="0"/>
              <a:t> </a:t>
            </a:r>
            <a:r>
              <a:rPr lang="en-US" sz="2400" dirty="0" err="1"/>
              <a:t>adnod</a:t>
            </a:r>
            <a:r>
              <a:rPr lang="en-US" sz="2400" dirty="0"/>
              <a:t> </a:t>
            </a:r>
            <a:r>
              <a:rPr lang="en-US" sz="2400" dirty="0" err="1"/>
              <a:t>beiblaidd</a:t>
            </a:r>
            <a:r>
              <a:rPr lang="en-US" sz="2400" dirty="0"/>
              <a:t>: </a:t>
            </a:r>
            <a:r>
              <a:rPr lang="cy-GB" sz="2400" i="1" dirty="0"/>
              <a:t>“Ger afonydd Babilon yr oeddem yn eistedd ac yn wylo wrth inni gofio am Seion” </a:t>
            </a:r>
            <a:r>
              <a:rPr lang="cy-GB" sz="2400" dirty="0"/>
              <a:t>(Salm 137:1). </a:t>
            </a:r>
            <a:br>
              <a:rPr lang="en-US" sz="2400" dirty="0"/>
            </a:br>
            <a:r>
              <a:rPr lang="en-GB" sz="2400" b="1" i="1" dirty="0">
                <a:solidFill>
                  <a:srgbClr val="FF0000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5043" y="1930400"/>
            <a:ext cx="3479184" cy="25282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1727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Neturei</a:t>
            </a:r>
            <a:r>
              <a:rPr lang="en-US" dirty="0"/>
              <a:t> Karta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12711"/>
            <a:ext cx="7066844" cy="1332089"/>
          </a:xfrm>
        </p:spPr>
        <p:txBody>
          <a:bodyPr>
            <a:normAutofit/>
          </a:bodyPr>
          <a:lstStyle/>
          <a:p>
            <a:r>
              <a:rPr lang="en-US" sz="2000" dirty="0"/>
              <a:t>Aramaic am </a:t>
            </a:r>
            <a:r>
              <a:rPr lang="en-US" sz="2000" i="1" dirty="0"/>
              <a:t>“Guardians of the City” </a:t>
            </a:r>
          </a:p>
          <a:p>
            <a:r>
              <a:rPr lang="en-US" sz="2000" dirty="0" err="1"/>
              <a:t>Gwrthwynebiad</a:t>
            </a:r>
            <a:r>
              <a:rPr lang="en-US" sz="2000" dirty="0"/>
              <a:t> </a:t>
            </a:r>
            <a:r>
              <a:rPr lang="en-US" sz="2000" dirty="0" err="1"/>
              <a:t>llwyr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Seioniaeth</a:t>
            </a:r>
            <a:r>
              <a:rPr lang="en-US" sz="2000" dirty="0"/>
              <a:t> a </a:t>
            </a:r>
            <a:r>
              <a:rPr lang="en-US" sz="2000" dirty="0" err="1"/>
              <a:t>Wladwriaeth</a:t>
            </a:r>
            <a:r>
              <a:rPr lang="en-US" sz="2000" dirty="0"/>
              <a:t> Israel. </a:t>
            </a:r>
            <a:r>
              <a:rPr lang="en-US" sz="2000" b="1" dirty="0"/>
              <a:t>Pam?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2873" y="221559"/>
            <a:ext cx="3706594" cy="24617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0533" y="3160888"/>
            <a:ext cx="3688933" cy="272685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Rounded Rectangular Callout 5"/>
          <p:cNvSpPr/>
          <p:nvPr/>
        </p:nvSpPr>
        <p:spPr>
          <a:xfrm>
            <a:off x="549098" y="3246378"/>
            <a:ext cx="5204532" cy="2555875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i="1" dirty="0">
                <a:solidFill>
                  <a:schemeClr val="tx1"/>
                </a:solidFill>
              </a:rPr>
              <a:t>“Zionism</a:t>
            </a:r>
            <a:r>
              <a:rPr lang="en-US" i="1" dirty="0">
                <a:solidFill>
                  <a:schemeClr val="tx1"/>
                </a:solidFill>
              </a:rPr>
              <a:t> rejects the Creator, His Revelation and reward and punishment</a:t>
            </a:r>
            <a:r>
              <a:rPr lang="mr-IN" i="1" dirty="0">
                <a:solidFill>
                  <a:schemeClr val="tx1"/>
                </a:solidFill>
              </a:rPr>
              <a:t>…</a:t>
            </a:r>
            <a:r>
              <a:rPr lang="en-GB" i="1" dirty="0">
                <a:solidFill>
                  <a:schemeClr val="tx1"/>
                </a:solidFill>
              </a:rPr>
              <a:t> </a:t>
            </a:r>
            <a:r>
              <a:rPr lang="en-US" i="1" dirty="0">
                <a:solidFill>
                  <a:schemeClr val="tx1"/>
                </a:solidFill>
              </a:rPr>
              <a:t>It encourages treasonous, dual loyalty among unsuspecting Jews throughout the world. At its root Zionism sees reality as barren and desacralized. It is the antithesis of Torah Judaism.” </a:t>
            </a:r>
            <a:r>
              <a:rPr lang="en-US" sz="1000" i="1" dirty="0">
                <a:solidFill>
                  <a:schemeClr val="tx1"/>
                </a:solidFill>
              </a:rPr>
              <a:t>[1]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07561" y="6203831"/>
            <a:ext cx="6666441" cy="268056"/>
          </a:xfrm>
        </p:spPr>
        <p:txBody>
          <a:bodyPr/>
          <a:lstStyle/>
          <a:p>
            <a:r>
              <a:rPr lang="en-US" sz="1000" dirty="0">
                <a:solidFill>
                  <a:schemeClr val="tx1"/>
                </a:solidFill>
              </a:rPr>
              <a:t>[1] </a:t>
            </a:r>
            <a:r>
              <a:rPr lang="en-US" sz="1000" dirty="0" err="1">
                <a:solidFill>
                  <a:schemeClr val="tx1"/>
                </a:solidFill>
              </a:rPr>
              <a:t>Neturei</a:t>
            </a:r>
            <a:r>
              <a:rPr lang="en-US" sz="1000" dirty="0">
                <a:solidFill>
                  <a:schemeClr val="tx1"/>
                </a:solidFill>
              </a:rPr>
              <a:t> Karta. (2003). </a:t>
            </a:r>
            <a:r>
              <a:rPr lang="en-US" sz="1000" i="1" dirty="0">
                <a:solidFill>
                  <a:schemeClr val="tx1"/>
                </a:solidFill>
              </a:rPr>
              <a:t>Judaism versus Zionism.</a:t>
            </a:r>
            <a:r>
              <a:rPr lang="en-US" sz="1000" dirty="0">
                <a:solidFill>
                  <a:schemeClr val="tx1"/>
                </a:solidFill>
              </a:rPr>
              <a:t> Available: http://</a:t>
            </a:r>
            <a:r>
              <a:rPr lang="en-US" sz="1000" dirty="0" err="1">
                <a:solidFill>
                  <a:schemeClr val="tx1"/>
                </a:solidFill>
              </a:rPr>
              <a:t>www.nkusa.org</a:t>
            </a:r>
            <a:r>
              <a:rPr lang="en-US" sz="1000" dirty="0">
                <a:solidFill>
                  <a:schemeClr val="tx1"/>
                </a:solidFill>
              </a:rPr>
              <a:t>/</a:t>
            </a:r>
            <a:r>
              <a:rPr lang="en-US" sz="1000" dirty="0" err="1">
                <a:solidFill>
                  <a:schemeClr val="tx1"/>
                </a:solidFill>
              </a:rPr>
              <a:t>aboutus</a:t>
            </a:r>
            <a:r>
              <a:rPr lang="en-US" sz="1000" dirty="0">
                <a:solidFill>
                  <a:schemeClr val="tx1"/>
                </a:solidFill>
              </a:rPr>
              <a:t>/</a:t>
            </a:r>
            <a:r>
              <a:rPr lang="en-US" sz="1000" dirty="0" err="1">
                <a:solidFill>
                  <a:schemeClr val="tx1"/>
                </a:solidFill>
              </a:rPr>
              <a:t>zionism</a:t>
            </a:r>
            <a:r>
              <a:rPr lang="en-US" sz="1000" dirty="0">
                <a:solidFill>
                  <a:schemeClr val="tx1"/>
                </a:solidFill>
              </a:rPr>
              <a:t>/</a:t>
            </a:r>
            <a:r>
              <a:rPr lang="en-US" sz="1000" dirty="0" err="1">
                <a:solidFill>
                  <a:schemeClr val="tx1"/>
                </a:solidFill>
              </a:rPr>
              <a:t>judaism_v_zionism.cfm</a:t>
            </a:r>
            <a:r>
              <a:rPr lang="en-US" sz="1000" dirty="0">
                <a:solidFill>
                  <a:schemeClr val="tx1"/>
                </a:solidFill>
              </a:rPr>
              <a:t>. Last accessed 19/01/18.</a:t>
            </a:r>
          </a:p>
        </p:txBody>
      </p:sp>
    </p:spTree>
    <p:extLst>
      <p:ext uri="{BB962C8B-B14F-4D97-AF65-F5344CB8AC3E}">
        <p14:creationId xmlns:p14="http://schemas.microsoft.com/office/powerpoint/2010/main" val="738294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Cyferbyniad</a:t>
            </a:r>
            <a:r>
              <a:rPr lang="en-US" dirty="0"/>
              <a:t> Haredi ag </a:t>
            </a:r>
            <a:r>
              <a:rPr lang="en-US" dirty="0" err="1"/>
              <a:t>Iddewon</a:t>
            </a:r>
            <a:r>
              <a:rPr lang="en-US" dirty="0"/>
              <a:t> </a:t>
            </a:r>
            <a:r>
              <a:rPr lang="en-US" dirty="0" err="1"/>
              <a:t>arall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857" y="1543831"/>
            <a:ext cx="6009216" cy="2268536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I</a:t>
            </a:r>
            <a:r>
              <a:rPr lang="en-US" sz="2000" dirty="0" err="1"/>
              <a:t>ddewon</a:t>
            </a:r>
            <a:r>
              <a:rPr lang="en-US" sz="2000" dirty="0"/>
              <a:t> </a:t>
            </a:r>
            <a:r>
              <a:rPr lang="en-US" sz="2000" dirty="0" err="1"/>
              <a:t>Diwygiedig</a:t>
            </a:r>
            <a:endParaRPr lang="en-US" sz="2000" dirty="0"/>
          </a:p>
          <a:p>
            <a:r>
              <a:rPr lang="en-GB" sz="2000" dirty="0"/>
              <a:t>S</a:t>
            </a:r>
            <a:r>
              <a:rPr lang="en-US" sz="2000" dirty="0" err="1"/>
              <a:t>afbwynt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Seioniaeth</a:t>
            </a:r>
            <a:r>
              <a:rPr lang="en-US" sz="2000" dirty="0"/>
              <a:t> </a:t>
            </a:r>
            <a:r>
              <a:rPr lang="en-US" sz="2000" dirty="0" err="1"/>
              <a:t>wedi</a:t>
            </a:r>
            <a:r>
              <a:rPr lang="en-US" sz="2000" dirty="0"/>
              <a:t> </a:t>
            </a:r>
            <a:r>
              <a:rPr lang="en-US" sz="2000" dirty="0" err="1"/>
              <a:t>newid</a:t>
            </a:r>
            <a:endParaRPr lang="en-US" sz="2000" dirty="0"/>
          </a:p>
          <a:p>
            <a:r>
              <a:rPr lang="en-GB" sz="2000" dirty="0"/>
              <a:t>G</a:t>
            </a:r>
            <a:r>
              <a:rPr lang="en-US" sz="2000" dirty="0" err="1"/>
              <a:t>wrthgyferbyniol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safbwynt</a:t>
            </a:r>
            <a:r>
              <a:rPr lang="en-US" sz="2000" dirty="0"/>
              <a:t> Haredi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Seioniaeth</a:t>
            </a:r>
            <a:endParaRPr lang="en-US" sz="2000" dirty="0"/>
          </a:p>
          <a:p>
            <a:r>
              <a:rPr lang="en-GB" sz="2000" dirty="0"/>
              <a:t>H</a:t>
            </a:r>
            <a:r>
              <a:rPr lang="en-US" sz="2000" dirty="0" err="1"/>
              <a:t>olocost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drobwynt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syniadau</a:t>
            </a:r>
            <a:endParaRPr lang="en-US" sz="2000" dirty="0"/>
          </a:p>
          <a:p>
            <a:r>
              <a:rPr lang="en-GB" sz="2000" dirty="0" err="1"/>
              <a:t>Mynd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groes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ddyfyniad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i="1" dirty="0"/>
              <a:t>Pittsburgh Platform: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9E5010-635F-F840-9939-8E9924A1E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6836" y="1250244"/>
            <a:ext cx="4206875" cy="31551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D59D3522-E0BB-924C-83B8-489B27A6A0A5}"/>
              </a:ext>
            </a:extLst>
          </p:cNvPr>
          <p:cNvSpPr/>
          <p:nvPr/>
        </p:nvSpPr>
        <p:spPr>
          <a:xfrm>
            <a:off x="1978907" y="4001115"/>
            <a:ext cx="4737981" cy="2252314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i="1" dirty="0">
                <a:solidFill>
                  <a:schemeClr val="tx1"/>
                </a:solidFill>
              </a:rPr>
              <a:t>“We</a:t>
            </a:r>
            <a:r>
              <a:rPr lang="en-GB" i="1" dirty="0">
                <a:solidFill>
                  <a:schemeClr val="tx1"/>
                </a:solidFill>
              </a:rPr>
              <a:t> consider ourselves no longer a nation but a religious community, and therefore expect neither a return to Palestine... Nor the restoration of any laws concerning a Jewish state” </a:t>
            </a:r>
            <a:r>
              <a:rPr lang="en-GB" sz="1000" i="1" dirty="0">
                <a:solidFill>
                  <a:schemeClr val="tx1"/>
                </a:solidFill>
              </a:rPr>
              <a:t>[2]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Left Arrow 8">
            <a:extLst>
              <a:ext uri="{FF2B5EF4-FFF2-40B4-BE49-F238E27FC236}">
                <a16:creationId xmlns:a16="http://schemas.microsoft.com/office/drawing/2014/main" id="{477A0B20-40D7-824D-B9ED-324ED6210B30}"/>
              </a:ext>
            </a:extLst>
          </p:cNvPr>
          <p:cNvSpPr/>
          <p:nvPr/>
        </p:nvSpPr>
        <p:spPr>
          <a:xfrm rot="19729986">
            <a:off x="6497391" y="3391621"/>
            <a:ext cx="2613982" cy="795946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EC021F3-5C93-7F48-A851-EC042D854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1690" y="6301934"/>
            <a:ext cx="6297612" cy="365125"/>
          </a:xfrm>
        </p:spPr>
        <p:txBody>
          <a:bodyPr/>
          <a:lstStyle/>
          <a:p>
            <a:r>
              <a:rPr lang="en-GB" dirty="0"/>
              <a:t>[</a:t>
            </a:r>
            <a:r>
              <a:rPr lang="en-GB" dirty="0">
                <a:solidFill>
                  <a:schemeClr val="tx1"/>
                </a:solidFill>
              </a:rPr>
              <a:t>2] Jewish Virtual Library. (2018 ). </a:t>
            </a:r>
            <a:r>
              <a:rPr lang="en-GB" i="1" dirty="0">
                <a:solidFill>
                  <a:schemeClr val="tx1"/>
                </a:solidFill>
              </a:rPr>
              <a:t>Reform Judaism: The Pittsburgh Platform 1885.</a:t>
            </a:r>
            <a:r>
              <a:rPr lang="en-GB" dirty="0">
                <a:solidFill>
                  <a:schemeClr val="tx1"/>
                </a:solidFill>
              </a:rPr>
              <a:t> Available: </a:t>
            </a:r>
            <a:r>
              <a:rPr lang="en-GB" dirty="0">
                <a:solidFill>
                  <a:schemeClr val="tx1"/>
                </a:solidFill>
                <a:hlinkClick r:id="rId3"/>
              </a:rPr>
              <a:t>http://www.jewishvirtuallibrary.org/the-pittsburgh-platform</a:t>
            </a:r>
            <a:r>
              <a:rPr lang="en-GB" dirty="0">
                <a:solidFill>
                  <a:schemeClr val="tx1"/>
                </a:solidFill>
              </a:rPr>
              <a:t>. Last accessed 21/01/18.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023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Dylanwad</a:t>
            </a:r>
            <a:r>
              <a:rPr lang="en-US" dirty="0"/>
              <a:t> Haredi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Iddewiaeth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212622"/>
            <a:ext cx="6389510" cy="3828740"/>
          </a:xfrm>
        </p:spPr>
        <p:txBody>
          <a:bodyPr>
            <a:normAutofit/>
          </a:bodyPr>
          <a:lstStyle/>
          <a:p>
            <a:r>
              <a:rPr lang="en-GB" sz="2400" dirty="0" err="1"/>
              <a:t>Cymuned</a:t>
            </a:r>
            <a:r>
              <a:rPr lang="en-GB" sz="2400" dirty="0"/>
              <a:t> </a:t>
            </a:r>
            <a:r>
              <a:rPr lang="en-GB" sz="2400" dirty="0" err="1"/>
              <a:t>mawr</a:t>
            </a:r>
            <a:r>
              <a:rPr lang="en-GB" sz="2400" dirty="0"/>
              <a:t>, </a:t>
            </a:r>
            <a:r>
              <a:rPr lang="en-GB" sz="2400" dirty="0" err="1"/>
              <a:t>dylawnadol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Israel.</a:t>
            </a:r>
          </a:p>
          <a:p>
            <a:r>
              <a:rPr lang="en-GB" sz="2400" dirty="0" err="1"/>
              <a:t>Gwrthod</a:t>
            </a:r>
            <a:r>
              <a:rPr lang="en-GB" sz="2400" dirty="0"/>
              <a:t> </a:t>
            </a:r>
            <a:r>
              <a:rPr lang="en-GB" sz="2400" dirty="0" err="1"/>
              <a:t>deddfau</a:t>
            </a:r>
            <a:r>
              <a:rPr lang="en-GB" sz="2400" dirty="0"/>
              <a:t> </a:t>
            </a:r>
            <a:r>
              <a:rPr lang="en-GB" sz="2400" dirty="0" err="1"/>
              <a:t>seciwlar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llywodraeth</a:t>
            </a:r>
            <a:r>
              <a:rPr lang="en-GB" sz="2400" dirty="0"/>
              <a:t> – </a:t>
            </a:r>
            <a:r>
              <a:rPr lang="en-GB" sz="2400" dirty="0" err="1"/>
              <a:t>protestio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erbyn</a:t>
            </a:r>
            <a:r>
              <a:rPr lang="en-GB" sz="2400" dirty="0"/>
              <a:t> </a:t>
            </a:r>
            <a:r>
              <a:rPr lang="en-GB" sz="2400" dirty="0" err="1"/>
              <a:t>deddfau</a:t>
            </a:r>
            <a:r>
              <a:rPr lang="en-GB" sz="2400" dirty="0"/>
              <a:t> </a:t>
            </a:r>
            <a:r>
              <a:rPr lang="en-GB" sz="2400" dirty="0" err="1"/>
              <a:t>seciwlar</a:t>
            </a:r>
            <a:r>
              <a:rPr lang="en-GB" sz="2400" dirty="0"/>
              <a:t>.</a:t>
            </a:r>
          </a:p>
          <a:p>
            <a:r>
              <a:rPr lang="cy-GB" sz="2400" dirty="0"/>
              <a:t>Brwydro i unioni cyfraith Halakhah a ddeddfau’r wladwriaeth, yn ogystal a sicrhau bod ysgolion a sefydliadau haredi yn derbyn noddiant llywodraethol.</a:t>
            </a:r>
          </a:p>
          <a:p>
            <a:r>
              <a:rPr lang="cy-GB" sz="2400" dirty="0"/>
              <a:t>Pŵer a statws yn parhau i dyfu.</a:t>
            </a:r>
            <a:endParaRPr 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CFB886-D1E3-7C46-81B3-2CF2A87817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6844" y="2400300"/>
            <a:ext cx="4759172" cy="26761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8140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0C35D-4248-E84D-9E09-5D73524B9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Cagliad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8882B-B0A2-C544-A156-0E13B3F5A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1"/>
            <a:ext cx="5858933" cy="4110962"/>
          </a:xfrm>
        </p:spPr>
        <p:txBody>
          <a:bodyPr>
            <a:normAutofit/>
          </a:bodyPr>
          <a:lstStyle/>
          <a:p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ymchwilio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gredoau</a:t>
            </a:r>
            <a:r>
              <a:rPr lang="en-GB" sz="2400" dirty="0"/>
              <a:t> ac </a:t>
            </a:r>
            <a:r>
              <a:rPr lang="en-GB" sz="2400" dirty="0" err="1"/>
              <a:t>arferion</a:t>
            </a:r>
            <a:r>
              <a:rPr lang="en-GB" sz="2400" dirty="0"/>
              <a:t> Haredi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ffocysu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bennaf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y </a:t>
            </a:r>
            <a:r>
              <a:rPr lang="en-GB" sz="2400" dirty="0" err="1"/>
              <a:t>Neturei</a:t>
            </a:r>
            <a:r>
              <a:rPr lang="en-GB" sz="2400" dirty="0"/>
              <a:t> Karta.</a:t>
            </a:r>
          </a:p>
          <a:p>
            <a:r>
              <a:rPr lang="en-GB" sz="2400" dirty="0" err="1"/>
              <a:t>Crefydd</a:t>
            </a:r>
            <a:r>
              <a:rPr lang="en-GB" sz="2400" dirty="0"/>
              <a:t> </a:t>
            </a:r>
            <a:r>
              <a:rPr lang="en-GB" sz="2400" dirty="0" err="1"/>
              <a:t>Uniongred</a:t>
            </a:r>
            <a:r>
              <a:rPr lang="en-GB" sz="2400" dirty="0"/>
              <a:t> </a:t>
            </a:r>
            <a:r>
              <a:rPr lang="en-GB" sz="2400" dirty="0" err="1"/>
              <a:t>brwd</a:t>
            </a:r>
            <a:r>
              <a:rPr lang="en-GB" sz="2400" dirty="0"/>
              <a:t>, </a:t>
            </a:r>
            <a:r>
              <a:rPr lang="en-GB" sz="2400" dirty="0" err="1"/>
              <a:t>gyda</a:t>
            </a:r>
            <a:r>
              <a:rPr lang="en-GB" sz="2400" dirty="0"/>
              <a:t> </a:t>
            </a:r>
            <a:r>
              <a:rPr lang="en-GB" sz="2400" dirty="0" err="1"/>
              <a:t>chyfradd</a:t>
            </a:r>
            <a:r>
              <a:rPr lang="en-GB" sz="2400" dirty="0"/>
              <a:t> </a:t>
            </a:r>
            <a:r>
              <a:rPr lang="en-GB" sz="2400" dirty="0" err="1"/>
              <a:t>geni</a:t>
            </a:r>
            <a:r>
              <a:rPr lang="en-GB" sz="2400" dirty="0"/>
              <a:t> </a:t>
            </a:r>
            <a:r>
              <a:rPr lang="en-GB" sz="2400" dirty="0" err="1"/>
              <a:t>uchel</a:t>
            </a:r>
            <a:r>
              <a:rPr lang="en-GB" sz="2400" dirty="0"/>
              <a:t> –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ganddynt</a:t>
            </a:r>
            <a:r>
              <a:rPr lang="en-GB" sz="2400" dirty="0"/>
              <a:t> y </a:t>
            </a:r>
            <a:r>
              <a:rPr lang="en-GB" sz="2400" dirty="0" err="1"/>
              <a:t>bosibilrwydd</a:t>
            </a:r>
            <a:r>
              <a:rPr lang="en-GB" sz="2400" dirty="0"/>
              <a:t> o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fudiad</a:t>
            </a:r>
            <a:r>
              <a:rPr lang="en-GB" sz="2400" dirty="0"/>
              <a:t> </a:t>
            </a:r>
            <a:r>
              <a:rPr lang="en-GB" sz="2400" dirty="0" err="1"/>
              <a:t>hynod</a:t>
            </a:r>
            <a:r>
              <a:rPr lang="en-GB" sz="2400" dirty="0"/>
              <a:t> o </a:t>
            </a:r>
            <a:r>
              <a:rPr lang="en-GB" sz="2400" dirty="0" err="1"/>
              <a:t>ddylanwadol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dyfodol</a:t>
            </a:r>
            <a:r>
              <a:rPr lang="en-GB" sz="2400" dirty="0"/>
              <a:t>.</a:t>
            </a:r>
            <a:endParaRPr 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26C571-3838-1E4D-9920-61DD78B7E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9087" y="240506"/>
            <a:ext cx="4833733" cy="337978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C1C2BF-C60A-F345-80A1-C3E8910F72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6575" y="3805834"/>
            <a:ext cx="4489622" cy="28340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974745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Llyfryddiaeth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12711"/>
            <a:ext cx="8596668" cy="4528651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Cohn-</a:t>
            </a:r>
            <a:r>
              <a:rPr lang="en-GB" dirty="0" err="1"/>
              <a:t>Sherbok</a:t>
            </a:r>
            <a:r>
              <a:rPr lang="en-GB" dirty="0"/>
              <a:t>, D (2004). </a:t>
            </a:r>
            <a:r>
              <a:rPr lang="en-GB" i="1" dirty="0"/>
              <a:t>Judaism: History, Belief and Practice</a:t>
            </a:r>
            <a:r>
              <a:rPr lang="en-GB" dirty="0"/>
              <a:t>. [New York, NY: Routledge].</a:t>
            </a:r>
          </a:p>
          <a:p>
            <a:pPr lvl="0"/>
            <a:r>
              <a:rPr lang="en-GB" dirty="0"/>
              <a:t>Cohn-</a:t>
            </a:r>
            <a:r>
              <a:rPr lang="en-GB" dirty="0" err="1"/>
              <a:t>Sherbok</a:t>
            </a:r>
            <a:r>
              <a:rPr lang="en-GB" dirty="0"/>
              <a:t>, L., and Cohn-</a:t>
            </a:r>
            <a:r>
              <a:rPr lang="en-GB" dirty="0" err="1"/>
              <a:t>Sherbok</a:t>
            </a:r>
            <a:r>
              <a:rPr lang="en-GB" dirty="0"/>
              <a:t>, D. (1994), </a:t>
            </a:r>
            <a:r>
              <a:rPr lang="en-GB" i="1" dirty="0"/>
              <a:t>A Short History of Judaism</a:t>
            </a:r>
            <a:r>
              <a:rPr lang="en-GB" dirty="0"/>
              <a:t> [Oxford: One World Publications].</a:t>
            </a:r>
          </a:p>
          <a:p>
            <a:pPr lvl="0"/>
            <a:r>
              <a:rPr lang="en-GB" dirty="0"/>
              <a:t>Con-</a:t>
            </a:r>
            <a:r>
              <a:rPr lang="en-GB" dirty="0" err="1"/>
              <a:t>Sherbok</a:t>
            </a:r>
            <a:r>
              <a:rPr lang="en-GB" dirty="0"/>
              <a:t>, D (1998). </a:t>
            </a:r>
            <a:r>
              <a:rPr lang="en-GB" i="1" dirty="0"/>
              <a:t>A concise </a:t>
            </a:r>
            <a:r>
              <a:rPr lang="en-GB" i="1" dirty="0" err="1"/>
              <a:t>encyclopedia</a:t>
            </a:r>
            <a:r>
              <a:rPr lang="en-GB" i="1" dirty="0"/>
              <a:t> of Judaism</a:t>
            </a:r>
            <a:r>
              <a:rPr lang="en-GB" dirty="0"/>
              <a:t>. [England: </a:t>
            </a:r>
            <a:r>
              <a:rPr lang="en-GB" dirty="0" err="1"/>
              <a:t>Oneworld</a:t>
            </a:r>
            <a:r>
              <a:rPr lang="en-GB" dirty="0"/>
              <a:t> Publications].</a:t>
            </a:r>
          </a:p>
          <a:p>
            <a:pPr lvl="0"/>
            <a:r>
              <a:rPr lang="en-GB" dirty="0" err="1"/>
              <a:t>Haaretz</a:t>
            </a:r>
            <a:r>
              <a:rPr lang="en-GB" dirty="0"/>
              <a:t> Daily Newspaper Ltd.. (2014). </a:t>
            </a:r>
            <a:r>
              <a:rPr lang="en-GB" i="1" dirty="0"/>
              <a:t>Majority of Israelis Unhappy With Ultra-Orthodox Influence on Society.</a:t>
            </a:r>
            <a:r>
              <a:rPr lang="en-GB" dirty="0"/>
              <a:t> Available: </a:t>
            </a:r>
            <a:r>
              <a:rPr lang="en-GB" dirty="0">
                <a:hlinkClick r:id="rId2"/>
              </a:rPr>
              <a:t>https://www.haaretz.com/israelis-unhappy-with-haredi-influence-on-society-1.5305477</a:t>
            </a:r>
            <a:r>
              <a:rPr lang="en-GB" dirty="0"/>
              <a:t>. Last accessed 21/01/2018.</a:t>
            </a:r>
          </a:p>
          <a:p>
            <a:r>
              <a:rPr lang="en-GB" dirty="0"/>
              <a:t>Jacobs, L (1995). </a:t>
            </a:r>
            <a:r>
              <a:rPr lang="en-GB" i="1" dirty="0"/>
              <a:t>The Jewish Religion: A Companion. </a:t>
            </a:r>
            <a:r>
              <a:rPr lang="en-GB" dirty="0"/>
              <a:t>[United States: Oxford University Press]. </a:t>
            </a:r>
          </a:p>
          <a:p>
            <a:r>
              <a:rPr lang="en-US" dirty="0" err="1"/>
              <a:t>Neturei</a:t>
            </a:r>
            <a:r>
              <a:rPr lang="en-US" dirty="0"/>
              <a:t> Karta. (2003). </a:t>
            </a:r>
            <a:r>
              <a:rPr lang="en-US" i="1" dirty="0"/>
              <a:t>Judaism versus Zionism.</a:t>
            </a:r>
            <a:r>
              <a:rPr lang="en-US" dirty="0"/>
              <a:t> Available: </a:t>
            </a:r>
            <a:r>
              <a:rPr lang="en-US" dirty="0">
                <a:hlinkClick r:id="rId3"/>
              </a:rPr>
              <a:t>http://www.nkusa.org/aboutus/zionism/judaism_v_zionism.cfm</a:t>
            </a:r>
            <a:r>
              <a:rPr lang="en-US" dirty="0"/>
              <a:t>. Last accessed 19/01/18.</a:t>
            </a:r>
            <a:endParaRPr lang="en-GB" dirty="0"/>
          </a:p>
          <a:p>
            <a:r>
              <a:rPr lang="en-GB" dirty="0"/>
              <a:t>Pilkington, C. M (1995). </a:t>
            </a:r>
            <a:r>
              <a:rPr lang="en-GB" i="1" dirty="0"/>
              <a:t>Judaism</a:t>
            </a:r>
            <a:r>
              <a:rPr lang="en-GB" dirty="0"/>
              <a:t>. [London: Hodder Headline Plc].</a:t>
            </a:r>
          </a:p>
          <a:p>
            <a:pPr lvl="0"/>
            <a:r>
              <a:rPr lang="en-GB" dirty="0"/>
              <a:t>Pilkington, C. M. (2003). </a:t>
            </a:r>
            <a:r>
              <a:rPr lang="en-GB" i="1" dirty="0" err="1"/>
              <a:t>Iddewiaeth</a:t>
            </a:r>
            <a:r>
              <a:rPr lang="en-GB" i="1" dirty="0"/>
              <a:t>, </a:t>
            </a:r>
            <a:r>
              <a:rPr lang="en-GB" dirty="0"/>
              <a:t>trans. Sian A. Edwards. [</a:t>
            </a:r>
            <a:r>
              <a:rPr lang="en-GB" dirty="0" err="1"/>
              <a:t>Cymru</a:t>
            </a:r>
            <a:r>
              <a:rPr lang="en-GB" dirty="0"/>
              <a:t>: UWIC].</a:t>
            </a:r>
          </a:p>
          <a:p>
            <a:pPr lvl="0"/>
            <a:r>
              <a:rPr lang="en-GB" dirty="0" err="1"/>
              <a:t>Raysh</a:t>
            </a:r>
            <a:r>
              <a:rPr lang="en-GB" dirty="0"/>
              <a:t> Weiss. (2018). </a:t>
            </a:r>
            <a:r>
              <a:rPr lang="en-GB" i="1" dirty="0" err="1"/>
              <a:t>Haredim</a:t>
            </a:r>
            <a:r>
              <a:rPr lang="en-GB" i="1" dirty="0"/>
              <a:t> (Charedim), or Ultra-Orthodox </a:t>
            </a:r>
            <a:r>
              <a:rPr lang="en-GB" i="1" dirty="0" err="1"/>
              <a:t>Jews.</a:t>
            </a:r>
            <a:r>
              <a:rPr lang="en-GB" dirty="0" err="1"/>
              <a:t>Available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https://www.myjewishlearning.com/article/haredim-charedim/</a:t>
            </a:r>
            <a:r>
              <a:rPr lang="en-GB" dirty="0"/>
              <a:t>. Last accessed 21/01/18.</a:t>
            </a:r>
          </a:p>
          <a:p>
            <a:r>
              <a:rPr lang="en-GB" dirty="0"/>
              <a:t>Segal, E (2008), </a:t>
            </a:r>
            <a:r>
              <a:rPr lang="en-GB" i="1" dirty="0"/>
              <a:t>Introducing Judaism.</a:t>
            </a:r>
            <a:r>
              <a:rPr lang="en-GB" dirty="0"/>
              <a:t> [London: Routledge].</a:t>
            </a:r>
          </a:p>
          <a:p>
            <a:pPr lvl="0"/>
            <a:r>
              <a:rPr lang="en-GB" dirty="0" err="1"/>
              <a:t>Zwi</a:t>
            </a:r>
            <a:r>
              <a:rPr lang="en-GB" dirty="0"/>
              <a:t> </a:t>
            </a:r>
            <a:r>
              <a:rPr lang="en-GB" dirty="0" err="1"/>
              <a:t>Werblowsky</a:t>
            </a:r>
            <a:r>
              <a:rPr lang="en-GB" dirty="0"/>
              <a:t>, R. J., and </a:t>
            </a:r>
            <a:r>
              <a:rPr lang="en-GB" dirty="0" err="1"/>
              <a:t>Wigoder</a:t>
            </a:r>
            <a:r>
              <a:rPr lang="en-GB" dirty="0"/>
              <a:t>, G. (eds.) (1997). </a:t>
            </a:r>
            <a:r>
              <a:rPr lang="en-GB" i="1" dirty="0"/>
              <a:t>The Oxford Dictionary of the Jewish Religion</a:t>
            </a:r>
            <a:r>
              <a:rPr lang="en-GB" dirty="0"/>
              <a:t> [Oxford: OUP].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523476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538</TotalTime>
  <Words>427</Words>
  <Application>Microsoft Macintosh PowerPoint</Application>
  <PresentationFormat>Widescreen</PresentationFormat>
  <Paragraphs>70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Cambria Math</vt:lpstr>
      <vt:lpstr>Mangal</vt:lpstr>
      <vt:lpstr>Trebuchet MS</vt:lpstr>
      <vt:lpstr>Wingdings 3</vt:lpstr>
      <vt:lpstr>Facet</vt:lpstr>
      <vt:lpstr>Cyflwyniad i Iddewon Haredi</vt:lpstr>
      <vt:lpstr>Cynnwys:</vt:lpstr>
      <vt:lpstr>Hasidiaeth</vt:lpstr>
      <vt:lpstr>Cyflwyniad i Haredi</vt:lpstr>
      <vt:lpstr>Credoau ac Arferion</vt:lpstr>
      <vt:lpstr>Seioniaeth</vt:lpstr>
      <vt:lpstr>Neturei Karta</vt:lpstr>
      <vt:lpstr>Cyferbyniad Haredi ag Iddewon arall</vt:lpstr>
      <vt:lpstr>Dylanwad Haredi ar Iddewiaeth</vt:lpstr>
      <vt:lpstr>Cagliad</vt:lpstr>
      <vt:lpstr>Llyfryddiaeth</vt:lpstr>
    </vt:vector>
  </TitlesOfParts>
  <Company/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Cloriannwch bwysigrwydd a dylanwad Iddewon Haredi, gan roi sylw penodol i’w hagweddau tuag at Seioniaeth wleidyddol</dc:title>
  <dc:creator>louise smith</dc:creator>
  <cp:lastModifiedBy>Rachel Jefferies (1500729)</cp:lastModifiedBy>
  <cp:revision>59</cp:revision>
  <dcterms:created xsi:type="dcterms:W3CDTF">2017-12-31T13:22:02Z</dcterms:created>
  <dcterms:modified xsi:type="dcterms:W3CDTF">2018-01-23T10:59:44Z</dcterms:modified>
</cp:coreProperties>
</file>