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1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356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085E1-0220-F782-A972-F983AB83A9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3B3194-51B3-2E44-E861-298DD48287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347339-9DAA-7644-CEA1-C326F73DCC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F5AD1-C57A-469E-9F00-54A91C5DA66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FB0CA7-7DD7-C950-7BB2-556425EF7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C3C528-94E0-9EBA-B191-84EF8A2B9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DC6C-E7E2-445F-83E1-64D375B03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7299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1A304-FB03-9E11-3BDB-8148399F5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7F567-F7A6-7A02-8998-8DCB38A7ED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EF4218-3E15-1B09-8701-3B4DB938BC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F5AD1-C57A-469E-9F00-54A91C5DA66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A48EFF-D889-AD4C-228F-E824DF2A6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F8A671-0CB7-6558-673D-5E2055D21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DC6C-E7E2-445F-83E1-64D375B03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944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27FFB-1112-2C32-8479-D93137A08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91C85B-C9B6-E61A-A14C-C4C6DA1B70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A2631F-BEC0-1687-D552-17B9C5A511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F5AD1-C57A-469E-9F00-54A91C5DA66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438DA-5FE7-83CE-C2EB-8997B813F6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7E31DB-9E75-8B8A-A356-335F602287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DC6C-E7E2-445F-83E1-64D375B03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77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2998C-B6F8-4342-124D-0A397EEB4A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AF4D5D-546E-FBCA-0691-BCA1BACDAC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AD0267-7EB8-9274-7C07-9D54F5E381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CD0529-1360-0217-C74B-4B99CC48B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F5AD1-C57A-469E-9F00-54A91C5DA66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975B48-21B6-6C97-4160-CDD1709353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3FB5CA-03D7-DBEC-534F-D48216B4E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DC6C-E7E2-445F-83E1-64D375B03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035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CDAC5-5978-41C0-E1A3-F1C3FD5A4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7F025B-2E9A-D2C1-2AFF-946201E09B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76290E-3F77-C32A-13A2-7CD5AB76B8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7DD594-F944-41F9-C96A-44067DB386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6DBAAB-AC95-36EC-7D3D-B7A186BC1A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1A08B48-88C3-B686-201D-B3619FDE9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F5AD1-C57A-469E-9F00-54A91C5DA66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F4E402-B19D-26D6-7319-1B13990C28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891EB4-7B2E-1CE0-14B5-B9364076D8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DC6C-E7E2-445F-83E1-64D375B03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273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29196-ACB2-426B-8528-D55F60AA0A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3285D9E-DD37-DDCB-9CE0-4B32EADEB6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F5AD1-C57A-469E-9F00-54A91C5DA66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1062C3-C98D-BF45-04A3-37797F0CC4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82F2B7-42D7-9C58-AF8F-D9378E418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DC6C-E7E2-445F-83E1-64D375B03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112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7146F64-3E70-F459-5E86-22C46112F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F5AD1-C57A-469E-9F00-54A91C5DA66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F5DD8F-2712-4587-1297-D57A0B26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FC2199-E82D-F6ED-7610-A246EF941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DC6C-E7E2-445F-83E1-64D375B03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619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00A15-FE77-B45D-DE0F-B98FC323B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B011D-5EF2-715C-FF38-8AF20739D3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D72727-5D4A-5C65-2225-8CACB1118C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DDBE9E-6BBE-ADCF-AD48-07A21ED6F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F5AD1-C57A-469E-9F00-54A91C5DA66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2A4E28-3A8E-C763-F2B1-CAE5D33EE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E74DC8-5603-66DE-C39D-EE035B48F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DC6C-E7E2-445F-83E1-64D375B03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550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CC5D5-1D95-A072-B33A-4E1ABCFB8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0C3DC28-77A3-1AB9-2DF5-2CD24CC5F1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B6D2BE-E689-09FB-2E35-D61C5251DF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FC3FD4-06FA-7A56-FE90-91D2EAD30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F5AD1-C57A-469E-9F00-54A91C5DA66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F557A0-8D16-1389-1DDE-1AD5A760F8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8B662B-D4E2-B89C-C22B-387CB4FE0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DC6C-E7E2-445F-83E1-64D375B03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4416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06E46-B306-2AF2-E340-F000A1B09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0BABE5-A785-EE44-4E28-BE63527F4A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AD147E-F5B1-538A-1C8E-3C450DC90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F5AD1-C57A-469E-9F00-54A91C5DA66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482D53-5065-5FD7-9CCA-4D6734F79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9A06E6-BAF2-8746-7846-8EAAA76A7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DC6C-E7E2-445F-83E1-64D375B03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036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DDBA277-868D-060D-ADAA-6760B60F95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563A5A-6E1D-59BD-78B9-CC9BF8B9E4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D44194-F88F-46FC-41B5-3202253441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F5AD1-C57A-469E-9F00-54A91C5DA66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D0D602-FD63-310C-18D1-5BDF0EC493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0D561A-5BF6-4354-67AD-3C33A9ED8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0DC6C-E7E2-445F-83E1-64D375B03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984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164547-7656-D0C9-C00B-FC25BB7D7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A3DEE-2A3A-A62C-09CA-ABA7F7FC80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8E5C34-02F4-0383-81B2-327AEB03CE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63F5AD1-C57A-469E-9F00-54A91C5DA66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0B94F4-3A82-A9DF-B939-F4A7C47F73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463543-536A-E514-D754-DDD0AC9D30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10DC6C-E7E2-445F-83E1-64D375B03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801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003DE-4924-BC03-5DAD-A68F17813C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94592" y="2340430"/>
            <a:ext cx="6117020" cy="2206364"/>
          </a:xfrm>
          <a:prstGeom prst="ellipse">
            <a:avLst/>
          </a:prstGeom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l"/>
            <a:r>
              <a:rPr lang="en-US" sz="3200" b="1" kern="1200" dirty="0">
                <a:ln/>
                <a:solidFill>
                  <a:schemeClr val="accent4"/>
                </a:solidFill>
                <a:latin typeface="Arial Black" panose="020B0A04020102020204" pitchFamily="34" charset="0"/>
              </a:rPr>
              <a:t>The Role of Influencers in Modern Marketing</a:t>
            </a:r>
          </a:p>
        </p:txBody>
      </p:sp>
      <p:sp>
        <p:nvSpPr>
          <p:cNvPr id="19" name="Freeform 5">
            <a:extLst>
              <a:ext uri="{FF2B5EF4-FFF2-40B4-BE49-F238E27FC236}">
                <a16:creationId xmlns:a16="http://schemas.microsoft.com/office/drawing/2014/main" id="{AF1E5E62-9EB9-408E-AE53-A04A4C8110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C3A26B-3FC2-A3B8-53C6-56C0BF9765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1092" y="813501"/>
            <a:ext cx="6117020" cy="3593617"/>
          </a:xfrm>
          <a:prstGeom prst="rect">
            <a:avLst/>
          </a:prstGeom>
        </p:spPr>
      </p:pic>
      <p:sp>
        <p:nvSpPr>
          <p:cNvPr id="21" name="Freeform 7">
            <a:extLst>
              <a:ext uri="{FF2B5EF4-FFF2-40B4-BE49-F238E27FC236}">
                <a16:creationId xmlns:a16="http://schemas.microsoft.com/office/drawing/2014/main" id="{9C5704B2-7C5B-4738-AF0D-4A2756A69F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3319"/>
            <a:ext cx="5925190" cy="2174681"/>
          </a:xfrm>
          <a:custGeom>
            <a:avLst/>
            <a:gdLst>
              <a:gd name="connsiteX0" fmla="*/ 1007162 w 5925190"/>
              <a:gd name="connsiteY0" fmla="*/ 0 h 2174681"/>
              <a:gd name="connsiteX1" fmla="*/ 5925190 w 5925190"/>
              <a:gd name="connsiteY1" fmla="*/ 0 h 2174681"/>
              <a:gd name="connsiteX2" fmla="*/ 5925190 w 5925190"/>
              <a:gd name="connsiteY2" fmla="*/ 2174681 h 2174681"/>
              <a:gd name="connsiteX3" fmla="*/ 0 w 5925190"/>
              <a:gd name="connsiteY3" fmla="*/ 2174681 h 21746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4681">
                <a:moveTo>
                  <a:pt x="1007162" y="0"/>
                </a:moveTo>
                <a:lnTo>
                  <a:pt x="5925190" y="0"/>
                </a:lnTo>
                <a:lnTo>
                  <a:pt x="5925190" y="2174681"/>
                </a:lnTo>
                <a:lnTo>
                  <a:pt x="0" y="2174681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 6">
            <a:extLst>
              <a:ext uri="{FF2B5EF4-FFF2-40B4-BE49-F238E27FC236}">
                <a16:creationId xmlns:a16="http://schemas.microsoft.com/office/drawing/2014/main" id="{DFB36DC4-A410-4DF1-8453-1D85743F5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683319"/>
            <a:ext cx="7092887" cy="2174681"/>
          </a:xfrm>
          <a:custGeom>
            <a:avLst/>
            <a:gdLst>
              <a:gd name="connsiteX0" fmla="*/ 0 w 7092887"/>
              <a:gd name="connsiteY0" fmla="*/ 0 h 2174681"/>
              <a:gd name="connsiteX1" fmla="*/ 7092887 w 7092887"/>
              <a:gd name="connsiteY1" fmla="*/ 0 h 2174681"/>
              <a:gd name="connsiteX2" fmla="*/ 6085725 w 7092887"/>
              <a:gd name="connsiteY2" fmla="*/ 2174681 h 2174681"/>
              <a:gd name="connsiteX3" fmla="*/ 1524000 w 7092887"/>
              <a:gd name="connsiteY3" fmla="*/ 2174681 h 2174681"/>
              <a:gd name="connsiteX4" fmla="*/ 1200418 w 7092887"/>
              <a:gd name="connsiteY4" fmla="*/ 2174681 h 2174681"/>
              <a:gd name="connsiteX5" fmla="*/ 0 w 7092887"/>
              <a:gd name="connsiteY5" fmla="*/ 2174681 h 21746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092887" h="2174681">
                <a:moveTo>
                  <a:pt x="0" y="0"/>
                </a:moveTo>
                <a:lnTo>
                  <a:pt x="7092887" y="0"/>
                </a:lnTo>
                <a:lnTo>
                  <a:pt x="6085725" y="2174681"/>
                </a:lnTo>
                <a:lnTo>
                  <a:pt x="1524000" y="2174681"/>
                </a:lnTo>
                <a:lnTo>
                  <a:pt x="1200418" y="2174681"/>
                </a:lnTo>
                <a:lnTo>
                  <a:pt x="0" y="2174681"/>
                </a:lnTo>
                <a:close/>
              </a:path>
            </a:pathLst>
          </a:custGeom>
          <a:solidFill>
            <a:srgbClr val="B2B2B2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B2B2B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21852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7A26FF-6147-0874-551D-29BA7E0F3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000" dirty="0">
                <a:latin typeface="Arial Black" panose="020B0A04020102020204" pitchFamily="34" charset="0"/>
              </a:rPr>
              <a:t>Introduction: Why Influencers Matter in Business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45270C-F7CC-8260-2524-93094CC0C2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38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latin typeface="Arial Black" panose="020B0A04020102020204" pitchFamily="34" charset="0"/>
              </a:rPr>
              <a:t>Main Points </a:t>
            </a:r>
            <a:endParaRPr lang="en-US" sz="1600" dirty="0"/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Conventional advertising is becoming outdated in the digital ecosystem.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Influencers can generate trends and impact the purchasing decision-making process on social media channels such as Instagram, YouTube, and TikTok.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Brands are leveraging influencers to reach niche audiences in a more engaging and authentic manner (Scholz, 2021).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Influencer marketing represents a key strategy in the 21st century business context.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50F24D-A04F-32AF-F72F-D642BA462D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415277"/>
            <a:ext cx="5300904" cy="3823682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7510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35C793-F5E2-84DD-6196-37E2C8B77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Key Findings from Research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DAAAF1-9C7C-18B9-6CE4-DE904BD37B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796318" cy="3639450"/>
          </a:xfrm>
        </p:spPr>
        <p:txBody>
          <a:bodyPr anchor="ctr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Influencers establish a sense of trust and credibility, often seen as appealing, particularly compared to traditional advertising (Lou and Yuan, 2019).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Consumer engagement is more valuable than follower count building interpersonal relationships with dimension (Farrell, Campbell and Sands, 2022).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When an influencer fits the brand well, the messaging flows naturally, increasing persuasion (Campbell and Farrell, 2020).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Influencer campaigns increase intent to purchase and product recall (Leung et al., 2022).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32655D-B093-0375-EA6D-B123E2AD2E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0032" y="2484255"/>
            <a:ext cx="4933277" cy="371424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0999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740001-FDF2-494C-9DA3-F95EA5763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Real-World Example: </a:t>
            </a:r>
            <a:r>
              <a:rPr lang="en-GB" sz="4000" dirty="0" err="1">
                <a:latin typeface="Arial Black" panose="020B0A04020102020204" pitchFamily="34" charset="0"/>
              </a:rPr>
              <a:t>Gymshark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3D7F0-94EC-6FFE-A8F5-E237668772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008" y="2415277"/>
            <a:ext cx="4706551" cy="3823682"/>
          </a:xfrm>
        </p:spPr>
        <p:txBody>
          <a:bodyPr anchor="ctr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Gymshark experienced growth through fitness micro-influencers who weren’t celebrities.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Influencers shared workout pics while wearing the brand.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Built a community around fitness, lifestyle, and shared vision.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Now, a global fitness brand through low-cost, high-impact influencer campaigns. (Scholz, 2021).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A1E4C4-9EE3-A764-F564-A08E1598BA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9060" y="2484255"/>
            <a:ext cx="4855220" cy="371424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063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580F43-EC66-D98E-7B44-E0F25A1E2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498" y="421303"/>
            <a:ext cx="11017864" cy="1379327"/>
          </a:xfrm>
        </p:spPr>
        <p:txBody>
          <a:bodyPr anchor="b">
            <a:normAutofit/>
          </a:bodyPr>
          <a:lstStyle/>
          <a:p>
            <a:r>
              <a:rPr lang="en-US" sz="4000" dirty="0">
                <a:latin typeface="Arial Black" panose="020B0A04020102020204" pitchFamily="34" charset="0"/>
              </a:rPr>
              <a:t>How Effective is Influencer Marketing?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B2D43-1424-FA90-0B93-C1EF9BC6A7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2396855"/>
            <a:ext cx="6091796" cy="388043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Provides a more engaging and personal experience than traditional advertising.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Allows advertisers to reach loyal, niche communities online (Leung et al., 2022).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Allows advertisers to promote products through authentic discussions and build trust in product recommendations (Lou and Yuan, 2019.</a:t>
            </a:r>
          </a:p>
          <a:p>
            <a:pPr marL="0" indent="0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Fake followers and inauthentic promotions can lose consumer confidence (Farrell et al., 2022).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Not all followers fully understand that the content is promotional.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Too many endorsements can cup the audience or develop mistrust.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39643D-7803-20A0-87E1-E0BE97F861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02" r="11667"/>
          <a:stretch>
            <a:fillRect/>
          </a:stretch>
        </p:blipFill>
        <p:spPr>
          <a:xfrm>
            <a:off x="6540430" y="2484255"/>
            <a:ext cx="4521379" cy="3880438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1823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3E81A8-C1FA-7B83-A046-AF3AD77DB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References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D3359-BEC2-F18D-F5E0-C06180AB7D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822" y="2408971"/>
            <a:ext cx="10508506" cy="3626069"/>
          </a:xfrm>
        </p:spPr>
        <p:txBody>
          <a:bodyPr anchor="ctr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Campbell, C. and Farrell, J.R., 2020. More than meets the eye: The functional components underlying influencer marketing.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Business Horizons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63(4), pp.469–479.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Farrell, J.R., Campbell, C. and Sands, S., 2022. What drives consumers to engage with influencers? Segmenting consumer response to influencers: Insights for managing social-media relationships.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Advertising Research,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62(1), pp.35–48.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Leung, F.F., Gu, F.F., Li, Y., Zhang, J.Z. and Palmatier, R.W., 2022. Influencer marketing effectiveness.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86(6), pp.93–115.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Lou, C. and Yuan, S., 2019. Influencer marketing: How message value and credibility affect consumer trust of branded content on social media.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Interactive Advertising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19(1), pp.58–73.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Scholz, J., 2021. How consumers consume social media influence.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Advertising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50(5), pp.510–527.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73310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751</TotalTime>
  <Words>511</Words>
  <PresentationFormat>Widescreen</PresentationFormat>
  <Paragraphs>32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Office Theme</vt:lpstr>
      <vt:lpstr>The Role of Influencers in Modern Marketing</vt:lpstr>
      <vt:lpstr>Introduction: Why Influencers Matter in Business</vt:lpstr>
      <vt:lpstr>Key Findings from Research</vt:lpstr>
      <vt:lpstr>Real-World Example: Gymshark</vt:lpstr>
      <vt:lpstr>How Effective is Influencer Marketing?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2025-11-19T11:11:56Z</dcterms:created>
  <dcterms:modified xsi:type="dcterms:W3CDTF">2025-11-20T09:49:06Z</dcterms:modified>
</cp:coreProperties>
</file>