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4"/>
  </p:sldMasterIdLst>
  <p:sldIdLst>
    <p:sldId id="256" r:id="rId5"/>
    <p:sldId id="257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59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8" d="100"/>
          <a:sy n="58" d="100"/>
        </p:scale>
        <p:origin x="96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438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8620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79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0669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8996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1567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37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523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7580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9406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3244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2B406-34D4-47F6-9249-ABD2459CE1E4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CE1F5BD-987C-4B9F-B8E5-3B0C01A6F30B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3031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4FADF-FA61-79B5-64D5-C5FE32EF1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6665" y="89998"/>
            <a:ext cx="8637073" cy="2541431"/>
          </a:xfrm>
        </p:spPr>
        <p:txBody>
          <a:bodyPr>
            <a:normAutofit/>
          </a:bodyPr>
          <a:lstStyle/>
          <a:p>
            <a:pPr algn="ctr"/>
            <a:r>
              <a:rPr lang="en-GB" sz="4400" dirty="0"/>
              <a:t>Communication  Problems at  Flight  Foods  Ltd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048A82-CF85-9BBC-EE0C-DE42D631F0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3485" y="3598111"/>
            <a:ext cx="3652515" cy="2541431"/>
          </a:xfrm>
        </p:spPr>
        <p:txBody>
          <a:bodyPr>
            <a:normAutofit/>
          </a:bodyPr>
          <a:lstStyle/>
          <a:p>
            <a:r>
              <a:rPr lang="en-GB" b="1" dirty="0"/>
              <a:t>Students Name:</a:t>
            </a:r>
          </a:p>
          <a:p>
            <a:r>
              <a:rPr lang="en-GB" dirty="0" err="1"/>
              <a:t>OlgA</a:t>
            </a:r>
            <a:r>
              <a:rPr lang="en-GB" dirty="0"/>
              <a:t> HNIDA - 2515318</a:t>
            </a:r>
          </a:p>
          <a:p>
            <a:r>
              <a:rPr lang="en-GB" dirty="0"/>
              <a:t>Ozdemir  </a:t>
            </a:r>
            <a:r>
              <a:rPr lang="en-GB" dirty="0" err="1"/>
              <a:t>Yorganci</a:t>
            </a:r>
            <a:r>
              <a:rPr lang="en-GB" dirty="0"/>
              <a:t> - 2518415</a:t>
            </a:r>
          </a:p>
          <a:p>
            <a:r>
              <a:rPr lang="en-GB" dirty="0"/>
              <a:t>Leonid Opykhanyi - 2439670</a:t>
            </a:r>
          </a:p>
          <a:p>
            <a:r>
              <a:rPr lang="en-GB" dirty="0"/>
              <a:t>Mariana Repeta - 2439669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5AE05CB1-0167-F10F-BA7F-9571FEBC81D9}"/>
              </a:ext>
            </a:extLst>
          </p:cNvPr>
          <p:cNvSpPr txBox="1">
            <a:spLocks/>
          </p:cNvSpPr>
          <p:nvPr/>
        </p:nvSpPr>
        <p:spPr>
          <a:xfrm>
            <a:off x="7922257" y="3598110"/>
            <a:ext cx="3652515" cy="2541431"/>
          </a:xfrm>
          <a:prstGeom prst="rect">
            <a:avLst/>
          </a:prstGeom>
        </p:spPr>
        <p:txBody>
          <a:bodyPr vert="horz" lIns="91440" tIns="91440" rIns="91440" bIns="9144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b="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/>
              <a:t>group:</a:t>
            </a:r>
            <a:r>
              <a:rPr lang="en-GB" dirty="0"/>
              <a:t> 3</a:t>
            </a:r>
          </a:p>
          <a:p>
            <a:r>
              <a:rPr lang="en-GB" b="1" dirty="0"/>
              <a:t>Module: </a:t>
            </a:r>
          </a:p>
          <a:p>
            <a:r>
              <a:rPr lang="en-GB" dirty="0"/>
              <a:t>Effective  Teamworking   and Communication</a:t>
            </a:r>
          </a:p>
          <a:p>
            <a:r>
              <a:rPr lang="en-GB" b="1" dirty="0"/>
              <a:t>Lecturer name:</a:t>
            </a:r>
          </a:p>
          <a:p>
            <a:r>
              <a:rPr lang="en-GB" dirty="0"/>
              <a:t>Rejwan Bin Sulaiman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1579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E9C31-ADF3-6A2E-002D-364FEF256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5977F-13FF-2FCF-2BB1-B08A11E552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Company Background</a:t>
            </a:r>
          </a:p>
          <a:p>
            <a:r>
              <a:rPr lang="en-GB" dirty="0"/>
              <a:t>Environmental Noise Barrier</a:t>
            </a:r>
          </a:p>
          <a:p>
            <a:r>
              <a:rPr lang="en-GB" dirty="0"/>
              <a:t>Language and Communication Barrier</a:t>
            </a:r>
          </a:p>
          <a:p>
            <a:r>
              <a:rPr lang="en-GB" dirty="0"/>
              <a:t>Cultural Barrier</a:t>
            </a:r>
          </a:p>
          <a:p>
            <a:r>
              <a:rPr lang="en-GB" dirty="0"/>
              <a:t>Age / Generational Barrie</a:t>
            </a:r>
          </a:p>
          <a:p>
            <a:r>
              <a:rPr lang="en-GB" dirty="0"/>
              <a:t>Emotional Barrier</a:t>
            </a:r>
          </a:p>
          <a:p>
            <a:r>
              <a:rPr lang="en-GB" dirty="0"/>
              <a:t>Management Issues</a:t>
            </a:r>
          </a:p>
          <a:p>
            <a:r>
              <a:rPr lang="en-GB" dirty="0"/>
              <a:t>Recommendations</a:t>
            </a:r>
          </a:p>
          <a:p>
            <a:r>
              <a:rPr lang="en-GB" dirty="0"/>
              <a:t>Conclusion</a:t>
            </a:r>
          </a:p>
          <a:p>
            <a:r>
              <a:rPr lang="en-GB" dirty="0"/>
              <a:t>Reference List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3318D9-6176-99E9-C19A-DE1271971D3C}"/>
              </a:ext>
            </a:extLst>
          </p:cNvPr>
          <p:cNvSpPr txBox="1"/>
          <p:nvPr/>
        </p:nvSpPr>
        <p:spPr>
          <a:xfrm>
            <a:off x="10256705" y="354198"/>
            <a:ext cx="1335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Leonid</a:t>
            </a:r>
          </a:p>
        </p:txBody>
      </p:sp>
    </p:spTree>
    <p:extLst>
      <p:ext uri="{BB962C8B-B14F-4D97-AF65-F5344CB8AC3E}">
        <p14:creationId xmlns:p14="http://schemas.microsoft.com/office/powerpoint/2010/main" val="1682681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AA01F-217D-AABD-9842-9704FE127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Background of Flight Foods Ltd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A7FA72-5034-ED52-349E-0AAF715F2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- Medium-sized company</a:t>
            </a:r>
          </a:p>
          <a:p>
            <a:pPr marL="0" indent="0">
              <a:buNone/>
            </a:pPr>
            <a:r>
              <a:rPr lang="en-GB" dirty="0"/>
              <a:t>- Produces ready meals for airlines</a:t>
            </a:r>
          </a:p>
          <a:p>
            <a:pPr marL="0" indent="0">
              <a:buNone/>
            </a:pPr>
            <a:r>
              <a:rPr lang="en-GB" b="1" dirty="0"/>
              <a:t>The Problem: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Facing declining market share.</a:t>
            </a:r>
          </a:p>
          <a:p>
            <a:pPr marL="0" indent="0">
              <a:buNone/>
            </a:pPr>
            <a:r>
              <a:rPr lang="en-GB" b="1" dirty="0"/>
              <a:t>Complaints include:  </a:t>
            </a:r>
          </a:p>
          <a:p>
            <a:r>
              <a:rPr lang="en-GB" dirty="0"/>
              <a:t>Undercooked food</a:t>
            </a:r>
          </a:p>
          <a:p>
            <a:r>
              <a:rPr lang="en-GB" dirty="0"/>
              <a:t>Poor packaging</a:t>
            </a:r>
          </a:p>
          <a:p>
            <a:r>
              <a:rPr lang="en-GB" dirty="0"/>
              <a:t>Meat in vegetarian meals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8651FE-B6F7-6C9C-444F-2464FF4427A8}"/>
              </a:ext>
            </a:extLst>
          </p:cNvPr>
          <p:cNvSpPr txBox="1"/>
          <p:nvPr/>
        </p:nvSpPr>
        <p:spPr>
          <a:xfrm>
            <a:off x="10256705" y="354198"/>
            <a:ext cx="1335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Olga</a:t>
            </a:r>
          </a:p>
        </p:txBody>
      </p:sp>
    </p:spTree>
    <p:extLst>
      <p:ext uri="{BB962C8B-B14F-4D97-AF65-F5344CB8AC3E}">
        <p14:creationId xmlns:p14="http://schemas.microsoft.com/office/powerpoint/2010/main" val="2498533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18428-EAA5-CCE5-E4FD-CEAF42B7F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Environmental  Noise  Barrier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E3DBA-D8E1-EDD4-C1B6-8A30A79AA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95541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/>
              <a:t>Problem: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400" dirty="0"/>
              <a:t>Loud machines disrupt communication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400" dirty="0"/>
              <a:t>Workers cannot hear instructions clearly</a:t>
            </a:r>
          </a:p>
          <a:p>
            <a:pPr marL="0" indent="0">
              <a:buNone/>
            </a:pPr>
            <a:r>
              <a:rPr lang="en-GB" sz="1400" b="1" dirty="0"/>
              <a:t>Theory:  </a:t>
            </a:r>
            <a:r>
              <a:rPr lang="en-GB" sz="1400" dirty="0"/>
              <a:t>According to Shannon &amp; Weaver Model (1949), noise interferes with message transmission.</a:t>
            </a:r>
          </a:p>
          <a:p>
            <a:pPr marL="0" indent="0">
              <a:buNone/>
            </a:pPr>
            <a:r>
              <a:rPr lang="en-GB" sz="1400" b="1" dirty="0"/>
              <a:t>Example:</a:t>
            </a:r>
          </a:p>
          <a:p>
            <a:pPr marL="0" indent="0">
              <a:buNone/>
            </a:pPr>
            <a:r>
              <a:rPr lang="en-GB" sz="1400" dirty="0"/>
              <a:t>Gary struggles to explain tasks.</a:t>
            </a:r>
          </a:p>
          <a:p>
            <a:pPr marL="0" indent="0">
              <a:buNone/>
            </a:pPr>
            <a:r>
              <a:rPr lang="en-GB" sz="1400" b="1" dirty="0"/>
              <a:t>Solution: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dirty="0"/>
              <a:t>Reduce noise where possible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dirty="0"/>
              <a:t>Use visual signals/signage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dirty="0"/>
              <a:t>Provide written instructions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DA48BF-DF47-290F-020E-D30AE61FA960}"/>
              </a:ext>
            </a:extLst>
          </p:cNvPr>
          <p:cNvSpPr txBox="1"/>
          <p:nvPr/>
        </p:nvSpPr>
        <p:spPr>
          <a:xfrm>
            <a:off x="10256705" y="354198"/>
            <a:ext cx="1335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Ozdemir</a:t>
            </a:r>
          </a:p>
        </p:txBody>
      </p:sp>
    </p:spTree>
    <p:extLst>
      <p:ext uri="{BB962C8B-B14F-4D97-AF65-F5344CB8AC3E}">
        <p14:creationId xmlns:p14="http://schemas.microsoft.com/office/powerpoint/2010/main" val="730892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D997F-3489-041B-E73F-06A9CFC26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Language  and Communication  Barrier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113D7-2860-7E63-2B4D-210DF0E08E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8342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/>
              <a:t>Problem: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400" dirty="0"/>
              <a:t>Workers speak different languages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400" dirty="0"/>
              <a:t>Limited English understanding</a:t>
            </a:r>
          </a:p>
          <a:p>
            <a:pPr marL="0" indent="0">
              <a:buNone/>
            </a:pPr>
            <a:r>
              <a:rPr lang="en-GB" sz="1400" b="1" dirty="0"/>
              <a:t>Theory:  </a:t>
            </a:r>
            <a:r>
              <a:rPr lang="en-GB" sz="1400" dirty="0"/>
              <a:t>According to Berlo’s SMCR Model (1960), communication depends on the sender and receiver skills, attitudes, knowledge, and context.</a:t>
            </a:r>
          </a:p>
          <a:p>
            <a:pPr marL="0" indent="0">
              <a:buNone/>
            </a:pPr>
            <a:r>
              <a:rPr lang="en-GB" sz="1400" b="1" dirty="0"/>
              <a:t>Example:  </a:t>
            </a:r>
            <a:r>
              <a:rPr lang="en-GB" sz="1400" dirty="0"/>
              <a:t>Workers misunderstand instructions</a:t>
            </a:r>
          </a:p>
          <a:p>
            <a:pPr marL="0" indent="0">
              <a:buNone/>
            </a:pPr>
            <a:r>
              <a:rPr lang="en-GB" sz="1400" b="1" dirty="0"/>
              <a:t>Solution: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dirty="0"/>
              <a:t>Provide multilingual training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dirty="0"/>
              <a:t>Use interpreters or team leaders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dirty="0"/>
              <a:t>Use visual communication (icons, diagrams)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6F9DF3-2903-4302-C621-3EC6CAAB34B3}"/>
              </a:ext>
            </a:extLst>
          </p:cNvPr>
          <p:cNvSpPr txBox="1"/>
          <p:nvPr/>
        </p:nvSpPr>
        <p:spPr>
          <a:xfrm>
            <a:off x="10256705" y="354198"/>
            <a:ext cx="1335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Mariana</a:t>
            </a:r>
          </a:p>
        </p:txBody>
      </p:sp>
    </p:spTree>
    <p:extLst>
      <p:ext uri="{BB962C8B-B14F-4D97-AF65-F5344CB8AC3E}">
        <p14:creationId xmlns:p14="http://schemas.microsoft.com/office/powerpoint/2010/main" val="1710914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03973-87E5-28DF-46E6-E584B8EB2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Cultural  Barrier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A95E86-1E2E-CF23-51B7-76E3D2AF8B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400" b="1" dirty="0"/>
              <a:t>Problem: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400" dirty="0"/>
              <a:t>Workers from 5 different cultural groups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400" dirty="0"/>
              <a:t>Different food hygiene standards</a:t>
            </a:r>
          </a:p>
          <a:p>
            <a:pPr marL="0" indent="0">
              <a:buNone/>
            </a:pPr>
            <a:r>
              <a:rPr lang="en-GB" sz="1400" b="1" dirty="0"/>
              <a:t>Theory:  </a:t>
            </a:r>
            <a:r>
              <a:rPr lang="en-GB" sz="1400" dirty="0"/>
              <a:t>According to Schramm Model (1954), effective communication depends on shared understanding and continuous feedback, not just message transmission.</a:t>
            </a:r>
          </a:p>
          <a:p>
            <a:pPr marL="0" indent="0">
              <a:buNone/>
            </a:pPr>
            <a:r>
              <a:rPr lang="en-GB" sz="1400" b="1" dirty="0"/>
              <a:t>Example: </a:t>
            </a:r>
            <a:r>
              <a:rPr lang="en-GB" sz="1400" dirty="0"/>
              <a:t>Mixing meat with vegetarian food</a:t>
            </a:r>
          </a:p>
          <a:p>
            <a:pPr marL="0" indent="0">
              <a:buNone/>
            </a:pPr>
            <a:r>
              <a:rPr lang="en-GB" sz="1400" b="1" dirty="0"/>
              <a:t>Solution: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dirty="0"/>
              <a:t>Cultural awareness training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dirty="0"/>
              <a:t>Clear standard procedure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dirty="0"/>
              <a:t> Strict supervision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dirty="0"/>
              <a:t>Assessment of understanding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BBA98A-237B-F126-4137-9CC3C28C5AB0}"/>
              </a:ext>
            </a:extLst>
          </p:cNvPr>
          <p:cNvSpPr txBox="1"/>
          <p:nvPr/>
        </p:nvSpPr>
        <p:spPr>
          <a:xfrm>
            <a:off x="10256705" y="354198"/>
            <a:ext cx="1335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Leonid</a:t>
            </a:r>
          </a:p>
        </p:txBody>
      </p:sp>
    </p:spTree>
    <p:extLst>
      <p:ext uri="{BB962C8B-B14F-4D97-AF65-F5344CB8AC3E}">
        <p14:creationId xmlns:p14="http://schemas.microsoft.com/office/powerpoint/2010/main" val="4205602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53B55-6A33-1853-2BDC-70BE9C702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Age / Generational  Barrie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3F38B-F1BA-E146-0E62-5763A721F2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Problem: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Workers aged 16–60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Younger workers less responsive</a:t>
            </a:r>
          </a:p>
          <a:p>
            <a:pPr marL="0" indent="0">
              <a:buNone/>
            </a:pPr>
            <a:r>
              <a:rPr lang="en-GB" b="1" dirty="0"/>
              <a:t>Theory:  </a:t>
            </a:r>
            <a:r>
              <a:rPr lang="en-GB" dirty="0"/>
              <a:t>Communication Styles Theory according to Alder, Rodman and du Pre (2016), different age groups interpret messages differently.</a:t>
            </a:r>
          </a:p>
          <a:p>
            <a:pPr marL="0" indent="0">
              <a:buNone/>
            </a:pPr>
            <a:r>
              <a:rPr lang="en-GB" b="1" dirty="0"/>
              <a:t>Example:  </a:t>
            </a:r>
            <a:r>
              <a:rPr lang="en-GB" dirty="0"/>
              <a:t>Younger staff ignore instructions</a:t>
            </a:r>
          </a:p>
          <a:p>
            <a:pPr marL="0" indent="0">
              <a:buNone/>
            </a:pPr>
            <a:r>
              <a:rPr lang="en-GB" b="1" dirty="0"/>
              <a:t>Solution: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Tailor communication styles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Provide structured training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Use mentoring (older staff guide younger ones)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51BC43-F5C6-6DDB-56EA-FCAB2F5E70C8}"/>
              </a:ext>
            </a:extLst>
          </p:cNvPr>
          <p:cNvSpPr txBox="1"/>
          <p:nvPr/>
        </p:nvSpPr>
        <p:spPr>
          <a:xfrm>
            <a:off x="10256705" y="354198"/>
            <a:ext cx="1335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Olga</a:t>
            </a:r>
          </a:p>
        </p:txBody>
      </p:sp>
    </p:spTree>
    <p:extLst>
      <p:ext uri="{BB962C8B-B14F-4D97-AF65-F5344CB8AC3E}">
        <p14:creationId xmlns:p14="http://schemas.microsoft.com/office/powerpoint/2010/main" val="1164063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C3191-3003-4AE7-6B40-5E76835E1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Emotional  Barrier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895169-7636-7AAD-7DC6-5DBB95DE6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/>
              <a:t>Problem: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Gary is stressed and frustrated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Poor leadership behaviour</a:t>
            </a:r>
          </a:p>
          <a:p>
            <a:pPr marL="0" indent="0">
              <a:buNone/>
            </a:pPr>
            <a:r>
              <a:rPr lang="en-GB" b="1" dirty="0"/>
              <a:t>Theory:  </a:t>
            </a:r>
            <a:r>
              <a:rPr lang="en-GB" dirty="0"/>
              <a:t>According to Goleman (1995), emotional intelligence</a:t>
            </a:r>
            <a:r>
              <a:rPr lang="en-GB" i="1" dirty="0"/>
              <a:t> </a:t>
            </a:r>
            <a:r>
              <a:rPr lang="en-GB" dirty="0"/>
              <a:t>is the ability to recognize, understand, manage, and use emotions effectively in oneself and others.</a:t>
            </a:r>
          </a:p>
          <a:p>
            <a:pPr marL="0" indent="0">
              <a:buNone/>
            </a:pPr>
            <a:r>
              <a:rPr lang="en-GB" b="1" dirty="0"/>
              <a:t>Example:</a:t>
            </a:r>
          </a:p>
          <a:p>
            <a:pPr marL="0" indent="0">
              <a:buNone/>
            </a:pPr>
            <a:r>
              <a:rPr lang="en-GB" dirty="0"/>
              <a:t>- Calling workers “idiots”</a:t>
            </a:r>
          </a:p>
          <a:p>
            <a:pPr marL="0" indent="0">
              <a:buNone/>
            </a:pPr>
            <a:r>
              <a:rPr lang="en-GB" dirty="0"/>
              <a:t>- Poor hygiene from Gary himself</a:t>
            </a:r>
          </a:p>
          <a:p>
            <a:pPr marL="0" indent="0">
              <a:buNone/>
            </a:pPr>
            <a:r>
              <a:rPr lang="en-GB" b="1" dirty="0"/>
              <a:t>Solution: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Improve leadership skills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Stress management training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Promote respectful communication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B2E240-1359-1D06-A44C-E95040AC138A}"/>
              </a:ext>
            </a:extLst>
          </p:cNvPr>
          <p:cNvSpPr txBox="1"/>
          <p:nvPr/>
        </p:nvSpPr>
        <p:spPr>
          <a:xfrm>
            <a:off x="10256705" y="354198"/>
            <a:ext cx="1335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Mariana</a:t>
            </a:r>
          </a:p>
        </p:txBody>
      </p:sp>
    </p:spTree>
    <p:extLst>
      <p:ext uri="{BB962C8B-B14F-4D97-AF65-F5344CB8AC3E}">
        <p14:creationId xmlns:p14="http://schemas.microsoft.com/office/powerpoint/2010/main" val="1588856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5FFD3-E728-39A6-EEB9-22356A7B5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Management 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C29BC2-BF1C-0AE4-3ADF-39DDB13CEE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1.  No proper staff training</a:t>
            </a:r>
          </a:p>
          <a:p>
            <a:pPr marL="0" indent="0">
              <a:buNone/>
            </a:pPr>
            <a:r>
              <a:rPr lang="en-GB" dirty="0"/>
              <a:t>2.  Poor hygiene enforcement</a:t>
            </a:r>
          </a:p>
          <a:p>
            <a:pPr marL="0" indent="0">
              <a:buNone/>
            </a:pPr>
            <a:r>
              <a:rPr lang="en-GB" dirty="0"/>
              <a:t>3.  Outdated machinery </a:t>
            </a:r>
          </a:p>
          <a:p>
            <a:pPr marL="0" indent="0">
              <a:buNone/>
            </a:pPr>
            <a:r>
              <a:rPr lang="en-GB" dirty="0"/>
              <a:t>4.  Lack of supervision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Consequences: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Food safety risks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Decline in product quality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Loss of customers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Reduce operational efficiency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D37D2B-02AF-CA81-9110-F64FD830B95F}"/>
              </a:ext>
            </a:extLst>
          </p:cNvPr>
          <p:cNvSpPr txBox="1"/>
          <p:nvPr/>
        </p:nvSpPr>
        <p:spPr>
          <a:xfrm>
            <a:off x="10256705" y="354198"/>
            <a:ext cx="1335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Mariana</a:t>
            </a:r>
          </a:p>
        </p:txBody>
      </p:sp>
    </p:spTree>
    <p:extLst>
      <p:ext uri="{BB962C8B-B14F-4D97-AF65-F5344CB8AC3E}">
        <p14:creationId xmlns:p14="http://schemas.microsoft.com/office/powerpoint/2010/main" val="2438718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6D318-4446-D18D-D066-2DC5EFE70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75A10-5AE5-F892-6452-EA04F1C47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Provide formal food hygiene training</a:t>
            </a:r>
          </a:p>
          <a:p>
            <a:r>
              <a:rPr lang="en-GB" dirty="0"/>
              <a:t>Improve communication systems</a:t>
            </a:r>
          </a:p>
          <a:p>
            <a:r>
              <a:rPr lang="en-GB" dirty="0"/>
              <a:t>Introduce clear procedures and checks</a:t>
            </a:r>
          </a:p>
          <a:p>
            <a:r>
              <a:rPr lang="en-GB" dirty="0"/>
              <a:t>Upgrade machinery</a:t>
            </a:r>
          </a:p>
          <a:p>
            <a:r>
              <a:rPr lang="en-GB" dirty="0"/>
              <a:t>Hire supervisors/team leaders</a:t>
            </a:r>
          </a:p>
          <a:p>
            <a:r>
              <a:rPr lang="en-GB" dirty="0"/>
              <a:t>Encourage teamwork and respect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29171A-2717-6D59-819D-52967175ADA4}"/>
              </a:ext>
            </a:extLst>
          </p:cNvPr>
          <p:cNvSpPr txBox="1"/>
          <p:nvPr/>
        </p:nvSpPr>
        <p:spPr>
          <a:xfrm>
            <a:off x="10256705" y="354198"/>
            <a:ext cx="1335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Ozdemir</a:t>
            </a:r>
          </a:p>
        </p:txBody>
      </p:sp>
    </p:spTree>
    <p:extLst>
      <p:ext uri="{BB962C8B-B14F-4D97-AF65-F5344CB8AC3E}">
        <p14:creationId xmlns:p14="http://schemas.microsoft.com/office/powerpoint/2010/main" val="21579765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3F926-FC38-9FD5-18F5-B0E456BA0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648FB-C7E0-6390-429E-24B3B485F3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2300" dirty="0"/>
              <a:t>Communication barriers are the main cause of problems.</a:t>
            </a:r>
          </a:p>
          <a:p>
            <a:pPr marL="0" indent="0">
              <a:buNone/>
            </a:pPr>
            <a:endParaRPr lang="en-GB" sz="2300" dirty="0"/>
          </a:p>
          <a:p>
            <a:pPr marL="0" indent="0">
              <a:buNone/>
            </a:pPr>
            <a:r>
              <a:rPr lang="en-GB" b="1" u="sng" dirty="0"/>
              <a:t>Poor </a:t>
            </a:r>
            <a:r>
              <a:rPr lang="en-GB" u="sng" dirty="0"/>
              <a:t>communication leads to:   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Food safety issues   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Loss of customers</a:t>
            </a:r>
          </a:p>
          <a:p>
            <a:pPr>
              <a:buFontTx/>
              <a:buChar char="-"/>
            </a:pPr>
            <a:endParaRPr lang="en-GB" dirty="0"/>
          </a:p>
          <a:p>
            <a:pPr marL="0" indent="0">
              <a:buNone/>
            </a:pPr>
            <a:r>
              <a:rPr lang="en-GB" b="1" u="sng" dirty="0"/>
              <a:t>Effective </a:t>
            </a:r>
            <a:r>
              <a:rPr lang="en-GB" u="sng" dirty="0"/>
              <a:t>communication improves: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Productivity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Quality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Overall business performance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0AB090-E176-F157-CCF4-12DB2BBFC2B7}"/>
              </a:ext>
            </a:extLst>
          </p:cNvPr>
          <p:cNvSpPr txBox="1"/>
          <p:nvPr/>
        </p:nvSpPr>
        <p:spPr>
          <a:xfrm>
            <a:off x="10256705" y="354198"/>
            <a:ext cx="1335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Ozdemir</a:t>
            </a:r>
          </a:p>
        </p:txBody>
      </p:sp>
    </p:spTree>
    <p:extLst>
      <p:ext uri="{BB962C8B-B14F-4D97-AF65-F5344CB8AC3E}">
        <p14:creationId xmlns:p14="http://schemas.microsoft.com/office/powerpoint/2010/main" val="1917103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36A06-0A95-FF94-EB25-20376DAF6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74E235-4AD2-37BD-8FAB-8C8D08578E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8906565" cy="345061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Adler, R.B., Rodman, G. and du Pré, A. (2016) </a:t>
            </a:r>
            <a:r>
              <a:rPr lang="en-GB" i="1" dirty="0"/>
              <a:t>Understanding Human Communication</a:t>
            </a:r>
            <a:r>
              <a:rPr lang="en-GB" dirty="0"/>
              <a:t>. 13th </a:t>
            </a:r>
            <a:r>
              <a:rPr lang="en-GB" dirty="0" err="1"/>
              <a:t>edn</a:t>
            </a:r>
            <a:r>
              <a:rPr lang="en-GB" dirty="0"/>
              <a:t>. New York: Oxford University Press.</a:t>
            </a:r>
          </a:p>
          <a:p>
            <a:pPr marL="0" indent="0">
              <a:buNone/>
            </a:pPr>
            <a:r>
              <a:rPr lang="en-GB" dirty="0"/>
              <a:t>Berlo, D.K. (1960) </a:t>
            </a:r>
            <a:r>
              <a:rPr lang="en-GB" i="1" dirty="0"/>
              <a:t>The Process of Communication: An Introduction to Theory and Practice</a:t>
            </a:r>
            <a:r>
              <a:rPr lang="en-GB" dirty="0"/>
              <a:t>. New York: Holt, Rinehart and  Winston.</a:t>
            </a:r>
          </a:p>
          <a:p>
            <a:pPr marL="0" indent="0">
              <a:buNone/>
            </a:pPr>
            <a:r>
              <a:rPr lang="en-GB" dirty="0"/>
              <a:t>Goleman, D. (1995) </a:t>
            </a:r>
            <a:r>
              <a:rPr lang="en-GB" i="1" dirty="0"/>
              <a:t>Emotional Intelligence:  Why It Can Matter More Than IQ.</a:t>
            </a:r>
            <a:r>
              <a:rPr lang="en-GB" dirty="0"/>
              <a:t>  New York: Bantam Books.</a:t>
            </a:r>
          </a:p>
          <a:p>
            <a:pPr marL="0" indent="0">
              <a:buNone/>
            </a:pPr>
            <a:r>
              <a:rPr lang="en-GB" dirty="0"/>
              <a:t>Schramm, W. (1954) </a:t>
            </a:r>
            <a:r>
              <a:rPr lang="en-GB" i="1" dirty="0"/>
              <a:t>The Process and Effects of Mass Communication</a:t>
            </a:r>
            <a:r>
              <a:rPr lang="en-GB" dirty="0"/>
              <a:t>. Urbana: University of Illinois Press.</a:t>
            </a:r>
          </a:p>
          <a:p>
            <a:pPr marL="0" indent="0">
              <a:buNone/>
            </a:pPr>
            <a:r>
              <a:rPr lang="en-GB" dirty="0"/>
              <a:t>Shannon, C.E. and  Weaver, W. (1949) </a:t>
            </a:r>
            <a:r>
              <a:rPr lang="en-GB" i="1" dirty="0"/>
              <a:t>The Mathematical Theory of Communication</a:t>
            </a:r>
            <a:r>
              <a:rPr lang="en-GB" dirty="0"/>
              <a:t>.  Urbana: University of Illinois Press.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584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560B2-5664-90B5-8306-A9C0DB7DE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958755"/>
            <a:ext cx="9603275" cy="1446550"/>
          </a:xfrm>
        </p:spPr>
        <p:txBody>
          <a:bodyPr/>
          <a:lstStyle/>
          <a:p>
            <a:pPr algn="ctr"/>
            <a:r>
              <a:rPr lang="en-GB" dirty="0"/>
              <a:t> </a:t>
            </a:r>
            <a:r>
              <a:rPr lang="en-GB" sz="4800" dirty="0"/>
              <a:t>Questions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D3D69F8-5E64-36B3-9463-C38C595B52E3}"/>
              </a:ext>
            </a:extLst>
          </p:cNvPr>
          <p:cNvSpPr/>
          <p:nvPr/>
        </p:nvSpPr>
        <p:spPr>
          <a:xfrm>
            <a:off x="1451579" y="2721166"/>
            <a:ext cx="960327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Thank  You 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BF75EF-684D-8CFB-528A-330262012FD5}"/>
              </a:ext>
            </a:extLst>
          </p:cNvPr>
          <p:cNvSpPr txBox="1"/>
          <p:nvPr/>
        </p:nvSpPr>
        <p:spPr>
          <a:xfrm>
            <a:off x="8130449" y="765672"/>
            <a:ext cx="13054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pperplate Gothic Bold" panose="020E0705020206020404" pitchFamily="34" charset="0"/>
                <a:cs typeface="Aharoni" panose="02010803020104030203" pitchFamily="2" charset="-79"/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657DB5-C336-F660-0914-F9CDB446F4E0}"/>
              </a:ext>
            </a:extLst>
          </p:cNvPr>
          <p:cNvSpPr txBox="1"/>
          <p:nvPr/>
        </p:nvSpPr>
        <p:spPr>
          <a:xfrm rot="10800000">
            <a:off x="3171022" y="864824"/>
            <a:ext cx="13054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pperplate Gothic Bold" panose="020E0705020206020404" pitchFamily="34" charset="0"/>
                <a:cs typeface="Aharoni" panose="02010803020104030203" pitchFamily="2" charset="-79"/>
              </a:rPr>
              <a:t>?</a:t>
            </a:r>
          </a:p>
        </p:txBody>
      </p:sp>
      <p:pic>
        <p:nvPicPr>
          <p:cNvPr id="8" name="Graphic 7" descr="Group outline">
            <a:extLst>
              <a:ext uri="{FF2B5EF4-FFF2-40B4-BE49-F238E27FC236}">
                <a16:creationId xmlns:a16="http://schemas.microsoft.com/office/drawing/2014/main" id="{91209C9E-E40A-E848-B9D3-5957AEC0749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19910" y="4452696"/>
            <a:ext cx="16002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02821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4E9246EAD664A9A522726E403CA17" ma:contentTypeVersion="9" ma:contentTypeDescription="Create a new document." ma:contentTypeScope="" ma:versionID="e3d41a0a1703fbda6f0d552bf122ccd1">
  <xsd:schema xmlns:xsd="http://www.w3.org/2001/XMLSchema" xmlns:xs="http://www.w3.org/2001/XMLSchema" xmlns:p="http://schemas.microsoft.com/office/2006/metadata/properties" xmlns:ns3="b4f9f7ee-5770-4a14-8925-17f3d16e50b7" targetNamespace="http://schemas.microsoft.com/office/2006/metadata/properties" ma:root="true" ma:fieldsID="11409137101992a90f33fd4f1a18351e" ns3:_="">
    <xsd:import namespace="b4f9f7ee-5770-4a14-8925-17f3d16e50b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f9f7ee-5770-4a14-8925-17f3d16e50b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4f9f7ee-5770-4a14-8925-17f3d16e50b7" xsi:nil="true"/>
  </documentManagement>
</p:properties>
</file>

<file path=customXml/itemProps1.xml><?xml version="1.0" encoding="utf-8"?>
<ds:datastoreItem xmlns:ds="http://schemas.openxmlformats.org/officeDocument/2006/customXml" ds:itemID="{15E99873-A430-4F22-9E50-FAF1C3CF29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f9f7ee-5770-4a14-8925-17f3d16e50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1CA307C-B6E1-4AE2-9DAF-757354D1A8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A6320D-0B2F-4BBE-B3C4-CD17A81A4966}">
  <ds:schemaRefs>
    <ds:schemaRef ds:uri="http://purl.org/dc/terms/"/>
    <ds:schemaRef ds:uri="b4f9f7ee-5770-4a14-8925-17f3d16e50b7"/>
    <ds:schemaRef ds:uri="http://purl.org/dc/dcmitype/"/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793</TotalTime>
  <Words>649</Words>
  <Application>Microsoft Office PowerPoint</Application>
  <PresentationFormat>Widescreen</PresentationFormat>
  <Paragraphs>137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Copperplate Gothic Bold</vt:lpstr>
      <vt:lpstr>Gill Sans MT</vt:lpstr>
      <vt:lpstr>Wingdings</vt:lpstr>
      <vt:lpstr>Gallery</vt:lpstr>
      <vt:lpstr>Communication  Problems at  Flight  Foods  Ltd</vt:lpstr>
      <vt:lpstr>Overview</vt:lpstr>
      <vt:lpstr>Background of Flight Foods Ltd </vt:lpstr>
      <vt:lpstr>Environmental  Noise  Barrier</vt:lpstr>
      <vt:lpstr>Language  and Communication  Barrier</vt:lpstr>
      <vt:lpstr>Cultural  Barrier</vt:lpstr>
      <vt:lpstr> Age / Generational  Barrie</vt:lpstr>
      <vt:lpstr>Emotional  Barrier</vt:lpstr>
      <vt:lpstr>Management  Issues</vt:lpstr>
      <vt:lpstr>Recommendations</vt:lpstr>
      <vt:lpstr>Conclusion</vt:lpstr>
      <vt:lpstr>References</vt:lpstr>
      <vt:lpstr> 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Marta Stubba</dc:creator>
  <cp:lastModifiedBy>Leonid Opykhanyi (2439670)</cp:lastModifiedBy>
  <cp:revision>10</cp:revision>
  <dcterms:created xsi:type="dcterms:W3CDTF">2026-04-18T19:04:56Z</dcterms:created>
  <dcterms:modified xsi:type="dcterms:W3CDTF">2026-04-19T21:13:10Z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0x01010060C4E9246EAD664A9A522726E403CA17</vt:lpwstr>
  </property>
</Properties>
</file>