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D58023-341B-4FF7-8BB7-E334A5B1256A}" v="1" dt="2026-06-15T06:58:33.1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26" d="100"/>
          <a:sy n="126" d="100"/>
        </p:scale>
        <p:origin x="202"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beth Nuworkpor" userId="ac6ded20a34eadfd" providerId="LiveId" clId="{42C7A5AD-F8F9-4FA3-9872-8A4DB8F731F9}"/>
    <pc:docChg chg="modSld">
      <pc:chgData name="Elizabeth Nuworkpor" userId="ac6ded20a34eadfd" providerId="LiveId" clId="{42C7A5AD-F8F9-4FA3-9872-8A4DB8F731F9}" dt="2026-06-15T07:00:00.775" v="55" actId="1076"/>
      <pc:docMkLst>
        <pc:docMk/>
      </pc:docMkLst>
      <pc:sldChg chg="addSp modSp mod">
        <pc:chgData name="Elizabeth Nuworkpor" userId="ac6ded20a34eadfd" providerId="LiveId" clId="{42C7A5AD-F8F9-4FA3-9872-8A4DB8F731F9}" dt="2026-06-15T07:00:00.775" v="55" actId="1076"/>
        <pc:sldMkLst>
          <pc:docMk/>
          <pc:sldMk cId="0" sldId="256"/>
        </pc:sldMkLst>
        <pc:spChg chg="mod">
          <ac:chgData name="Elizabeth Nuworkpor" userId="ac6ded20a34eadfd" providerId="LiveId" clId="{42C7A5AD-F8F9-4FA3-9872-8A4DB8F731F9}" dt="2026-06-15T06:58:13.283" v="11" actId="20577"/>
          <ac:spMkLst>
            <pc:docMk/>
            <pc:sldMk cId="0" sldId="256"/>
            <ac:spMk id="10" creationId="{00000000-0000-0000-0000-000000000000}"/>
          </ac:spMkLst>
        </pc:spChg>
        <pc:spChg chg="add mod">
          <ac:chgData name="Elizabeth Nuworkpor" userId="ac6ded20a34eadfd" providerId="LiveId" clId="{42C7A5AD-F8F9-4FA3-9872-8A4DB8F731F9}" dt="2026-06-15T07:00:00.775" v="55" actId="1076"/>
          <ac:spMkLst>
            <pc:docMk/>
            <pc:sldMk cId="0" sldId="256"/>
            <ac:spMk id="11" creationId="{DABD8BAF-E888-AA12-85C8-AC80AB1DF0C6}"/>
          </ac:spMkLst>
        </pc:spChg>
      </pc:sldChg>
      <pc:sldChg chg="modSp mod">
        <pc:chgData name="Elizabeth Nuworkpor" userId="ac6ded20a34eadfd" providerId="LiveId" clId="{42C7A5AD-F8F9-4FA3-9872-8A4DB8F731F9}" dt="2026-06-08T11:12:30.752" v="7" actId="114"/>
        <pc:sldMkLst>
          <pc:docMk/>
          <pc:sldMk cId="0" sldId="267"/>
        </pc:sldMkLst>
        <pc:spChg chg="mod">
          <ac:chgData name="Elizabeth Nuworkpor" userId="ac6ded20a34eadfd" providerId="LiveId" clId="{42C7A5AD-F8F9-4FA3-9872-8A4DB8F731F9}" dt="2026-06-08T11:11:39.619" v="0" actId="114"/>
          <ac:spMkLst>
            <pc:docMk/>
            <pc:sldMk cId="0" sldId="267"/>
            <ac:spMk id="8" creationId="{00000000-0000-0000-0000-000000000000}"/>
          </ac:spMkLst>
        </pc:spChg>
        <pc:spChg chg="mod">
          <ac:chgData name="Elizabeth Nuworkpor" userId="ac6ded20a34eadfd" providerId="LiveId" clId="{42C7A5AD-F8F9-4FA3-9872-8A4DB8F731F9}" dt="2026-06-08T11:11:43.371" v="1" actId="114"/>
          <ac:spMkLst>
            <pc:docMk/>
            <pc:sldMk cId="0" sldId="267"/>
            <ac:spMk id="12" creationId="{00000000-0000-0000-0000-000000000000}"/>
          </ac:spMkLst>
        </pc:spChg>
        <pc:spChg chg="mod">
          <ac:chgData name="Elizabeth Nuworkpor" userId="ac6ded20a34eadfd" providerId="LiveId" clId="{42C7A5AD-F8F9-4FA3-9872-8A4DB8F731F9}" dt="2026-06-08T11:11:48.619" v="2" actId="114"/>
          <ac:spMkLst>
            <pc:docMk/>
            <pc:sldMk cId="0" sldId="267"/>
            <ac:spMk id="16" creationId="{00000000-0000-0000-0000-000000000000}"/>
          </ac:spMkLst>
        </pc:spChg>
        <pc:spChg chg="mod">
          <ac:chgData name="Elizabeth Nuworkpor" userId="ac6ded20a34eadfd" providerId="LiveId" clId="{42C7A5AD-F8F9-4FA3-9872-8A4DB8F731F9}" dt="2026-06-08T11:11:55.224" v="3" actId="114"/>
          <ac:spMkLst>
            <pc:docMk/>
            <pc:sldMk cId="0" sldId="267"/>
            <ac:spMk id="20" creationId="{00000000-0000-0000-0000-000000000000}"/>
          </ac:spMkLst>
        </pc:spChg>
        <pc:spChg chg="mod">
          <ac:chgData name="Elizabeth Nuworkpor" userId="ac6ded20a34eadfd" providerId="LiveId" clId="{42C7A5AD-F8F9-4FA3-9872-8A4DB8F731F9}" dt="2026-06-08T11:12:14.070" v="4" actId="114"/>
          <ac:spMkLst>
            <pc:docMk/>
            <pc:sldMk cId="0" sldId="267"/>
            <ac:spMk id="24" creationId="{00000000-0000-0000-0000-000000000000}"/>
          </ac:spMkLst>
        </pc:spChg>
        <pc:spChg chg="mod">
          <ac:chgData name="Elizabeth Nuworkpor" userId="ac6ded20a34eadfd" providerId="LiveId" clId="{42C7A5AD-F8F9-4FA3-9872-8A4DB8F731F9}" dt="2026-06-08T11:12:18.914" v="5" actId="114"/>
          <ac:spMkLst>
            <pc:docMk/>
            <pc:sldMk cId="0" sldId="267"/>
            <ac:spMk id="28" creationId="{00000000-0000-0000-0000-000000000000}"/>
          </ac:spMkLst>
        </pc:spChg>
        <pc:spChg chg="mod">
          <ac:chgData name="Elizabeth Nuworkpor" userId="ac6ded20a34eadfd" providerId="LiveId" clId="{42C7A5AD-F8F9-4FA3-9872-8A4DB8F731F9}" dt="2026-06-08T11:12:25.305" v="6" actId="114"/>
          <ac:spMkLst>
            <pc:docMk/>
            <pc:sldMk cId="0" sldId="267"/>
            <ac:spMk id="32" creationId="{00000000-0000-0000-0000-000000000000}"/>
          </ac:spMkLst>
        </pc:spChg>
        <pc:spChg chg="mod">
          <ac:chgData name="Elizabeth Nuworkpor" userId="ac6ded20a34eadfd" providerId="LiveId" clId="{42C7A5AD-F8F9-4FA3-9872-8A4DB8F731F9}" dt="2026-06-08T11:12:30.752" v="7" actId="114"/>
          <ac:spMkLst>
            <pc:docMk/>
            <pc:sldMk cId="0" sldId="267"/>
            <ac:spMk id="3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82544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2.jpg"/><Relationship Id="rId4" Type="http://schemas.openxmlformats.org/officeDocument/2006/relationships/image" Target="../media/image4.jpg"/></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3A4A"/>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028090"/>
          </a:solidFill>
          <a:ln w="12700">
            <a:solidFill>
              <a:srgbClr val="028090"/>
            </a:solidFill>
            <a:prstDash val="solid"/>
          </a:ln>
        </p:spPr>
        <p:txBody>
          <a:bodyPr/>
          <a:lstStyle/>
          <a:p>
            <a:endParaRPr lang="en-GB"/>
          </a:p>
        </p:txBody>
      </p:sp>
      <p:sp>
        <p:nvSpPr>
          <p:cNvPr id="3" name="Shape 1"/>
          <p:cNvSpPr/>
          <p:nvPr/>
        </p:nvSpPr>
        <p:spPr>
          <a:xfrm>
            <a:off x="347472" y="384048"/>
            <a:ext cx="2834640" cy="438912"/>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347472" y="384048"/>
            <a:ext cx="2834640" cy="438912"/>
          </a:xfrm>
          <a:prstGeom prst="rect">
            <a:avLst/>
          </a:prstGeom>
          <a:noFill/>
          <a:ln/>
        </p:spPr>
        <p:txBody>
          <a:bodyPr wrap="square" lIns="50800" tIns="50800" rIns="50800" bIns="50800" rtlCol="0" anchor="ctr"/>
          <a:lstStyle/>
          <a:p>
            <a:pPr marL="0" indent="0" algn="ctr">
              <a:buNone/>
            </a:pPr>
            <a:r>
              <a:rPr lang="en-US" sz="900" b="1" dirty="0">
                <a:solidFill>
                  <a:srgbClr val="FFFFFF"/>
                </a:solidFill>
                <a:latin typeface="Arial" panose="020B0604020202020204" pitchFamily="34" charset="0"/>
                <a:ea typeface="Calibri" pitchFamily="34" charset="-122"/>
                <a:cs typeface="Arial" panose="020B0604020202020204" pitchFamily="34" charset="0"/>
              </a:rPr>
              <a:t>LCHS4010  ·  Psychology in Health and Social Care</a:t>
            </a:r>
            <a:endParaRPr lang="en-US" sz="900" dirty="0">
              <a:latin typeface="Arial" panose="020B0604020202020204" pitchFamily="34" charset="0"/>
              <a:cs typeface="Arial" panose="020B0604020202020204" pitchFamily="34" charset="0"/>
            </a:endParaRPr>
          </a:p>
        </p:txBody>
      </p:sp>
      <p:sp>
        <p:nvSpPr>
          <p:cNvPr id="5" name="Text 3"/>
          <p:cNvSpPr/>
          <p:nvPr/>
        </p:nvSpPr>
        <p:spPr>
          <a:xfrm>
            <a:off x="347472" y="1051560"/>
            <a:ext cx="8412480" cy="804672"/>
          </a:xfrm>
          <a:prstGeom prst="rect">
            <a:avLst/>
          </a:prstGeom>
          <a:noFill/>
          <a:ln/>
        </p:spPr>
        <p:txBody>
          <a:bodyPr wrap="square" lIns="0" tIns="0" rIns="0" bIns="0" rtlCol="0" anchor="ctr"/>
          <a:lstStyle/>
          <a:p>
            <a:pPr marL="0" indent="0" algn="l">
              <a:buNone/>
            </a:pPr>
            <a:r>
              <a:rPr lang="en-US" sz="4000" b="1" dirty="0">
                <a:solidFill>
                  <a:srgbClr val="FFFFFF"/>
                </a:solidFill>
                <a:latin typeface="Arial" panose="020B0604020202020204" pitchFamily="34" charset="0"/>
                <a:ea typeface="Trebuchet MS" pitchFamily="34" charset="-122"/>
                <a:cs typeface="Arial" panose="020B0604020202020204" pitchFamily="34" charset="0"/>
              </a:rPr>
              <a:t>Supporting Isaac</a:t>
            </a:r>
            <a:r>
              <a:rPr lang="en-US" sz="4000" b="1" dirty="0">
                <a:solidFill>
                  <a:srgbClr val="FFFFFF"/>
                </a:solidFill>
                <a:latin typeface="Trebuchet MS" pitchFamily="34" charset="0"/>
                <a:ea typeface="Trebuchet MS" pitchFamily="34" charset="-122"/>
                <a:cs typeface="Trebuchet MS" pitchFamily="34" charset="-120"/>
              </a:rPr>
              <a:t>:</a:t>
            </a:r>
            <a:endParaRPr lang="en-US" sz="4000" dirty="0"/>
          </a:p>
        </p:txBody>
      </p:sp>
      <p:sp>
        <p:nvSpPr>
          <p:cNvPr id="6" name="Text 4"/>
          <p:cNvSpPr/>
          <p:nvPr/>
        </p:nvSpPr>
        <p:spPr>
          <a:xfrm>
            <a:off x="347472" y="1810512"/>
            <a:ext cx="8412480" cy="658368"/>
          </a:xfrm>
          <a:prstGeom prst="rect">
            <a:avLst/>
          </a:prstGeom>
          <a:noFill/>
          <a:ln/>
        </p:spPr>
        <p:txBody>
          <a:bodyPr wrap="square" lIns="0" tIns="0" rIns="0" bIns="0" rtlCol="0" anchor="ctr"/>
          <a:lstStyle/>
          <a:p>
            <a:pPr marL="0" indent="0" algn="l">
              <a:buNone/>
            </a:pPr>
            <a:r>
              <a:rPr lang="en-US" sz="3000" b="1" dirty="0">
                <a:solidFill>
                  <a:srgbClr val="5BA4AF"/>
                </a:solidFill>
                <a:latin typeface="Arial" panose="020B0604020202020204" pitchFamily="34" charset="0"/>
                <a:ea typeface="Trebuchet MS" pitchFamily="34" charset="-122"/>
                <a:cs typeface="Arial" panose="020B0604020202020204" pitchFamily="34" charset="0"/>
              </a:rPr>
              <a:t>A Piaget-Informed Approach</a:t>
            </a:r>
            <a:endParaRPr lang="en-US" sz="3000" dirty="0">
              <a:latin typeface="Arial" panose="020B0604020202020204" pitchFamily="34" charset="0"/>
              <a:cs typeface="Arial" panose="020B0604020202020204" pitchFamily="34" charset="0"/>
            </a:endParaRPr>
          </a:p>
        </p:txBody>
      </p:sp>
      <p:sp>
        <p:nvSpPr>
          <p:cNvPr id="7" name="Text 5"/>
          <p:cNvSpPr/>
          <p:nvPr/>
        </p:nvSpPr>
        <p:spPr>
          <a:xfrm>
            <a:off x="347472" y="2432304"/>
            <a:ext cx="8412480" cy="594360"/>
          </a:xfrm>
          <a:prstGeom prst="rect">
            <a:avLst/>
          </a:prstGeom>
          <a:noFill/>
          <a:ln/>
        </p:spPr>
        <p:txBody>
          <a:bodyPr wrap="square" lIns="0" tIns="0" rIns="0" bIns="0" rtlCol="0" anchor="ctr"/>
          <a:lstStyle/>
          <a:p>
            <a:pPr marL="0" indent="0" algn="l">
              <a:buNone/>
            </a:pPr>
            <a:r>
              <a:rPr lang="en-US" sz="3000" dirty="0">
                <a:solidFill>
                  <a:srgbClr val="5BA4AF"/>
                </a:solidFill>
                <a:latin typeface="Arial" panose="020B0604020202020204" pitchFamily="34" charset="0"/>
                <a:ea typeface="Trebuchet MS" pitchFamily="34" charset="-122"/>
                <a:cs typeface="Arial" panose="020B0604020202020204" pitchFamily="34" charset="0"/>
              </a:rPr>
              <a:t>to Early Years Development</a:t>
            </a:r>
            <a:endParaRPr lang="en-US" sz="3000" dirty="0">
              <a:latin typeface="Arial" panose="020B0604020202020204" pitchFamily="34" charset="0"/>
              <a:cs typeface="Arial" panose="020B0604020202020204" pitchFamily="34" charset="0"/>
            </a:endParaRPr>
          </a:p>
        </p:txBody>
      </p:sp>
      <p:sp>
        <p:nvSpPr>
          <p:cNvPr id="8" name="Shape 6"/>
          <p:cNvSpPr/>
          <p:nvPr/>
        </p:nvSpPr>
        <p:spPr>
          <a:xfrm>
            <a:off x="347472" y="3163824"/>
            <a:ext cx="8412480" cy="36576"/>
          </a:xfrm>
          <a:prstGeom prst="rect">
            <a:avLst/>
          </a:prstGeom>
          <a:solidFill>
            <a:srgbClr val="5BA4AF"/>
          </a:solidFill>
          <a:ln w="12700">
            <a:solidFill>
              <a:srgbClr val="5BA4AF"/>
            </a:solidFill>
            <a:prstDash val="solid"/>
          </a:ln>
        </p:spPr>
        <p:txBody>
          <a:bodyPr/>
          <a:lstStyle/>
          <a:p>
            <a:endParaRPr lang="en-GB"/>
          </a:p>
        </p:txBody>
      </p:sp>
      <p:sp>
        <p:nvSpPr>
          <p:cNvPr id="9" name="Text 7"/>
          <p:cNvSpPr/>
          <p:nvPr/>
        </p:nvSpPr>
        <p:spPr>
          <a:xfrm>
            <a:off x="347472" y="3273552"/>
            <a:ext cx="8412480" cy="320040"/>
          </a:xfrm>
          <a:prstGeom prst="rect">
            <a:avLst/>
          </a:prstGeom>
          <a:noFill/>
          <a:ln/>
        </p:spPr>
        <p:txBody>
          <a:bodyPr wrap="square" lIns="0" tIns="0" rIns="0" bIns="0" rtlCol="0" anchor="ctr"/>
          <a:lstStyle/>
          <a:p>
            <a:pPr marL="0" indent="0" algn="l">
              <a:buNone/>
            </a:pPr>
            <a:r>
              <a:rPr lang="en-US" sz="1300" dirty="0">
                <a:solidFill>
                  <a:srgbClr val="C9E8EE"/>
                </a:solidFill>
                <a:latin typeface="Arial" panose="020B0604020202020204" pitchFamily="34" charset="0"/>
                <a:ea typeface="Calibri" pitchFamily="34" charset="-122"/>
                <a:cs typeface="Arial" panose="020B0604020202020204" pitchFamily="34" charset="0"/>
              </a:rPr>
              <a:t>Component 1 - Individual Presentation</a:t>
            </a:r>
            <a:endParaRPr lang="en-US" sz="1300" dirty="0">
              <a:latin typeface="Arial" panose="020B0604020202020204" pitchFamily="34" charset="0"/>
              <a:cs typeface="Arial" panose="020B0604020202020204" pitchFamily="34" charset="0"/>
            </a:endParaRPr>
          </a:p>
        </p:txBody>
      </p:sp>
      <p:sp>
        <p:nvSpPr>
          <p:cNvPr id="10" name="Text 8"/>
          <p:cNvSpPr/>
          <p:nvPr/>
        </p:nvSpPr>
        <p:spPr>
          <a:xfrm>
            <a:off x="347472" y="3749040"/>
            <a:ext cx="8412480" cy="347472"/>
          </a:xfrm>
          <a:prstGeom prst="rect">
            <a:avLst/>
          </a:prstGeom>
          <a:noFill/>
          <a:ln/>
        </p:spPr>
        <p:txBody>
          <a:bodyPr wrap="square" lIns="0" tIns="0" rIns="0" bIns="0" rtlCol="0" anchor="ctr"/>
          <a:lstStyle/>
          <a:p>
            <a:pPr marL="0" indent="0" algn="l">
              <a:buNone/>
            </a:pPr>
            <a:r>
              <a:rPr lang="en-US" sz="1300" dirty="0">
                <a:solidFill>
                  <a:srgbClr val="FFFFFF"/>
                </a:solidFill>
                <a:latin typeface="Arial" panose="020B0604020202020204" pitchFamily="34" charset="0"/>
                <a:ea typeface="Calibri" pitchFamily="34" charset="-122"/>
                <a:cs typeface="Arial" panose="020B0604020202020204" pitchFamily="34" charset="0"/>
              </a:rPr>
              <a:t>Elizabeth Nuworkpor  |  Student ID: 2508597</a:t>
            </a:r>
            <a:endParaRPr lang="en-US" sz="13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DABD8BAF-E888-AA12-85C8-AC80AB1DF0C6}"/>
              </a:ext>
            </a:extLst>
          </p:cNvPr>
          <p:cNvSpPr txBox="1"/>
          <p:nvPr/>
        </p:nvSpPr>
        <p:spPr>
          <a:xfrm>
            <a:off x="248281" y="4123338"/>
            <a:ext cx="2868067" cy="369332"/>
          </a:xfrm>
          <a:prstGeom prst="rect">
            <a:avLst/>
          </a:prstGeom>
          <a:noFill/>
        </p:spPr>
        <p:txBody>
          <a:bodyPr wrap="square" rtlCol="0">
            <a:spAutoFit/>
          </a:bodyPr>
          <a:lstStyle/>
          <a:p>
            <a:r>
              <a:rPr lang="en-GB" dirty="0">
                <a:solidFill>
                  <a:schemeClr val="bg1"/>
                </a:solidFill>
              </a:rPr>
              <a:t>Lecturer: Alice Clayton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E3A4A"/>
          </a:solidFill>
          <a:ln w="12700">
            <a:solidFill>
              <a:srgbClr val="1E3A4A"/>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Arial" panose="020B0604020202020204" pitchFamily="34" charset="0"/>
                <a:ea typeface="Trebuchet MS" pitchFamily="34" charset="-122"/>
                <a:cs typeface="Arial" panose="020B0604020202020204" pitchFamily="34" charset="0"/>
              </a:rPr>
              <a:t>Introduction</a:t>
            </a:r>
            <a:endParaRPr lang="en-US" sz="2200" dirty="0">
              <a:latin typeface="Arial" panose="020B0604020202020204" pitchFamily="34" charset="0"/>
              <a:cs typeface="Arial" panose="020B0604020202020204" pitchFamily="34" charset="0"/>
            </a:endParaRPr>
          </a:p>
        </p:txBody>
      </p:sp>
      <p:sp>
        <p:nvSpPr>
          <p:cNvPr id="4" name="Shape 2"/>
          <p:cNvSpPr/>
          <p:nvPr/>
        </p:nvSpPr>
        <p:spPr>
          <a:xfrm>
            <a:off x="274320" y="960120"/>
            <a:ext cx="4160520" cy="3931920"/>
          </a:xfrm>
          <a:prstGeom prst="rect">
            <a:avLst/>
          </a:prstGeom>
          <a:solidFill>
            <a:srgbClr val="EFF8FA"/>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5" name="Shape 3"/>
          <p:cNvSpPr/>
          <p:nvPr/>
        </p:nvSpPr>
        <p:spPr>
          <a:xfrm>
            <a:off x="274320" y="960120"/>
            <a:ext cx="4160520" cy="457200"/>
          </a:xfrm>
          <a:prstGeom prst="rect">
            <a:avLst/>
          </a:prstGeom>
          <a:solidFill>
            <a:srgbClr val="1E3A4A"/>
          </a:solidFill>
          <a:ln w="12700">
            <a:solidFill>
              <a:srgbClr val="1E3A4A"/>
            </a:solidFill>
            <a:prstDash val="solid"/>
          </a:ln>
        </p:spPr>
        <p:txBody>
          <a:bodyPr/>
          <a:lstStyle/>
          <a:p>
            <a:endParaRPr lang="en-GB"/>
          </a:p>
        </p:txBody>
      </p:sp>
      <p:sp>
        <p:nvSpPr>
          <p:cNvPr id="6" name="Text 4"/>
          <p:cNvSpPr/>
          <p:nvPr/>
        </p:nvSpPr>
        <p:spPr>
          <a:xfrm>
            <a:off x="274320" y="960120"/>
            <a:ext cx="4160520" cy="457200"/>
          </a:xfrm>
          <a:prstGeom prst="rect">
            <a:avLst/>
          </a:prstGeom>
          <a:noFill/>
          <a:ln/>
        </p:spPr>
        <p:txBody>
          <a:bodyPr wrap="square" lIns="50800" tIns="50800" rIns="50800" bIns="50800" rtlCol="0" anchor="ctr"/>
          <a:lstStyle/>
          <a:p>
            <a:pPr marL="0" indent="0" algn="ctr">
              <a:buNone/>
            </a:pPr>
            <a:r>
              <a:rPr lang="en-US" sz="1200" b="1" dirty="0">
                <a:solidFill>
                  <a:srgbClr val="FFFFFF"/>
                </a:solidFill>
                <a:latin typeface="Arial" panose="020B0604020202020204" pitchFamily="34" charset="0"/>
                <a:ea typeface="Trebuchet MS" pitchFamily="34" charset="-122"/>
                <a:cs typeface="Arial" panose="020B0604020202020204" pitchFamily="34" charset="0"/>
              </a:rPr>
              <a:t>What This Presentation Will Do</a:t>
            </a:r>
            <a:endParaRPr lang="en-US" sz="1200" dirty="0">
              <a:latin typeface="Arial" panose="020B0604020202020204" pitchFamily="34" charset="0"/>
              <a:cs typeface="Arial" panose="020B0604020202020204" pitchFamily="34" charset="0"/>
            </a:endParaRPr>
          </a:p>
        </p:txBody>
      </p:sp>
      <p:sp>
        <p:nvSpPr>
          <p:cNvPr id="7" name="Text 5"/>
          <p:cNvSpPr/>
          <p:nvPr/>
        </p:nvSpPr>
        <p:spPr>
          <a:xfrm>
            <a:off x="384048" y="1508760"/>
            <a:ext cx="3913632" cy="3246120"/>
          </a:xfrm>
          <a:prstGeom prst="rect">
            <a:avLst/>
          </a:prstGeom>
          <a:noFill/>
          <a:ln/>
        </p:spPr>
        <p:txBody>
          <a:bodyPr wrap="square" lIns="101600" tIns="101600" rIns="101600" bIns="101600" rtlCol="0" anchor="t"/>
          <a:lstStyle/>
          <a:p>
            <a:pPr marL="342900" indent="-342900" algn="l">
              <a:buSzPct val="100000"/>
              <a:buChar char="•"/>
            </a:pPr>
            <a:r>
              <a:rPr lang="en-US" sz="1200" dirty="0">
                <a:solidFill>
                  <a:srgbClr val="374151"/>
                </a:solidFill>
                <a:latin typeface="Arial" panose="020B0604020202020204" pitchFamily="34" charset="0"/>
                <a:ea typeface="Calibri" pitchFamily="34" charset="-122"/>
                <a:cs typeface="Arial" panose="020B0604020202020204" pitchFamily="34" charset="0"/>
              </a:rPr>
              <a:t>This project Introduces Piaget's Theory of Cognitive Development as the theoretical framework at work.</a:t>
            </a:r>
            <a:br>
              <a:rPr lang="en-US" sz="1200" dirty="0">
                <a:solidFill>
                  <a:srgbClr val="374151"/>
                </a:solidFill>
                <a:latin typeface="Arial" panose="020B0604020202020204" pitchFamily="34" charset="0"/>
                <a:ea typeface="Calibri" pitchFamily="34" charset="-122"/>
                <a:cs typeface="Arial" panose="020B0604020202020204" pitchFamily="34" charset="0"/>
              </a:rPr>
            </a:br>
            <a:endParaRPr lang="en-US" sz="1200" dirty="0">
              <a:latin typeface="Arial" panose="020B0604020202020204" pitchFamily="34" charset="0"/>
              <a:cs typeface="Arial" panose="020B0604020202020204" pitchFamily="34" charset="0"/>
            </a:endParaRPr>
          </a:p>
          <a:p>
            <a:pPr marL="342900" indent="-342900" algn="l">
              <a:buSzPct val="100000"/>
              <a:buChar char="•"/>
            </a:pPr>
            <a:r>
              <a:rPr lang="en-US" sz="1200" dirty="0">
                <a:solidFill>
                  <a:srgbClr val="374151"/>
                </a:solidFill>
                <a:latin typeface="Arial" panose="020B0604020202020204" pitchFamily="34" charset="0"/>
                <a:ea typeface="Calibri" pitchFamily="34" charset="-122"/>
                <a:cs typeface="Arial" panose="020B0604020202020204" pitchFamily="34" charset="0"/>
              </a:rPr>
              <a:t>Applies Piaget's key concepts to Isaac's developmental experiences.</a:t>
            </a:r>
            <a:br>
              <a:rPr lang="en-US" sz="1200" dirty="0">
                <a:solidFill>
                  <a:srgbClr val="374151"/>
                </a:solidFill>
                <a:latin typeface="Arial" panose="020B0604020202020204" pitchFamily="34" charset="0"/>
                <a:ea typeface="Calibri" pitchFamily="34" charset="-122"/>
                <a:cs typeface="Arial" panose="020B0604020202020204" pitchFamily="34" charset="0"/>
              </a:rPr>
            </a:br>
            <a:endParaRPr lang="en-US" sz="1200" dirty="0">
              <a:latin typeface="Arial" panose="020B0604020202020204" pitchFamily="34" charset="0"/>
              <a:cs typeface="Arial" panose="020B0604020202020204" pitchFamily="34" charset="0"/>
            </a:endParaRPr>
          </a:p>
          <a:p>
            <a:pPr marL="342900" indent="-342900" algn="l">
              <a:buSzPct val="100000"/>
              <a:buChar char="•"/>
            </a:pPr>
            <a:r>
              <a:rPr lang="en-US" sz="1200" dirty="0">
                <a:solidFill>
                  <a:srgbClr val="374151"/>
                </a:solidFill>
                <a:latin typeface="Arial" panose="020B0604020202020204" pitchFamily="34" charset="0"/>
                <a:ea typeface="Calibri" pitchFamily="34" charset="-122"/>
                <a:cs typeface="Arial" panose="020B0604020202020204" pitchFamily="34" charset="0"/>
              </a:rPr>
              <a:t>Proposes practical, theory-informed strategies to support Isaac at the Children's Centre.</a:t>
            </a:r>
            <a:br>
              <a:rPr lang="en-US" sz="1200" dirty="0">
                <a:solidFill>
                  <a:srgbClr val="374151"/>
                </a:solidFill>
                <a:latin typeface="Arial" panose="020B0604020202020204" pitchFamily="34" charset="0"/>
                <a:ea typeface="Calibri" pitchFamily="34" charset="-122"/>
                <a:cs typeface="Arial" panose="020B0604020202020204" pitchFamily="34" charset="0"/>
              </a:rPr>
            </a:br>
            <a:endParaRPr lang="en-US" sz="1200" dirty="0">
              <a:latin typeface="Arial" panose="020B0604020202020204" pitchFamily="34" charset="0"/>
              <a:cs typeface="Arial" panose="020B0604020202020204" pitchFamily="34" charset="0"/>
            </a:endParaRPr>
          </a:p>
          <a:p>
            <a:pPr marL="342900" indent="-342900" algn="l">
              <a:buSzPct val="100000"/>
              <a:buChar char="•"/>
            </a:pPr>
            <a:r>
              <a:rPr lang="en-US" sz="1200" dirty="0">
                <a:solidFill>
                  <a:srgbClr val="374151"/>
                </a:solidFill>
                <a:latin typeface="Arial" panose="020B0604020202020204" pitchFamily="34" charset="0"/>
                <a:ea typeface="Calibri" pitchFamily="34" charset="-122"/>
                <a:cs typeface="Arial" panose="020B0604020202020204" pitchFamily="34" charset="0"/>
              </a:rPr>
              <a:t>Discusses nature and nurture influences on Isaac's development.</a:t>
            </a:r>
            <a:br>
              <a:rPr lang="en-US" sz="1200" dirty="0">
                <a:solidFill>
                  <a:srgbClr val="374151"/>
                </a:solidFill>
                <a:latin typeface="Arial" panose="020B0604020202020204" pitchFamily="34" charset="0"/>
                <a:ea typeface="Calibri" pitchFamily="34" charset="-122"/>
                <a:cs typeface="Arial" panose="020B0604020202020204" pitchFamily="34" charset="0"/>
              </a:rPr>
            </a:br>
            <a:endParaRPr lang="en-US" sz="1200" dirty="0">
              <a:latin typeface="Arial" panose="020B0604020202020204" pitchFamily="34" charset="0"/>
              <a:cs typeface="Arial" panose="020B0604020202020204" pitchFamily="34" charset="0"/>
            </a:endParaRPr>
          </a:p>
          <a:p>
            <a:pPr marL="342900" indent="-342900" algn="l">
              <a:buSzPct val="100000"/>
              <a:buChar char="•"/>
            </a:pPr>
            <a:r>
              <a:rPr lang="en-US" sz="1200" dirty="0">
                <a:solidFill>
                  <a:srgbClr val="374151"/>
                </a:solidFill>
                <a:latin typeface="Arial" panose="020B0604020202020204" pitchFamily="34" charset="0"/>
                <a:ea typeface="Calibri" pitchFamily="34" charset="-122"/>
                <a:cs typeface="Arial" panose="020B0604020202020204" pitchFamily="34" charset="0"/>
              </a:rPr>
              <a:t>Critically evaluates Piaget's theory and considers an alternative perspective.</a:t>
            </a:r>
            <a:endParaRPr lang="en-US" sz="1200" dirty="0">
              <a:latin typeface="Arial" panose="020B0604020202020204" pitchFamily="34" charset="0"/>
              <a:cs typeface="Arial" panose="020B0604020202020204" pitchFamily="34" charset="0"/>
            </a:endParaRPr>
          </a:p>
        </p:txBody>
      </p:sp>
      <p:sp>
        <p:nvSpPr>
          <p:cNvPr id="8" name="Shape 6"/>
          <p:cNvSpPr/>
          <p:nvPr/>
        </p:nvSpPr>
        <p:spPr>
          <a:xfrm>
            <a:off x="4709160" y="960120"/>
            <a:ext cx="4160520" cy="3931920"/>
          </a:xfrm>
          <a:prstGeom prst="rect">
            <a:avLst/>
          </a:prstGeom>
          <a:solidFill>
            <a:srgbClr val="EFF8FA"/>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7"/>
          <p:cNvSpPr/>
          <p:nvPr/>
        </p:nvSpPr>
        <p:spPr>
          <a:xfrm>
            <a:off x="4709160" y="960120"/>
            <a:ext cx="4160520" cy="457200"/>
          </a:xfrm>
          <a:prstGeom prst="rect">
            <a:avLst/>
          </a:prstGeom>
          <a:solidFill>
            <a:srgbClr val="028090"/>
          </a:solidFill>
          <a:ln w="12700">
            <a:solidFill>
              <a:srgbClr val="028090"/>
            </a:solidFill>
            <a:prstDash val="solid"/>
          </a:ln>
        </p:spPr>
        <p:txBody>
          <a:bodyPr/>
          <a:lstStyle/>
          <a:p>
            <a:endParaRPr lang="en-GB"/>
          </a:p>
        </p:txBody>
      </p:sp>
      <p:sp>
        <p:nvSpPr>
          <p:cNvPr id="10" name="Text 8"/>
          <p:cNvSpPr/>
          <p:nvPr/>
        </p:nvSpPr>
        <p:spPr>
          <a:xfrm>
            <a:off x="4709160" y="960120"/>
            <a:ext cx="4160520" cy="457200"/>
          </a:xfrm>
          <a:prstGeom prst="rect">
            <a:avLst/>
          </a:prstGeom>
          <a:noFill/>
          <a:ln/>
        </p:spPr>
        <p:txBody>
          <a:bodyPr wrap="square" lIns="50800" tIns="50800" rIns="50800" bIns="50800" rtlCol="0" anchor="ctr"/>
          <a:lstStyle/>
          <a:p>
            <a:pPr marL="0" indent="0" algn="ctr">
              <a:buNone/>
            </a:pPr>
            <a:r>
              <a:rPr lang="en-US" sz="1200" b="1" dirty="0">
                <a:solidFill>
                  <a:srgbClr val="FFFFFF"/>
                </a:solidFill>
                <a:latin typeface="Arial" panose="020B0604020202020204" pitchFamily="34" charset="0"/>
                <a:ea typeface="Trebuchet MS" pitchFamily="34" charset="-122"/>
                <a:cs typeface="Arial" panose="020B0604020202020204" pitchFamily="34" charset="0"/>
              </a:rPr>
              <a:t>Key Issues: Isaac, Age 4</a:t>
            </a:r>
            <a:endParaRPr lang="en-US" sz="1200" dirty="0">
              <a:latin typeface="Arial" panose="020B0604020202020204" pitchFamily="34" charset="0"/>
              <a:cs typeface="Arial" panose="020B0604020202020204" pitchFamily="34" charset="0"/>
            </a:endParaRPr>
          </a:p>
        </p:txBody>
      </p:sp>
      <p:sp>
        <p:nvSpPr>
          <p:cNvPr id="11" name="Text 9"/>
          <p:cNvSpPr/>
          <p:nvPr/>
        </p:nvSpPr>
        <p:spPr>
          <a:xfrm>
            <a:off x="4818888" y="1508760"/>
            <a:ext cx="3913632" cy="3246120"/>
          </a:xfrm>
          <a:prstGeom prst="rect">
            <a:avLst/>
          </a:prstGeom>
          <a:noFill/>
          <a:ln/>
        </p:spPr>
        <p:txBody>
          <a:bodyPr wrap="square" lIns="101600" tIns="101600" rIns="101600" bIns="101600" rtlCol="0" anchor="t"/>
          <a:lstStyle/>
          <a:p>
            <a:pPr marL="342900" indent="-342900" algn="l">
              <a:buSzPct val="100000"/>
              <a:buChar char="•"/>
            </a:pPr>
            <a:r>
              <a:rPr lang="en-US" sz="1200" dirty="0">
                <a:solidFill>
                  <a:srgbClr val="374151"/>
                </a:solidFill>
                <a:latin typeface="Arial" panose="020B0604020202020204" pitchFamily="34" charset="0"/>
                <a:ea typeface="Calibri" pitchFamily="34" charset="-122"/>
                <a:cs typeface="Arial" panose="020B0604020202020204" pitchFamily="34" charset="0"/>
              </a:rPr>
              <a:t>Mother experiencing post-natal depression with limited social support.</a:t>
            </a:r>
            <a:br>
              <a:rPr lang="en-US" sz="1200" dirty="0">
                <a:solidFill>
                  <a:srgbClr val="374151"/>
                </a:solidFill>
                <a:latin typeface="Arial" panose="020B0604020202020204" pitchFamily="34" charset="0"/>
                <a:ea typeface="Calibri" pitchFamily="34" charset="-122"/>
                <a:cs typeface="Arial" panose="020B0604020202020204" pitchFamily="34" charset="0"/>
              </a:rPr>
            </a:br>
            <a:endParaRPr lang="en-US" sz="1200" dirty="0">
              <a:latin typeface="Arial" panose="020B0604020202020204" pitchFamily="34" charset="0"/>
              <a:cs typeface="Arial" panose="020B0604020202020204" pitchFamily="34" charset="0"/>
            </a:endParaRPr>
          </a:p>
          <a:p>
            <a:pPr marL="342900" indent="-342900" algn="l">
              <a:buSzPct val="100000"/>
              <a:buChar char="•"/>
            </a:pPr>
            <a:r>
              <a:rPr lang="en-US" sz="1200" dirty="0">
                <a:solidFill>
                  <a:srgbClr val="374151"/>
                </a:solidFill>
                <a:latin typeface="Arial" panose="020B0604020202020204" pitchFamily="34" charset="0"/>
                <a:ea typeface="Calibri" pitchFamily="34" charset="-122"/>
                <a:cs typeface="Arial" panose="020B0604020202020204" pitchFamily="34" charset="0"/>
              </a:rPr>
              <a:t>Family recently relocated to London from another part of the UK.</a:t>
            </a:r>
            <a:br>
              <a:rPr lang="en-US" sz="1200" dirty="0">
                <a:solidFill>
                  <a:srgbClr val="374151"/>
                </a:solidFill>
                <a:latin typeface="Arial" panose="020B0604020202020204" pitchFamily="34" charset="0"/>
                <a:ea typeface="Calibri" pitchFamily="34" charset="-122"/>
                <a:cs typeface="Arial" panose="020B0604020202020204" pitchFamily="34" charset="0"/>
              </a:rPr>
            </a:br>
            <a:endParaRPr lang="en-US" sz="1200" dirty="0">
              <a:latin typeface="Arial" panose="020B0604020202020204" pitchFamily="34" charset="0"/>
              <a:cs typeface="Arial" panose="020B0604020202020204" pitchFamily="34" charset="0"/>
            </a:endParaRPr>
          </a:p>
          <a:p>
            <a:pPr marL="342900" indent="-342900" algn="l">
              <a:buSzPct val="100000"/>
              <a:buChar char="•"/>
            </a:pPr>
            <a:r>
              <a:rPr lang="en-US" sz="1200" dirty="0">
                <a:solidFill>
                  <a:srgbClr val="374151"/>
                </a:solidFill>
                <a:latin typeface="Arial" panose="020B0604020202020204" pitchFamily="34" charset="0"/>
                <a:ea typeface="Calibri" pitchFamily="34" charset="-122"/>
                <a:cs typeface="Arial" panose="020B0604020202020204" pitchFamily="34" charset="0"/>
              </a:rPr>
              <a:t>Disrupted childcare arrangements over the past two years.</a:t>
            </a:r>
            <a:br>
              <a:rPr lang="en-US" sz="1200" dirty="0">
                <a:solidFill>
                  <a:srgbClr val="374151"/>
                </a:solidFill>
                <a:latin typeface="Arial" panose="020B0604020202020204" pitchFamily="34" charset="0"/>
                <a:ea typeface="Calibri" pitchFamily="34" charset="-122"/>
                <a:cs typeface="Arial" panose="020B0604020202020204" pitchFamily="34" charset="0"/>
              </a:rPr>
            </a:br>
            <a:endParaRPr lang="en-US" sz="1200" dirty="0">
              <a:latin typeface="Arial" panose="020B0604020202020204" pitchFamily="34" charset="0"/>
              <a:cs typeface="Arial" panose="020B0604020202020204" pitchFamily="34" charset="0"/>
            </a:endParaRPr>
          </a:p>
          <a:p>
            <a:pPr marL="342900" indent="-342900" algn="l">
              <a:buSzPct val="100000"/>
              <a:buChar char="•"/>
            </a:pPr>
            <a:r>
              <a:rPr lang="en-US" sz="1200" dirty="0">
                <a:solidFill>
                  <a:srgbClr val="374151"/>
                </a:solidFill>
                <a:latin typeface="Arial" panose="020B0604020202020204" pitchFamily="34" charset="0"/>
                <a:ea typeface="Calibri" pitchFamily="34" charset="-122"/>
                <a:cs typeface="Arial" panose="020B0604020202020204" pitchFamily="34" charset="0"/>
              </a:rPr>
              <a:t>Delayed language development observed by Centre staff.</a:t>
            </a:r>
            <a:br>
              <a:rPr lang="en-US" sz="1200" dirty="0">
                <a:solidFill>
                  <a:srgbClr val="374151"/>
                </a:solidFill>
                <a:latin typeface="Arial" panose="020B0604020202020204" pitchFamily="34" charset="0"/>
                <a:ea typeface="Calibri" pitchFamily="34" charset="-122"/>
                <a:cs typeface="Arial" panose="020B0604020202020204" pitchFamily="34" charset="0"/>
              </a:rPr>
            </a:br>
            <a:endParaRPr lang="en-US" sz="1200" dirty="0">
              <a:latin typeface="Arial" panose="020B0604020202020204" pitchFamily="34" charset="0"/>
              <a:cs typeface="Arial" panose="020B0604020202020204" pitchFamily="34" charset="0"/>
            </a:endParaRPr>
          </a:p>
          <a:p>
            <a:pPr marL="342900" indent="-342900" algn="l">
              <a:buSzPct val="100000"/>
              <a:buChar char="•"/>
            </a:pPr>
            <a:r>
              <a:rPr lang="en-US" sz="1200" dirty="0">
                <a:solidFill>
                  <a:srgbClr val="374151"/>
                </a:solidFill>
                <a:latin typeface="Arial" panose="020B0604020202020204" pitchFamily="34" charset="0"/>
                <a:ea typeface="Calibri" pitchFamily="34" charset="-122"/>
                <a:cs typeface="Arial" panose="020B0604020202020204" pitchFamily="34" charset="0"/>
              </a:rPr>
              <a:t>Withdrawn in free play, distressed during separation, struggles in group activities.</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E3A4A"/>
          </a:solidFill>
          <a:ln w="12700">
            <a:solidFill>
              <a:srgbClr val="1E3A4A"/>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Arial" panose="020B0604020202020204" pitchFamily="34" charset="0"/>
                <a:ea typeface="Trebuchet MS" pitchFamily="34" charset="-122"/>
                <a:cs typeface="Arial" panose="020B0604020202020204" pitchFamily="34" charset="0"/>
              </a:rPr>
              <a:t>Piaget's Theory of Cognitive Development</a:t>
            </a:r>
            <a:endParaRPr lang="en-US" sz="2200" dirty="0">
              <a:latin typeface="Arial" panose="020B0604020202020204" pitchFamily="34" charset="0"/>
              <a:cs typeface="Arial" panose="020B0604020202020204" pitchFamily="34" charset="0"/>
            </a:endParaRPr>
          </a:p>
        </p:txBody>
      </p:sp>
      <p:sp>
        <p:nvSpPr>
          <p:cNvPr id="4" name="Text 2"/>
          <p:cNvSpPr/>
          <p:nvPr/>
        </p:nvSpPr>
        <p:spPr>
          <a:xfrm>
            <a:off x="274320" y="790592"/>
            <a:ext cx="8595360" cy="324975"/>
          </a:xfrm>
          <a:prstGeom prst="rect">
            <a:avLst/>
          </a:prstGeom>
          <a:noFill/>
          <a:ln/>
        </p:spPr>
        <p:txBody>
          <a:bodyPr wrap="square" lIns="0" tIns="0" rIns="0" bIns="0" rtlCol="0" anchor="ctr"/>
          <a:lstStyle/>
          <a:p>
            <a:pPr marL="0" indent="0" algn="l">
              <a:buNone/>
            </a:pPr>
            <a:r>
              <a:rPr lang="en-US" sz="1200" dirty="0">
                <a:solidFill>
                  <a:srgbClr val="6B7280"/>
                </a:solidFill>
                <a:latin typeface="Arial" panose="020B0604020202020204" pitchFamily="34" charset="0"/>
                <a:ea typeface="Calibri" pitchFamily="34" charset="-122"/>
                <a:cs typeface="Arial" panose="020B0604020202020204" pitchFamily="34" charset="0"/>
              </a:rPr>
              <a:t>Piaget called his study of how intelligence changes as children grow 'genetic epistemology’ - cognitive development progresses through hierarchical, qualitatively different stages (Gross, 2020).</a:t>
            </a:r>
            <a:endParaRPr lang="en-US" sz="1200" dirty="0">
              <a:latin typeface="Arial" panose="020B0604020202020204" pitchFamily="34" charset="0"/>
              <a:cs typeface="Arial" panose="020B0604020202020204" pitchFamily="34" charset="0"/>
            </a:endParaRPr>
          </a:p>
        </p:txBody>
      </p:sp>
      <p:sp>
        <p:nvSpPr>
          <p:cNvPr id="5" name="Text 3"/>
          <p:cNvSpPr/>
          <p:nvPr/>
        </p:nvSpPr>
        <p:spPr>
          <a:xfrm>
            <a:off x="274320" y="1120140"/>
            <a:ext cx="4160520" cy="292608"/>
          </a:xfrm>
          <a:prstGeom prst="rect">
            <a:avLst/>
          </a:prstGeom>
          <a:noFill/>
          <a:ln/>
        </p:spPr>
        <p:txBody>
          <a:bodyPr wrap="square" rtlCol="0" anchor="ctr"/>
          <a:lstStyle/>
          <a:p>
            <a:pPr marL="0" indent="0" algn="l">
              <a:buNone/>
            </a:pPr>
            <a:r>
              <a:rPr lang="en-US" sz="1200" b="1" dirty="0">
                <a:solidFill>
                  <a:srgbClr val="028090"/>
                </a:solidFill>
                <a:latin typeface="Arial" panose="020B0604020202020204" pitchFamily="34" charset="0"/>
                <a:ea typeface="Trebuchet MS" pitchFamily="34" charset="-122"/>
                <a:cs typeface="Arial" panose="020B0604020202020204" pitchFamily="34" charset="0"/>
              </a:rPr>
              <a:t>Core Concepts</a:t>
            </a:r>
            <a:endParaRPr lang="en-US" sz="1200" dirty="0">
              <a:latin typeface="Arial" panose="020B0604020202020204" pitchFamily="34" charset="0"/>
              <a:cs typeface="Arial" panose="020B0604020202020204" pitchFamily="34" charset="0"/>
            </a:endParaRPr>
          </a:p>
        </p:txBody>
      </p:sp>
      <p:sp>
        <p:nvSpPr>
          <p:cNvPr id="6" name="Text 4"/>
          <p:cNvSpPr/>
          <p:nvPr/>
        </p:nvSpPr>
        <p:spPr>
          <a:xfrm>
            <a:off x="4709160" y="1161288"/>
            <a:ext cx="2788920" cy="292608"/>
          </a:xfrm>
          <a:prstGeom prst="rect">
            <a:avLst/>
          </a:prstGeom>
          <a:noFill/>
          <a:ln/>
        </p:spPr>
        <p:txBody>
          <a:bodyPr wrap="square" rtlCol="0" anchor="ctr"/>
          <a:lstStyle/>
          <a:p>
            <a:pPr marL="0" indent="0" algn="l">
              <a:buNone/>
            </a:pPr>
            <a:r>
              <a:rPr lang="en-US" sz="1200" b="1" dirty="0">
                <a:solidFill>
                  <a:srgbClr val="028090"/>
                </a:solidFill>
                <a:latin typeface="Arial" panose="020B0604020202020204" pitchFamily="34" charset="0"/>
                <a:ea typeface="Trebuchet MS" pitchFamily="34" charset="-122"/>
                <a:cs typeface="Arial" panose="020B0604020202020204" pitchFamily="34" charset="0"/>
              </a:rPr>
              <a:t>The Four Stages</a:t>
            </a:r>
            <a:endParaRPr lang="en-US" sz="1200" dirty="0">
              <a:latin typeface="Arial" panose="020B0604020202020204" pitchFamily="34" charset="0"/>
              <a:cs typeface="Arial" panose="020B0604020202020204" pitchFamily="34" charset="0"/>
            </a:endParaRPr>
          </a:p>
        </p:txBody>
      </p:sp>
      <p:pic>
        <p:nvPicPr>
          <p:cNvPr id="7" name="Image 0" descr="Jean Piaget, Swiss developmental psychologist"/>
          <p:cNvPicPr>
            <a:picLocks noChangeAspect="1"/>
          </p:cNvPicPr>
          <p:nvPr/>
        </p:nvPicPr>
        <p:blipFill>
          <a:blip r:embed="rId3"/>
          <a:stretch>
            <a:fillRect/>
          </a:stretch>
        </p:blipFill>
        <p:spPr>
          <a:xfrm>
            <a:off x="7498080" y="1143000"/>
            <a:ext cx="1417320" cy="1773936"/>
          </a:xfrm>
          <a:prstGeom prst="ellipse">
            <a:avLst/>
          </a:prstGeom>
        </p:spPr>
      </p:pic>
      <p:sp>
        <p:nvSpPr>
          <p:cNvPr id="8" name="Text 5"/>
          <p:cNvSpPr/>
          <p:nvPr/>
        </p:nvSpPr>
        <p:spPr>
          <a:xfrm>
            <a:off x="7388352" y="2944368"/>
            <a:ext cx="1645920" cy="274320"/>
          </a:xfrm>
          <a:prstGeom prst="rect">
            <a:avLst/>
          </a:prstGeom>
          <a:noFill/>
          <a:ln/>
        </p:spPr>
        <p:txBody>
          <a:bodyPr wrap="square" lIns="0" tIns="0" rIns="0" bIns="0" rtlCol="0" anchor="ctr"/>
          <a:lstStyle/>
          <a:p>
            <a:pPr marL="0" indent="0" algn="ctr">
              <a:buNone/>
            </a:pPr>
            <a:r>
              <a:rPr lang="en-US" sz="800" i="1" dirty="0">
                <a:solidFill>
                  <a:srgbClr val="6B7280"/>
                </a:solidFill>
                <a:latin typeface="Arial" panose="020B0604020202020204" pitchFamily="34" charset="0"/>
                <a:ea typeface="Calibri" pitchFamily="34" charset="-122"/>
                <a:cs typeface="Arial" panose="020B0604020202020204" pitchFamily="34" charset="0"/>
              </a:rPr>
              <a:t>Jean Piaget (1896–1980)</a:t>
            </a:r>
            <a:endParaRPr lang="en-US" sz="800" dirty="0">
              <a:latin typeface="Arial" panose="020B0604020202020204" pitchFamily="34" charset="0"/>
              <a:cs typeface="Arial" panose="020B0604020202020204" pitchFamily="34" charset="0"/>
            </a:endParaRPr>
          </a:p>
        </p:txBody>
      </p:sp>
      <p:sp>
        <p:nvSpPr>
          <p:cNvPr id="9" name="Shape 6"/>
          <p:cNvSpPr/>
          <p:nvPr/>
        </p:nvSpPr>
        <p:spPr>
          <a:xfrm>
            <a:off x="288854" y="1400455"/>
            <a:ext cx="4160520" cy="822960"/>
          </a:xfrm>
          <a:prstGeom prst="rect">
            <a:avLst/>
          </a:prstGeom>
          <a:solidFill>
            <a:srgbClr val="EFF8FA"/>
          </a:solidFill>
          <a:ln w="12700">
            <a:solidFill>
              <a:srgbClr val="C9E8EE"/>
            </a:solidFill>
            <a:prstDash val="solid"/>
          </a:ln>
          <a:effectLst>
            <a:outerShdw blurRad="63500" dist="25400" dir="8100000" algn="bl" rotWithShape="0">
              <a:srgbClr val="000000">
                <a:alpha val="8000"/>
              </a:srgbClr>
            </a:outerShdw>
          </a:effectLst>
        </p:spPr>
        <p:txBody>
          <a:bodyPr/>
          <a:lstStyle/>
          <a:p>
            <a:endParaRPr lang="en-GB"/>
          </a:p>
        </p:txBody>
      </p:sp>
      <p:sp>
        <p:nvSpPr>
          <p:cNvPr id="10" name="Shape 7"/>
          <p:cNvSpPr/>
          <p:nvPr/>
        </p:nvSpPr>
        <p:spPr>
          <a:xfrm>
            <a:off x="288854" y="1400455"/>
            <a:ext cx="109728" cy="822960"/>
          </a:xfrm>
          <a:prstGeom prst="rect">
            <a:avLst/>
          </a:prstGeom>
          <a:solidFill>
            <a:srgbClr val="028090"/>
          </a:solidFill>
          <a:ln w="12700">
            <a:solidFill>
              <a:srgbClr val="028090"/>
            </a:solidFill>
            <a:prstDash val="solid"/>
          </a:ln>
        </p:spPr>
        <p:txBody>
          <a:bodyPr/>
          <a:lstStyle/>
          <a:p>
            <a:endParaRPr lang="en-GB"/>
          </a:p>
        </p:txBody>
      </p:sp>
      <p:sp>
        <p:nvSpPr>
          <p:cNvPr id="11" name="Text 8"/>
          <p:cNvSpPr/>
          <p:nvPr/>
        </p:nvSpPr>
        <p:spPr>
          <a:xfrm>
            <a:off x="398582" y="1388132"/>
            <a:ext cx="3840480" cy="274320"/>
          </a:xfrm>
          <a:prstGeom prst="rect">
            <a:avLst/>
          </a:prstGeom>
          <a:noFill/>
          <a:ln/>
        </p:spPr>
        <p:txBody>
          <a:bodyPr wrap="square" lIns="50800" tIns="50800" rIns="50800" bIns="50800" rtlCol="0" anchor="ctr"/>
          <a:lstStyle/>
          <a:p>
            <a:pPr marL="0" indent="0" algn="l">
              <a:buNone/>
            </a:pPr>
            <a:r>
              <a:rPr lang="en-US" sz="1200" b="1" dirty="0">
                <a:solidFill>
                  <a:srgbClr val="1E3A4A"/>
                </a:solidFill>
                <a:latin typeface="Arial" panose="020B0604020202020204" pitchFamily="34" charset="0"/>
                <a:ea typeface="Trebuchet MS" pitchFamily="34" charset="-122"/>
                <a:cs typeface="Arial" panose="020B0604020202020204" pitchFamily="34" charset="0"/>
              </a:rPr>
              <a:t>Schemas</a:t>
            </a:r>
            <a:endParaRPr lang="en-US" sz="1200" dirty="0">
              <a:latin typeface="Arial" panose="020B0604020202020204" pitchFamily="34" charset="0"/>
              <a:cs typeface="Arial" panose="020B0604020202020204" pitchFamily="34" charset="0"/>
            </a:endParaRPr>
          </a:p>
        </p:txBody>
      </p:sp>
      <p:sp>
        <p:nvSpPr>
          <p:cNvPr id="12" name="Text 9"/>
          <p:cNvSpPr/>
          <p:nvPr/>
        </p:nvSpPr>
        <p:spPr>
          <a:xfrm>
            <a:off x="398582" y="1650492"/>
            <a:ext cx="3840480" cy="539496"/>
          </a:xfrm>
          <a:prstGeom prst="rect">
            <a:avLst/>
          </a:prstGeom>
          <a:noFill/>
          <a:ln/>
        </p:spPr>
        <p:txBody>
          <a:bodyPr wrap="square" lIns="50800" tIns="50800" rIns="50800" bIns="50800" rtlCol="0" anchor="t"/>
          <a:lstStyle/>
          <a:p>
            <a:pPr marL="0" indent="0" algn="l">
              <a:buNone/>
            </a:pPr>
            <a:r>
              <a:rPr lang="en-US" sz="1000" dirty="0">
                <a:solidFill>
                  <a:srgbClr val="374151"/>
                </a:solidFill>
                <a:latin typeface="Arial" panose="020B0604020202020204" pitchFamily="34" charset="0"/>
                <a:ea typeface="Calibri" pitchFamily="34" charset="-122"/>
                <a:cs typeface="Arial" panose="020B0604020202020204" pitchFamily="34" charset="0"/>
              </a:rPr>
              <a:t>The basic building block of intelligent behavior - mental structures that organise past experiences and provide a way of understanding future experiences (Gross, 2020; Piaget, 1952).</a:t>
            </a:r>
            <a:endParaRPr lang="en-US" sz="1000" dirty="0">
              <a:latin typeface="Arial" panose="020B0604020202020204" pitchFamily="34" charset="0"/>
              <a:cs typeface="Arial" panose="020B0604020202020204" pitchFamily="34" charset="0"/>
            </a:endParaRPr>
          </a:p>
        </p:txBody>
      </p:sp>
      <p:sp>
        <p:nvSpPr>
          <p:cNvPr id="13" name="Shape 10"/>
          <p:cNvSpPr/>
          <p:nvPr/>
        </p:nvSpPr>
        <p:spPr>
          <a:xfrm>
            <a:off x="269748" y="2314552"/>
            <a:ext cx="4160520" cy="822960"/>
          </a:xfrm>
          <a:prstGeom prst="rect">
            <a:avLst/>
          </a:prstGeom>
          <a:solidFill>
            <a:srgbClr val="EFF8FA"/>
          </a:solidFill>
          <a:ln w="12700">
            <a:solidFill>
              <a:srgbClr val="C9E8EE"/>
            </a:solidFill>
            <a:prstDash val="solid"/>
          </a:ln>
          <a:effectLst>
            <a:outerShdw blurRad="63500" dist="25400" dir="8100000" algn="bl" rotWithShape="0">
              <a:srgbClr val="000000">
                <a:alpha val="8000"/>
              </a:srgbClr>
            </a:outerShdw>
          </a:effectLst>
        </p:spPr>
        <p:txBody>
          <a:bodyPr/>
          <a:lstStyle/>
          <a:p>
            <a:endParaRPr lang="en-GB"/>
          </a:p>
        </p:txBody>
      </p:sp>
      <p:sp>
        <p:nvSpPr>
          <p:cNvPr id="14" name="Shape 11"/>
          <p:cNvSpPr/>
          <p:nvPr/>
        </p:nvSpPr>
        <p:spPr>
          <a:xfrm>
            <a:off x="269748" y="2314552"/>
            <a:ext cx="109728" cy="822960"/>
          </a:xfrm>
          <a:prstGeom prst="rect">
            <a:avLst/>
          </a:prstGeom>
          <a:solidFill>
            <a:srgbClr val="028595"/>
          </a:solidFill>
          <a:ln w="12700">
            <a:solidFill>
              <a:srgbClr val="028595"/>
            </a:solidFill>
            <a:prstDash val="solid"/>
          </a:ln>
        </p:spPr>
        <p:txBody>
          <a:bodyPr/>
          <a:lstStyle/>
          <a:p>
            <a:endParaRPr lang="en-GB"/>
          </a:p>
        </p:txBody>
      </p:sp>
      <p:sp>
        <p:nvSpPr>
          <p:cNvPr id="15" name="Text 12"/>
          <p:cNvSpPr/>
          <p:nvPr/>
        </p:nvSpPr>
        <p:spPr>
          <a:xfrm>
            <a:off x="452628" y="2369416"/>
            <a:ext cx="3840480" cy="274320"/>
          </a:xfrm>
          <a:prstGeom prst="rect">
            <a:avLst/>
          </a:prstGeom>
          <a:noFill/>
          <a:ln/>
        </p:spPr>
        <p:txBody>
          <a:bodyPr wrap="square" lIns="50800" tIns="50800" rIns="50800" bIns="50800" rtlCol="0" anchor="ctr"/>
          <a:lstStyle/>
          <a:p>
            <a:pPr marL="0" indent="0" algn="l">
              <a:buNone/>
            </a:pPr>
            <a:r>
              <a:rPr lang="en-US" sz="1200" b="1" dirty="0">
                <a:solidFill>
                  <a:srgbClr val="1E3A4A"/>
                </a:solidFill>
                <a:latin typeface="Arial" panose="020B0604020202020204" pitchFamily="34" charset="0"/>
                <a:ea typeface="Trebuchet MS" pitchFamily="34" charset="-122"/>
                <a:cs typeface="Arial" panose="020B0604020202020204" pitchFamily="34" charset="0"/>
              </a:rPr>
              <a:t>Assimilation</a:t>
            </a:r>
            <a:endParaRPr lang="en-US" sz="1200" dirty="0">
              <a:latin typeface="Arial" panose="020B0604020202020204" pitchFamily="34" charset="0"/>
              <a:cs typeface="Arial" panose="020B0604020202020204" pitchFamily="34" charset="0"/>
            </a:endParaRPr>
          </a:p>
        </p:txBody>
      </p:sp>
      <p:sp>
        <p:nvSpPr>
          <p:cNvPr id="16" name="Text 13"/>
          <p:cNvSpPr/>
          <p:nvPr/>
        </p:nvSpPr>
        <p:spPr>
          <a:xfrm>
            <a:off x="452628" y="2643736"/>
            <a:ext cx="3840480" cy="420624"/>
          </a:xfrm>
          <a:prstGeom prst="rect">
            <a:avLst/>
          </a:prstGeom>
          <a:noFill/>
          <a:ln/>
        </p:spPr>
        <p:txBody>
          <a:bodyPr wrap="square" lIns="50800" tIns="50800" rIns="50800" bIns="50800" rtlCol="0" anchor="t"/>
          <a:lstStyle/>
          <a:p>
            <a:pPr marL="0" indent="0" algn="l">
              <a:buNone/>
            </a:pPr>
            <a:r>
              <a:rPr lang="en-US" sz="1000" dirty="0">
                <a:solidFill>
                  <a:srgbClr val="374151"/>
                </a:solidFill>
                <a:latin typeface="Arial" panose="020B0604020202020204" pitchFamily="34" charset="0"/>
                <a:ea typeface="Calibri" pitchFamily="34" charset="-122"/>
                <a:cs typeface="Arial" panose="020B0604020202020204" pitchFamily="34" charset="0"/>
              </a:rPr>
              <a:t>Fitting new information into existing schemas without altering them</a:t>
            </a:r>
            <a:r>
              <a:rPr lang="en-US" sz="1000" dirty="0">
                <a:solidFill>
                  <a:srgbClr val="374151"/>
                </a:solidFill>
                <a:latin typeface="Calibri" pitchFamily="34" charset="0"/>
                <a:ea typeface="Calibri" pitchFamily="34" charset="-122"/>
                <a:cs typeface="Calibri" pitchFamily="34" charset="-120"/>
              </a:rPr>
              <a:t>.</a:t>
            </a:r>
            <a:endParaRPr lang="en-US" sz="1000" dirty="0"/>
          </a:p>
        </p:txBody>
      </p:sp>
      <p:sp>
        <p:nvSpPr>
          <p:cNvPr id="17" name="Shape 14"/>
          <p:cNvSpPr/>
          <p:nvPr/>
        </p:nvSpPr>
        <p:spPr>
          <a:xfrm>
            <a:off x="269748" y="3264408"/>
            <a:ext cx="4160520" cy="822960"/>
          </a:xfrm>
          <a:prstGeom prst="rect">
            <a:avLst/>
          </a:prstGeom>
          <a:solidFill>
            <a:srgbClr val="EFF8FA"/>
          </a:solidFill>
          <a:ln w="12700">
            <a:solidFill>
              <a:srgbClr val="C9E8EE"/>
            </a:solidFill>
            <a:prstDash val="solid"/>
          </a:ln>
          <a:effectLst>
            <a:outerShdw blurRad="63500" dist="25400" dir="8100000" algn="bl" rotWithShape="0">
              <a:srgbClr val="000000">
                <a:alpha val="8000"/>
              </a:srgbClr>
            </a:outerShdw>
          </a:effectLst>
        </p:spPr>
        <p:txBody>
          <a:bodyPr/>
          <a:lstStyle/>
          <a:p>
            <a:endParaRPr lang="en-GB"/>
          </a:p>
        </p:txBody>
      </p:sp>
      <p:sp>
        <p:nvSpPr>
          <p:cNvPr id="18" name="Shape 15"/>
          <p:cNvSpPr/>
          <p:nvPr/>
        </p:nvSpPr>
        <p:spPr>
          <a:xfrm>
            <a:off x="269748" y="3264408"/>
            <a:ext cx="109728" cy="822960"/>
          </a:xfrm>
          <a:prstGeom prst="rect">
            <a:avLst/>
          </a:prstGeom>
          <a:solidFill>
            <a:srgbClr val="5BA4AF"/>
          </a:solidFill>
          <a:ln w="12700">
            <a:solidFill>
              <a:srgbClr val="5BA4AF"/>
            </a:solidFill>
            <a:prstDash val="solid"/>
          </a:ln>
        </p:spPr>
        <p:txBody>
          <a:bodyPr/>
          <a:lstStyle/>
          <a:p>
            <a:endParaRPr lang="en-GB"/>
          </a:p>
        </p:txBody>
      </p:sp>
      <p:sp>
        <p:nvSpPr>
          <p:cNvPr id="19" name="Text 16"/>
          <p:cNvSpPr/>
          <p:nvPr/>
        </p:nvSpPr>
        <p:spPr>
          <a:xfrm>
            <a:off x="452628" y="3319272"/>
            <a:ext cx="3840480" cy="274320"/>
          </a:xfrm>
          <a:prstGeom prst="rect">
            <a:avLst/>
          </a:prstGeom>
          <a:noFill/>
          <a:ln/>
        </p:spPr>
        <p:txBody>
          <a:bodyPr wrap="square" lIns="50800" tIns="50800" rIns="50800" bIns="50800" rtlCol="0" anchor="ctr"/>
          <a:lstStyle/>
          <a:p>
            <a:pPr marL="0" indent="0" algn="l">
              <a:buNone/>
            </a:pPr>
            <a:r>
              <a:rPr lang="en-US" sz="1200" b="1" dirty="0">
                <a:solidFill>
                  <a:srgbClr val="1E3A4A"/>
                </a:solidFill>
                <a:latin typeface="Arial" panose="020B0604020202020204" pitchFamily="34" charset="0"/>
                <a:ea typeface="Trebuchet MS" pitchFamily="34" charset="-122"/>
                <a:cs typeface="Arial" panose="020B0604020202020204" pitchFamily="34" charset="0"/>
              </a:rPr>
              <a:t>Accommodation</a:t>
            </a:r>
            <a:endParaRPr lang="en-US" sz="1200" dirty="0">
              <a:latin typeface="Arial" panose="020B0604020202020204" pitchFamily="34" charset="0"/>
              <a:cs typeface="Arial" panose="020B0604020202020204" pitchFamily="34" charset="0"/>
            </a:endParaRPr>
          </a:p>
        </p:txBody>
      </p:sp>
      <p:sp>
        <p:nvSpPr>
          <p:cNvPr id="20" name="Text 17"/>
          <p:cNvSpPr/>
          <p:nvPr/>
        </p:nvSpPr>
        <p:spPr>
          <a:xfrm>
            <a:off x="452628" y="3593592"/>
            <a:ext cx="3840480" cy="420624"/>
          </a:xfrm>
          <a:prstGeom prst="rect">
            <a:avLst/>
          </a:prstGeom>
          <a:noFill/>
          <a:ln/>
        </p:spPr>
        <p:txBody>
          <a:bodyPr wrap="square" lIns="50800" tIns="50800" rIns="50800" bIns="50800" rtlCol="0" anchor="t"/>
          <a:lstStyle/>
          <a:p>
            <a:pPr marL="0" indent="0" algn="l">
              <a:buNone/>
            </a:pPr>
            <a:r>
              <a:rPr lang="en-US" sz="1000" dirty="0">
                <a:solidFill>
                  <a:srgbClr val="374151"/>
                </a:solidFill>
                <a:latin typeface="Arial" panose="020B0604020202020204" pitchFamily="34" charset="0"/>
                <a:ea typeface="Calibri" pitchFamily="34" charset="-122"/>
                <a:cs typeface="Arial" panose="020B0604020202020204" pitchFamily="34" charset="0"/>
              </a:rPr>
              <a:t>Modifying or creating new schemas to incorporate experiences that do not fit existing ones.</a:t>
            </a:r>
            <a:endParaRPr lang="en-US" sz="1000" dirty="0">
              <a:latin typeface="Arial" panose="020B0604020202020204" pitchFamily="34" charset="0"/>
              <a:cs typeface="Arial" panose="020B0604020202020204" pitchFamily="34" charset="0"/>
            </a:endParaRPr>
          </a:p>
        </p:txBody>
      </p:sp>
      <p:sp>
        <p:nvSpPr>
          <p:cNvPr id="21" name="Shape 18"/>
          <p:cNvSpPr/>
          <p:nvPr/>
        </p:nvSpPr>
        <p:spPr>
          <a:xfrm>
            <a:off x="269748" y="4215384"/>
            <a:ext cx="4160520" cy="822960"/>
          </a:xfrm>
          <a:prstGeom prst="rect">
            <a:avLst/>
          </a:prstGeom>
          <a:solidFill>
            <a:srgbClr val="EFF8FA"/>
          </a:solidFill>
          <a:ln w="12700">
            <a:solidFill>
              <a:srgbClr val="C9E8EE"/>
            </a:solidFill>
            <a:prstDash val="solid"/>
          </a:ln>
          <a:effectLst>
            <a:outerShdw blurRad="63500" dist="25400" dir="8100000" algn="bl" rotWithShape="0">
              <a:srgbClr val="000000">
                <a:alpha val="8000"/>
              </a:srgbClr>
            </a:outerShdw>
          </a:effectLst>
        </p:spPr>
        <p:txBody>
          <a:bodyPr/>
          <a:lstStyle/>
          <a:p>
            <a:endParaRPr lang="en-GB"/>
          </a:p>
        </p:txBody>
      </p:sp>
      <p:sp>
        <p:nvSpPr>
          <p:cNvPr id="22" name="Shape 19"/>
          <p:cNvSpPr/>
          <p:nvPr/>
        </p:nvSpPr>
        <p:spPr>
          <a:xfrm>
            <a:off x="269748" y="4215384"/>
            <a:ext cx="109728" cy="822960"/>
          </a:xfrm>
          <a:prstGeom prst="rect">
            <a:avLst/>
          </a:prstGeom>
          <a:solidFill>
            <a:srgbClr val="016570"/>
          </a:solidFill>
          <a:ln w="12700">
            <a:solidFill>
              <a:srgbClr val="016570"/>
            </a:solidFill>
            <a:prstDash val="solid"/>
          </a:ln>
        </p:spPr>
        <p:txBody>
          <a:bodyPr/>
          <a:lstStyle/>
          <a:p>
            <a:endParaRPr lang="en-GB"/>
          </a:p>
        </p:txBody>
      </p:sp>
      <p:sp>
        <p:nvSpPr>
          <p:cNvPr id="23" name="Text 20"/>
          <p:cNvSpPr/>
          <p:nvPr/>
        </p:nvSpPr>
        <p:spPr>
          <a:xfrm>
            <a:off x="452628" y="4270248"/>
            <a:ext cx="3840480" cy="274320"/>
          </a:xfrm>
          <a:prstGeom prst="rect">
            <a:avLst/>
          </a:prstGeom>
          <a:noFill/>
          <a:ln/>
        </p:spPr>
        <p:txBody>
          <a:bodyPr wrap="square" lIns="50800" tIns="50800" rIns="50800" bIns="50800" rtlCol="0" anchor="ctr"/>
          <a:lstStyle/>
          <a:p>
            <a:pPr marL="0" indent="0" algn="l">
              <a:buNone/>
            </a:pPr>
            <a:r>
              <a:rPr lang="en-US" sz="1200" b="1" dirty="0">
                <a:solidFill>
                  <a:srgbClr val="1E3A4A"/>
                </a:solidFill>
                <a:latin typeface="Arial" panose="020B0604020202020204" pitchFamily="34" charset="0"/>
                <a:ea typeface="Trebuchet MS" pitchFamily="34" charset="-122"/>
                <a:cs typeface="Arial" panose="020B0604020202020204" pitchFamily="34" charset="0"/>
              </a:rPr>
              <a:t>Equilibration</a:t>
            </a:r>
            <a:endParaRPr lang="en-US" sz="1200" dirty="0">
              <a:latin typeface="Arial" panose="020B0604020202020204" pitchFamily="34" charset="0"/>
              <a:cs typeface="Arial" panose="020B0604020202020204" pitchFamily="34" charset="0"/>
            </a:endParaRPr>
          </a:p>
        </p:txBody>
      </p:sp>
      <p:sp>
        <p:nvSpPr>
          <p:cNvPr id="24" name="Text 21"/>
          <p:cNvSpPr/>
          <p:nvPr/>
        </p:nvSpPr>
        <p:spPr>
          <a:xfrm>
            <a:off x="452628" y="4544568"/>
            <a:ext cx="3840480" cy="420624"/>
          </a:xfrm>
          <a:prstGeom prst="rect">
            <a:avLst/>
          </a:prstGeom>
          <a:noFill/>
          <a:ln/>
        </p:spPr>
        <p:txBody>
          <a:bodyPr wrap="square" lIns="50800" tIns="50800" rIns="50800" bIns="50800" rtlCol="0" anchor="t"/>
          <a:lstStyle/>
          <a:p>
            <a:pPr marL="0" indent="0" algn="l">
              <a:buNone/>
            </a:pPr>
            <a:r>
              <a:rPr lang="en-US" sz="1000" dirty="0">
                <a:solidFill>
                  <a:srgbClr val="374151"/>
                </a:solidFill>
                <a:latin typeface="Arial" panose="020B0604020202020204" pitchFamily="34" charset="0"/>
                <a:ea typeface="Calibri" pitchFamily="34" charset="-122"/>
                <a:cs typeface="Arial" panose="020B0604020202020204" pitchFamily="34" charset="0"/>
              </a:rPr>
              <a:t>The drive to balance assimilation and accommodation - the engine of cognitive growth.</a:t>
            </a:r>
            <a:endParaRPr lang="en-US" sz="1000" dirty="0">
              <a:latin typeface="Arial" panose="020B0604020202020204" pitchFamily="34" charset="0"/>
              <a:cs typeface="Arial" panose="020B0604020202020204" pitchFamily="34" charset="0"/>
            </a:endParaRPr>
          </a:p>
        </p:txBody>
      </p:sp>
      <p:sp>
        <p:nvSpPr>
          <p:cNvPr id="25" name="Shape 22"/>
          <p:cNvSpPr/>
          <p:nvPr/>
        </p:nvSpPr>
        <p:spPr>
          <a:xfrm>
            <a:off x="4709160" y="1508760"/>
            <a:ext cx="2788920" cy="786384"/>
          </a:xfrm>
          <a:prstGeom prst="rect">
            <a:avLst/>
          </a:prstGeom>
          <a:solidFill>
            <a:srgbClr val="EFF8FA"/>
          </a:solidFill>
          <a:ln w="12700">
            <a:solidFill>
              <a:srgbClr val="C9E8EE"/>
            </a:solidFill>
            <a:prstDash val="solid"/>
          </a:ln>
          <a:effectLst>
            <a:outerShdw blurRad="63500" dist="25400" dir="8100000" algn="bl" rotWithShape="0">
              <a:srgbClr val="000000">
                <a:alpha val="8000"/>
              </a:srgbClr>
            </a:outerShdw>
          </a:effectLst>
        </p:spPr>
        <p:txBody>
          <a:bodyPr/>
          <a:lstStyle/>
          <a:p>
            <a:endParaRPr lang="en-GB"/>
          </a:p>
        </p:txBody>
      </p:sp>
      <p:sp>
        <p:nvSpPr>
          <p:cNvPr id="26" name="Shape 23"/>
          <p:cNvSpPr/>
          <p:nvPr/>
        </p:nvSpPr>
        <p:spPr>
          <a:xfrm>
            <a:off x="4773168" y="1682496"/>
            <a:ext cx="420624" cy="420624"/>
          </a:xfrm>
          <a:prstGeom prst="ellipse">
            <a:avLst/>
          </a:prstGeom>
          <a:solidFill>
            <a:srgbClr val="5BA4AF"/>
          </a:solidFill>
          <a:ln w="12700">
            <a:solidFill>
              <a:srgbClr val="5BA4AF"/>
            </a:solidFill>
            <a:prstDash val="solid"/>
          </a:ln>
        </p:spPr>
        <p:txBody>
          <a:bodyPr/>
          <a:lstStyle/>
          <a:p>
            <a:endParaRPr lang="en-GB"/>
          </a:p>
        </p:txBody>
      </p:sp>
      <p:sp>
        <p:nvSpPr>
          <p:cNvPr id="27" name="Text 24"/>
          <p:cNvSpPr/>
          <p:nvPr/>
        </p:nvSpPr>
        <p:spPr>
          <a:xfrm>
            <a:off x="4773168" y="1682496"/>
            <a:ext cx="420624"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Trebuchet MS" pitchFamily="34" charset="0"/>
                <a:ea typeface="Trebuchet MS" pitchFamily="34" charset="-122"/>
                <a:cs typeface="Trebuchet MS" pitchFamily="34" charset="-120"/>
              </a:rPr>
              <a:t>1</a:t>
            </a:r>
            <a:endParaRPr lang="en-US" sz="1200" dirty="0"/>
          </a:p>
        </p:txBody>
      </p:sp>
      <p:sp>
        <p:nvSpPr>
          <p:cNvPr id="28" name="Text 25"/>
          <p:cNvSpPr/>
          <p:nvPr/>
        </p:nvSpPr>
        <p:spPr>
          <a:xfrm>
            <a:off x="5266944" y="1572768"/>
            <a:ext cx="2148840" cy="274320"/>
          </a:xfrm>
          <a:prstGeom prst="rect">
            <a:avLst/>
          </a:prstGeom>
          <a:noFill/>
          <a:ln/>
        </p:spPr>
        <p:txBody>
          <a:bodyPr wrap="square" lIns="25400" tIns="25400" rIns="25400" bIns="25400" rtlCol="0" anchor="ctr"/>
          <a:lstStyle/>
          <a:p>
            <a:pPr marL="0" indent="0" algn="l">
              <a:buNone/>
            </a:pPr>
            <a:r>
              <a:rPr lang="en-US" sz="1100" b="1" dirty="0">
                <a:solidFill>
                  <a:srgbClr val="1E3A4A"/>
                </a:solidFill>
                <a:latin typeface="Arial" panose="020B0604020202020204" pitchFamily="34" charset="0"/>
                <a:ea typeface="Trebuchet MS" pitchFamily="34" charset="-122"/>
                <a:cs typeface="Arial" panose="020B0604020202020204" pitchFamily="34" charset="0"/>
              </a:rPr>
              <a:t>Sensorimotor</a:t>
            </a:r>
            <a:endParaRPr lang="en-US" sz="1100" dirty="0">
              <a:latin typeface="Arial" panose="020B0604020202020204" pitchFamily="34" charset="0"/>
              <a:cs typeface="Arial" panose="020B0604020202020204" pitchFamily="34" charset="0"/>
            </a:endParaRPr>
          </a:p>
        </p:txBody>
      </p:sp>
      <p:sp>
        <p:nvSpPr>
          <p:cNvPr id="29" name="Text 26"/>
          <p:cNvSpPr/>
          <p:nvPr/>
        </p:nvSpPr>
        <p:spPr>
          <a:xfrm>
            <a:off x="5266944" y="1874520"/>
            <a:ext cx="2148840" cy="329184"/>
          </a:xfrm>
          <a:prstGeom prst="rect">
            <a:avLst/>
          </a:prstGeom>
          <a:noFill/>
          <a:ln/>
        </p:spPr>
        <p:txBody>
          <a:bodyPr wrap="square" lIns="25400" tIns="25400" rIns="25400" bIns="25400" rtlCol="0" anchor="t"/>
          <a:lstStyle/>
          <a:p>
            <a:pPr marL="0" indent="0" algn="l">
              <a:buNone/>
            </a:pPr>
            <a:r>
              <a:rPr lang="en-US" sz="900" dirty="0">
                <a:solidFill>
                  <a:srgbClr val="6B7280"/>
                </a:solidFill>
                <a:latin typeface="Arial" panose="020B0604020202020204" pitchFamily="34" charset="0"/>
                <a:ea typeface="Calibri" pitchFamily="34" charset="-122"/>
                <a:cs typeface="Arial" panose="020B0604020202020204" pitchFamily="34" charset="0"/>
              </a:rPr>
              <a:t>0-2 yrs  - Learning through senses and physical actions</a:t>
            </a:r>
            <a:endParaRPr lang="en-US" sz="900" dirty="0">
              <a:latin typeface="Arial" panose="020B0604020202020204" pitchFamily="34" charset="0"/>
              <a:cs typeface="Arial" panose="020B0604020202020204" pitchFamily="34" charset="0"/>
            </a:endParaRPr>
          </a:p>
        </p:txBody>
      </p:sp>
      <p:sp>
        <p:nvSpPr>
          <p:cNvPr id="30" name="Shape 27"/>
          <p:cNvSpPr/>
          <p:nvPr/>
        </p:nvSpPr>
        <p:spPr>
          <a:xfrm>
            <a:off x="4709160" y="2386584"/>
            <a:ext cx="2788920" cy="786384"/>
          </a:xfrm>
          <a:prstGeom prst="rect">
            <a:avLst/>
          </a:prstGeom>
          <a:solidFill>
            <a:srgbClr val="028090"/>
          </a:solidFill>
          <a:ln w="12700">
            <a:solidFill>
              <a:srgbClr val="028090"/>
            </a:solidFill>
            <a:prstDash val="solid"/>
          </a:ln>
          <a:effectLst>
            <a:outerShdw blurRad="63500" dist="25400" dir="8100000" algn="bl" rotWithShape="0">
              <a:srgbClr val="000000">
                <a:alpha val="8000"/>
              </a:srgbClr>
            </a:outerShdw>
          </a:effectLst>
        </p:spPr>
        <p:txBody>
          <a:bodyPr/>
          <a:lstStyle/>
          <a:p>
            <a:endParaRPr lang="en-GB"/>
          </a:p>
        </p:txBody>
      </p:sp>
      <p:sp>
        <p:nvSpPr>
          <p:cNvPr id="31" name="Shape 28"/>
          <p:cNvSpPr/>
          <p:nvPr/>
        </p:nvSpPr>
        <p:spPr>
          <a:xfrm>
            <a:off x="4773168" y="2560320"/>
            <a:ext cx="420624" cy="420624"/>
          </a:xfrm>
          <a:prstGeom prst="ellipse">
            <a:avLst/>
          </a:prstGeom>
          <a:solidFill>
            <a:srgbClr val="02A896"/>
          </a:solidFill>
          <a:ln w="12700">
            <a:solidFill>
              <a:srgbClr val="02A896"/>
            </a:solidFill>
            <a:prstDash val="solid"/>
          </a:ln>
        </p:spPr>
        <p:txBody>
          <a:bodyPr/>
          <a:lstStyle/>
          <a:p>
            <a:endParaRPr lang="en-GB"/>
          </a:p>
        </p:txBody>
      </p:sp>
      <p:sp>
        <p:nvSpPr>
          <p:cNvPr id="32" name="Text 29"/>
          <p:cNvSpPr/>
          <p:nvPr/>
        </p:nvSpPr>
        <p:spPr>
          <a:xfrm>
            <a:off x="4773168" y="2560320"/>
            <a:ext cx="420624"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Trebuchet MS" pitchFamily="34" charset="0"/>
                <a:ea typeface="Trebuchet MS" pitchFamily="34" charset="-122"/>
                <a:cs typeface="Trebuchet MS" pitchFamily="34" charset="-120"/>
              </a:rPr>
              <a:t>2</a:t>
            </a:r>
            <a:endParaRPr lang="en-US" sz="1200" dirty="0"/>
          </a:p>
        </p:txBody>
      </p:sp>
      <p:sp>
        <p:nvSpPr>
          <p:cNvPr id="33" name="Text 30"/>
          <p:cNvSpPr/>
          <p:nvPr/>
        </p:nvSpPr>
        <p:spPr>
          <a:xfrm>
            <a:off x="5266944" y="2450592"/>
            <a:ext cx="2148840" cy="274320"/>
          </a:xfrm>
          <a:prstGeom prst="rect">
            <a:avLst/>
          </a:prstGeom>
          <a:noFill/>
          <a:ln/>
        </p:spPr>
        <p:txBody>
          <a:bodyPr wrap="square" lIns="25400" tIns="25400" rIns="25400" bIns="25400" rtlCol="0" anchor="ctr"/>
          <a:lstStyle/>
          <a:p>
            <a:pPr marL="0" indent="0" algn="l">
              <a:buNone/>
            </a:pPr>
            <a:r>
              <a:rPr lang="en-US" sz="1100" b="1" dirty="0">
                <a:solidFill>
                  <a:srgbClr val="FFFFFF"/>
                </a:solidFill>
                <a:latin typeface="Arial" panose="020B0604020202020204" pitchFamily="34" charset="0"/>
                <a:ea typeface="Trebuchet MS" pitchFamily="34" charset="-122"/>
                <a:cs typeface="Arial" panose="020B0604020202020204" pitchFamily="34" charset="0"/>
              </a:rPr>
              <a:t>Preoperational</a:t>
            </a:r>
            <a:endParaRPr lang="en-US" sz="1100" dirty="0">
              <a:latin typeface="Arial" panose="020B0604020202020204" pitchFamily="34" charset="0"/>
              <a:cs typeface="Arial" panose="020B0604020202020204" pitchFamily="34" charset="0"/>
            </a:endParaRPr>
          </a:p>
        </p:txBody>
      </p:sp>
      <p:sp>
        <p:nvSpPr>
          <p:cNvPr id="34" name="Text 31"/>
          <p:cNvSpPr/>
          <p:nvPr/>
        </p:nvSpPr>
        <p:spPr>
          <a:xfrm>
            <a:off x="5266944" y="2752344"/>
            <a:ext cx="2148840" cy="329184"/>
          </a:xfrm>
          <a:prstGeom prst="rect">
            <a:avLst/>
          </a:prstGeom>
          <a:noFill/>
          <a:ln/>
        </p:spPr>
        <p:txBody>
          <a:bodyPr wrap="square" lIns="25400" tIns="25400" rIns="25400" bIns="25400" rtlCol="0" anchor="t"/>
          <a:lstStyle/>
          <a:p>
            <a:pPr marL="0" indent="0" algn="l">
              <a:buNone/>
            </a:pPr>
            <a:r>
              <a:rPr lang="en-US" sz="900" dirty="0">
                <a:solidFill>
                  <a:srgbClr val="C9E8EE"/>
                </a:solidFill>
                <a:latin typeface="Arial" panose="020B0604020202020204" pitchFamily="34" charset="0"/>
                <a:ea typeface="Calibri" pitchFamily="34" charset="-122"/>
                <a:cs typeface="Arial" panose="020B0604020202020204" pitchFamily="34" charset="0"/>
              </a:rPr>
              <a:t>2–7 yrs  -  Symbolic thought, language, egocentrism - Isaac is at this stage</a:t>
            </a:r>
            <a:endParaRPr lang="en-US" sz="900" dirty="0">
              <a:latin typeface="Arial" panose="020B0604020202020204" pitchFamily="34" charset="0"/>
              <a:cs typeface="Arial" panose="020B0604020202020204" pitchFamily="34" charset="0"/>
            </a:endParaRPr>
          </a:p>
        </p:txBody>
      </p:sp>
      <p:sp>
        <p:nvSpPr>
          <p:cNvPr id="35" name="Shape 32"/>
          <p:cNvSpPr/>
          <p:nvPr/>
        </p:nvSpPr>
        <p:spPr>
          <a:xfrm>
            <a:off x="4709160" y="3264408"/>
            <a:ext cx="2788920" cy="786384"/>
          </a:xfrm>
          <a:prstGeom prst="rect">
            <a:avLst/>
          </a:prstGeom>
          <a:solidFill>
            <a:srgbClr val="EFF8FA"/>
          </a:solidFill>
          <a:ln w="12700">
            <a:solidFill>
              <a:srgbClr val="C9E8EE"/>
            </a:solidFill>
            <a:prstDash val="solid"/>
          </a:ln>
          <a:effectLst>
            <a:outerShdw blurRad="63500" dist="25400" dir="8100000" algn="bl" rotWithShape="0">
              <a:srgbClr val="000000">
                <a:alpha val="8000"/>
              </a:srgbClr>
            </a:outerShdw>
          </a:effectLst>
        </p:spPr>
        <p:txBody>
          <a:bodyPr/>
          <a:lstStyle/>
          <a:p>
            <a:endParaRPr lang="en-GB"/>
          </a:p>
        </p:txBody>
      </p:sp>
      <p:sp>
        <p:nvSpPr>
          <p:cNvPr id="36" name="Shape 33"/>
          <p:cNvSpPr/>
          <p:nvPr/>
        </p:nvSpPr>
        <p:spPr>
          <a:xfrm>
            <a:off x="4773168" y="3438144"/>
            <a:ext cx="420624" cy="420624"/>
          </a:xfrm>
          <a:prstGeom prst="ellipse">
            <a:avLst/>
          </a:prstGeom>
          <a:solidFill>
            <a:srgbClr val="5BA4AF"/>
          </a:solidFill>
          <a:ln w="12700">
            <a:solidFill>
              <a:srgbClr val="5BA4AF"/>
            </a:solidFill>
            <a:prstDash val="solid"/>
          </a:ln>
        </p:spPr>
        <p:txBody>
          <a:bodyPr/>
          <a:lstStyle/>
          <a:p>
            <a:endParaRPr lang="en-GB"/>
          </a:p>
        </p:txBody>
      </p:sp>
      <p:sp>
        <p:nvSpPr>
          <p:cNvPr id="37" name="Text 34"/>
          <p:cNvSpPr/>
          <p:nvPr/>
        </p:nvSpPr>
        <p:spPr>
          <a:xfrm>
            <a:off x="4773168" y="3438144"/>
            <a:ext cx="420624"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Trebuchet MS" pitchFamily="34" charset="0"/>
                <a:ea typeface="Trebuchet MS" pitchFamily="34" charset="-122"/>
                <a:cs typeface="Trebuchet MS" pitchFamily="34" charset="-120"/>
              </a:rPr>
              <a:t>3</a:t>
            </a:r>
            <a:endParaRPr lang="en-US" sz="1200" dirty="0"/>
          </a:p>
        </p:txBody>
      </p:sp>
      <p:sp>
        <p:nvSpPr>
          <p:cNvPr id="38" name="Text 35"/>
          <p:cNvSpPr/>
          <p:nvPr/>
        </p:nvSpPr>
        <p:spPr>
          <a:xfrm>
            <a:off x="5266944" y="3328416"/>
            <a:ext cx="2148840" cy="274320"/>
          </a:xfrm>
          <a:prstGeom prst="rect">
            <a:avLst/>
          </a:prstGeom>
          <a:noFill/>
          <a:ln/>
        </p:spPr>
        <p:txBody>
          <a:bodyPr wrap="square" lIns="25400" tIns="25400" rIns="25400" bIns="25400" rtlCol="0" anchor="ctr"/>
          <a:lstStyle/>
          <a:p>
            <a:pPr marL="0" indent="0" algn="l">
              <a:buNone/>
            </a:pPr>
            <a:r>
              <a:rPr lang="en-US" sz="1100" b="1" dirty="0">
                <a:solidFill>
                  <a:srgbClr val="1E3A4A"/>
                </a:solidFill>
                <a:latin typeface="Arial" panose="020B0604020202020204" pitchFamily="34" charset="0"/>
                <a:ea typeface="Trebuchet MS" pitchFamily="34" charset="-122"/>
                <a:cs typeface="Arial" panose="020B0604020202020204" pitchFamily="34" charset="0"/>
              </a:rPr>
              <a:t>Concrete Operational</a:t>
            </a:r>
            <a:endParaRPr lang="en-US" sz="1100" dirty="0">
              <a:latin typeface="Arial" panose="020B0604020202020204" pitchFamily="34" charset="0"/>
              <a:cs typeface="Arial" panose="020B0604020202020204" pitchFamily="34" charset="0"/>
            </a:endParaRPr>
          </a:p>
        </p:txBody>
      </p:sp>
      <p:sp>
        <p:nvSpPr>
          <p:cNvPr id="39" name="Text 36"/>
          <p:cNvSpPr/>
          <p:nvPr/>
        </p:nvSpPr>
        <p:spPr>
          <a:xfrm>
            <a:off x="5266944" y="3630168"/>
            <a:ext cx="2148840" cy="329184"/>
          </a:xfrm>
          <a:prstGeom prst="rect">
            <a:avLst/>
          </a:prstGeom>
          <a:noFill/>
          <a:ln/>
        </p:spPr>
        <p:txBody>
          <a:bodyPr wrap="square" lIns="25400" tIns="25400" rIns="25400" bIns="25400" rtlCol="0" anchor="t"/>
          <a:lstStyle/>
          <a:p>
            <a:pPr marL="0" indent="0" algn="l">
              <a:buNone/>
            </a:pPr>
            <a:r>
              <a:rPr lang="en-US" sz="900" dirty="0">
                <a:solidFill>
                  <a:srgbClr val="6B7280"/>
                </a:solidFill>
                <a:latin typeface="Arial" panose="020B0604020202020204" pitchFamily="34" charset="0"/>
                <a:ea typeface="Calibri" pitchFamily="34" charset="-122"/>
                <a:cs typeface="Arial" panose="020B0604020202020204" pitchFamily="34" charset="0"/>
              </a:rPr>
              <a:t>7–11 yrs  -  Logical thinking about concrete objects and events</a:t>
            </a:r>
            <a:endParaRPr lang="en-US" sz="900" dirty="0">
              <a:latin typeface="Arial" panose="020B0604020202020204" pitchFamily="34" charset="0"/>
              <a:cs typeface="Arial" panose="020B0604020202020204" pitchFamily="34" charset="0"/>
            </a:endParaRPr>
          </a:p>
        </p:txBody>
      </p:sp>
      <p:sp>
        <p:nvSpPr>
          <p:cNvPr id="40" name="Shape 37"/>
          <p:cNvSpPr/>
          <p:nvPr/>
        </p:nvSpPr>
        <p:spPr>
          <a:xfrm>
            <a:off x="4709160" y="4142232"/>
            <a:ext cx="2788920" cy="786384"/>
          </a:xfrm>
          <a:prstGeom prst="rect">
            <a:avLst/>
          </a:prstGeom>
          <a:solidFill>
            <a:srgbClr val="EFF8FA"/>
          </a:solidFill>
          <a:ln w="12700">
            <a:solidFill>
              <a:srgbClr val="C9E8EE"/>
            </a:solidFill>
            <a:prstDash val="solid"/>
          </a:ln>
          <a:effectLst>
            <a:outerShdw blurRad="63500" dist="25400" dir="8100000" algn="bl" rotWithShape="0">
              <a:srgbClr val="000000">
                <a:alpha val="8000"/>
              </a:srgbClr>
            </a:outerShdw>
          </a:effectLst>
        </p:spPr>
        <p:txBody>
          <a:bodyPr/>
          <a:lstStyle/>
          <a:p>
            <a:endParaRPr lang="en-GB"/>
          </a:p>
        </p:txBody>
      </p:sp>
      <p:sp>
        <p:nvSpPr>
          <p:cNvPr id="41" name="Shape 38"/>
          <p:cNvSpPr/>
          <p:nvPr/>
        </p:nvSpPr>
        <p:spPr>
          <a:xfrm>
            <a:off x="4773168" y="4315968"/>
            <a:ext cx="420624" cy="420624"/>
          </a:xfrm>
          <a:prstGeom prst="ellipse">
            <a:avLst/>
          </a:prstGeom>
          <a:solidFill>
            <a:srgbClr val="5BA4AF"/>
          </a:solidFill>
          <a:ln w="12700">
            <a:solidFill>
              <a:srgbClr val="5BA4AF"/>
            </a:solidFill>
            <a:prstDash val="solid"/>
          </a:ln>
        </p:spPr>
        <p:txBody>
          <a:bodyPr/>
          <a:lstStyle/>
          <a:p>
            <a:endParaRPr lang="en-GB"/>
          </a:p>
        </p:txBody>
      </p:sp>
      <p:sp>
        <p:nvSpPr>
          <p:cNvPr id="42" name="Text 39"/>
          <p:cNvSpPr/>
          <p:nvPr/>
        </p:nvSpPr>
        <p:spPr>
          <a:xfrm>
            <a:off x="4773168" y="4315968"/>
            <a:ext cx="420624"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Trebuchet MS" pitchFamily="34" charset="0"/>
                <a:ea typeface="Trebuchet MS" pitchFamily="34" charset="-122"/>
                <a:cs typeface="Trebuchet MS" pitchFamily="34" charset="-120"/>
              </a:rPr>
              <a:t>4</a:t>
            </a:r>
            <a:endParaRPr lang="en-US" sz="1200" dirty="0"/>
          </a:p>
        </p:txBody>
      </p:sp>
      <p:sp>
        <p:nvSpPr>
          <p:cNvPr id="43" name="Text 40"/>
          <p:cNvSpPr/>
          <p:nvPr/>
        </p:nvSpPr>
        <p:spPr>
          <a:xfrm>
            <a:off x="5266944" y="4206240"/>
            <a:ext cx="2148840" cy="274320"/>
          </a:xfrm>
          <a:prstGeom prst="rect">
            <a:avLst/>
          </a:prstGeom>
          <a:noFill/>
          <a:ln/>
        </p:spPr>
        <p:txBody>
          <a:bodyPr wrap="square" lIns="25400" tIns="25400" rIns="25400" bIns="25400" rtlCol="0" anchor="ctr"/>
          <a:lstStyle/>
          <a:p>
            <a:pPr marL="0" indent="0" algn="l">
              <a:buNone/>
            </a:pPr>
            <a:r>
              <a:rPr lang="en-US" sz="1100" b="1" dirty="0">
                <a:solidFill>
                  <a:srgbClr val="1E3A4A"/>
                </a:solidFill>
                <a:latin typeface="Arial" panose="020B0604020202020204" pitchFamily="34" charset="0"/>
                <a:ea typeface="Trebuchet MS" pitchFamily="34" charset="-122"/>
                <a:cs typeface="Arial" panose="020B0604020202020204" pitchFamily="34" charset="0"/>
              </a:rPr>
              <a:t>Formal Operational</a:t>
            </a:r>
            <a:endParaRPr lang="en-US" sz="1100" dirty="0">
              <a:latin typeface="Arial" panose="020B0604020202020204" pitchFamily="34" charset="0"/>
              <a:cs typeface="Arial" panose="020B0604020202020204" pitchFamily="34" charset="0"/>
            </a:endParaRPr>
          </a:p>
        </p:txBody>
      </p:sp>
      <p:sp>
        <p:nvSpPr>
          <p:cNvPr id="44" name="Text 41"/>
          <p:cNvSpPr/>
          <p:nvPr/>
        </p:nvSpPr>
        <p:spPr>
          <a:xfrm>
            <a:off x="5266944" y="4507992"/>
            <a:ext cx="2148840" cy="329184"/>
          </a:xfrm>
          <a:prstGeom prst="rect">
            <a:avLst/>
          </a:prstGeom>
          <a:noFill/>
          <a:ln/>
        </p:spPr>
        <p:txBody>
          <a:bodyPr wrap="square" lIns="25400" tIns="25400" rIns="25400" bIns="25400" rtlCol="0" anchor="t"/>
          <a:lstStyle/>
          <a:p>
            <a:pPr marL="0" indent="0" algn="l">
              <a:buNone/>
            </a:pPr>
            <a:r>
              <a:rPr lang="en-US" sz="900" dirty="0">
                <a:solidFill>
                  <a:srgbClr val="6B7280"/>
                </a:solidFill>
                <a:latin typeface="Arial" panose="020B0604020202020204" pitchFamily="34" charset="0"/>
                <a:ea typeface="Calibri" pitchFamily="34" charset="-122"/>
                <a:cs typeface="Arial" panose="020B0604020202020204" pitchFamily="34" charset="0"/>
              </a:rPr>
              <a:t>12+ yrs  -  Abstract reasoning and hypothetical thinking</a:t>
            </a:r>
            <a:endParaRPr lang="en-US" sz="900" dirty="0">
              <a:latin typeface="Arial" panose="020B0604020202020204" pitchFamily="34" charset="0"/>
              <a:cs typeface="Arial" panose="020B0604020202020204" pitchFamily="34" charset="0"/>
            </a:endParaRPr>
          </a:p>
        </p:txBody>
      </p:sp>
      <p:sp>
        <p:nvSpPr>
          <p:cNvPr id="45" name="Text 42"/>
          <p:cNvSpPr/>
          <p:nvPr/>
        </p:nvSpPr>
        <p:spPr>
          <a:xfrm>
            <a:off x="288854" y="4924044"/>
            <a:ext cx="8595360" cy="201168"/>
          </a:xfrm>
          <a:prstGeom prst="rect">
            <a:avLst/>
          </a:prstGeom>
          <a:noFill/>
          <a:ln/>
        </p:spPr>
        <p:txBody>
          <a:bodyPr wrap="square" lIns="0" tIns="0" rIns="0" bIns="0" rtlCol="0" anchor="ctr"/>
          <a:lstStyle/>
          <a:p>
            <a:pPr marL="0" indent="0" algn="r">
              <a:buNone/>
            </a:pPr>
            <a:r>
              <a:rPr lang="en-US" sz="900" i="1" dirty="0">
                <a:solidFill>
                  <a:srgbClr val="6B7280"/>
                </a:solidFill>
                <a:latin typeface="Arial" panose="020B0604020202020204" pitchFamily="34" charset="0"/>
                <a:ea typeface="Calibri" pitchFamily="34" charset="-122"/>
                <a:cs typeface="Arial" panose="020B0604020202020204" pitchFamily="34" charset="0"/>
              </a:rPr>
              <a:t>(Piaget, 1952; Piaget and Inhelder, 1969; Gross, 2020)</a:t>
            </a:r>
            <a:endParaRPr lang="en-US" sz="9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E3A4A"/>
          </a:solidFill>
          <a:ln w="12700">
            <a:solidFill>
              <a:srgbClr val="1E3A4A"/>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Arial" panose="020B0604020202020204" pitchFamily="34" charset="0"/>
                <a:ea typeface="Trebuchet MS" pitchFamily="34" charset="-122"/>
                <a:cs typeface="Arial" panose="020B0604020202020204" pitchFamily="34" charset="0"/>
              </a:rPr>
              <a:t>Applying Piaget to Isaac – Part 1</a:t>
            </a:r>
            <a:endParaRPr lang="en-US" sz="2200" dirty="0">
              <a:latin typeface="Arial" panose="020B0604020202020204" pitchFamily="34" charset="0"/>
              <a:cs typeface="Arial" panose="020B0604020202020204" pitchFamily="34" charset="0"/>
            </a:endParaRPr>
          </a:p>
        </p:txBody>
      </p:sp>
      <p:sp>
        <p:nvSpPr>
          <p:cNvPr id="4" name="Text 2"/>
          <p:cNvSpPr/>
          <p:nvPr/>
        </p:nvSpPr>
        <p:spPr>
          <a:xfrm>
            <a:off x="6766560" y="0"/>
            <a:ext cx="2194560" cy="777240"/>
          </a:xfrm>
          <a:prstGeom prst="rect">
            <a:avLst/>
          </a:prstGeom>
          <a:noFill/>
          <a:ln/>
        </p:spPr>
        <p:txBody>
          <a:bodyPr wrap="square" lIns="0" tIns="0" rIns="0" bIns="0" rtlCol="0" anchor="ctr"/>
          <a:lstStyle/>
          <a:p>
            <a:pPr marL="0" indent="0" algn="r">
              <a:buNone/>
            </a:pPr>
            <a:r>
              <a:rPr lang="en-US" sz="1000" i="1" dirty="0">
                <a:solidFill>
                  <a:srgbClr val="C9E8EE"/>
                </a:solidFill>
                <a:latin typeface="Arial" panose="020B0604020202020204" pitchFamily="34" charset="0"/>
                <a:ea typeface="Calibri" pitchFamily="34" charset="-122"/>
                <a:cs typeface="Arial" panose="020B0604020202020204" pitchFamily="34" charset="0"/>
              </a:rPr>
              <a:t>(Preoperational Stage, 2–7 years)</a:t>
            </a:r>
            <a:endParaRPr lang="en-US" sz="1000" dirty="0">
              <a:latin typeface="Arial" panose="020B0604020202020204" pitchFamily="34" charset="0"/>
              <a:cs typeface="Arial" panose="020B0604020202020204" pitchFamily="34" charset="0"/>
            </a:endParaRPr>
          </a:p>
        </p:txBody>
      </p:sp>
      <p:sp>
        <p:nvSpPr>
          <p:cNvPr id="5" name="Shape 3"/>
          <p:cNvSpPr/>
          <p:nvPr/>
        </p:nvSpPr>
        <p:spPr>
          <a:xfrm>
            <a:off x="201168" y="914400"/>
            <a:ext cx="2834640" cy="4096512"/>
          </a:xfrm>
          <a:prstGeom prst="rect">
            <a:avLst/>
          </a:prstGeom>
          <a:solidFill>
            <a:srgbClr val="FFFFFF"/>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6" name="Shape 4"/>
          <p:cNvSpPr/>
          <p:nvPr/>
        </p:nvSpPr>
        <p:spPr>
          <a:xfrm>
            <a:off x="201168" y="914400"/>
            <a:ext cx="2834640" cy="54864"/>
          </a:xfrm>
          <a:prstGeom prst="rect">
            <a:avLst/>
          </a:prstGeom>
          <a:solidFill>
            <a:srgbClr val="028090"/>
          </a:solidFill>
          <a:ln w="12700">
            <a:solidFill>
              <a:srgbClr val="028090"/>
            </a:solidFill>
            <a:prstDash val="solid"/>
          </a:ln>
        </p:spPr>
        <p:txBody>
          <a:bodyPr/>
          <a:lstStyle/>
          <a:p>
            <a:endParaRPr lang="en-GB"/>
          </a:p>
        </p:txBody>
      </p:sp>
      <p:sp>
        <p:nvSpPr>
          <p:cNvPr id="7" name="Shape 5"/>
          <p:cNvSpPr/>
          <p:nvPr/>
        </p:nvSpPr>
        <p:spPr>
          <a:xfrm>
            <a:off x="201168" y="969264"/>
            <a:ext cx="2834640" cy="475488"/>
          </a:xfrm>
          <a:prstGeom prst="rect">
            <a:avLst/>
          </a:prstGeom>
          <a:solidFill>
            <a:srgbClr val="1E3A4A"/>
          </a:solidFill>
          <a:ln w="12700">
            <a:solidFill>
              <a:srgbClr val="1E3A4A"/>
            </a:solidFill>
            <a:prstDash val="solid"/>
          </a:ln>
        </p:spPr>
        <p:txBody>
          <a:bodyPr/>
          <a:lstStyle/>
          <a:p>
            <a:endParaRPr lang="en-GB"/>
          </a:p>
        </p:txBody>
      </p:sp>
      <p:sp>
        <p:nvSpPr>
          <p:cNvPr id="8" name="Text 6"/>
          <p:cNvSpPr/>
          <p:nvPr/>
        </p:nvSpPr>
        <p:spPr>
          <a:xfrm>
            <a:off x="201168" y="969264"/>
            <a:ext cx="2834640" cy="475488"/>
          </a:xfrm>
          <a:prstGeom prst="rect">
            <a:avLst/>
          </a:prstGeom>
          <a:noFill/>
          <a:ln/>
        </p:spPr>
        <p:txBody>
          <a:bodyPr wrap="square" lIns="50800" tIns="50800" rIns="50800" bIns="50800" rtlCol="0" anchor="ctr"/>
          <a:lstStyle/>
          <a:p>
            <a:pPr marL="0" indent="0" algn="ctr">
              <a:buNone/>
            </a:pPr>
            <a:r>
              <a:rPr lang="en-US" sz="1100" b="1" dirty="0">
                <a:solidFill>
                  <a:srgbClr val="FFFFFF"/>
                </a:solidFill>
                <a:latin typeface="Arial" panose="020B0604020202020204" pitchFamily="34" charset="0"/>
                <a:ea typeface="Trebuchet MS" pitchFamily="34" charset="-122"/>
                <a:cs typeface="Arial" panose="020B0604020202020204" pitchFamily="34" charset="0"/>
              </a:rPr>
              <a:t>Disrupted Childcare</a:t>
            </a:r>
            <a:endParaRPr lang="en-US" sz="1100" dirty="0">
              <a:latin typeface="Arial" panose="020B0604020202020204" pitchFamily="34" charset="0"/>
              <a:cs typeface="Arial" panose="020B0604020202020204" pitchFamily="34" charset="0"/>
            </a:endParaRPr>
          </a:p>
        </p:txBody>
      </p:sp>
      <p:sp>
        <p:nvSpPr>
          <p:cNvPr id="9" name="Text 7"/>
          <p:cNvSpPr/>
          <p:nvPr/>
        </p:nvSpPr>
        <p:spPr>
          <a:xfrm>
            <a:off x="310896" y="1536192"/>
            <a:ext cx="2633472" cy="329184"/>
          </a:xfrm>
          <a:prstGeom prst="rect">
            <a:avLst/>
          </a:prstGeom>
          <a:noFill/>
          <a:ln/>
        </p:spPr>
        <p:txBody>
          <a:bodyPr wrap="square" lIns="25400" tIns="25400" rIns="25400" bIns="25400" rtlCol="0" anchor="ctr"/>
          <a:lstStyle/>
          <a:p>
            <a:pPr marL="0" indent="0" algn="l">
              <a:buNone/>
            </a:pPr>
            <a:r>
              <a:rPr lang="en-US" sz="1050" b="1" dirty="0">
                <a:solidFill>
                  <a:srgbClr val="028090"/>
                </a:solidFill>
                <a:latin typeface="Arial" panose="020B0604020202020204" pitchFamily="34" charset="0"/>
                <a:ea typeface="Trebuchet MS" pitchFamily="34" charset="-122"/>
                <a:cs typeface="Arial" panose="020B0604020202020204" pitchFamily="34" charset="0"/>
              </a:rPr>
              <a:t>Piaget: Schema Instability</a:t>
            </a:r>
            <a:endParaRPr lang="en-US" sz="1050" dirty="0">
              <a:latin typeface="Arial" panose="020B0604020202020204" pitchFamily="34" charset="0"/>
              <a:cs typeface="Arial" panose="020B0604020202020204" pitchFamily="34" charset="0"/>
            </a:endParaRPr>
          </a:p>
        </p:txBody>
      </p:sp>
      <p:sp>
        <p:nvSpPr>
          <p:cNvPr id="10" name="Text 8"/>
          <p:cNvSpPr/>
          <p:nvPr/>
        </p:nvSpPr>
        <p:spPr>
          <a:xfrm>
            <a:off x="310896" y="1920240"/>
            <a:ext cx="2633472" cy="2743200"/>
          </a:xfrm>
          <a:prstGeom prst="rect">
            <a:avLst/>
          </a:prstGeom>
          <a:noFill/>
          <a:ln/>
        </p:spPr>
        <p:txBody>
          <a:bodyPr wrap="square" lIns="63500" tIns="63500" rIns="63500" bIns="63500" rtlCol="0" anchor="t"/>
          <a:lstStyle/>
          <a:p>
            <a:pPr marL="0" indent="0" algn="l">
              <a:buNone/>
            </a:pPr>
            <a:r>
              <a:rPr lang="en-US" sz="1000" dirty="0">
                <a:solidFill>
                  <a:srgbClr val="374151"/>
                </a:solidFill>
                <a:latin typeface="Arial" panose="020B0604020202020204" pitchFamily="34" charset="0"/>
                <a:ea typeface="Calibri" pitchFamily="34" charset="-122"/>
                <a:cs typeface="Arial" panose="020B0604020202020204" pitchFamily="34" charset="0"/>
              </a:rPr>
              <a:t>Isaac's two years of inconsistent caregiving arrangements have repeatedly disrupted the building of stable schemas. Piaget (1952) argues that repeated, predictable interactions are essential for schema formation. Without consistency, the processes of assimilation and accommodation are interrupted, hindering cognitive progression.</a:t>
            </a:r>
            <a:endParaRPr lang="en-US" sz="1000" dirty="0">
              <a:latin typeface="Arial" panose="020B0604020202020204" pitchFamily="34" charset="0"/>
              <a:cs typeface="Arial" panose="020B0604020202020204" pitchFamily="34" charset="0"/>
            </a:endParaRPr>
          </a:p>
        </p:txBody>
      </p:sp>
      <p:sp>
        <p:nvSpPr>
          <p:cNvPr id="11" name="Text 9"/>
          <p:cNvSpPr/>
          <p:nvPr/>
        </p:nvSpPr>
        <p:spPr>
          <a:xfrm>
            <a:off x="310896" y="4773168"/>
            <a:ext cx="2633472"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Calibri" pitchFamily="34" charset="0"/>
                <a:ea typeface="Calibri" pitchFamily="34" charset="-122"/>
                <a:cs typeface="Calibri" pitchFamily="34" charset="-120"/>
              </a:rPr>
              <a:t>(Piaget, 1952)</a:t>
            </a:r>
            <a:endParaRPr lang="en-US" sz="900" dirty="0"/>
          </a:p>
        </p:txBody>
      </p:sp>
      <p:sp>
        <p:nvSpPr>
          <p:cNvPr id="12" name="Shape 10"/>
          <p:cNvSpPr/>
          <p:nvPr/>
        </p:nvSpPr>
        <p:spPr>
          <a:xfrm>
            <a:off x="3182112" y="914400"/>
            <a:ext cx="2834640" cy="4096512"/>
          </a:xfrm>
          <a:prstGeom prst="rect">
            <a:avLst/>
          </a:prstGeom>
          <a:solidFill>
            <a:srgbClr val="FFFFFF"/>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1"/>
          <p:cNvSpPr/>
          <p:nvPr/>
        </p:nvSpPr>
        <p:spPr>
          <a:xfrm>
            <a:off x="3182112" y="914400"/>
            <a:ext cx="2834640" cy="54864"/>
          </a:xfrm>
          <a:prstGeom prst="rect">
            <a:avLst/>
          </a:prstGeom>
          <a:solidFill>
            <a:srgbClr val="028090"/>
          </a:solidFill>
          <a:ln w="12700">
            <a:solidFill>
              <a:srgbClr val="028090"/>
            </a:solidFill>
            <a:prstDash val="solid"/>
          </a:ln>
        </p:spPr>
        <p:txBody>
          <a:bodyPr/>
          <a:lstStyle/>
          <a:p>
            <a:endParaRPr lang="en-GB"/>
          </a:p>
        </p:txBody>
      </p:sp>
      <p:sp>
        <p:nvSpPr>
          <p:cNvPr id="14" name="Shape 12"/>
          <p:cNvSpPr/>
          <p:nvPr/>
        </p:nvSpPr>
        <p:spPr>
          <a:xfrm>
            <a:off x="3182112" y="969264"/>
            <a:ext cx="2834640" cy="475488"/>
          </a:xfrm>
          <a:prstGeom prst="rect">
            <a:avLst/>
          </a:prstGeom>
          <a:solidFill>
            <a:srgbClr val="1E3A4A"/>
          </a:solidFill>
          <a:ln w="12700">
            <a:solidFill>
              <a:srgbClr val="1E3A4A"/>
            </a:solidFill>
            <a:prstDash val="solid"/>
          </a:ln>
        </p:spPr>
        <p:txBody>
          <a:bodyPr/>
          <a:lstStyle/>
          <a:p>
            <a:endParaRPr lang="en-GB"/>
          </a:p>
        </p:txBody>
      </p:sp>
      <p:sp>
        <p:nvSpPr>
          <p:cNvPr id="15" name="Text 13"/>
          <p:cNvSpPr/>
          <p:nvPr/>
        </p:nvSpPr>
        <p:spPr>
          <a:xfrm>
            <a:off x="3182112" y="969264"/>
            <a:ext cx="2834640" cy="475488"/>
          </a:xfrm>
          <a:prstGeom prst="rect">
            <a:avLst/>
          </a:prstGeom>
          <a:noFill/>
          <a:ln/>
        </p:spPr>
        <p:txBody>
          <a:bodyPr wrap="square" lIns="50800" tIns="50800" rIns="50800" bIns="50800" rtlCol="0" anchor="ctr"/>
          <a:lstStyle/>
          <a:p>
            <a:pPr marL="0" indent="0" algn="ctr">
              <a:buNone/>
            </a:pPr>
            <a:r>
              <a:rPr lang="en-US" sz="1100" b="1" dirty="0">
                <a:solidFill>
                  <a:srgbClr val="FFFFFF"/>
                </a:solidFill>
                <a:latin typeface="Arial" panose="020B0604020202020204" pitchFamily="34" charset="0"/>
                <a:ea typeface="Trebuchet MS" pitchFamily="34" charset="-122"/>
                <a:cs typeface="Arial" panose="020B0604020202020204" pitchFamily="34" charset="0"/>
              </a:rPr>
              <a:t>Maternal Post-Natal Depression</a:t>
            </a:r>
            <a:endParaRPr lang="en-US" sz="1100" dirty="0">
              <a:latin typeface="Arial" panose="020B0604020202020204" pitchFamily="34" charset="0"/>
              <a:cs typeface="Arial" panose="020B0604020202020204" pitchFamily="34" charset="0"/>
            </a:endParaRPr>
          </a:p>
        </p:txBody>
      </p:sp>
      <p:sp>
        <p:nvSpPr>
          <p:cNvPr id="16" name="Text 14"/>
          <p:cNvSpPr/>
          <p:nvPr/>
        </p:nvSpPr>
        <p:spPr>
          <a:xfrm>
            <a:off x="3291840" y="1536192"/>
            <a:ext cx="2633472" cy="329184"/>
          </a:xfrm>
          <a:prstGeom prst="rect">
            <a:avLst/>
          </a:prstGeom>
          <a:noFill/>
          <a:ln/>
        </p:spPr>
        <p:txBody>
          <a:bodyPr wrap="square" lIns="25400" tIns="25400" rIns="25400" bIns="25400" rtlCol="0" anchor="ctr"/>
          <a:lstStyle/>
          <a:p>
            <a:pPr marL="0" indent="0" algn="l">
              <a:buNone/>
            </a:pPr>
            <a:r>
              <a:rPr lang="en-US" sz="1050" b="1" dirty="0">
                <a:solidFill>
                  <a:srgbClr val="028090"/>
                </a:solidFill>
                <a:latin typeface="Arial" panose="020B0604020202020204" pitchFamily="34" charset="0"/>
                <a:ea typeface="Trebuchet MS" pitchFamily="34" charset="-122"/>
                <a:cs typeface="Arial" panose="020B0604020202020204" pitchFamily="34" charset="0"/>
              </a:rPr>
              <a:t>Piaget: Reduced Cognitive Stimulation</a:t>
            </a:r>
            <a:endParaRPr lang="en-US" sz="1050" dirty="0">
              <a:latin typeface="Arial" panose="020B0604020202020204" pitchFamily="34" charset="0"/>
              <a:cs typeface="Arial" panose="020B0604020202020204" pitchFamily="34" charset="0"/>
            </a:endParaRPr>
          </a:p>
        </p:txBody>
      </p:sp>
      <p:sp>
        <p:nvSpPr>
          <p:cNvPr id="17" name="Text 15"/>
          <p:cNvSpPr/>
          <p:nvPr/>
        </p:nvSpPr>
        <p:spPr>
          <a:xfrm>
            <a:off x="3291840" y="1920240"/>
            <a:ext cx="2633472" cy="2743200"/>
          </a:xfrm>
          <a:prstGeom prst="rect">
            <a:avLst/>
          </a:prstGeom>
          <a:noFill/>
          <a:ln/>
        </p:spPr>
        <p:txBody>
          <a:bodyPr wrap="square" lIns="63500" tIns="63500" rIns="63500" bIns="63500" rtlCol="0" anchor="t"/>
          <a:lstStyle/>
          <a:p>
            <a:pPr marL="0" indent="0" algn="l">
              <a:buNone/>
            </a:pPr>
            <a:r>
              <a:rPr lang="en-US" sz="1000" dirty="0">
                <a:solidFill>
                  <a:srgbClr val="374151"/>
                </a:solidFill>
                <a:latin typeface="Arial" panose="020B0604020202020204" pitchFamily="34" charset="0"/>
                <a:ea typeface="Calibri" pitchFamily="34" charset="-122"/>
                <a:cs typeface="Arial" panose="020B0604020202020204" pitchFamily="34" charset="0"/>
              </a:rPr>
              <a:t>A caregiver experiencing depression is less able to provide the verbal interaction, responsive play, and exploratory activities that Piaget identifies as essential for preoperational development. Language-rich, emotionally available environments are critical for symbolic thought to develop at age 4 (Berk, 2013).</a:t>
            </a:r>
            <a:endParaRPr lang="en-US" sz="1000" dirty="0">
              <a:latin typeface="Arial" panose="020B0604020202020204" pitchFamily="34" charset="0"/>
              <a:cs typeface="Arial" panose="020B0604020202020204" pitchFamily="34" charset="0"/>
            </a:endParaRPr>
          </a:p>
        </p:txBody>
      </p:sp>
      <p:sp>
        <p:nvSpPr>
          <p:cNvPr id="18" name="Text 16"/>
          <p:cNvSpPr/>
          <p:nvPr/>
        </p:nvSpPr>
        <p:spPr>
          <a:xfrm>
            <a:off x="3291840" y="4773168"/>
            <a:ext cx="2633472"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Calibri" pitchFamily="34" charset="0"/>
                <a:ea typeface="Calibri" pitchFamily="34" charset="-122"/>
                <a:cs typeface="Calibri" pitchFamily="34" charset="-120"/>
              </a:rPr>
              <a:t>(Berk, 2013)</a:t>
            </a:r>
            <a:endParaRPr lang="en-US" sz="900" dirty="0"/>
          </a:p>
        </p:txBody>
      </p:sp>
      <p:sp>
        <p:nvSpPr>
          <p:cNvPr id="19" name="Shape 17"/>
          <p:cNvSpPr/>
          <p:nvPr/>
        </p:nvSpPr>
        <p:spPr>
          <a:xfrm>
            <a:off x="6163056" y="914400"/>
            <a:ext cx="2834640" cy="4096512"/>
          </a:xfrm>
          <a:prstGeom prst="rect">
            <a:avLst/>
          </a:prstGeom>
          <a:solidFill>
            <a:srgbClr val="FFFFFF"/>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20" name="Shape 18"/>
          <p:cNvSpPr/>
          <p:nvPr/>
        </p:nvSpPr>
        <p:spPr>
          <a:xfrm>
            <a:off x="6163056" y="914400"/>
            <a:ext cx="2834640" cy="54864"/>
          </a:xfrm>
          <a:prstGeom prst="rect">
            <a:avLst/>
          </a:prstGeom>
          <a:solidFill>
            <a:srgbClr val="028090"/>
          </a:solidFill>
          <a:ln w="12700">
            <a:solidFill>
              <a:srgbClr val="028090"/>
            </a:solidFill>
            <a:prstDash val="solid"/>
          </a:ln>
        </p:spPr>
        <p:txBody>
          <a:bodyPr/>
          <a:lstStyle/>
          <a:p>
            <a:endParaRPr lang="en-GB"/>
          </a:p>
        </p:txBody>
      </p:sp>
      <p:sp>
        <p:nvSpPr>
          <p:cNvPr id="21" name="Shape 19"/>
          <p:cNvSpPr/>
          <p:nvPr/>
        </p:nvSpPr>
        <p:spPr>
          <a:xfrm>
            <a:off x="6163056" y="969264"/>
            <a:ext cx="2834640" cy="475488"/>
          </a:xfrm>
          <a:prstGeom prst="rect">
            <a:avLst/>
          </a:prstGeom>
          <a:solidFill>
            <a:srgbClr val="1E3A4A"/>
          </a:solidFill>
          <a:ln w="12700">
            <a:solidFill>
              <a:srgbClr val="1E3A4A"/>
            </a:solidFill>
            <a:prstDash val="solid"/>
          </a:ln>
        </p:spPr>
        <p:txBody>
          <a:bodyPr/>
          <a:lstStyle/>
          <a:p>
            <a:endParaRPr lang="en-GB"/>
          </a:p>
        </p:txBody>
      </p:sp>
      <p:sp>
        <p:nvSpPr>
          <p:cNvPr id="22" name="Text 20"/>
          <p:cNvSpPr/>
          <p:nvPr/>
        </p:nvSpPr>
        <p:spPr>
          <a:xfrm>
            <a:off x="6163056" y="969264"/>
            <a:ext cx="2834640" cy="475488"/>
          </a:xfrm>
          <a:prstGeom prst="rect">
            <a:avLst/>
          </a:prstGeom>
          <a:noFill/>
          <a:ln/>
        </p:spPr>
        <p:txBody>
          <a:bodyPr wrap="square" lIns="50800" tIns="50800" rIns="50800" bIns="50800" rtlCol="0" anchor="ctr"/>
          <a:lstStyle/>
          <a:p>
            <a:pPr marL="0" indent="0" algn="ctr">
              <a:buNone/>
            </a:pPr>
            <a:r>
              <a:rPr lang="en-US" sz="1100" b="1" dirty="0">
                <a:solidFill>
                  <a:srgbClr val="FFFFFF"/>
                </a:solidFill>
                <a:latin typeface="Arial" panose="020B0604020202020204" pitchFamily="34" charset="0"/>
                <a:ea typeface="Trebuchet MS" pitchFamily="34" charset="-122"/>
                <a:cs typeface="Arial" panose="020B0604020202020204" pitchFamily="34" charset="0"/>
              </a:rPr>
              <a:t>Limited Social Interaction</a:t>
            </a:r>
            <a:endParaRPr lang="en-US" sz="1100" dirty="0">
              <a:latin typeface="Arial" panose="020B0604020202020204" pitchFamily="34" charset="0"/>
              <a:cs typeface="Arial" panose="020B0604020202020204" pitchFamily="34" charset="0"/>
            </a:endParaRPr>
          </a:p>
        </p:txBody>
      </p:sp>
      <p:sp>
        <p:nvSpPr>
          <p:cNvPr id="23" name="Text 21"/>
          <p:cNvSpPr/>
          <p:nvPr/>
        </p:nvSpPr>
        <p:spPr>
          <a:xfrm>
            <a:off x="6272784" y="1536192"/>
            <a:ext cx="2633472" cy="329184"/>
          </a:xfrm>
          <a:prstGeom prst="rect">
            <a:avLst/>
          </a:prstGeom>
          <a:noFill/>
          <a:ln/>
        </p:spPr>
        <p:txBody>
          <a:bodyPr wrap="square" lIns="25400" tIns="25400" rIns="25400" bIns="25400" rtlCol="0" anchor="ctr"/>
          <a:lstStyle/>
          <a:p>
            <a:pPr marL="0" indent="0" algn="l">
              <a:buNone/>
            </a:pPr>
            <a:r>
              <a:rPr lang="en-US" sz="1050" b="1" dirty="0">
                <a:solidFill>
                  <a:srgbClr val="028090"/>
                </a:solidFill>
                <a:latin typeface="Arial" panose="020B0604020202020204" pitchFamily="34" charset="0"/>
                <a:ea typeface="Trebuchet MS" pitchFamily="34" charset="-122"/>
                <a:cs typeface="Arial" panose="020B0604020202020204" pitchFamily="34" charset="0"/>
              </a:rPr>
              <a:t>Piaget: Sustained Egocentrism</a:t>
            </a:r>
            <a:endParaRPr lang="en-US" sz="1050" dirty="0">
              <a:latin typeface="Arial" panose="020B0604020202020204" pitchFamily="34" charset="0"/>
              <a:cs typeface="Arial" panose="020B0604020202020204" pitchFamily="34" charset="0"/>
            </a:endParaRPr>
          </a:p>
        </p:txBody>
      </p:sp>
      <p:sp>
        <p:nvSpPr>
          <p:cNvPr id="24" name="Text 22"/>
          <p:cNvSpPr/>
          <p:nvPr/>
        </p:nvSpPr>
        <p:spPr>
          <a:xfrm>
            <a:off x="6272784" y="1920240"/>
            <a:ext cx="2633472" cy="2743200"/>
          </a:xfrm>
          <a:prstGeom prst="rect">
            <a:avLst/>
          </a:prstGeom>
          <a:noFill/>
          <a:ln/>
        </p:spPr>
        <p:txBody>
          <a:bodyPr wrap="square" lIns="63500" tIns="63500" rIns="63500" bIns="63500" rtlCol="0" anchor="t"/>
          <a:lstStyle/>
          <a:p>
            <a:pPr marL="0" indent="0" algn="l">
              <a:buNone/>
            </a:pPr>
            <a:r>
              <a:rPr lang="en-US" sz="1000" dirty="0">
                <a:solidFill>
                  <a:srgbClr val="374151"/>
                </a:solidFill>
                <a:latin typeface="Arial" panose="020B0604020202020204" pitchFamily="34" charset="0"/>
                <a:ea typeface="Calibri" pitchFamily="34" charset="-122"/>
                <a:cs typeface="Arial" panose="020B0604020202020204" pitchFamily="34" charset="0"/>
              </a:rPr>
              <a:t>During the preoperational stage, children gradually overcome egocentrism through peer interaction. Isaac's withdrawal from group activities reduces his exposure to different viewpoints, limiting the cognitive process of decentration that Piaget identifies as central to this stage.</a:t>
            </a:r>
            <a:endParaRPr lang="en-US" sz="1000" dirty="0">
              <a:latin typeface="Arial" panose="020B0604020202020204" pitchFamily="34" charset="0"/>
              <a:cs typeface="Arial" panose="020B0604020202020204" pitchFamily="34" charset="0"/>
            </a:endParaRPr>
          </a:p>
        </p:txBody>
      </p:sp>
      <p:sp>
        <p:nvSpPr>
          <p:cNvPr id="25" name="Text 23"/>
          <p:cNvSpPr/>
          <p:nvPr/>
        </p:nvSpPr>
        <p:spPr>
          <a:xfrm>
            <a:off x="6272784" y="4773168"/>
            <a:ext cx="2633472"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Calibri" pitchFamily="34" charset="0"/>
                <a:ea typeface="Calibri" pitchFamily="34" charset="-122"/>
                <a:cs typeface="Calibri" pitchFamily="34" charset="-120"/>
              </a:rPr>
              <a:t>(Piaget and Inhelder, 1969)</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E3A4A"/>
          </a:solidFill>
          <a:ln w="12700">
            <a:solidFill>
              <a:srgbClr val="1E3A4A"/>
            </a:solidFill>
            <a:prstDash val="solid"/>
          </a:ln>
        </p:spPr>
        <p:txBody>
          <a:bodyPr/>
          <a:lstStyle/>
          <a:p>
            <a:endParaRPr lang="en-GB"/>
          </a:p>
        </p:txBody>
      </p:sp>
      <p:sp>
        <p:nvSpPr>
          <p:cNvPr id="3" name="Text 1"/>
          <p:cNvSpPr/>
          <p:nvPr/>
        </p:nvSpPr>
        <p:spPr>
          <a:xfrm>
            <a:off x="0" y="0"/>
            <a:ext cx="877824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Trebuchet MS" pitchFamily="34" charset="0"/>
                <a:ea typeface="Trebuchet MS" pitchFamily="34" charset="-122"/>
                <a:cs typeface="Trebuchet MS" pitchFamily="34" charset="-120"/>
              </a:rPr>
              <a:t>    </a:t>
            </a:r>
            <a:r>
              <a:rPr lang="en-US" sz="2200" b="1" dirty="0">
                <a:solidFill>
                  <a:srgbClr val="FFFFFF"/>
                </a:solidFill>
                <a:latin typeface="Arial" panose="020B0604020202020204" pitchFamily="34" charset="0"/>
                <a:ea typeface="Trebuchet MS" pitchFamily="34" charset="-122"/>
                <a:cs typeface="Arial" panose="020B0604020202020204" pitchFamily="34" charset="0"/>
              </a:rPr>
              <a:t>Applying Piaget to Isaac – Part 2</a:t>
            </a:r>
            <a:endParaRPr lang="en-US" sz="2200" dirty="0">
              <a:latin typeface="Arial" panose="020B0604020202020204" pitchFamily="34" charset="0"/>
              <a:cs typeface="Arial" panose="020B0604020202020204" pitchFamily="34" charset="0"/>
            </a:endParaRPr>
          </a:p>
        </p:txBody>
      </p:sp>
      <p:sp>
        <p:nvSpPr>
          <p:cNvPr id="4" name="Text 2"/>
          <p:cNvSpPr/>
          <p:nvPr/>
        </p:nvSpPr>
        <p:spPr>
          <a:xfrm>
            <a:off x="6766560" y="0"/>
            <a:ext cx="2194560" cy="777240"/>
          </a:xfrm>
          <a:prstGeom prst="rect">
            <a:avLst/>
          </a:prstGeom>
          <a:noFill/>
          <a:ln/>
        </p:spPr>
        <p:txBody>
          <a:bodyPr wrap="square" lIns="0" tIns="0" rIns="0" bIns="0" rtlCol="0" anchor="ctr"/>
          <a:lstStyle/>
          <a:p>
            <a:pPr marL="0" indent="0" algn="r">
              <a:buNone/>
            </a:pPr>
            <a:r>
              <a:rPr lang="en-US" sz="1000" i="1" dirty="0">
                <a:solidFill>
                  <a:srgbClr val="C9E8EE"/>
                </a:solidFill>
                <a:latin typeface="Arial" panose="020B0604020202020204" pitchFamily="34" charset="0"/>
                <a:ea typeface="Calibri" pitchFamily="34" charset="-122"/>
                <a:cs typeface="Arial" panose="020B0604020202020204" pitchFamily="34" charset="0"/>
              </a:rPr>
              <a:t>(Preoperational Stage, 2–7 years)</a:t>
            </a:r>
            <a:endParaRPr lang="en-US" sz="1000" dirty="0">
              <a:latin typeface="Arial" panose="020B0604020202020204" pitchFamily="34" charset="0"/>
              <a:cs typeface="Arial" panose="020B0604020202020204" pitchFamily="34" charset="0"/>
            </a:endParaRPr>
          </a:p>
        </p:txBody>
      </p:sp>
      <p:sp>
        <p:nvSpPr>
          <p:cNvPr id="5" name="Shape 3"/>
          <p:cNvSpPr/>
          <p:nvPr/>
        </p:nvSpPr>
        <p:spPr>
          <a:xfrm>
            <a:off x="274320" y="914400"/>
            <a:ext cx="4114800" cy="4096512"/>
          </a:xfrm>
          <a:prstGeom prst="rect">
            <a:avLst/>
          </a:prstGeom>
          <a:solidFill>
            <a:srgbClr val="FFFFFF"/>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6" name="Shape 4"/>
          <p:cNvSpPr/>
          <p:nvPr/>
        </p:nvSpPr>
        <p:spPr>
          <a:xfrm>
            <a:off x="274320" y="914400"/>
            <a:ext cx="4114800" cy="54864"/>
          </a:xfrm>
          <a:prstGeom prst="rect">
            <a:avLst/>
          </a:prstGeom>
          <a:solidFill>
            <a:srgbClr val="028090"/>
          </a:solidFill>
          <a:ln w="12700">
            <a:solidFill>
              <a:srgbClr val="028090"/>
            </a:solidFill>
            <a:prstDash val="solid"/>
          </a:ln>
        </p:spPr>
        <p:txBody>
          <a:bodyPr/>
          <a:lstStyle/>
          <a:p>
            <a:endParaRPr lang="en-GB"/>
          </a:p>
        </p:txBody>
      </p:sp>
      <p:sp>
        <p:nvSpPr>
          <p:cNvPr id="7" name="Shape 5"/>
          <p:cNvSpPr/>
          <p:nvPr/>
        </p:nvSpPr>
        <p:spPr>
          <a:xfrm>
            <a:off x="274320" y="969264"/>
            <a:ext cx="4114800" cy="475488"/>
          </a:xfrm>
          <a:prstGeom prst="rect">
            <a:avLst/>
          </a:prstGeom>
          <a:solidFill>
            <a:srgbClr val="1E3A4A"/>
          </a:solidFill>
          <a:ln w="12700">
            <a:solidFill>
              <a:srgbClr val="1E3A4A"/>
            </a:solidFill>
            <a:prstDash val="solid"/>
          </a:ln>
        </p:spPr>
        <p:txBody>
          <a:bodyPr/>
          <a:lstStyle/>
          <a:p>
            <a:endParaRPr lang="en-GB"/>
          </a:p>
        </p:txBody>
      </p:sp>
      <p:sp>
        <p:nvSpPr>
          <p:cNvPr id="8" name="Text 6"/>
          <p:cNvSpPr/>
          <p:nvPr/>
        </p:nvSpPr>
        <p:spPr>
          <a:xfrm>
            <a:off x="274320" y="969264"/>
            <a:ext cx="4114800" cy="475488"/>
          </a:xfrm>
          <a:prstGeom prst="rect">
            <a:avLst/>
          </a:prstGeom>
          <a:noFill/>
          <a:ln/>
        </p:spPr>
        <p:txBody>
          <a:bodyPr wrap="square" lIns="50800" tIns="50800" rIns="50800" bIns="50800" rtlCol="0" anchor="ctr"/>
          <a:lstStyle/>
          <a:p>
            <a:pPr marL="0" indent="0" algn="ctr">
              <a:buNone/>
            </a:pPr>
            <a:r>
              <a:rPr lang="en-US" sz="1300" b="1" dirty="0">
                <a:solidFill>
                  <a:srgbClr val="FFFFFF"/>
                </a:solidFill>
                <a:latin typeface="Arial" panose="020B0604020202020204" pitchFamily="34" charset="0"/>
                <a:ea typeface="Trebuchet MS" pitchFamily="34" charset="-122"/>
                <a:cs typeface="Arial" panose="020B0604020202020204" pitchFamily="34" charset="0"/>
              </a:rPr>
              <a:t>Language Delay</a:t>
            </a:r>
            <a:endParaRPr lang="en-US" sz="1300" dirty="0">
              <a:latin typeface="Arial" panose="020B0604020202020204" pitchFamily="34" charset="0"/>
              <a:cs typeface="Arial" panose="020B0604020202020204" pitchFamily="34" charset="0"/>
            </a:endParaRPr>
          </a:p>
        </p:txBody>
      </p:sp>
      <p:sp>
        <p:nvSpPr>
          <p:cNvPr id="9" name="Text 7"/>
          <p:cNvSpPr/>
          <p:nvPr/>
        </p:nvSpPr>
        <p:spPr>
          <a:xfrm>
            <a:off x="411480" y="1536192"/>
            <a:ext cx="3840480" cy="329184"/>
          </a:xfrm>
          <a:prstGeom prst="rect">
            <a:avLst/>
          </a:prstGeom>
          <a:noFill/>
          <a:ln/>
        </p:spPr>
        <p:txBody>
          <a:bodyPr wrap="square" lIns="25400" tIns="25400" rIns="25400" bIns="25400" rtlCol="0" anchor="ctr"/>
          <a:lstStyle/>
          <a:p>
            <a:pPr marL="0" indent="0" algn="l">
              <a:buNone/>
            </a:pPr>
            <a:r>
              <a:rPr lang="en-US" sz="1100" b="1" dirty="0">
                <a:solidFill>
                  <a:srgbClr val="028090"/>
                </a:solidFill>
                <a:latin typeface="Arial" panose="020B0604020202020204" pitchFamily="34" charset="0"/>
                <a:ea typeface="Trebuchet MS" pitchFamily="34" charset="-122"/>
                <a:cs typeface="Arial" panose="020B0604020202020204" pitchFamily="34" charset="0"/>
              </a:rPr>
              <a:t>Piaget: Underdeveloped Symbolic Thought</a:t>
            </a:r>
            <a:endParaRPr lang="en-US" sz="1100" dirty="0">
              <a:latin typeface="Arial" panose="020B0604020202020204" pitchFamily="34" charset="0"/>
              <a:cs typeface="Arial" panose="020B0604020202020204" pitchFamily="34" charset="0"/>
            </a:endParaRPr>
          </a:p>
        </p:txBody>
      </p:sp>
      <p:sp>
        <p:nvSpPr>
          <p:cNvPr id="10" name="Text 8"/>
          <p:cNvSpPr/>
          <p:nvPr/>
        </p:nvSpPr>
        <p:spPr>
          <a:xfrm>
            <a:off x="411480" y="1920240"/>
            <a:ext cx="3840480" cy="2743200"/>
          </a:xfrm>
          <a:prstGeom prst="rect">
            <a:avLst/>
          </a:prstGeom>
          <a:noFill/>
          <a:ln/>
        </p:spPr>
        <p:txBody>
          <a:bodyPr wrap="square" lIns="76200" tIns="76200" rIns="76200" bIns="76200" rtlCol="0" anchor="t"/>
          <a:lstStyle/>
          <a:p>
            <a:pPr marL="342900" indent="-342900" algn="l">
              <a:buSzPct val="100000"/>
              <a:buChar char="•"/>
            </a:pPr>
            <a:r>
              <a:rPr lang="en-US" sz="1050" dirty="0">
                <a:solidFill>
                  <a:srgbClr val="374151"/>
                </a:solidFill>
                <a:latin typeface="Arial" panose="020B0604020202020204" pitchFamily="34" charset="0"/>
                <a:ea typeface="Calibri" pitchFamily="34" charset="-122"/>
                <a:cs typeface="Arial" panose="020B0604020202020204" pitchFamily="34" charset="0"/>
              </a:rPr>
              <a:t>Language is the primary vehicle for the symbolic function in Piaget's preoperational stage.</a:t>
            </a:r>
            <a:br>
              <a:rPr lang="en-US" sz="1050" dirty="0">
                <a:solidFill>
                  <a:srgbClr val="374151"/>
                </a:solidFill>
                <a:latin typeface="Arial" panose="020B0604020202020204" pitchFamily="34" charset="0"/>
                <a:ea typeface="Calibri" pitchFamily="34" charset="-122"/>
                <a:cs typeface="Arial" panose="020B0604020202020204" pitchFamily="34" charset="0"/>
              </a:rPr>
            </a:br>
            <a:endParaRPr lang="en-US" sz="1050" dirty="0">
              <a:latin typeface="Arial" panose="020B0604020202020204" pitchFamily="34" charset="0"/>
              <a:cs typeface="Arial" panose="020B0604020202020204" pitchFamily="34" charset="0"/>
            </a:endParaRPr>
          </a:p>
          <a:p>
            <a:pPr marL="342900" indent="-342900" algn="l">
              <a:buSzPct val="100000"/>
              <a:buChar char="•"/>
            </a:pPr>
            <a:r>
              <a:rPr lang="en-US" sz="1050" dirty="0">
                <a:solidFill>
                  <a:srgbClr val="374151"/>
                </a:solidFill>
                <a:latin typeface="Arial" panose="020B0604020202020204" pitchFamily="34" charset="0"/>
                <a:ea typeface="Calibri" pitchFamily="34" charset="-122"/>
                <a:cs typeface="Arial" panose="020B0604020202020204" pitchFamily="34" charset="0"/>
              </a:rPr>
              <a:t>Isaac's language delay suggests his symbolic representation which is the ability to use words, images, and gestures to stand for objects and ideas has not developed as expected.</a:t>
            </a:r>
            <a:br>
              <a:rPr lang="en-US" sz="1050" dirty="0">
                <a:solidFill>
                  <a:srgbClr val="374151"/>
                </a:solidFill>
                <a:latin typeface="Arial" panose="020B0604020202020204" pitchFamily="34" charset="0"/>
                <a:ea typeface="Calibri" pitchFamily="34" charset="-122"/>
                <a:cs typeface="Arial" panose="020B0604020202020204" pitchFamily="34" charset="0"/>
              </a:rPr>
            </a:br>
            <a:endParaRPr lang="en-US" sz="1050" dirty="0">
              <a:latin typeface="Arial" panose="020B0604020202020204" pitchFamily="34" charset="0"/>
              <a:cs typeface="Arial" panose="020B0604020202020204" pitchFamily="34" charset="0"/>
            </a:endParaRPr>
          </a:p>
          <a:p>
            <a:pPr marL="342900" indent="-342900" algn="l">
              <a:buSzPct val="100000"/>
              <a:buChar char="•"/>
            </a:pPr>
            <a:r>
              <a:rPr lang="en-US" sz="1050" dirty="0">
                <a:solidFill>
                  <a:srgbClr val="374151"/>
                </a:solidFill>
                <a:latin typeface="Arial" panose="020B0604020202020204" pitchFamily="34" charset="0"/>
                <a:ea typeface="Calibri" pitchFamily="34" charset="-122"/>
                <a:cs typeface="Arial" panose="020B0604020202020204" pitchFamily="34" charset="0"/>
              </a:rPr>
              <a:t>Piaget (1952) links language development directly to the progression of preoperational thought.</a:t>
            </a:r>
            <a:br>
              <a:rPr lang="en-US" sz="1050" dirty="0">
                <a:solidFill>
                  <a:srgbClr val="374151"/>
                </a:solidFill>
                <a:latin typeface="Arial" panose="020B0604020202020204" pitchFamily="34" charset="0"/>
                <a:ea typeface="Calibri" pitchFamily="34" charset="-122"/>
                <a:cs typeface="Arial" panose="020B0604020202020204" pitchFamily="34" charset="0"/>
              </a:rPr>
            </a:br>
            <a:endParaRPr lang="en-US" sz="1050" dirty="0">
              <a:latin typeface="Arial" panose="020B0604020202020204" pitchFamily="34" charset="0"/>
              <a:cs typeface="Arial" panose="020B0604020202020204" pitchFamily="34" charset="0"/>
            </a:endParaRPr>
          </a:p>
          <a:p>
            <a:pPr marL="342900" indent="-342900" algn="l">
              <a:buSzPct val="100000"/>
              <a:buChar char="•"/>
            </a:pPr>
            <a:r>
              <a:rPr lang="en-US" sz="1050" dirty="0">
                <a:solidFill>
                  <a:srgbClr val="374151"/>
                </a:solidFill>
                <a:latin typeface="Arial" panose="020B0604020202020204" pitchFamily="34" charset="0"/>
                <a:ea typeface="Calibri" pitchFamily="34" charset="-122"/>
                <a:cs typeface="Arial" panose="020B0604020202020204" pitchFamily="34" charset="0"/>
              </a:rPr>
              <a:t>Gross (2020) identifies two sub-stages: pre-conceptual (2–4 years) and intuitive (4–7 years). At age 4, Isaac is transitioning between these - symbolic language should be emerging, but logical thinking remains limited, consistent with his observed delays.</a:t>
            </a:r>
            <a:endParaRPr lang="en-US" sz="1050" dirty="0">
              <a:latin typeface="Arial" panose="020B0604020202020204" pitchFamily="34" charset="0"/>
              <a:cs typeface="Arial" panose="020B0604020202020204" pitchFamily="34" charset="0"/>
            </a:endParaRPr>
          </a:p>
        </p:txBody>
      </p:sp>
      <p:sp>
        <p:nvSpPr>
          <p:cNvPr id="11" name="Text 9"/>
          <p:cNvSpPr/>
          <p:nvPr/>
        </p:nvSpPr>
        <p:spPr>
          <a:xfrm>
            <a:off x="411480" y="4773168"/>
            <a:ext cx="3840480"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Arial" panose="020B0604020202020204" pitchFamily="34" charset="0"/>
                <a:ea typeface="Calibri" pitchFamily="34" charset="-122"/>
                <a:cs typeface="Arial" panose="020B0604020202020204" pitchFamily="34" charset="0"/>
              </a:rPr>
              <a:t>(Piaget, 1952; Gross, 2020)</a:t>
            </a:r>
            <a:endParaRPr lang="en-US" sz="900" dirty="0">
              <a:latin typeface="Arial" panose="020B0604020202020204" pitchFamily="34" charset="0"/>
              <a:cs typeface="Arial" panose="020B0604020202020204" pitchFamily="34" charset="0"/>
            </a:endParaRPr>
          </a:p>
        </p:txBody>
      </p:sp>
      <p:sp>
        <p:nvSpPr>
          <p:cNvPr id="12" name="Shape 10"/>
          <p:cNvSpPr/>
          <p:nvPr/>
        </p:nvSpPr>
        <p:spPr>
          <a:xfrm>
            <a:off x="4754880" y="914400"/>
            <a:ext cx="4114800" cy="4096512"/>
          </a:xfrm>
          <a:prstGeom prst="rect">
            <a:avLst/>
          </a:prstGeom>
          <a:solidFill>
            <a:srgbClr val="FFFFFF"/>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1"/>
          <p:cNvSpPr/>
          <p:nvPr/>
        </p:nvSpPr>
        <p:spPr>
          <a:xfrm>
            <a:off x="4754880" y="914400"/>
            <a:ext cx="4114800" cy="54864"/>
          </a:xfrm>
          <a:prstGeom prst="rect">
            <a:avLst/>
          </a:prstGeom>
          <a:solidFill>
            <a:srgbClr val="028090"/>
          </a:solidFill>
          <a:ln w="12700">
            <a:solidFill>
              <a:srgbClr val="028090"/>
            </a:solidFill>
            <a:prstDash val="solid"/>
          </a:ln>
        </p:spPr>
        <p:txBody>
          <a:bodyPr/>
          <a:lstStyle/>
          <a:p>
            <a:endParaRPr lang="en-GB"/>
          </a:p>
        </p:txBody>
      </p:sp>
      <p:sp>
        <p:nvSpPr>
          <p:cNvPr id="14" name="Shape 12"/>
          <p:cNvSpPr/>
          <p:nvPr/>
        </p:nvSpPr>
        <p:spPr>
          <a:xfrm>
            <a:off x="4754880" y="969264"/>
            <a:ext cx="4114800" cy="475488"/>
          </a:xfrm>
          <a:prstGeom prst="rect">
            <a:avLst/>
          </a:prstGeom>
          <a:solidFill>
            <a:srgbClr val="1E3A4A"/>
          </a:solidFill>
          <a:ln w="12700">
            <a:solidFill>
              <a:srgbClr val="1E3A4A"/>
            </a:solidFill>
            <a:prstDash val="solid"/>
          </a:ln>
        </p:spPr>
        <p:txBody>
          <a:bodyPr/>
          <a:lstStyle/>
          <a:p>
            <a:endParaRPr lang="en-GB"/>
          </a:p>
        </p:txBody>
      </p:sp>
      <p:sp>
        <p:nvSpPr>
          <p:cNvPr id="15" name="Text 13"/>
          <p:cNvSpPr/>
          <p:nvPr/>
        </p:nvSpPr>
        <p:spPr>
          <a:xfrm>
            <a:off x="4754880" y="969264"/>
            <a:ext cx="4114800" cy="475488"/>
          </a:xfrm>
          <a:prstGeom prst="rect">
            <a:avLst/>
          </a:prstGeom>
          <a:noFill/>
          <a:ln/>
        </p:spPr>
        <p:txBody>
          <a:bodyPr wrap="square" lIns="50800" tIns="50800" rIns="50800" bIns="50800" rtlCol="0" anchor="ctr"/>
          <a:lstStyle/>
          <a:p>
            <a:pPr marL="0" indent="0" algn="ctr">
              <a:buNone/>
            </a:pPr>
            <a:r>
              <a:rPr lang="en-US" sz="1300" b="1" dirty="0">
                <a:solidFill>
                  <a:srgbClr val="FFFFFF"/>
                </a:solidFill>
                <a:latin typeface="Arial" panose="020B0604020202020204" pitchFamily="34" charset="0"/>
                <a:ea typeface="Trebuchet MS" pitchFamily="34" charset="-122"/>
                <a:cs typeface="Arial" panose="020B0604020202020204" pitchFamily="34" charset="0"/>
              </a:rPr>
              <a:t>Emotional Responses &amp; Withdrawal</a:t>
            </a:r>
            <a:endParaRPr lang="en-US" sz="1300" dirty="0">
              <a:latin typeface="Arial" panose="020B0604020202020204" pitchFamily="34" charset="0"/>
              <a:cs typeface="Arial" panose="020B0604020202020204" pitchFamily="34" charset="0"/>
            </a:endParaRPr>
          </a:p>
        </p:txBody>
      </p:sp>
      <p:sp>
        <p:nvSpPr>
          <p:cNvPr id="16" name="Text 14"/>
          <p:cNvSpPr/>
          <p:nvPr/>
        </p:nvSpPr>
        <p:spPr>
          <a:xfrm>
            <a:off x="4892040" y="1536192"/>
            <a:ext cx="3840480" cy="329184"/>
          </a:xfrm>
          <a:prstGeom prst="rect">
            <a:avLst/>
          </a:prstGeom>
          <a:noFill/>
          <a:ln/>
        </p:spPr>
        <p:txBody>
          <a:bodyPr wrap="square" lIns="25400" tIns="25400" rIns="25400" bIns="25400" rtlCol="0" anchor="ctr"/>
          <a:lstStyle/>
          <a:p>
            <a:pPr marL="0" indent="0" algn="l">
              <a:buNone/>
            </a:pPr>
            <a:r>
              <a:rPr lang="en-US" sz="1100" b="1" dirty="0">
                <a:solidFill>
                  <a:srgbClr val="028090"/>
                </a:solidFill>
                <a:latin typeface="Arial" panose="020B0604020202020204" pitchFamily="34" charset="0"/>
                <a:ea typeface="Trebuchet MS" pitchFamily="34" charset="-122"/>
                <a:cs typeface="Arial" panose="020B0604020202020204" pitchFamily="34" charset="0"/>
              </a:rPr>
              <a:t>Piaget: Impaired Exploratory Learning</a:t>
            </a:r>
            <a:endParaRPr lang="en-US" sz="1100" dirty="0">
              <a:latin typeface="Arial" panose="020B0604020202020204" pitchFamily="34" charset="0"/>
              <a:cs typeface="Arial" panose="020B0604020202020204" pitchFamily="34" charset="0"/>
            </a:endParaRPr>
          </a:p>
        </p:txBody>
      </p:sp>
      <p:sp>
        <p:nvSpPr>
          <p:cNvPr id="17" name="Text 15"/>
          <p:cNvSpPr/>
          <p:nvPr/>
        </p:nvSpPr>
        <p:spPr>
          <a:xfrm>
            <a:off x="4892040" y="1920240"/>
            <a:ext cx="3840480" cy="2743200"/>
          </a:xfrm>
          <a:prstGeom prst="rect">
            <a:avLst/>
          </a:prstGeom>
          <a:noFill/>
          <a:ln/>
        </p:spPr>
        <p:txBody>
          <a:bodyPr wrap="square" lIns="76200" tIns="76200" rIns="76200" bIns="76200" rtlCol="0" anchor="t"/>
          <a:lstStyle/>
          <a:p>
            <a:pPr marL="342900" indent="-342900" algn="l">
              <a:buSzPct val="100000"/>
              <a:buChar char="•"/>
            </a:pPr>
            <a:r>
              <a:rPr lang="en-US" sz="1050" dirty="0">
                <a:solidFill>
                  <a:srgbClr val="374151"/>
                </a:solidFill>
                <a:latin typeface="Arial" panose="020B0604020202020204" pitchFamily="34" charset="0"/>
                <a:ea typeface="Calibri" pitchFamily="34" charset="-122"/>
                <a:cs typeface="Arial" panose="020B0604020202020204" pitchFamily="34" charset="0"/>
              </a:rPr>
              <a:t>Piaget emphasises that children learn through active, self-directed exploration and play.</a:t>
            </a:r>
            <a:br>
              <a:rPr lang="en-US" sz="1050" dirty="0">
                <a:solidFill>
                  <a:srgbClr val="374151"/>
                </a:solidFill>
                <a:latin typeface="Arial" panose="020B0604020202020204" pitchFamily="34" charset="0"/>
                <a:ea typeface="Calibri" pitchFamily="34" charset="-122"/>
                <a:cs typeface="Arial" panose="020B0604020202020204" pitchFamily="34" charset="0"/>
              </a:rPr>
            </a:br>
            <a:endParaRPr lang="en-US" sz="1050" dirty="0">
              <a:latin typeface="Arial" panose="020B0604020202020204" pitchFamily="34" charset="0"/>
              <a:cs typeface="Arial" panose="020B0604020202020204" pitchFamily="34" charset="0"/>
            </a:endParaRPr>
          </a:p>
          <a:p>
            <a:pPr marL="342900" indent="-342900" algn="l">
              <a:buSzPct val="100000"/>
              <a:buChar char="•"/>
            </a:pPr>
            <a:r>
              <a:rPr lang="en-US" sz="1050" dirty="0">
                <a:solidFill>
                  <a:srgbClr val="374151"/>
                </a:solidFill>
                <a:latin typeface="Arial" panose="020B0604020202020204" pitchFamily="34" charset="0"/>
                <a:ea typeface="Calibri" pitchFamily="34" charset="-122"/>
                <a:cs typeface="Arial" panose="020B0604020202020204" pitchFamily="34" charset="0"/>
              </a:rPr>
              <a:t>Isaac's distress on separation, clinginess, and withdrawal during free play directly reduce the exploratory behaviour that is central to cognitive development.</a:t>
            </a:r>
            <a:br>
              <a:rPr lang="en-US" sz="1050" dirty="0">
                <a:solidFill>
                  <a:srgbClr val="374151"/>
                </a:solidFill>
                <a:latin typeface="Arial" panose="020B0604020202020204" pitchFamily="34" charset="0"/>
                <a:ea typeface="Calibri" pitchFamily="34" charset="-122"/>
                <a:cs typeface="Arial" panose="020B0604020202020204" pitchFamily="34" charset="0"/>
              </a:rPr>
            </a:br>
            <a:endParaRPr lang="en-US" sz="1050" dirty="0">
              <a:latin typeface="Arial" panose="020B0604020202020204" pitchFamily="34" charset="0"/>
              <a:cs typeface="Arial" panose="020B0604020202020204" pitchFamily="34" charset="0"/>
            </a:endParaRPr>
          </a:p>
          <a:p>
            <a:pPr marL="342900" indent="-342900" algn="l">
              <a:buSzPct val="100000"/>
              <a:buChar char="•"/>
            </a:pPr>
            <a:r>
              <a:rPr lang="en-US" sz="1050" dirty="0">
                <a:solidFill>
                  <a:srgbClr val="374151"/>
                </a:solidFill>
                <a:latin typeface="Arial" panose="020B0604020202020204" pitchFamily="34" charset="0"/>
                <a:ea typeface="Calibri" pitchFamily="34" charset="-122"/>
                <a:cs typeface="Arial" panose="020B0604020202020204" pitchFamily="34" charset="0"/>
              </a:rPr>
              <a:t>A child who is emotionally preoccupied cannot fully engage in the hands-on learning that drives schema construction and equilibration.</a:t>
            </a:r>
            <a:br>
              <a:rPr lang="en-US" sz="1050" dirty="0">
                <a:solidFill>
                  <a:srgbClr val="374151"/>
                </a:solidFill>
                <a:latin typeface="Arial" panose="020B0604020202020204" pitchFamily="34" charset="0"/>
                <a:ea typeface="Calibri" pitchFamily="34" charset="-122"/>
                <a:cs typeface="Arial" panose="020B0604020202020204" pitchFamily="34" charset="0"/>
              </a:rPr>
            </a:br>
            <a:endParaRPr lang="en-US" sz="1050" dirty="0">
              <a:latin typeface="Arial" panose="020B0604020202020204" pitchFamily="34" charset="0"/>
              <a:cs typeface="Arial" panose="020B0604020202020204" pitchFamily="34" charset="0"/>
            </a:endParaRPr>
          </a:p>
          <a:p>
            <a:pPr marL="342900" indent="-342900" algn="l">
              <a:buSzPct val="100000"/>
              <a:buChar char="•"/>
            </a:pPr>
            <a:r>
              <a:rPr lang="en-US" sz="1050" dirty="0">
                <a:solidFill>
                  <a:srgbClr val="374151"/>
                </a:solidFill>
                <a:latin typeface="Arial" panose="020B0604020202020204" pitchFamily="34" charset="0"/>
                <a:ea typeface="Calibri" pitchFamily="34" charset="-122"/>
                <a:cs typeface="Arial" panose="020B0604020202020204" pitchFamily="34" charset="0"/>
              </a:rPr>
              <a:t>His reluctance to join group activities further restricts the peer-based cognitive challenges that prompt assimilation and accommodation.</a:t>
            </a:r>
            <a:endParaRPr lang="en-US" sz="1050" dirty="0">
              <a:latin typeface="Arial" panose="020B0604020202020204" pitchFamily="34" charset="0"/>
              <a:cs typeface="Arial" panose="020B0604020202020204" pitchFamily="34" charset="0"/>
            </a:endParaRPr>
          </a:p>
        </p:txBody>
      </p:sp>
      <p:sp>
        <p:nvSpPr>
          <p:cNvPr id="18" name="Text 16"/>
          <p:cNvSpPr/>
          <p:nvPr/>
        </p:nvSpPr>
        <p:spPr>
          <a:xfrm>
            <a:off x="4892040" y="4773168"/>
            <a:ext cx="3840480"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Arial" panose="020B0604020202020204" pitchFamily="34" charset="0"/>
                <a:ea typeface="Calibri" pitchFamily="34" charset="-122"/>
                <a:cs typeface="Arial" panose="020B0604020202020204" pitchFamily="34" charset="0"/>
              </a:rPr>
              <a:t>(Piaget and Inhelder, 1969; Shaffer and Kipp, 2014)</a:t>
            </a:r>
            <a:endParaRPr lang="en-US" sz="9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Arial" panose="020B0604020202020204" pitchFamily="34" charset="0"/>
                <a:ea typeface="Trebuchet MS" pitchFamily="34" charset="-122"/>
                <a:cs typeface="Arial" panose="020B0604020202020204" pitchFamily="34" charset="0"/>
              </a:rPr>
              <a:t>Theory-Informed Support Strategies – Part 1</a:t>
            </a:r>
            <a:endParaRPr lang="en-US" sz="2200" dirty="0">
              <a:latin typeface="Arial" panose="020B0604020202020204" pitchFamily="34" charset="0"/>
              <a:cs typeface="Arial" panose="020B0604020202020204" pitchFamily="34" charset="0"/>
            </a:endParaRPr>
          </a:p>
        </p:txBody>
      </p:sp>
      <p:sp>
        <p:nvSpPr>
          <p:cNvPr id="4" name="Text 2"/>
          <p:cNvSpPr/>
          <p:nvPr/>
        </p:nvSpPr>
        <p:spPr>
          <a:xfrm>
            <a:off x="320040" y="850392"/>
            <a:ext cx="8503920" cy="256032"/>
          </a:xfrm>
          <a:prstGeom prst="rect">
            <a:avLst/>
          </a:prstGeom>
          <a:noFill/>
          <a:ln/>
        </p:spPr>
        <p:txBody>
          <a:bodyPr wrap="square" lIns="0" tIns="0" rIns="0" bIns="0" rtlCol="0" anchor="ctr"/>
          <a:lstStyle/>
          <a:p>
            <a:pPr marL="0" indent="0" algn="l">
              <a:buNone/>
            </a:pPr>
            <a:r>
              <a:rPr lang="en-US" sz="1050" i="1" dirty="0">
                <a:solidFill>
                  <a:srgbClr val="6B7280"/>
                </a:solidFill>
                <a:latin typeface="Calibri" pitchFamily="34" charset="0"/>
                <a:ea typeface="Calibri" pitchFamily="34" charset="-122"/>
                <a:cs typeface="Calibri" pitchFamily="34" charset="-120"/>
              </a:rPr>
              <a:t>All strategies are grounded in and explicitly linked to Piaget's Cognitive Development Theory.</a:t>
            </a:r>
            <a:endParaRPr lang="en-US" sz="1050" dirty="0"/>
          </a:p>
        </p:txBody>
      </p:sp>
      <p:sp>
        <p:nvSpPr>
          <p:cNvPr id="5" name="Shape 3"/>
          <p:cNvSpPr/>
          <p:nvPr/>
        </p:nvSpPr>
        <p:spPr>
          <a:xfrm>
            <a:off x="201168" y="1207008"/>
            <a:ext cx="2834640" cy="3749040"/>
          </a:xfrm>
          <a:prstGeom prst="rect">
            <a:avLst/>
          </a:prstGeom>
          <a:solidFill>
            <a:srgbClr val="EFF8FA"/>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pic>
        <p:nvPicPr>
          <p:cNvPr id="6" name="Image 0" descr="/home/claude/images/children_playing.jpg"/>
          <p:cNvPicPr>
            <a:picLocks noChangeAspect="1"/>
          </p:cNvPicPr>
          <p:nvPr/>
        </p:nvPicPr>
        <p:blipFill>
          <a:blip r:embed="rId3"/>
          <a:srcRect/>
          <a:stretch/>
        </p:blipFill>
        <p:spPr>
          <a:xfrm>
            <a:off x="201168" y="1207008"/>
            <a:ext cx="2834640" cy="566928"/>
          </a:xfrm>
          <a:prstGeom prst="rect">
            <a:avLst/>
          </a:prstGeom>
        </p:spPr>
      </p:pic>
      <p:sp>
        <p:nvSpPr>
          <p:cNvPr id="7" name="Shape 4"/>
          <p:cNvSpPr/>
          <p:nvPr/>
        </p:nvSpPr>
        <p:spPr>
          <a:xfrm>
            <a:off x="201168" y="1773936"/>
            <a:ext cx="2834640" cy="475488"/>
          </a:xfrm>
          <a:prstGeom prst="rect">
            <a:avLst/>
          </a:prstGeom>
          <a:solidFill>
            <a:srgbClr val="1E3A4A"/>
          </a:solidFill>
          <a:ln w="12700">
            <a:solidFill>
              <a:srgbClr val="1E3A4A"/>
            </a:solidFill>
            <a:prstDash val="solid"/>
          </a:ln>
        </p:spPr>
        <p:txBody>
          <a:bodyPr/>
          <a:lstStyle/>
          <a:p>
            <a:endParaRPr lang="en-GB"/>
          </a:p>
        </p:txBody>
      </p:sp>
      <p:sp>
        <p:nvSpPr>
          <p:cNvPr id="8" name="Text 5"/>
          <p:cNvSpPr/>
          <p:nvPr/>
        </p:nvSpPr>
        <p:spPr>
          <a:xfrm>
            <a:off x="201168" y="1773936"/>
            <a:ext cx="2834640" cy="475488"/>
          </a:xfrm>
          <a:prstGeom prst="rect">
            <a:avLst/>
          </a:prstGeom>
          <a:noFill/>
          <a:ln/>
        </p:spPr>
        <p:txBody>
          <a:bodyPr wrap="square" lIns="50800" tIns="50800" rIns="50800" bIns="50800" rtlCol="0" anchor="ctr"/>
          <a:lstStyle/>
          <a:p>
            <a:pPr marL="0" indent="0" algn="ctr">
              <a:buNone/>
            </a:pPr>
            <a:r>
              <a:rPr lang="en-US" sz="1100" b="1" dirty="0">
                <a:solidFill>
                  <a:srgbClr val="FFFFFF"/>
                </a:solidFill>
                <a:latin typeface="Arial" panose="020B0604020202020204" pitchFamily="34" charset="0"/>
                <a:ea typeface="Trebuchet MS" pitchFamily="34" charset="-122"/>
                <a:cs typeface="Arial" panose="020B0604020202020204" pitchFamily="34" charset="0"/>
              </a:rPr>
              <a:t>Play-Based Learning</a:t>
            </a:r>
            <a:endParaRPr lang="en-US" sz="1100" dirty="0">
              <a:latin typeface="Arial" panose="020B0604020202020204" pitchFamily="34" charset="0"/>
              <a:cs typeface="Arial" panose="020B0604020202020204" pitchFamily="34" charset="0"/>
            </a:endParaRPr>
          </a:p>
        </p:txBody>
      </p:sp>
      <p:sp>
        <p:nvSpPr>
          <p:cNvPr id="9" name="Text 6"/>
          <p:cNvSpPr/>
          <p:nvPr/>
        </p:nvSpPr>
        <p:spPr>
          <a:xfrm>
            <a:off x="310896" y="2322576"/>
            <a:ext cx="2633472" cy="329184"/>
          </a:xfrm>
          <a:prstGeom prst="rect">
            <a:avLst/>
          </a:prstGeom>
          <a:noFill/>
          <a:ln/>
        </p:spPr>
        <p:txBody>
          <a:bodyPr wrap="square" lIns="25400" tIns="25400" rIns="25400" bIns="25400" rtlCol="0" anchor="ctr"/>
          <a:lstStyle/>
          <a:p>
            <a:pPr marL="0" indent="0" algn="l">
              <a:buNone/>
            </a:pPr>
            <a:r>
              <a:rPr lang="en-US" sz="1000" b="1" dirty="0">
                <a:solidFill>
                  <a:srgbClr val="028090"/>
                </a:solidFill>
                <a:latin typeface="Arial" panose="020B0604020202020204" pitchFamily="34" charset="0"/>
                <a:ea typeface="Trebuchet MS" pitchFamily="34" charset="-122"/>
                <a:cs typeface="Arial" panose="020B0604020202020204" pitchFamily="34" charset="0"/>
              </a:rPr>
              <a:t>Piaget: Active Schema Construction</a:t>
            </a:r>
            <a:endParaRPr lang="en-US" sz="1000" dirty="0">
              <a:latin typeface="Arial" panose="020B0604020202020204" pitchFamily="34" charset="0"/>
              <a:cs typeface="Arial" panose="020B0604020202020204" pitchFamily="34" charset="0"/>
            </a:endParaRPr>
          </a:p>
        </p:txBody>
      </p:sp>
      <p:sp>
        <p:nvSpPr>
          <p:cNvPr id="10" name="Text 7"/>
          <p:cNvSpPr/>
          <p:nvPr/>
        </p:nvSpPr>
        <p:spPr>
          <a:xfrm>
            <a:off x="310896" y="2706624"/>
            <a:ext cx="2633472" cy="2066544"/>
          </a:xfrm>
          <a:prstGeom prst="rect">
            <a:avLst/>
          </a:prstGeom>
          <a:noFill/>
          <a:ln/>
        </p:spPr>
        <p:txBody>
          <a:bodyPr wrap="square" lIns="50800" tIns="50800" rIns="50800" bIns="50800" rtlCol="0" anchor="t"/>
          <a:lstStyle/>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Provide structured play stations with sensory materials (sand, water, building blocks) to prompt hands-on schema building.</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Facilitate symbolic play (e.g., role-play with dolls, shop scenarios) to develop the preoperational symbolic function.</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Allow Isaac to lead play activities, supporting self-directed cognitive exploration - central to Piaget's (1952) active learning principle.</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Staff model and then step back, allowing Isaac to assimilate new experiences independently.</a:t>
            </a:r>
            <a:endParaRPr lang="en-US" sz="950" dirty="0">
              <a:latin typeface="Arial" panose="020B0604020202020204" pitchFamily="34" charset="0"/>
              <a:cs typeface="Arial" panose="020B0604020202020204" pitchFamily="34" charset="0"/>
            </a:endParaRPr>
          </a:p>
        </p:txBody>
      </p:sp>
      <p:sp>
        <p:nvSpPr>
          <p:cNvPr id="11" name="Text 8"/>
          <p:cNvSpPr/>
          <p:nvPr/>
        </p:nvSpPr>
        <p:spPr>
          <a:xfrm>
            <a:off x="310896" y="4773168"/>
            <a:ext cx="2633472"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Arial" panose="020B0604020202020204" pitchFamily="34" charset="0"/>
                <a:ea typeface="Calibri" pitchFamily="34" charset="-122"/>
                <a:cs typeface="Arial" panose="020B0604020202020204" pitchFamily="34" charset="0"/>
              </a:rPr>
              <a:t>(Piaget, 1952)</a:t>
            </a:r>
            <a:endParaRPr lang="en-US" sz="900" dirty="0">
              <a:latin typeface="Arial" panose="020B0604020202020204" pitchFamily="34" charset="0"/>
              <a:cs typeface="Arial" panose="020B0604020202020204" pitchFamily="34" charset="0"/>
            </a:endParaRPr>
          </a:p>
        </p:txBody>
      </p:sp>
      <p:sp>
        <p:nvSpPr>
          <p:cNvPr id="12" name="Shape 9"/>
          <p:cNvSpPr/>
          <p:nvPr/>
        </p:nvSpPr>
        <p:spPr>
          <a:xfrm>
            <a:off x="3182112" y="1207008"/>
            <a:ext cx="2834640" cy="3749040"/>
          </a:xfrm>
          <a:prstGeom prst="rect">
            <a:avLst/>
          </a:prstGeom>
          <a:solidFill>
            <a:srgbClr val="EFF8FA"/>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pic>
        <p:nvPicPr>
          <p:cNvPr id="13" name="Image 1" descr="/home/claude/images/classroom.jpg"/>
          <p:cNvPicPr>
            <a:picLocks noChangeAspect="1"/>
          </p:cNvPicPr>
          <p:nvPr/>
        </p:nvPicPr>
        <p:blipFill>
          <a:blip r:embed="rId4"/>
          <a:srcRect/>
          <a:stretch/>
        </p:blipFill>
        <p:spPr>
          <a:xfrm>
            <a:off x="3182112" y="1207008"/>
            <a:ext cx="2834640" cy="566928"/>
          </a:xfrm>
          <a:prstGeom prst="rect">
            <a:avLst/>
          </a:prstGeom>
        </p:spPr>
      </p:pic>
      <p:sp>
        <p:nvSpPr>
          <p:cNvPr id="14" name="Shape 10"/>
          <p:cNvSpPr/>
          <p:nvPr/>
        </p:nvSpPr>
        <p:spPr>
          <a:xfrm>
            <a:off x="3182112" y="1773936"/>
            <a:ext cx="2834640" cy="475488"/>
          </a:xfrm>
          <a:prstGeom prst="rect">
            <a:avLst/>
          </a:prstGeom>
          <a:solidFill>
            <a:srgbClr val="1E3A4A"/>
          </a:solidFill>
          <a:ln w="12700">
            <a:solidFill>
              <a:srgbClr val="1E3A4A"/>
            </a:solidFill>
            <a:prstDash val="solid"/>
          </a:ln>
        </p:spPr>
        <p:txBody>
          <a:bodyPr/>
          <a:lstStyle/>
          <a:p>
            <a:endParaRPr lang="en-GB"/>
          </a:p>
        </p:txBody>
      </p:sp>
      <p:sp>
        <p:nvSpPr>
          <p:cNvPr id="15" name="Text 11"/>
          <p:cNvSpPr/>
          <p:nvPr/>
        </p:nvSpPr>
        <p:spPr>
          <a:xfrm>
            <a:off x="3182112" y="1773936"/>
            <a:ext cx="2834640" cy="475488"/>
          </a:xfrm>
          <a:prstGeom prst="rect">
            <a:avLst/>
          </a:prstGeom>
          <a:noFill/>
          <a:ln/>
        </p:spPr>
        <p:txBody>
          <a:bodyPr wrap="square" lIns="50800" tIns="50800" rIns="50800" bIns="50800" rtlCol="0" anchor="ctr"/>
          <a:lstStyle/>
          <a:p>
            <a:pPr marL="0" indent="0" algn="ctr">
              <a:buNone/>
            </a:pPr>
            <a:r>
              <a:rPr lang="en-US" sz="1100" b="1" dirty="0">
                <a:solidFill>
                  <a:srgbClr val="FFFFFF"/>
                </a:solidFill>
                <a:latin typeface="Arial" panose="020B0604020202020204" pitchFamily="34" charset="0"/>
                <a:ea typeface="Trebuchet MS" pitchFamily="34" charset="-122"/>
                <a:cs typeface="Arial" panose="020B0604020202020204" pitchFamily="34" charset="0"/>
              </a:rPr>
              <a:t>Language-Rich Environments</a:t>
            </a:r>
            <a:endParaRPr lang="en-US" sz="1100" dirty="0">
              <a:latin typeface="Arial" panose="020B0604020202020204" pitchFamily="34" charset="0"/>
              <a:cs typeface="Arial" panose="020B0604020202020204" pitchFamily="34" charset="0"/>
            </a:endParaRPr>
          </a:p>
        </p:txBody>
      </p:sp>
      <p:sp>
        <p:nvSpPr>
          <p:cNvPr id="16" name="Text 12"/>
          <p:cNvSpPr/>
          <p:nvPr/>
        </p:nvSpPr>
        <p:spPr>
          <a:xfrm>
            <a:off x="3291840" y="2322576"/>
            <a:ext cx="2633472" cy="329184"/>
          </a:xfrm>
          <a:prstGeom prst="rect">
            <a:avLst/>
          </a:prstGeom>
          <a:noFill/>
          <a:ln/>
        </p:spPr>
        <p:txBody>
          <a:bodyPr wrap="square" lIns="25400" tIns="25400" rIns="25400" bIns="25400" rtlCol="0" anchor="ctr"/>
          <a:lstStyle/>
          <a:p>
            <a:pPr marL="0" indent="0" algn="l">
              <a:buNone/>
            </a:pPr>
            <a:r>
              <a:rPr lang="en-US" sz="1000" b="1" dirty="0">
                <a:solidFill>
                  <a:srgbClr val="028090"/>
                </a:solidFill>
                <a:latin typeface="Arial" panose="020B0604020202020204" pitchFamily="34" charset="0"/>
                <a:ea typeface="Trebuchet MS" pitchFamily="34" charset="-122"/>
                <a:cs typeface="Arial" panose="020B0604020202020204" pitchFamily="34" charset="0"/>
              </a:rPr>
              <a:t>Piaget: Symbolic Function and Representation</a:t>
            </a:r>
            <a:endParaRPr lang="en-US" sz="1000" dirty="0">
              <a:latin typeface="Arial" panose="020B0604020202020204" pitchFamily="34" charset="0"/>
              <a:cs typeface="Arial" panose="020B0604020202020204" pitchFamily="34" charset="0"/>
            </a:endParaRPr>
          </a:p>
        </p:txBody>
      </p:sp>
      <p:sp>
        <p:nvSpPr>
          <p:cNvPr id="17" name="Text 13"/>
          <p:cNvSpPr/>
          <p:nvPr/>
        </p:nvSpPr>
        <p:spPr>
          <a:xfrm>
            <a:off x="3291840" y="2706624"/>
            <a:ext cx="2633472" cy="2011680"/>
          </a:xfrm>
          <a:prstGeom prst="rect">
            <a:avLst/>
          </a:prstGeom>
          <a:noFill/>
          <a:ln/>
        </p:spPr>
        <p:txBody>
          <a:bodyPr wrap="square" lIns="50800" tIns="50800" rIns="50800" bIns="50800" rtlCol="0" anchor="t"/>
          <a:lstStyle/>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Use running commentary during activities - describe actions as they occur ('We are pouring the water now').</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Introduce picture books, storytelling, and labelling games to build symbolic representation.</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Encourage Isaac to narrate his play, even in simple words, accelerating preoperational language progression.</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Smith et al. (2015) confirm that consistent language-rich input directly accelerates symbolic thought development.</a:t>
            </a:r>
            <a:endParaRPr lang="en-US" sz="950" dirty="0">
              <a:latin typeface="Arial" panose="020B0604020202020204" pitchFamily="34" charset="0"/>
              <a:cs typeface="Arial" panose="020B0604020202020204" pitchFamily="34" charset="0"/>
            </a:endParaRPr>
          </a:p>
        </p:txBody>
      </p:sp>
      <p:sp>
        <p:nvSpPr>
          <p:cNvPr id="18" name="Text 14"/>
          <p:cNvSpPr/>
          <p:nvPr/>
        </p:nvSpPr>
        <p:spPr>
          <a:xfrm>
            <a:off x="3291840" y="4773168"/>
            <a:ext cx="2633472"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Arial" panose="020B0604020202020204" pitchFamily="34" charset="0"/>
                <a:ea typeface="Calibri" pitchFamily="34" charset="-122"/>
                <a:cs typeface="Arial" panose="020B0604020202020204" pitchFamily="34" charset="0"/>
              </a:rPr>
              <a:t>(Smith et al., 2015)</a:t>
            </a:r>
            <a:endParaRPr lang="en-US" sz="900" dirty="0">
              <a:latin typeface="Arial" panose="020B0604020202020204" pitchFamily="34" charset="0"/>
              <a:cs typeface="Arial" panose="020B0604020202020204" pitchFamily="34" charset="0"/>
            </a:endParaRPr>
          </a:p>
        </p:txBody>
      </p:sp>
      <p:sp>
        <p:nvSpPr>
          <p:cNvPr id="19" name="Shape 15"/>
          <p:cNvSpPr/>
          <p:nvPr/>
        </p:nvSpPr>
        <p:spPr>
          <a:xfrm>
            <a:off x="6163056" y="1207008"/>
            <a:ext cx="2834640" cy="3749040"/>
          </a:xfrm>
          <a:prstGeom prst="rect">
            <a:avLst/>
          </a:prstGeom>
          <a:solidFill>
            <a:srgbClr val="EFF8FA"/>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pic>
        <p:nvPicPr>
          <p:cNvPr id="20" name="Image 2" descr="/home/claude/images/children_playing.jpg"/>
          <p:cNvPicPr>
            <a:picLocks noChangeAspect="1"/>
          </p:cNvPicPr>
          <p:nvPr/>
        </p:nvPicPr>
        <p:blipFill>
          <a:blip r:embed="rId3"/>
          <a:srcRect/>
          <a:stretch/>
        </p:blipFill>
        <p:spPr>
          <a:xfrm>
            <a:off x="6163056" y="1207008"/>
            <a:ext cx="2834640" cy="566928"/>
          </a:xfrm>
          <a:prstGeom prst="rect">
            <a:avLst/>
          </a:prstGeom>
        </p:spPr>
      </p:pic>
      <p:sp>
        <p:nvSpPr>
          <p:cNvPr id="21" name="Shape 16"/>
          <p:cNvSpPr/>
          <p:nvPr/>
        </p:nvSpPr>
        <p:spPr>
          <a:xfrm>
            <a:off x="6163056" y="1773936"/>
            <a:ext cx="2834640" cy="475488"/>
          </a:xfrm>
          <a:prstGeom prst="rect">
            <a:avLst/>
          </a:prstGeom>
          <a:solidFill>
            <a:srgbClr val="1E3A4A"/>
          </a:solidFill>
          <a:ln w="12700">
            <a:solidFill>
              <a:srgbClr val="1E3A4A"/>
            </a:solidFill>
            <a:prstDash val="solid"/>
          </a:ln>
        </p:spPr>
        <p:txBody>
          <a:bodyPr/>
          <a:lstStyle/>
          <a:p>
            <a:endParaRPr lang="en-GB"/>
          </a:p>
        </p:txBody>
      </p:sp>
      <p:sp>
        <p:nvSpPr>
          <p:cNvPr id="22" name="Text 17"/>
          <p:cNvSpPr/>
          <p:nvPr/>
        </p:nvSpPr>
        <p:spPr>
          <a:xfrm>
            <a:off x="6163056" y="1773936"/>
            <a:ext cx="2834640" cy="475488"/>
          </a:xfrm>
          <a:prstGeom prst="rect">
            <a:avLst/>
          </a:prstGeom>
          <a:noFill/>
          <a:ln/>
        </p:spPr>
        <p:txBody>
          <a:bodyPr wrap="square" lIns="50800" tIns="50800" rIns="50800" bIns="50800" rtlCol="0" anchor="ctr"/>
          <a:lstStyle/>
          <a:p>
            <a:pPr marL="0" indent="0" algn="ctr">
              <a:buNone/>
            </a:pPr>
            <a:r>
              <a:rPr lang="en-US" sz="1100" b="1" dirty="0">
                <a:solidFill>
                  <a:srgbClr val="FFFFFF"/>
                </a:solidFill>
                <a:latin typeface="Arial" panose="020B0604020202020204" pitchFamily="34" charset="0"/>
                <a:ea typeface="Trebuchet MS" pitchFamily="34" charset="-122"/>
                <a:cs typeface="Arial" panose="020B0604020202020204" pitchFamily="34" charset="0"/>
              </a:rPr>
              <a:t>Object Permanence Games</a:t>
            </a:r>
            <a:endParaRPr lang="en-US" sz="1100" dirty="0">
              <a:latin typeface="Arial" panose="020B0604020202020204" pitchFamily="34" charset="0"/>
              <a:cs typeface="Arial" panose="020B0604020202020204" pitchFamily="34" charset="0"/>
            </a:endParaRPr>
          </a:p>
        </p:txBody>
      </p:sp>
      <p:sp>
        <p:nvSpPr>
          <p:cNvPr id="23" name="Text 18"/>
          <p:cNvSpPr/>
          <p:nvPr/>
        </p:nvSpPr>
        <p:spPr>
          <a:xfrm>
            <a:off x="6272784" y="2322576"/>
            <a:ext cx="2633472" cy="329184"/>
          </a:xfrm>
          <a:prstGeom prst="rect">
            <a:avLst/>
          </a:prstGeom>
          <a:noFill/>
          <a:ln/>
        </p:spPr>
        <p:txBody>
          <a:bodyPr wrap="square" lIns="25400" tIns="25400" rIns="25400" bIns="25400" rtlCol="0" anchor="ctr"/>
          <a:lstStyle/>
          <a:p>
            <a:pPr marL="0" indent="0" algn="l">
              <a:buNone/>
            </a:pPr>
            <a:r>
              <a:rPr lang="en-US" sz="1000" b="1" dirty="0">
                <a:solidFill>
                  <a:srgbClr val="028090"/>
                </a:solidFill>
                <a:latin typeface="Arial" panose="020B0604020202020204" pitchFamily="34" charset="0"/>
                <a:ea typeface="Trebuchet MS" pitchFamily="34" charset="-122"/>
                <a:cs typeface="Arial" panose="020B0604020202020204" pitchFamily="34" charset="0"/>
              </a:rPr>
              <a:t>Piaget: Consolidating Cognitive Foundations</a:t>
            </a:r>
            <a:endParaRPr lang="en-US" sz="1000" dirty="0">
              <a:latin typeface="Arial" panose="020B0604020202020204" pitchFamily="34" charset="0"/>
              <a:cs typeface="Arial" panose="020B0604020202020204" pitchFamily="34" charset="0"/>
            </a:endParaRPr>
          </a:p>
        </p:txBody>
      </p:sp>
      <p:sp>
        <p:nvSpPr>
          <p:cNvPr id="24" name="Text 19"/>
          <p:cNvSpPr/>
          <p:nvPr/>
        </p:nvSpPr>
        <p:spPr>
          <a:xfrm>
            <a:off x="6272784" y="2706624"/>
            <a:ext cx="2633472" cy="2011680"/>
          </a:xfrm>
          <a:prstGeom prst="rect">
            <a:avLst/>
          </a:prstGeom>
          <a:noFill/>
          <a:ln/>
        </p:spPr>
        <p:txBody>
          <a:bodyPr wrap="square" lIns="50800" tIns="50800" rIns="50800" bIns="50800" rtlCol="0" anchor="t"/>
          <a:lstStyle/>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Use hide-and-reveal games to reinforce object permanence - a foundational concept from the sensorimotor stage.</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Simple cause-and-effect toys build confidence in schema formation and equilibration.</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Repetition of familiar activities builds predictable schemas, reducing cognitive anxiety.</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Consolidating earlier stage foundations supports healthier progression through the preoperational stage (Berk, 2013).</a:t>
            </a:r>
            <a:endParaRPr lang="en-US" sz="950" dirty="0">
              <a:latin typeface="Arial" panose="020B0604020202020204" pitchFamily="34" charset="0"/>
              <a:cs typeface="Arial" panose="020B0604020202020204" pitchFamily="34" charset="0"/>
            </a:endParaRPr>
          </a:p>
        </p:txBody>
      </p:sp>
      <p:sp>
        <p:nvSpPr>
          <p:cNvPr id="25" name="Text 20"/>
          <p:cNvSpPr/>
          <p:nvPr/>
        </p:nvSpPr>
        <p:spPr>
          <a:xfrm>
            <a:off x="6272784" y="4773168"/>
            <a:ext cx="2633472"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Arial" panose="020B0604020202020204" pitchFamily="34" charset="0"/>
                <a:ea typeface="Calibri" pitchFamily="34" charset="-122"/>
                <a:cs typeface="Arial" panose="020B0604020202020204" pitchFamily="34" charset="0"/>
              </a:rPr>
              <a:t>(Berk, 2013)</a:t>
            </a:r>
            <a:endParaRPr lang="en-US" sz="9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Arial" panose="020B0604020202020204" pitchFamily="34" charset="0"/>
                <a:ea typeface="Trebuchet MS" pitchFamily="34" charset="-122"/>
                <a:cs typeface="Arial" panose="020B0604020202020204" pitchFamily="34" charset="0"/>
              </a:rPr>
              <a:t>Theory-Informed Support Strategies – Part 2</a:t>
            </a:r>
            <a:endParaRPr lang="en-US" sz="2200" dirty="0">
              <a:latin typeface="Arial" panose="020B0604020202020204" pitchFamily="34" charset="0"/>
              <a:cs typeface="Arial" panose="020B0604020202020204" pitchFamily="34" charset="0"/>
            </a:endParaRPr>
          </a:p>
        </p:txBody>
      </p:sp>
      <p:sp>
        <p:nvSpPr>
          <p:cNvPr id="4" name="Text 2"/>
          <p:cNvSpPr/>
          <p:nvPr/>
        </p:nvSpPr>
        <p:spPr>
          <a:xfrm>
            <a:off x="320040" y="850392"/>
            <a:ext cx="8503920" cy="256032"/>
          </a:xfrm>
          <a:prstGeom prst="rect">
            <a:avLst/>
          </a:prstGeom>
          <a:noFill/>
          <a:ln/>
        </p:spPr>
        <p:txBody>
          <a:bodyPr wrap="square" lIns="0" tIns="0" rIns="0" bIns="0" rtlCol="0" anchor="ctr"/>
          <a:lstStyle/>
          <a:p>
            <a:pPr marL="0" indent="0" algn="l">
              <a:buNone/>
            </a:pPr>
            <a:r>
              <a:rPr lang="en-US" sz="1050" i="1" dirty="0">
                <a:solidFill>
                  <a:srgbClr val="6B7280"/>
                </a:solidFill>
                <a:latin typeface="Arial" panose="020B0604020202020204" pitchFamily="34" charset="0"/>
                <a:ea typeface="Calibri" pitchFamily="34" charset="-122"/>
                <a:cs typeface="Arial" panose="020B0604020202020204" pitchFamily="34" charset="0"/>
              </a:rPr>
              <a:t>Strategies must demonstrate clear linkage back to Piaget's theoretical framework.</a:t>
            </a:r>
            <a:endParaRPr lang="en-US" sz="1050" dirty="0">
              <a:latin typeface="Arial" panose="020B0604020202020204" pitchFamily="34" charset="0"/>
              <a:cs typeface="Arial" panose="020B0604020202020204" pitchFamily="34" charset="0"/>
            </a:endParaRPr>
          </a:p>
        </p:txBody>
      </p:sp>
      <p:sp>
        <p:nvSpPr>
          <p:cNvPr id="5" name="Shape 3"/>
          <p:cNvSpPr/>
          <p:nvPr/>
        </p:nvSpPr>
        <p:spPr>
          <a:xfrm>
            <a:off x="201168" y="1207008"/>
            <a:ext cx="2834640" cy="3749040"/>
          </a:xfrm>
          <a:prstGeom prst="rect">
            <a:avLst/>
          </a:prstGeom>
          <a:solidFill>
            <a:srgbClr val="EFF8FA"/>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pic>
        <p:nvPicPr>
          <p:cNvPr id="6" name="Image 0" descr="/home/claude/images/classroom.jpg"/>
          <p:cNvPicPr>
            <a:picLocks noChangeAspect="1"/>
          </p:cNvPicPr>
          <p:nvPr/>
        </p:nvPicPr>
        <p:blipFill>
          <a:blip r:embed="rId3"/>
          <a:srcRect/>
          <a:stretch/>
        </p:blipFill>
        <p:spPr>
          <a:xfrm>
            <a:off x="201168" y="1207008"/>
            <a:ext cx="2834640" cy="566928"/>
          </a:xfrm>
          <a:prstGeom prst="rect">
            <a:avLst/>
          </a:prstGeom>
        </p:spPr>
      </p:pic>
      <p:sp>
        <p:nvSpPr>
          <p:cNvPr id="7" name="Shape 4"/>
          <p:cNvSpPr/>
          <p:nvPr/>
        </p:nvSpPr>
        <p:spPr>
          <a:xfrm>
            <a:off x="201168" y="1773936"/>
            <a:ext cx="2834640" cy="475488"/>
          </a:xfrm>
          <a:prstGeom prst="rect">
            <a:avLst/>
          </a:prstGeom>
          <a:solidFill>
            <a:srgbClr val="1E3A4A"/>
          </a:solidFill>
          <a:ln w="12700">
            <a:solidFill>
              <a:srgbClr val="1E3A4A"/>
            </a:solidFill>
            <a:prstDash val="solid"/>
          </a:ln>
        </p:spPr>
        <p:txBody>
          <a:bodyPr/>
          <a:lstStyle/>
          <a:p>
            <a:endParaRPr lang="en-GB"/>
          </a:p>
        </p:txBody>
      </p:sp>
      <p:sp>
        <p:nvSpPr>
          <p:cNvPr id="8" name="Text 5"/>
          <p:cNvSpPr/>
          <p:nvPr/>
        </p:nvSpPr>
        <p:spPr>
          <a:xfrm>
            <a:off x="201168" y="1773936"/>
            <a:ext cx="2834640" cy="475488"/>
          </a:xfrm>
          <a:prstGeom prst="rect">
            <a:avLst/>
          </a:prstGeom>
          <a:noFill/>
          <a:ln/>
        </p:spPr>
        <p:txBody>
          <a:bodyPr wrap="square" lIns="50800" tIns="50800" rIns="50800" bIns="50800" rtlCol="0" anchor="ctr"/>
          <a:lstStyle/>
          <a:p>
            <a:pPr marL="0" indent="0" algn="ctr">
              <a:buNone/>
            </a:pPr>
            <a:r>
              <a:rPr lang="en-US" sz="1100" b="1" dirty="0">
                <a:solidFill>
                  <a:srgbClr val="FFFFFF"/>
                </a:solidFill>
                <a:latin typeface="Arial" panose="020B0604020202020204" pitchFamily="34" charset="0"/>
                <a:ea typeface="Trebuchet MS" pitchFamily="34" charset="-122"/>
                <a:cs typeface="Arial" panose="020B0604020202020204" pitchFamily="34" charset="0"/>
              </a:rPr>
              <a:t>Scaffolded Group Activities</a:t>
            </a:r>
            <a:endParaRPr lang="en-US" sz="1100" dirty="0">
              <a:latin typeface="Arial" panose="020B0604020202020204" pitchFamily="34" charset="0"/>
              <a:cs typeface="Arial" panose="020B0604020202020204" pitchFamily="34" charset="0"/>
            </a:endParaRPr>
          </a:p>
        </p:txBody>
      </p:sp>
      <p:sp>
        <p:nvSpPr>
          <p:cNvPr id="9" name="Text 6"/>
          <p:cNvSpPr/>
          <p:nvPr/>
        </p:nvSpPr>
        <p:spPr>
          <a:xfrm>
            <a:off x="310896" y="2322576"/>
            <a:ext cx="2633472" cy="329184"/>
          </a:xfrm>
          <a:prstGeom prst="rect">
            <a:avLst/>
          </a:prstGeom>
          <a:noFill/>
          <a:ln/>
        </p:spPr>
        <p:txBody>
          <a:bodyPr wrap="square" lIns="25400" tIns="25400" rIns="25400" bIns="25400" rtlCol="0" anchor="ctr"/>
          <a:lstStyle/>
          <a:p>
            <a:pPr marL="0" indent="0" algn="l">
              <a:buNone/>
            </a:pPr>
            <a:r>
              <a:rPr lang="en-US" sz="1000" b="1" dirty="0">
                <a:solidFill>
                  <a:srgbClr val="028090"/>
                </a:solidFill>
                <a:latin typeface="Arial" panose="020B0604020202020204" pitchFamily="34" charset="0"/>
                <a:ea typeface="Trebuchet MS" pitchFamily="34" charset="-122"/>
                <a:cs typeface="Arial" panose="020B0604020202020204" pitchFamily="34" charset="0"/>
              </a:rPr>
              <a:t>Piaget: Overcoming Egocentrism</a:t>
            </a:r>
            <a:endParaRPr lang="en-US" sz="1000" dirty="0">
              <a:latin typeface="Arial" panose="020B0604020202020204" pitchFamily="34" charset="0"/>
              <a:cs typeface="Arial" panose="020B0604020202020204" pitchFamily="34" charset="0"/>
            </a:endParaRPr>
          </a:p>
        </p:txBody>
      </p:sp>
      <p:sp>
        <p:nvSpPr>
          <p:cNvPr id="10" name="Text 7"/>
          <p:cNvSpPr/>
          <p:nvPr/>
        </p:nvSpPr>
        <p:spPr>
          <a:xfrm>
            <a:off x="310896" y="2706624"/>
            <a:ext cx="2633472" cy="2011680"/>
          </a:xfrm>
          <a:prstGeom prst="rect">
            <a:avLst/>
          </a:prstGeom>
          <a:noFill/>
          <a:ln/>
        </p:spPr>
        <p:txBody>
          <a:bodyPr wrap="square" lIns="50800" tIns="50800" rIns="50800" bIns="50800" rtlCol="0" anchor="t"/>
          <a:lstStyle/>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Gradually introduce Isaac to small-group activities (2–3 children) before full group settings.</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Use cooperative tasks (building together, shared story-time) to prompt perspective-taking.</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Piaget (1952) identifies peer interaction as key to decentration, moving beyond egocentric thinking.</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Staff facilitate turn-taking games to develop social cognition and collaborative play skills.</a:t>
            </a:r>
            <a:endParaRPr lang="en-US" sz="950" dirty="0">
              <a:latin typeface="Arial" panose="020B0604020202020204" pitchFamily="34" charset="0"/>
              <a:cs typeface="Arial" panose="020B0604020202020204" pitchFamily="34" charset="0"/>
            </a:endParaRPr>
          </a:p>
        </p:txBody>
      </p:sp>
      <p:sp>
        <p:nvSpPr>
          <p:cNvPr id="11" name="Text 8"/>
          <p:cNvSpPr/>
          <p:nvPr/>
        </p:nvSpPr>
        <p:spPr>
          <a:xfrm>
            <a:off x="310896" y="4773168"/>
            <a:ext cx="2633472"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Arial" panose="020B0604020202020204" pitchFamily="34" charset="0"/>
                <a:ea typeface="Calibri" pitchFamily="34" charset="-122"/>
                <a:cs typeface="Arial" panose="020B0604020202020204" pitchFamily="34" charset="0"/>
              </a:rPr>
              <a:t>(Piaget, 1952; Smith et al., 2015)</a:t>
            </a:r>
            <a:endParaRPr lang="en-US" sz="900" dirty="0">
              <a:latin typeface="Arial" panose="020B0604020202020204" pitchFamily="34" charset="0"/>
              <a:cs typeface="Arial" panose="020B0604020202020204" pitchFamily="34" charset="0"/>
            </a:endParaRPr>
          </a:p>
        </p:txBody>
      </p:sp>
      <p:sp>
        <p:nvSpPr>
          <p:cNvPr id="12" name="Shape 9"/>
          <p:cNvSpPr/>
          <p:nvPr/>
        </p:nvSpPr>
        <p:spPr>
          <a:xfrm>
            <a:off x="3182112" y="1207008"/>
            <a:ext cx="2834640" cy="3749040"/>
          </a:xfrm>
          <a:prstGeom prst="rect">
            <a:avLst/>
          </a:prstGeom>
          <a:solidFill>
            <a:srgbClr val="EFF8FA"/>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pic>
        <p:nvPicPr>
          <p:cNvPr id="13" name="Image 1" descr="/home/claude/images/mother_child.jpg"/>
          <p:cNvPicPr>
            <a:picLocks noChangeAspect="1"/>
          </p:cNvPicPr>
          <p:nvPr/>
        </p:nvPicPr>
        <p:blipFill>
          <a:blip r:embed="rId4"/>
          <a:srcRect/>
          <a:stretch/>
        </p:blipFill>
        <p:spPr>
          <a:xfrm>
            <a:off x="3182112" y="1207008"/>
            <a:ext cx="2834640" cy="566928"/>
          </a:xfrm>
          <a:prstGeom prst="rect">
            <a:avLst/>
          </a:prstGeom>
        </p:spPr>
      </p:pic>
      <p:sp>
        <p:nvSpPr>
          <p:cNvPr id="14" name="Shape 10"/>
          <p:cNvSpPr/>
          <p:nvPr/>
        </p:nvSpPr>
        <p:spPr>
          <a:xfrm>
            <a:off x="3182112" y="1773936"/>
            <a:ext cx="2834640" cy="475488"/>
          </a:xfrm>
          <a:prstGeom prst="rect">
            <a:avLst/>
          </a:prstGeom>
          <a:solidFill>
            <a:srgbClr val="1E3A4A"/>
          </a:solidFill>
          <a:ln w="12700">
            <a:solidFill>
              <a:srgbClr val="1E3A4A"/>
            </a:solidFill>
            <a:prstDash val="solid"/>
          </a:ln>
        </p:spPr>
        <p:txBody>
          <a:bodyPr/>
          <a:lstStyle/>
          <a:p>
            <a:endParaRPr lang="en-GB"/>
          </a:p>
        </p:txBody>
      </p:sp>
      <p:sp>
        <p:nvSpPr>
          <p:cNvPr id="15" name="Text 11"/>
          <p:cNvSpPr/>
          <p:nvPr/>
        </p:nvSpPr>
        <p:spPr>
          <a:xfrm>
            <a:off x="3182112" y="1773936"/>
            <a:ext cx="2834640" cy="475488"/>
          </a:xfrm>
          <a:prstGeom prst="rect">
            <a:avLst/>
          </a:prstGeom>
          <a:noFill/>
          <a:ln/>
        </p:spPr>
        <p:txBody>
          <a:bodyPr wrap="square" lIns="50800" tIns="50800" rIns="50800" bIns="50800" rtlCol="0" anchor="ctr"/>
          <a:lstStyle/>
          <a:p>
            <a:pPr marL="0" indent="0" algn="ctr">
              <a:buNone/>
            </a:pPr>
            <a:r>
              <a:rPr lang="en-US" sz="1100" b="1" dirty="0">
                <a:solidFill>
                  <a:srgbClr val="FFFFFF"/>
                </a:solidFill>
                <a:latin typeface="Arial" panose="020B0604020202020204" pitchFamily="34" charset="0"/>
                <a:ea typeface="Trebuchet MS" pitchFamily="34" charset="-122"/>
                <a:cs typeface="Arial" panose="020B0604020202020204" pitchFamily="34" charset="0"/>
              </a:rPr>
              <a:t>Parental Support and Modelling</a:t>
            </a:r>
            <a:endParaRPr lang="en-US" sz="1100" dirty="0">
              <a:latin typeface="Arial" panose="020B0604020202020204" pitchFamily="34" charset="0"/>
              <a:cs typeface="Arial" panose="020B0604020202020204" pitchFamily="34" charset="0"/>
            </a:endParaRPr>
          </a:p>
        </p:txBody>
      </p:sp>
      <p:sp>
        <p:nvSpPr>
          <p:cNvPr id="16" name="Text 12"/>
          <p:cNvSpPr/>
          <p:nvPr/>
        </p:nvSpPr>
        <p:spPr>
          <a:xfrm>
            <a:off x="3291840" y="2322576"/>
            <a:ext cx="2633472" cy="329184"/>
          </a:xfrm>
          <a:prstGeom prst="rect">
            <a:avLst/>
          </a:prstGeom>
          <a:noFill/>
          <a:ln/>
        </p:spPr>
        <p:txBody>
          <a:bodyPr wrap="square" lIns="25400" tIns="25400" rIns="25400" bIns="25400" rtlCol="0" anchor="ctr"/>
          <a:lstStyle/>
          <a:p>
            <a:pPr marL="0" indent="0" algn="l">
              <a:buNone/>
            </a:pPr>
            <a:r>
              <a:rPr lang="en-US" sz="1000" b="1" dirty="0">
                <a:solidFill>
                  <a:srgbClr val="028090"/>
                </a:solidFill>
                <a:latin typeface="Arial" panose="020B0604020202020204" pitchFamily="34" charset="0"/>
                <a:ea typeface="Trebuchet MS" pitchFamily="34" charset="-122"/>
                <a:cs typeface="Arial" panose="020B0604020202020204" pitchFamily="34" charset="0"/>
              </a:rPr>
              <a:t>Piaget: Enriching the Cognitive Environment</a:t>
            </a:r>
            <a:endParaRPr lang="en-US" sz="1000" dirty="0">
              <a:latin typeface="Arial" panose="020B0604020202020204" pitchFamily="34" charset="0"/>
              <a:cs typeface="Arial" panose="020B0604020202020204" pitchFamily="34" charset="0"/>
            </a:endParaRPr>
          </a:p>
        </p:txBody>
      </p:sp>
      <p:sp>
        <p:nvSpPr>
          <p:cNvPr id="17" name="Text 13"/>
          <p:cNvSpPr/>
          <p:nvPr/>
        </p:nvSpPr>
        <p:spPr>
          <a:xfrm>
            <a:off x="3291840" y="2706624"/>
            <a:ext cx="2633472" cy="2011680"/>
          </a:xfrm>
          <a:prstGeom prst="rect">
            <a:avLst/>
          </a:prstGeom>
          <a:noFill/>
          <a:ln/>
        </p:spPr>
        <p:txBody>
          <a:bodyPr wrap="square" lIns="50800" tIns="50800" rIns="50800" bIns="50800" rtlCol="0" anchor="t"/>
          <a:lstStyle/>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Work with Isaac's mother to implement simple cognitive-stimulation activities at home.</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Introduce narrated play routines ('Now we are stacking the blocks') that support schema building.</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Signpost the family to parental mental health support to address post-natal depression.</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A stimulating home environment even in small, consistent doses accelerates preoperational development (Berk, 2013).</a:t>
            </a:r>
            <a:endParaRPr lang="en-US" sz="950" dirty="0">
              <a:latin typeface="Arial" panose="020B0604020202020204" pitchFamily="34" charset="0"/>
              <a:cs typeface="Arial" panose="020B0604020202020204" pitchFamily="34" charset="0"/>
            </a:endParaRPr>
          </a:p>
        </p:txBody>
      </p:sp>
      <p:sp>
        <p:nvSpPr>
          <p:cNvPr id="18" name="Text 14"/>
          <p:cNvSpPr/>
          <p:nvPr/>
        </p:nvSpPr>
        <p:spPr>
          <a:xfrm>
            <a:off x="3291840" y="4773168"/>
            <a:ext cx="2633472"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Arial" panose="020B0604020202020204" pitchFamily="34" charset="0"/>
                <a:ea typeface="Calibri" pitchFamily="34" charset="-122"/>
                <a:cs typeface="Arial" panose="020B0604020202020204" pitchFamily="34" charset="0"/>
              </a:rPr>
              <a:t>(Berk, 2013)</a:t>
            </a:r>
            <a:endParaRPr lang="en-US" sz="900" dirty="0">
              <a:latin typeface="Arial" panose="020B0604020202020204" pitchFamily="34" charset="0"/>
              <a:cs typeface="Arial" panose="020B0604020202020204" pitchFamily="34" charset="0"/>
            </a:endParaRPr>
          </a:p>
        </p:txBody>
      </p:sp>
      <p:sp>
        <p:nvSpPr>
          <p:cNvPr id="19" name="Shape 15"/>
          <p:cNvSpPr/>
          <p:nvPr/>
        </p:nvSpPr>
        <p:spPr>
          <a:xfrm>
            <a:off x="6163056" y="1207008"/>
            <a:ext cx="2834640" cy="3749040"/>
          </a:xfrm>
          <a:prstGeom prst="rect">
            <a:avLst/>
          </a:prstGeom>
          <a:solidFill>
            <a:srgbClr val="EFF8FA"/>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pic>
        <p:nvPicPr>
          <p:cNvPr id="20" name="Image 2" descr="/home/claude/images/children_playing.jpg"/>
          <p:cNvPicPr>
            <a:picLocks noChangeAspect="1"/>
          </p:cNvPicPr>
          <p:nvPr/>
        </p:nvPicPr>
        <p:blipFill>
          <a:blip r:embed="rId5"/>
          <a:srcRect/>
          <a:stretch/>
        </p:blipFill>
        <p:spPr>
          <a:xfrm>
            <a:off x="6163056" y="1207008"/>
            <a:ext cx="2834640" cy="566928"/>
          </a:xfrm>
          <a:prstGeom prst="rect">
            <a:avLst/>
          </a:prstGeom>
        </p:spPr>
      </p:pic>
      <p:sp>
        <p:nvSpPr>
          <p:cNvPr id="21" name="Shape 16"/>
          <p:cNvSpPr/>
          <p:nvPr/>
        </p:nvSpPr>
        <p:spPr>
          <a:xfrm>
            <a:off x="6163056" y="1773936"/>
            <a:ext cx="2834640" cy="475488"/>
          </a:xfrm>
          <a:prstGeom prst="rect">
            <a:avLst/>
          </a:prstGeom>
          <a:solidFill>
            <a:srgbClr val="1E3A4A"/>
          </a:solidFill>
          <a:ln w="12700">
            <a:solidFill>
              <a:srgbClr val="1E3A4A"/>
            </a:solidFill>
            <a:prstDash val="solid"/>
          </a:ln>
        </p:spPr>
        <p:txBody>
          <a:bodyPr/>
          <a:lstStyle/>
          <a:p>
            <a:endParaRPr lang="en-GB"/>
          </a:p>
        </p:txBody>
      </p:sp>
      <p:sp>
        <p:nvSpPr>
          <p:cNvPr id="22" name="Text 17"/>
          <p:cNvSpPr/>
          <p:nvPr/>
        </p:nvSpPr>
        <p:spPr>
          <a:xfrm>
            <a:off x="6163056" y="1773936"/>
            <a:ext cx="2834640" cy="475488"/>
          </a:xfrm>
          <a:prstGeom prst="rect">
            <a:avLst/>
          </a:prstGeom>
          <a:noFill/>
          <a:ln/>
        </p:spPr>
        <p:txBody>
          <a:bodyPr wrap="square" lIns="50800" tIns="50800" rIns="50800" bIns="50800" rtlCol="0" anchor="ctr"/>
          <a:lstStyle/>
          <a:p>
            <a:pPr marL="0" indent="0" algn="ctr">
              <a:buNone/>
            </a:pPr>
            <a:r>
              <a:rPr lang="en-US" sz="1100" b="1" dirty="0">
                <a:solidFill>
                  <a:srgbClr val="FFFFFF"/>
                </a:solidFill>
                <a:latin typeface="Arial" panose="020B0604020202020204" pitchFamily="34" charset="0"/>
                <a:ea typeface="Trebuchet MS" pitchFamily="34" charset="-122"/>
                <a:cs typeface="Arial" panose="020B0604020202020204" pitchFamily="34" charset="0"/>
              </a:rPr>
              <a:t>Emotional Regulation Strategies</a:t>
            </a:r>
            <a:endParaRPr lang="en-US" sz="1100" dirty="0">
              <a:latin typeface="Arial" panose="020B0604020202020204" pitchFamily="34" charset="0"/>
              <a:cs typeface="Arial" panose="020B0604020202020204" pitchFamily="34" charset="0"/>
            </a:endParaRPr>
          </a:p>
        </p:txBody>
      </p:sp>
      <p:sp>
        <p:nvSpPr>
          <p:cNvPr id="23" name="Text 18"/>
          <p:cNvSpPr/>
          <p:nvPr/>
        </p:nvSpPr>
        <p:spPr>
          <a:xfrm>
            <a:off x="6272784" y="2322576"/>
            <a:ext cx="2633472" cy="329184"/>
          </a:xfrm>
          <a:prstGeom prst="rect">
            <a:avLst/>
          </a:prstGeom>
          <a:noFill/>
          <a:ln/>
        </p:spPr>
        <p:txBody>
          <a:bodyPr wrap="square" lIns="25400" tIns="25400" rIns="25400" bIns="25400" rtlCol="0" anchor="ctr"/>
          <a:lstStyle/>
          <a:p>
            <a:pPr marL="0" indent="0" algn="l">
              <a:buNone/>
            </a:pPr>
            <a:r>
              <a:rPr lang="en-US" sz="1000" b="1" dirty="0">
                <a:solidFill>
                  <a:srgbClr val="028090"/>
                </a:solidFill>
                <a:latin typeface="Arial" panose="020B0604020202020204" pitchFamily="34" charset="0"/>
                <a:ea typeface="Trebuchet MS" pitchFamily="34" charset="-122"/>
                <a:cs typeface="Arial" panose="020B0604020202020204" pitchFamily="34" charset="0"/>
              </a:rPr>
              <a:t>Piaget: Enabling Cognitive Readiness</a:t>
            </a:r>
            <a:endParaRPr lang="en-US" sz="1000" dirty="0">
              <a:latin typeface="Arial" panose="020B0604020202020204" pitchFamily="34" charset="0"/>
              <a:cs typeface="Arial" panose="020B0604020202020204" pitchFamily="34" charset="0"/>
            </a:endParaRPr>
          </a:p>
        </p:txBody>
      </p:sp>
      <p:sp>
        <p:nvSpPr>
          <p:cNvPr id="24" name="Text 19"/>
          <p:cNvSpPr/>
          <p:nvPr/>
        </p:nvSpPr>
        <p:spPr>
          <a:xfrm>
            <a:off x="6272784" y="2706624"/>
            <a:ext cx="2633472" cy="2066544"/>
          </a:xfrm>
          <a:prstGeom prst="rect">
            <a:avLst/>
          </a:prstGeom>
          <a:noFill/>
          <a:ln/>
        </p:spPr>
        <p:txBody>
          <a:bodyPr wrap="square" lIns="50800" tIns="50800" rIns="50800" bIns="50800" rtlCol="0" anchor="t"/>
          <a:lstStyle/>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Introduce a consistent daily routine to reduce anxiety and build predictable schemas.</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Use visual timetables (pictorial schedules) to develop symbolic representation while reducing separation distress.</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Calm, predictable transitions help Isaac enter the exploratory cognitive state that Piaget requires for learning.</a:t>
            </a:r>
            <a:endParaRPr lang="en-US" sz="950" dirty="0">
              <a:latin typeface="Arial" panose="020B0604020202020204" pitchFamily="34" charset="0"/>
              <a:cs typeface="Arial" panose="020B0604020202020204" pitchFamily="34" charset="0"/>
            </a:endParaRPr>
          </a:p>
          <a:p>
            <a:pPr marL="342900" indent="-342900" algn="l">
              <a:buSzPct val="100000"/>
              <a:buChar char="•"/>
            </a:pPr>
            <a:r>
              <a:rPr lang="en-US" sz="950" dirty="0">
                <a:solidFill>
                  <a:srgbClr val="374151"/>
                </a:solidFill>
                <a:latin typeface="Arial" panose="020B0604020202020204" pitchFamily="34" charset="0"/>
                <a:ea typeface="Calibri" pitchFamily="34" charset="-122"/>
                <a:cs typeface="Arial" panose="020B0604020202020204" pitchFamily="34" charset="0"/>
              </a:rPr>
              <a:t>Piaget acknowledges that emotional readiness and stable environments underpin effective cognitive engagement.</a:t>
            </a:r>
            <a:endParaRPr lang="en-US" sz="950" dirty="0">
              <a:latin typeface="Arial" panose="020B0604020202020204" pitchFamily="34" charset="0"/>
              <a:cs typeface="Arial" panose="020B0604020202020204" pitchFamily="34" charset="0"/>
            </a:endParaRPr>
          </a:p>
        </p:txBody>
      </p:sp>
      <p:sp>
        <p:nvSpPr>
          <p:cNvPr id="25" name="Text 20"/>
          <p:cNvSpPr/>
          <p:nvPr/>
        </p:nvSpPr>
        <p:spPr>
          <a:xfrm>
            <a:off x="6272784" y="4773168"/>
            <a:ext cx="2633472"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Arial" panose="020B0604020202020204" pitchFamily="34" charset="0"/>
                <a:ea typeface="Calibri" pitchFamily="34" charset="-122"/>
                <a:cs typeface="Arial" panose="020B0604020202020204" pitchFamily="34" charset="0"/>
              </a:rPr>
              <a:t>(Shaffer and Kipp, 2014)</a:t>
            </a:r>
            <a:endParaRPr lang="en-US" sz="9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E3A4A"/>
          </a:solidFill>
          <a:ln w="12700">
            <a:solidFill>
              <a:srgbClr val="1E3A4A"/>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Arial" panose="020B0604020202020204" pitchFamily="34" charset="0"/>
                <a:ea typeface="Trebuchet MS" pitchFamily="34" charset="-122"/>
                <a:cs typeface="Arial" panose="020B0604020202020204" pitchFamily="34" charset="0"/>
              </a:rPr>
              <a:t>Nature vs Nurture: Influences on Isaac's Development</a:t>
            </a:r>
            <a:endParaRPr lang="en-US" sz="2200" dirty="0">
              <a:latin typeface="Arial" panose="020B0604020202020204" pitchFamily="34" charset="0"/>
              <a:cs typeface="Arial" panose="020B0604020202020204" pitchFamily="34" charset="0"/>
            </a:endParaRPr>
          </a:p>
        </p:txBody>
      </p:sp>
      <p:sp>
        <p:nvSpPr>
          <p:cNvPr id="4" name="Shape 2"/>
          <p:cNvSpPr/>
          <p:nvPr/>
        </p:nvSpPr>
        <p:spPr>
          <a:xfrm>
            <a:off x="274320" y="914400"/>
            <a:ext cx="3931920" cy="4005072"/>
          </a:xfrm>
          <a:prstGeom prst="rect">
            <a:avLst/>
          </a:prstGeom>
          <a:solidFill>
            <a:srgbClr val="EFF8FA"/>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5" name="Shape 3"/>
          <p:cNvSpPr/>
          <p:nvPr/>
        </p:nvSpPr>
        <p:spPr>
          <a:xfrm>
            <a:off x="274320" y="914400"/>
            <a:ext cx="3931920" cy="475488"/>
          </a:xfrm>
          <a:prstGeom prst="rect">
            <a:avLst/>
          </a:prstGeom>
          <a:solidFill>
            <a:srgbClr val="028090"/>
          </a:solidFill>
          <a:ln w="12700">
            <a:solidFill>
              <a:srgbClr val="028090"/>
            </a:solidFill>
            <a:prstDash val="solid"/>
          </a:ln>
        </p:spPr>
        <p:txBody>
          <a:bodyPr/>
          <a:lstStyle/>
          <a:p>
            <a:endParaRPr lang="en-GB"/>
          </a:p>
        </p:txBody>
      </p:sp>
      <p:sp>
        <p:nvSpPr>
          <p:cNvPr id="6" name="Text 4"/>
          <p:cNvSpPr/>
          <p:nvPr/>
        </p:nvSpPr>
        <p:spPr>
          <a:xfrm>
            <a:off x="274320" y="914400"/>
            <a:ext cx="3931920" cy="475488"/>
          </a:xfrm>
          <a:prstGeom prst="rect">
            <a:avLst/>
          </a:prstGeom>
          <a:noFill/>
          <a:ln/>
        </p:spPr>
        <p:txBody>
          <a:bodyPr wrap="square" lIns="50800" tIns="50800" rIns="50800" bIns="50800" rtlCol="0" anchor="ctr"/>
          <a:lstStyle/>
          <a:p>
            <a:pPr marL="0" indent="0" algn="ctr">
              <a:buNone/>
            </a:pPr>
            <a:r>
              <a:rPr lang="en-US" sz="1200" b="1" dirty="0">
                <a:solidFill>
                  <a:srgbClr val="FFFFFF"/>
                </a:solidFill>
                <a:latin typeface="Arial" panose="020B0604020202020204" pitchFamily="34" charset="0"/>
                <a:ea typeface="Trebuchet MS" pitchFamily="34" charset="-122"/>
                <a:cs typeface="Arial" panose="020B0604020202020204" pitchFamily="34" charset="0"/>
              </a:rPr>
              <a:t>NATURE  -  Biological Influences</a:t>
            </a:r>
            <a:endParaRPr lang="en-US" sz="1200" dirty="0">
              <a:latin typeface="Arial" panose="020B0604020202020204" pitchFamily="34" charset="0"/>
              <a:cs typeface="Arial" panose="020B0604020202020204" pitchFamily="34" charset="0"/>
            </a:endParaRPr>
          </a:p>
        </p:txBody>
      </p:sp>
      <p:pic>
        <p:nvPicPr>
          <p:cNvPr id="7" name="Image 0" descr="/home/claude/images/brain_large.jpg"/>
          <p:cNvPicPr>
            <a:picLocks noChangeAspect="1"/>
          </p:cNvPicPr>
          <p:nvPr/>
        </p:nvPicPr>
        <p:blipFill>
          <a:blip r:embed="rId3"/>
          <a:srcRect/>
          <a:stretch/>
        </p:blipFill>
        <p:spPr>
          <a:xfrm>
            <a:off x="274320" y="1389888"/>
            <a:ext cx="3931920" cy="960120"/>
          </a:xfrm>
          <a:prstGeom prst="rect">
            <a:avLst/>
          </a:prstGeom>
        </p:spPr>
      </p:pic>
      <p:sp>
        <p:nvSpPr>
          <p:cNvPr id="8" name="Text 5"/>
          <p:cNvSpPr/>
          <p:nvPr/>
        </p:nvSpPr>
        <p:spPr>
          <a:xfrm>
            <a:off x="384048" y="2395728"/>
            <a:ext cx="3703320" cy="2331720"/>
          </a:xfrm>
          <a:prstGeom prst="rect">
            <a:avLst/>
          </a:prstGeom>
          <a:noFill/>
          <a:ln/>
        </p:spPr>
        <p:txBody>
          <a:bodyPr wrap="square" lIns="76200" tIns="76200" rIns="76200" bIns="76200" rtlCol="0" anchor="t"/>
          <a:lstStyle/>
          <a:p>
            <a:pPr marL="342900" indent="-342900" algn="l">
              <a:buSzPct val="100000"/>
              <a:buChar char="•"/>
            </a:pPr>
            <a:r>
              <a:rPr lang="en-US" sz="1000" dirty="0">
                <a:solidFill>
                  <a:srgbClr val="374151"/>
                </a:solidFill>
                <a:latin typeface="Arial" panose="020B0604020202020204" pitchFamily="34" charset="0"/>
                <a:ea typeface="Calibri" pitchFamily="34" charset="-122"/>
                <a:cs typeface="Arial" panose="020B0604020202020204" pitchFamily="34" charset="0"/>
              </a:rPr>
              <a:t>Temperament: Isaac may have an inhibited temperamental style - a biological predisposition toward sensitivity to novelty and change that amplifies the impact of environmental disruption.</a:t>
            </a:r>
            <a:endParaRPr lang="en-US" sz="1000" dirty="0">
              <a:latin typeface="Arial" panose="020B0604020202020204" pitchFamily="34" charset="0"/>
              <a:cs typeface="Arial" panose="020B0604020202020204" pitchFamily="34" charset="0"/>
            </a:endParaRPr>
          </a:p>
          <a:p>
            <a:pPr marL="342900" indent="-342900" algn="l">
              <a:buSzPct val="100000"/>
              <a:buChar char="•"/>
            </a:pPr>
            <a:r>
              <a:rPr lang="en-US" sz="1000" dirty="0">
                <a:solidFill>
                  <a:srgbClr val="374151"/>
                </a:solidFill>
                <a:latin typeface="Arial" panose="020B0604020202020204" pitchFamily="34" charset="0"/>
                <a:ea typeface="Calibri" pitchFamily="34" charset="-122"/>
                <a:cs typeface="Arial" panose="020B0604020202020204" pitchFamily="34" charset="0"/>
              </a:rPr>
              <a:t>Brain development: The first five years represent a critical period of neural plasticity. Positive cognitive experiences directly shape the synaptic connections underlying language and reasoning (Berk, 2013).</a:t>
            </a:r>
            <a:endParaRPr lang="en-US" sz="1000" dirty="0">
              <a:latin typeface="Arial" panose="020B0604020202020204" pitchFamily="34" charset="0"/>
              <a:cs typeface="Arial" panose="020B0604020202020204" pitchFamily="34" charset="0"/>
            </a:endParaRPr>
          </a:p>
          <a:p>
            <a:pPr marL="342900" indent="-342900" algn="l">
              <a:buSzPct val="100000"/>
              <a:buChar char="•"/>
            </a:pPr>
            <a:r>
              <a:rPr lang="en-US" sz="1000" dirty="0">
                <a:solidFill>
                  <a:srgbClr val="374151"/>
                </a:solidFill>
                <a:latin typeface="Arial" panose="020B0604020202020204" pitchFamily="34" charset="0"/>
                <a:ea typeface="Calibri" pitchFamily="34" charset="-122"/>
                <a:cs typeface="Arial" panose="020B0604020202020204" pitchFamily="34" charset="0"/>
              </a:rPr>
              <a:t>Piaget's position: Cognitive development unfolds according to biologically-driven, sequential stages. Children cannot be pushed beyond their current stage of biological readiness (Piaget, 1952).</a:t>
            </a:r>
            <a:endParaRPr lang="en-US" sz="1000" dirty="0">
              <a:latin typeface="Arial" panose="020B0604020202020204" pitchFamily="34" charset="0"/>
              <a:cs typeface="Arial" panose="020B0604020202020204" pitchFamily="34" charset="0"/>
            </a:endParaRPr>
          </a:p>
        </p:txBody>
      </p:sp>
      <p:sp>
        <p:nvSpPr>
          <p:cNvPr id="9" name="Shape 6"/>
          <p:cNvSpPr/>
          <p:nvPr/>
        </p:nvSpPr>
        <p:spPr>
          <a:xfrm>
            <a:off x="4251960" y="2148840"/>
            <a:ext cx="658368" cy="658368"/>
          </a:xfrm>
          <a:prstGeom prst="ellipse">
            <a:avLst/>
          </a:prstGeom>
          <a:solidFill>
            <a:srgbClr val="1E3A4A"/>
          </a:solidFill>
          <a:ln w="12700">
            <a:solidFill>
              <a:srgbClr val="1E3A4A"/>
            </a:solidFill>
            <a:prstDash val="solid"/>
          </a:ln>
        </p:spPr>
        <p:txBody>
          <a:bodyPr/>
          <a:lstStyle/>
          <a:p>
            <a:endParaRPr lang="en-GB"/>
          </a:p>
        </p:txBody>
      </p:sp>
      <p:sp>
        <p:nvSpPr>
          <p:cNvPr id="10" name="Text 7"/>
          <p:cNvSpPr/>
          <p:nvPr/>
        </p:nvSpPr>
        <p:spPr>
          <a:xfrm>
            <a:off x="4251960" y="2148840"/>
            <a:ext cx="658368" cy="658368"/>
          </a:xfrm>
          <a:prstGeom prst="rect">
            <a:avLst/>
          </a:prstGeom>
          <a:noFill/>
          <a:ln/>
        </p:spPr>
        <p:txBody>
          <a:bodyPr wrap="square" lIns="0" tIns="0" rIns="0" bIns="0" rtlCol="0" anchor="ctr"/>
          <a:lstStyle/>
          <a:p>
            <a:pPr marL="0" indent="0" algn="ctr">
              <a:buNone/>
            </a:pPr>
            <a:r>
              <a:rPr lang="en-US" sz="1200" b="1" dirty="0">
                <a:solidFill>
                  <a:srgbClr val="FFFFFF"/>
                </a:solidFill>
                <a:latin typeface="Trebuchet MS" pitchFamily="34" charset="0"/>
                <a:ea typeface="Trebuchet MS" pitchFamily="34" charset="-122"/>
                <a:cs typeface="Trebuchet MS" pitchFamily="34" charset="-120"/>
              </a:rPr>
              <a:t>VS</a:t>
            </a:r>
            <a:endParaRPr lang="en-US" sz="1200" dirty="0"/>
          </a:p>
        </p:txBody>
      </p:sp>
      <p:sp>
        <p:nvSpPr>
          <p:cNvPr id="11" name="Shape 8"/>
          <p:cNvSpPr/>
          <p:nvPr/>
        </p:nvSpPr>
        <p:spPr>
          <a:xfrm>
            <a:off x="4956048" y="914400"/>
            <a:ext cx="3913632" cy="4005072"/>
          </a:xfrm>
          <a:prstGeom prst="rect">
            <a:avLst/>
          </a:prstGeom>
          <a:solidFill>
            <a:srgbClr val="EFF8FA"/>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12" name="Shape 9"/>
          <p:cNvSpPr/>
          <p:nvPr/>
        </p:nvSpPr>
        <p:spPr>
          <a:xfrm>
            <a:off x="4956048" y="914400"/>
            <a:ext cx="3913632" cy="475488"/>
          </a:xfrm>
          <a:prstGeom prst="rect">
            <a:avLst/>
          </a:prstGeom>
          <a:solidFill>
            <a:srgbClr val="016570"/>
          </a:solidFill>
          <a:ln w="12700">
            <a:solidFill>
              <a:srgbClr val="016570"/>
            </a:solidFill>
            <a:prstDash val="solid"/>
          </a:ln>
        </p:spPr>
        <p:txBody>
          <a:bodyPr/>
          <a:lstStyle/>
          <a:p>
            <a:endParaRPr lang="en-GB"/>
          </a:p>
        </p:txBody>
      </p:sp>
      <p:sp>
        <p:nvSpPr>
          <p:cNvPr id="13" name="Text 10"/>
          <p:cNvSpPr/>
          <p:nvPr/>
        </p:nvSpPr>
        <p:spPr>
          <a:xfrm>
            <a:off x="4956048" y="914400"/>
            <a:ext cx="3913632" cy="475488"/>
          </a:xfrm>
          <a:prstGeom prst="rect">
            <a:avLst/>
          </a:prstGeom>
          <a:noFill/>
          <a:ln/>
        </p:spPr>
        <p:txBody>
          <a:bodyPr wrap="square" lIns="50800" tIns="50800" rIns="50800" bIns="50800" rtlCol="0" anchor="ctr"/>
          <a:lstStyle/>
          <a:p>
            <a:pPr marL="0" indent="0" algn="ctr">
              <a:buNone/>
            </a:pPr>
            <a:r>
              <a:rPr lang="en-US" sz="1200" b="1" dirty="0">
                <a:solidFill>
                  <a:srgbClr val="FFFFFF"/>
                </a:solidFill>
                <a:latin typeface="Arial" panose="020B0604020202020204" pitchFamily="34" charset="0"/>
                <a:ea typeface="Trebuchet MS" pitchFamily="34" charset="-122"/>
                <a:cs typeface="Arial" panose="020B0604020202020204" pitchFamily="34" charset="0"/>
              </a:rPr>
              <a:t>NURTURE  -  Environmental Influences</a:t>
            </a:r>
            <a:endParaRPr lang="en-US" sz="1200" dirty="0">
              <a:latin typeface="Arial" panose="020B0604020202020204" pitchFamily="34" charset="0"/>
              <a:cs typeface="Arial" panose="020B0604020202020204" pitchFamily="34" charset="0"/>
            </a:endParaRPr>
          </a:p>
        </p:txBody>
      </p:sp>
      <p:pic>
        <p:nvPicPr>
          <p:cNvPr id="14" name="Image 1" descr="/home/claude/images/mother_child.jpg"/>
          <p:cNvPicPr>
            <a:picLocks noChangeAspect="1"/>
          </p:cNvPicPr>
          <p:nvPr/>
        </p:nvPicPr>
        <p:blipFill>
          <a:blip r:embed="rId4"/>
          <a:srcRect/>
          <a:stretch/>
        </p:blipFill>
        <p:spPr>
          <a:xfrm>
            <a:off x="4956048" y="1389888"/>
            <a:ext cx="3913632" cy="960120"/>
          </a:xfrm>
          <a:prstGeom prst="rect">
            <a:avLst/>
          </a:prstGeom>
        </p:spPr>
      </p:pic>
      <p:sp>
        <p:nvSpPr>
          <p:cNvPr id="15" name="Text 11"/>
          <p:cNvSpPr/>
          <p:nvPr/>
        </p:nvSpPr>
        <p:spPr>
          <a:xfrm>
            <a:off x="5065776" y="2395728"/>
            <a:ext cx="3685032" cy="2331720"/>
          </a:xfrm>
          <a:prstGeom prst="rect">
            <a:avLst/>
          </a:prstGeom>
          <a:noFill/>
          <a:ln/>
        </p:spPr>
        <p:txBody>
          <a:bodyPr wrap="square" lIns="76200" tIns="76200" rIns="76200" bIns="76200" rtlCol="0" anchor="t"/>
          <a:lstStyle/>
          <a:p>
            <a:pPr marL="342900" indent="-342900" algn="l">
              <a:buSzPct val="100000"/>
              <a:buChar char="•"/>
            </a:pPr>
            <a:r>
              <a:rPr lang="en-US" sz="1000" dirty="0">
                <a:solidFill>
                  <a:srgbClr val="374151"/>
                </a:solidFill>
                <a:latin typeface="Arial" panose="020B0604020202020204" pitchFamily="34" charset="0"/>
                <a:ea typeface="Calibri" pitchFamily="34" charset="-122"/>
                <a:cs typeface="Arial" panose="020B0604020202020204" pitchFamily="34" charset="0"/>
              </a:rPr>
              <a:t>Caregiving quality: Maternal post-natal depression reduces emotional availability and cognitive stimulation  disrupting the responsive environment that Piaget identifies as essential for schema building.</a:t>
            </a:r>
            <a:endParaRPr lang="en-US" sz="1000" dirty="0">
              <a:latin typeface="Arial" panose="020B0604020202020204" pitchFamily="34" charset="0"/>
              <a:cs typeface="Arial" panose="020B0604020202020204" pitchFamily="34" charset="0"/>
            </a:endParaRPr>
          </a:p>
          <a:p>
            <a:pPr marL="342900" indent="-342900" algn="l">
              <a:buSzPct val="100000"/>
              <a:buChar char="•"/>
            </a:pPr>
            <a:r>
              <a:rPr lang="en-US" sz="1000" dirty="0">
                <a:solidFill>
                  <a:srgbClr val="374151"/>
                </a:solidFill>
                <a:latin typeface="Arial" panose="020B0604020202020204" pitchFamily="34" charset="0"/>
                <a:ea typeface="Calibri" pitchFamily="34" charset="-122"/>
                <a:cs typeface="Arial" panose="020B0604020202020204" pitchFamily="34" charset="0"/>
              </a:rPr>
              <a:t>Social interaction: Limited peer engagement and disrupted childcare restrict the challenges needed to prompt assimilation and accommodation, slowing preoperational progression.</a:t>
            </a:r>
            <a:endParaRPr lang="en-US" sz="1000" dirty="0">
              <a:latin typeface="Arial" panose="020B0604020202020204" pitchFamily="34" charset="0"/>
              <a:cs typeface="Arial" panose="020B0604020202020204" pitchFamily="34" charset="0"/>
            </a:endParaRPr>
          </a:p>
          <a:p>
            <a:pPr marL="342900" indent="-342900" algn="l">
              <a:buSzPct val="100000"/>
              <a:buChar char="•"/>
            </a:pPr>
            <a:r>
              <a:rPr lang="en-US" sz="1000" dirty="0">
                <a:solidFill>
                  <a:srgbClr val="374151"/>
                </a:solidFill>
                <a:latin typeface="Arial" panose="020B0604020202020204" pitchFamily="34" charset="0"/>
                <a:ea typeface="Calibri" pitchFamily="34" charset="-122"/>
                <a:cs typeface="Arial" panose="020B0604020202020204" pitchFamily="34" charset="0"/>
              </a:rPr>
              <a:t>Transitions: Relocating to London has introduced new environmental contexts that Isaac's existing schemas must accommodate a cognitively demanding process alongside existing stressors.</a:t>
            </a:r>
            <a:endParaRPr lang="en-US" sz="1000" dirty="0">
              <a:latin typeface="Arial" panose="020B0604020202020204" pitchFamily="34" charset="0"/>
              <a:cs typeface="Arial" panose="020B0604020202020204" pitchFamily="34" charset="0"/>
            </a:endParaRPr>
          </a:p>
        </p:txBody>
      </p:sp>
      <p:sp>
        <p:nvSpPr>
          <p:cNvPr id="16" name="Text 12"/>
          <p:cNvSpPr/>
          <p:nvPr/>
        </p:nvSpPr>
        <p:spPr>
          <a:xfrm>
            <a:off x="182880" y="4856615"/>
            <a:ext cx="8595360" cy="286885"/>
          </a:xfrm>
          <a:prstGeom prst="rect">
            <a:avLst/>
          </a:prstGeom>
          <a:noFill/>
          <a:ln/>
        </p:spPr>
        <p:txBody>
          <a:bodyPr wrap="square" lIns="0" tIns="0" rIns="0" bIns="0" rtlCol="0" anchor="ctr"/>
          <a:lstStyle/>
          <a:p>
            <a:pPr marL="0" indent="0" algn="ctr">
              <a:buNone/>
            </a:pPr>
            <a:r>
              <a:rPr lang="en-US" sz="900" i="1" dirty="0">
                <a:solidFill>
                  <a:srgbClr val="6B7280"/>
                </a:solidFill>
                <a:latin typeface="Arial" panose="020B0604020202020204" pitchFamily="34" charset="0"/>
                <a:ea typeface="Calibri" pitchFamily="34" charset="-122"/>
                <a:cs typeface="Arial" panose="020B0604020202020204" pitchFamily="34" charset="0"/>
              </a:rPr>
              <a:t>Piaget's theory emphasises biological stage readiness but acknowledges that the environment provides the 'raw material' for cognitive growth (Piaget, 1952; Shaffer and Kipp, 2014).</a:t>
            </a:r>
            <a:endParaRPr lang="en-US" sz="9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E3A4A"/>
          </a:solidFill>
          <a:ln w="12700">
            <a:solidFill>
              <a:srgbClr val="1E3A4A"/>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Arial" panose="020B0604020202020204" pitchFamily="34" charset="0"/>
                <a:ea typeface="Trebuchet MS" pitchFamily="34" charset="-122"/>
                <a:cs typeface="Arial" panose="020B0604020202020204" pitchFamily="34" charset="0"/>
              </a:rPr>
              <a:t>Critical Evaluation – Strengths of Piaget's Theory</a:t>
            </a:r>
            <a:endParaRPr lang="en-US" sz="2200" dirty="0">
              <a:latin typeface="Arial" panose="020B0604020202020204" pitchFamily="34" charset="0"/>
              <a:cs typeface="Arial" panose="020B0604020202020204" pitchFamily="34" charset="0"/>
            </a:endParaRPr>
          </a:p>
        </p:txBody>
      </p:sp>
      <p:sp>
        <p:nvSpPr>
          <p:cNvPr id="4" name="Text 2"/>
          <p:cNvSpPr/>
          <p:nvPr/>
        </p:nvSpPr>
        <p:spPr>
          <a:xfrm>
            <a:off x="320040" y="850392"/>
            <a:ext cx="8503920" cy="256032"/>
          </a:xfrm>
          <a:prstGeom prst="rect">
            <a:avLst/>
          </a:prstGeom>
          <a:noFill/>
          <a:ln/>
        </p:spPr>
        <p:txBody>
          <a:bodyPr wrap="square" lIns="0" tIns="0" rIns="0" bIns="0" rtlCol="0" anchor="ctr"/>
          <a:lstStyle/>
          <a:p>
            <a:pPr marL="0" indent="0" algn="l">
              <a:buNone/>
            </a:pPr>
            <a:r>
              <a:rPr lang="en-US" sz="1050" i="1" dirty="0">
                <a:solidFill>
                  <a:srgbClr val="6B7280"/>
                </a:solidFill>
                <a:latin typeface="Arial" panose="020B0604020202020204" pitchFamily="34" charset="0"/>
                <a:ea typeface="Calibri" pitchFamily="34" charset="-122"/>
                <a:cs typeface="Arial" panose="020B0604020202020204" pitchFamily="34" charset="0"/>
              </a:rPr>
              <a:t>How well does Piaget's theory hold up when applied to a child like Isaac?</a:t>
            </a:r>
            <a:endParaRPr lang="en-US" sz="1050" dirty="0">
              <a:latin typeface="Arial" panose="020B0604020202020204" pitchFamily="34" charset="0"/>
              <a:cs typeface="Arial" panose="020B0604020202020204" pitchFamily="34" charset="0"/>
            </a:endParaRPr>
          </a:p>
        </p:txBody>
      </p:sp>
      <p:sp>
        <p:nvSpPr>
          <p:cNvPr id="5" name="Shape 3"/>
          <p:cNvSpPr/>
          <p:nvPr/>
        </p:nvSpPr>
        <p:spPr>
          <a:xfrm>
            <a:off x="274320" y="1207008"/>
            <a:ext cx="4114800" cy="1664208"/>
          </a:xfrm>
          <a:prstGeom prst="rect">
            <a:avLst/>
          </a:prstGeom>
          <a:solidFill>
            <a:srgbClr val="FFFFFF"/>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6" name="Shape 4"/>
          <p:cNvSpPr/>
          <p:nvPr/>
        </p:nvSpPr>
        <p:spPr>
          <a:xfrm>
            <a:off x="274320" y="1207008"/>
            <a:ext cx="109728" cy="1664208"/>
          </a:xfrm>
          <a:prstGeom prst="rect">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475488" y="1280160"/>
            <a:ext cx="3785616" cy="329184"/>
          </a:xfrm>
          <a:prstGeom prst="rect">
            <a:avLst/>
          </a:prstGeom>
          <a:noFill/>
          <a:ln/>
        </p:spPr>
        <p:txBody>
          <a:bodyPr wrap="square" lIns="25400" tIns="25400" rIns="25400" bIns="25400" rtlCol="0" anchor="ctr"/>
          <a:lstStyle/>
          <a:p>
            <a:pPr marL="0" indent="0" algn="l">
              <a:buNone/>
            </a:pPr>
            <a:r>
              <a:rPr lang="en-US" sz="1200" b="1" dirty="0">
                <a:solidFill>
                  <a:srgbClr val="1E3A4A"/>
                </a:solidFill>
                <a:latin typeface="Arial" panose="020B0604020202020204" pitchFamily="34" charset="0"/>
                <a:ea typeface="Trebuchet MS" pitchFamily="34" charset="-122"/>
                <a:cs typeface="Arial" panose="020B0604020202020204" pitchFamily="34" charset="0"/>
              </a:rPr>
              <a:t>+ Strong Empirical Foundation</a:t>
            </a:r>
            <a:endParaRPr lang="en-US" sz="1200" dirty="0">
              <a:latin typeface="Arial" panose="020B0604020202020204" pitchFamily="34" charset="0"/>
              <a:cs typeface="Arial" panose="020B0604020202020204" pitchFamily="34" charset="0"/>
            </a:endParaRPr>
          </a:p>
        </p:txBody>
      </p:sp>
      <p:sp>
        <p:nvSpPr>
          <p:cNvPr id="8" name="Text 6"/>
          <p:cNvSpPr/>
          <p:nvPr/>
        </p:nvSpPr>
        <p:spPr>
          <a:xfrm>
            <a:off x="475488" y="1645920"/>
            <a:ext cx="3785616" cy="1143000"/>
          </a:xfrm>
          <a:prstGeom prst="rect">
            <a:avLst/>
          </a:prstGeom>
          <a:noFill/>
          <a:ln/>
        </p:spPr>
        <p:txBody>
          <a:bodyPr wrap="square" lIns="50800" tIns="50800" rIns="50800" bIns="50800" rtlCol="0" anchor="t"/>
          <a:lstStyle/>
          <a:p>
            <a:pPr marL="0" indent="0" algn="l">
              <a:buNone/>
            </a:pPr>
            <a:r>
              <a:rPr lang="en-US" sz="1050" dirty="0">
                <a:solidFill>
                  <a:srgbClr val="374151"/>
                </a:solidFill>
                <a:latin typeface="Arial" panose="020B0604020202020204" pitchFamily="34" charset="0"/>
                <a:ea typeface="Calibri" pitchFamily="34" charset="-122"/>
                <a:cs typeface="Arial" panose="020B0604020202020204" pitchFamily="34" charset="0"/>
              </a:rPr>
              <a:t>Piaget's framework is one of the most extensively researched in developmental psychology. His stage model has been replicated across multiple cultures and provides practitioners with a reliable developmental roadmap for assessment and planning (Berk, 2013).</a:t>
            </a:r>
            <a:endParaRPr lang="en-US" sz="1050" dirty="0">
              <a:latin typeface="Arial" panose="020B0604020202020204" pitchFamily="34" charset="0"/>
              <a:cs typeface="Arial" panose="020B0604020202020204" pitchFamily="34" charset="0"/>
            </a:endParaRPr>
          </a:p>
        </p:txBody>
      </p:sp>
      <p:sp>
        <p:nvSpPr>
          <p:cNvPr id="9" name="Shape 7"/>
          <p:cNvSpPr/>
          <p:nvPr/>
        </p:nvSpPr>
        <p:spPr>
          <a:xfrm>
            <a:off x="4709160" y="1207008"/>
            <a:ext cx="4114800" cy="1664208"/>
          </a:xfrm>
          <a:prstGeom prst="rect">
            <a:avLst/>
          </a:prstGeom>
          <a:solidFill>
            <a:srgbClr val="FFFFFF"/>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10" name="Shape 8"/>
          <p:cNvSpPr/>
          <p:nvPr/>
        </p:nvSpPr>
        <p:spPr>
          <a:xfrm>
            <a:off x="4709160" y="1207008"/>
            <a:ext cx="109728" cy="1664208"/>
          </a:xfrm>
          <a:prstGeom prst="rect">
            <a:avLst/>
          </a:prstGeom>
          <a:solidFill>
            <a:srgbClr val="028090"/>
          </a:solidFill>
          <a:ln w="12700">
            <a:solidFill>
              <a:srgbClr val="028090"/>
            </a:solidFill>
            <a:prstDash val="solid"/>
          </a:ln>
        </p:spPr>
        <p:txBody>
          <a:bodyPr/>
          <a:lstStyle/>
          <a:p>
            <a:endParaRPr lang="en-GB"/>
          </a:p>
        </p:txBody>
      </p:sp>
      <p:sp>
        <p:nvSpPr>
          <p:cNvPr id="11" name="Text 9"/>
          <p:cNvSpPr/>
          <p:nvPr/>
        </p:nvSpPr>
        <p:spPr>
          <a:xfrm>
            <a:off x="4910328" y="1280160"/>
            <a:ext cx="3785616" cy="329184"/>
          </a:xfrm>
          <a:prstGeom prst="rect">
            <a:avLst/>
          </a:prstGeom>
          <a:noFill/>
          <a:ln/>
        </p:spPr>
        <p:txBody>
          <a:bodyPr wrap="square" lIns="25400" tIns="25400" rIns="25400" bIns="25400" rtlCol="0" anchor="ctr"/>
          <a:lstStyle/>
          <a:p>
            <a:pPr marL="0" indent="0" algn="l">
              <a:buNone/>
            </a:pPr>
            <a:r>
              <a:rPr lang="en-US" sz="1200" b="1" dirty="0">
                <a:solidFill>
                  <a:srgbClr val="1E3A4A"/>
                </a:solidFill>
                <a:latin typeface="Arial" panose="020B0604020202020204" pitchFamily="34" charset="0"/>
                <a:ea typeface="Trebuchet MS" pitchFamily="34" charset="-122"/>
                <a:cs typeface="Arial" panose="020B0604020202020204" pitchFamily="34" charset="0"/>
              </a:rPr>
              <a:t>+ Active Learning Principle</a:t>
            </a:r>
            <a:endParaRPr lang="en-US" sz="1200" dirty="0">
              <a:latin typeface="Arial" panose="020B0604020202020204" pitchFamily="34" charset="0"/>
              <a:cs typeface="Arial" panose="020B0604020202020204" pitchFamily="34" charset="0"/>
            </a:endParaRPr>
          </a:p>
        </p:txBody>
      </p:sp>
      <p:sp>
        <p:nvSpPr>
          <p:cNvPr id="12" name="Text 10"/>
          <p:cNvSpPr/>
          <p:nvPr/>
        </p:nvSpPr>
        <p:spPr>
          <a:xfrm>
            <a:off x="4910328" y="1645920"/>
            <a:ext cx="3785616" cy="1143000"/>
          </a:xfrm>
          <a:prstGeom prst="rect">
            <a:avLst/>
          </a:prstGeom>
          <a:noFill/>
          <a:ln/>
        </p:spPr>
        <p:txBody>
          <a:bodyPr wrap="square" lIns="50800" tIns="50800" rIns="50800" bIns="50800" rtlCol="0" anchor="t"/>
          <a:lstStyle/>
          <a:p>
            <a:pPr marL="0" indent="0" algn="l">
              <a:buNone/>
            </a:pPr>
            <a:r>
              <a:rPr lang="en-US" sz="1050" dirty="0">
                <a:solidFill>
                  <a:srgbClr val="374151"/>
                </a:solidFill>
                <a:latin typeface="Arial" panose="020B0604020202020204" pitchFamily="34" charset="0"/>
                <a:ea typeface="Calibri" pitchFamily="34" charset="-122"/>
                <a:cs typeface="Arial" panose="020B0604020202020204" pitchFamily="34" charset="0"/>
              </a:rPr>
              <a:t>Piaget's insistence that children learn through doing directly justifies the play-based, exploratory interventions proposed for Isaac. This principle is also embedded in current Early Years Foundation Stage (EYFS) policy in England.</a:t>
            </a:r>
            <a:endParaRPr lang="en-US" sz="1050" dirty="0">
              <a:latin typeface="Arial" panose="020B0604020202020204" pitchFamily="34" charset="0"/>
              <a:cs typeface="Arial" panose="020B0604020202020204" pitchFamily="34" charset="0"/>
            </a:endParaRPr>
          </a:p>
        </p:txBody>
      </p:sp>
      <p:sp>
        <p:nvSpPr>
          <p:cNvPr id="13" name="Shape 11"/>
          <p:cNvSpPr/>
          <p:nvPr/>
        </p:nvSpPr>
        <p:spPr>
          <a:xfrm>
            <a:off x="274320" y="3017520"/>
            <a:ext cx="4114800" cy="1664208"/>
          </a:xfrm>
          <a:prstGeom prst="rect">
            <a:avLst/>
          </a:prstGeom>
          <a:solidFill>
            <a:srgbClr val="FFFFFF"/>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14" name="Shape 12"/>
          <p:cNvSpPr/>
          <p:nvPr/>
        </p:nvSpPr>
        <p:spPr>
          <a:xfrm>
            <a:off x="274320" y="3017520"/>
            <a:ext cx="109728" cy="1664208"/>
          </a:xfrm>
          <a:prstGeom prst="rect">
            <a:avLst/>
          </a:prstGeom>
          <a:solidFill>
            <a:srgbClr val="028090"/>
          </a:solidFill>
          <a:ln w="12700">
            <a:solidFill>
              <a:srgbClr val="028090"/>
            </a:solidFill>
            <a:prstDash val="solid"/>
          </a:ln>
        </p:spPr>
        <p:txBody>
          <a:bodyPr/>
          <a:lstStyle/>
          <a:p>
            <a:endParaRPr lang="en-GB"/>
          </a:p>
        </p:txBody>
      </p:sp>
      <p:sp>
        <p:nvSpPr>
          <p:cNvPr id="15" name="Text 13"/>
          <p:cNvSpPr/>
          <p:nvPr/>
        </p:nvSpPr>
        <p:spPr>
          <a:xfrm>
            <a:off x="475488" y="3090672"/>
            <a:ext cx="3785616" cy="329184"/>
          </a:xfrm>
          <a:prstGeom prst="rect">
            <a:avLst/>
          </a:prstGeom>
          <a:noFill/>
          <a:ln/>
        </p:spPr>
        <p:txBody>
          <a:bodyPr wrap="square" lIns="25400" tIns="25400" rIns="25400" bIns="25400" rtlCol="0" anchor="ctr"/>
          <a:lstStyle/>
          <a:p>
            <a:pPr marL="0" indent="0" algn="l">
              <a:buNone/>
            </a:pPr>
            <a:r>
              <a:rPr lang="en-US" sz="1200" b="1" dirty="0">
                <a:solidFill>
                  <a:srgbClr val="1E3A4A"/>
                </a:solidFill>
                <a:latin typeface="Arial" panose="020B0604020202020204" pitchFamily="34" charset="0"/>
                <a:ea typeface="Trebuchet MS" pitchFamily="34" charset="-122"/>
                <a:cs typeface="Arial" panose="020B0604020202020204" pitchFamily="34" charset="0"/>
              </a:rPr>
              <a:t>+ Identifies Isaac's Developmental Stage</a:t>
            </a:r>
            <a:endParaRPr lang="en-US" sz="1200" dirty="0">
              <a:latin typeface="Arial" panose="020B0604020202020204" pitchFamily="34" charset="0"/>
              <a:cs typeface="Arial" panose="020B0604020202020204" pitchFamily="34" charset="0"/>
            </a:endParaRPr>
          </a:p>
        </p:txBody>
      </p:sp>
      <p:sp>
        <p:nvSpPr>
          <p:cNvPr id="16" name="Text 14"/>
          <p:cNvSpPr/>
          <p:nvPr/>
        </p:nvSpPr>
        <p:spPr>
          <a:xfrm>
            <a:off x="475488" y="3456432"/>
            <a:ext cx="3785616" cy="1143000"/>
          </a:xfrm>
          <a:prstGeom prst="rect">
            <a:avLst/>
          </a:prstGeom>
          <a:noFill/>
          <a:ln/>
        </p:spPr>
        <p:txBody>
          <a:bodyPr wrap="square" lIns="50800" tIns="50800" rIns="50800" bIns="50800" rtlCol="0" anchor="t"/>
          <a:lstStyle/>
          <a:p>
            <a:pPr marL="0" indent="0" algn="l">
              <a:buNone/>
            </a:pPr>
            <a:r>
              <a:rPr lang="en-US" sz="1050" dirty="0">
                <a:solidFill>
                  <a:srgbClr val="374151"/>
                </a:solidFill>
                <a:latin typeface="Arial" panose="020B0604020202020204" pitchFamily="34" charset="0"/>
                <a:ea typeface="Calibri" pitchFamily="34" charset="-122"/>
                <a:cs typeface="Arial" panose="020B0604020202020204" pitchFamily="34" charset="0"/>
              </a:rPr>
              <a:t>The preoperational stage (2–7 years) provides a precise framework for understanding Isaac's language delay and symbolic thinking difficulties, enabling targeted, stage-appropriate intervention rather than generic support.</a:t>
            </a:r>
            <a:endParaRPr lang="en-US" sz="1050" dirty="0">
              <a:latin typeface="Arial" panose="020B0604020202020204" pitchFamily="34" charset="0"/>
              <a:cs typeface="Arial" panose="020B0604020202020204" pitchFamily="34" charset="0"/>
            </a:endParaRPr>
          </a:p>
        </p:txBody>
      </p:sp>
      <p:sp>
        <p:nvSpPr>
          <p:cNvPr id="17" name="Shape 15"/>
          <p:cNvSpPr/>
          <p:nvPr/>
        </p:nvSpPr>
        <p:spPr>
          <a:xfrm>
            <a:off x="4709160" y="3017520"/>
            <a:ext cx="4114800" cy="1664208"/>
          </a:xfrm>
          <a:prstGeom prst="rect">
            <a:avLst/>
          </a:prstGeom>
          <a:solidFill>
            <a:srgbClr val="FFFFFF"/>
          </a:solidFill>
          <a:ln w="12700">
            <a:solidFill>
              <a:srgbClr val="C9E8EE"/>
            </a:solidFill>
            <a:prstDash val="solid"/>
          </a:ln>
          <a:effectLst>
            <a:outerShdw blurRad="101600" dist="38100" dir="8100000" algn="bl" rotWithShape="0">
              <a:srgbClr val="000000">
                <a:alpha val="12000"/>
              </a:srgbClr>
            </a:outerShdw>
          </a:effectLst>
        </p:spPr>
        <p:txBody>
          <a:bodyPr/>
          <a:lstStyle/>
          <a:p>
            <a:endParaRPr lang="en-GB"/>
          </a:p>
        </p:txBody>
      </p:sp>
      <p:sp>
        <p:nvSpPr>
          <p:cNvPr id="18" name="Shape 16"/>
          <p:cNvSpPr/>
          <p:nvPr/>
        </p:nvSpPr>
        <p:spPr>
          <a:xfrm>
            <a:off x="4709160" y="3017520"/>
            <a:ext cx="109728" cy="1664208"/>
          </a:xfrm>
          <a:prstGeom prst="rect">
            <a:avLst/>
          </a:prstGeom>
          <a:solidFill>
            <a:srgbClr val="028090"/>
          </a:solidFill>
          <a:ln w="12700">
            <a:solidFill>
              <a:srgbClr val="028090"/>
            </a:solidFill>
            <a:prstDash val="solid"/>
          </a:ln>
        </p:spPr>
        <p:txBody>
          <a:bodyPr/>
          <a:lstStyle/>
          <a:p>
            <a:endParaRPr lang="en-GB"/>
          </a:p>
        </p:txBody>
      </p:sp>
      <p:sp>
        <p:nvSpPr>
          <p:cNvPr id="19" name="Text 17"/>
          <p:cNvSpPr/>
          <p:nvPr/>
        </p:nvSpPr>
        <p:spPr>
          <a:xfrm>
            <a:off x="4910328" y="3090672"/>
            <a:ext cx="3785616" cy="329184"/>
          </a:xfrm>
          <a:prstGeom prst="rect">
            <a:avLst/>
          </a:prstGeom>
          <a:noFill/>
          <a:ln/>
        </p:spPr>
        <p:txBody>
          <a:bodyPr wrap="square" lIns="25400" tIns="25400" rIns="25400" bIns="25400" rtlCol="0" anchor="ctr"/>
          <a:lstStyle/>
          <a:p>
            <a:pPr marL="0" indent="0" algn="l">
              <a:buNone/>
            </a:pPr>
            <a:r>
              <a:rPr lang="en-US" sz="1200" b="1" dirty="0">
                <a:solidFill>
                  <a:srgbClr val="1E3A4A"/>
                </a:solidFill>
                <a:latin typeface="Arial" panose="020B0604020202020204" pitchFamily="34" charset="0"/>
                <a:ea typeface="Trebuchet MS" pitchFamily="34" charset="-122"/>
                <a:cs typeface="Arial" panose="020B0604020202020204" pitchFamily="34" charset="0"/>
              </a:rPr>
              <a:t>+ Explains Cognitive Disruption</a:t>
            </a:r>
            <a:endParaRPr lang="en-US" sz="1200" dirty="0">
              <a:latin typeface="Arial" panose="020B0604020202020204" pitchFamily="34" charset="0"/>
              <a:cs typeface="Arial" panose="020B0604020202020204" pitchFamily="34" charset="0"/>
            </a:endParaRPr>
          </a:p>
        </p:txBody>
      </p:sp>
      <p:sp>
        <p:nvSpPr>
          <p:cNvPr id="20" name="Text 18"/>
          <p:cNvSpPr/>
          <p:nvPr/>
        </p:nvSpPr>
        <p:spPr>
          <a:xfrm>
            <a:off x="4910328" y="3456432"/>
            <a:ext cx="3785616" cy="1143000"/>
          </a:xfrm>
          <a:prstGeom prst="rect">
            <a:avLst/>
          </a:prstGeom>
          <a:noFill/>
          <a:ln/>
        </p:spPr>
        <p:txBody>
          <a:bodyPr wrap="square" lIns="50800" tIns="50800" rIns="50800" bIns="50800" rtlCol="0" anchor="t"/>
          <a:lstStyle/>
          <a:p>
            <a:pPr marL="0" indent="0" algn="l">
              <a:buNone/>
            </a:pPr>
            <a:r>
              <a:rPr lang="en-US" sz="1050" dirty="0">
                <a:solidFill>
                  <a:srgbClr val="374151"/>
                </a:solidFill>
                <a:latin typeface="Arial" panose="020B0604020202020204" pitchFamily="34" charset="0"/>
                <a:ea typeface="Calibri" pitchFamily="34" charset="-122"/>
                <a:cs typeface="Arial" panose="020B0604020202020204" pitchFamily="34" charset="0"/>
              </a:rPr>
              <a:t>Piaget's schema framework clearly explains why Isaac's disrupted environments - inconsistent caregiving, limited language exposure have impeded his cognitive progress. It gives practitioners a causal explanation to communicate within a multi-disciplinary team.</a:t>
            </a:r>
            <a:endParaRPr lang="en-US" sz="105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E3A4A"/>
          </a:solidFill>
          <a:ln w="12700">
            <a:solidFill>
              <a:srgbClr val="1E3A4A"/>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Arial" panose="020B0604020202020204" pitchFamily="34" charset="0"/>
                <a:ea typeface="Trebuchet MS" pitchFamily="34" charset="-122"/>
                <a:cs typeface="Arial" panose="020B0604020202020204" pitchFamily="34" charset="0"/>
              </a:rPr>
              <a:t>Critical Evaluation – Limitations and Alternative Theory</a:t>
            </a:r>
            <a:endParaRPr lang="en-US" sz="2200" dirty="0">
              <a:latin typeface="Arial" panose="020B0604020202020204" pitchFamily="34" charset="0"/>
              <a:cs typeface="Arial" panose="020B0604020202020204" pitchFamily="34" charset="0"/>
            </a:endParaRPr>
          </a:p>
        </p:txBody>
      </p:sp>
      <p:sp>
        <p:nvSpPr>
          <p:cNvPr id="4" name="Text 2"/>
          <p:cNvSpPr/>
          <p:nvPr/>
        </p:nvSpPr>
        <p:spPr>
          <a:xfrm>
            <a:off x="274320" y="868680"/>
            <a:ext cx="4572000" cy="292608"/>
          </a:xfrm>
          <a:prstGeom prst="rect">
            <a:avLst/>
          </a:prstGeom>
          <a:noFill/>
          <a:ln/>
        </p:spPr>
        <p:txBody>
          <a:bodyPr wrap="square" rtlCol="0" anchor="ctr"/>
          <a:lstStyle/>
          <a:p>
            <a:pPr marL="0" indent="0" algn="l">
              <a:buNone/>
            </a:pPr>
            <a:r>
              <a:rPr lang="en-US" sz="1200" b="1" dirty="0">
                <a:solidFill>
                  <a:srgbClr val="DC2626"/>
                </a:solidFill>
                <a:latin typeface="Arial" panose="020B0604020202020204" pitchFamily="34" charset="0"/>
                <a:ea typeface="Trebuchet MS" pitchFamily="34" charset="-122"/>
                <a:cs typeface="Arial" panose="020B0604020202020204" pitchFamily="34" charset="0"/>
              </a:rPr>
              <a:t>Limitations of Piaget's Theory</a:t>
            </a:r>
            <a:endParaRPr lang="en-US" sz="1200" dirty="0">
              <a:latin typeface="Arial" panose="020B0604020202020204" pitchFamily="34" charset="0"/>
              <a:cs typeface="Arial" panose="020B0604020202020204" pitchFamily="34" charset="0"/>
            </a:endParaRPr>
          </a:p>
        </p:txBody>
      </p:sp>
      <p:sp>
        <p:nvSpPr>
          <p:cNvPr id="5" name="Shape 3"/>
          <p:cNvSpPr/>
          <p:nvPr/>
        </p:nvSpPr>
        <p:spPr>
          <a:xfrm>
            <a:off x="274320" y="1243584"/>
            <a:ext cx="4572000" cy="786384"/>
          </a:xfrm>
          <a:prstGeom prst="rect">
            <a:avLst/>
          </a:prstGeom>
          <a:solidFill>
            <a:srgbClr val="FFFFFF"/>
          </a:solidFill>
          <a:ln w="12700">
            <a:solidFill>
              <a:srgbClr val="FECACA"/>
            </a:solidFill>
            <a:prstDash val="solid"/>
          </a:ln>
          <a:effectLst>
            <a:outerShdw blurRad="63500" dist="25400" dir="8100000" algn="bl" rotWithShape="0">
              <a:srgbClr val="000000">
                <a:alpha val="8000"/>
              </a:srgbClr>
            </a:outerShdw>
          </a:effectLst>
        </p:spPr>
        <p:txBody>
          <a:bodyPr/>
          <a:lstStyle/>
          <a:p>
            <a:endParaRPr lang="en-GB"/>
          </a:p>
        </p:txBody>
      </p:sp>
      <p:sp>
        <p:nvSpPr>
          <p:cNvPr id="6" name="Shape 4"/>
          <p:cNvSpPr/>
          <p:nvPr/>
        </p:nvSpPr>
        <p:spPr>
          <a:xfrm>
            <a:off x="274320" y="1243584"/>
            <a:ext cx="109728" cy="786384"/>
          </a:xfrm>
          <a:prstGeom prst="rect">
            <a:avLst/>
          </a:prstGeom>
          <a:solidFill>
            <a:srgbClr val="DC2626"/>
          </a:solidFill>
          <a:ln w="12700">
            <a:solidFill>
              <a:srgbClr val="DC2626"/>
            </a:solidFill>
            <a:prstDash val="solid"/>
          </a:ln>
        </p:spPr>
        <p:txBody>
          <a:bodyPr/>
          <a:lstStyle/>
          <a:p>
            <a:endParaRPr lang="en-GB"/>
          </a:p>
        </p:txBody>
      </p:sp>
      <p:sp>
        <p:nvSpPr>
          <p:cNvPr id="7" name="Text 5"/>
          <p:cNvSpPr/>
          <p:nvPr/>
        </p:nvSpPr>
        <p:spPr>
          <a:xfrm>
            <a:off x="475488" y="1298448"/>
            <a:ext cx="4251960" cy="274320"/>
          </a:xfrm>
          <a:prstGeom prst="rect">
            <a:avLst/>
          </a:prstGeom>
          <a:noFill/>
          <a:ln/>
        </p:spPr>
        <p:txBody>
          <a:bodyPr wrap="square" lIns="25400" tIns="25400" rIns="25400" bIns="25400" rtlCol="0" anchor="ctr"/>
          <a:lstStyle/>
          <a:p>
            <a:pPr marL="0" indent="0" algn="l">
              <a:buNone/>
            </a:pPr>
            <a:r>
              <a:rPr lang="en-US" sz="1100" b="1" dirty="0">
                <a:solidFill>
                  <a:srgbClr val="1E3A4A"/>
                </a:solidFill>
                <a:latin typeface="Arial" panose="020B0604020202020204" pitchFamily="34" charset="0"/>
                <a:ea typeface="Trebuchet MS" pitchFamily="34" charset="-122"/>
                <a:cs typeface="Arial" panose="020B0604020202020204" pitchFamily="34" charset="0"/>
              </a:rPr>
              <a:t>- Underestimates Children's Abilities</a:t>
            </a:r>
            <a:endParaRPr lang="en-US" sz="1100" dirty="0">
              <a:latin typeface="Arial" panose="020B0604020202020204" pitchFamily="34" charset="0"/>
              <a:cs typeface="Arial" panose="020B0604020202020204" pitchFamily="34" charset="0"/>
            </a:endParaRPr>
          </a:p>
        </p:txBody>
      </p:sp>
      <p:sp>
        <p:nvSpPr>
          <p:cNvPr id="8" name="Text 6"/>
          <p:cNvSpPr/>
          <p:nvPr/>
        </p:nvSpPr>
        <p:spPr>
          <a:xfrm>
            <a:off x="475488" y="1554480"/>
            <a:ext cx="4251960" cy="475488"/>
          </a:xfrm>
          <a:prstGeom prst="rect">
            <a:avLst/>
          </a:prstGeom>
          <a:noFill/>
          <a:ln/>
        </p:spPr>
        <p:txBody>
          <a:bodyPr wrap="square" lIns="25400" tIns="25400" rIns="25400" bIns="25400" rtlCol="0" anchor="t"/>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Donaldson (1978) showed that children demonstrate more advanced thinking than Piaget's model predicts when tasks are embedded in familiar, meaningful contexts questioning the strict stage boundaries.</a:t>
            </a:r>
            <a:endParaRPr lang="en-US" sz="950" dirty="0">
              <a:latin typeface="Arial" panose="020B0604020202020204" pitchFamily="34" charset="0"/>
              <a:cs typeface="Arial" panose="020B0604020202020204" pitchFamily="34" charset="0"/>
            </a:endParaRPr>
          </a:p>
        </p:txBody>
      </p:sp>
      <p:sp>
        <p:nvSpPr>
          <p:cNvPr id="9" name="Shape 7"/>
          <p:cNvSpPr/>
          <p:nvPr/>
        </p:nvSpPr>
        <p:spPr>
          <a:xfrm>
            <a:off x="274320" y="2139696"/>
            <a:ext cx="4572000" cy="786384"/>
          </a:xfrm>
          <a:prstGeom prst="rect">
            <a:avLst/>
          </a:prstGeom>
          <a:solidFill>
            <a:srgbClr val="FFFFFF"/>
          </a:solidFill>
          <a:ln w="12700">
            <a:solidFill>
              <a:srgbClr val="FECACA"/>
            </a:solidFill>
            <a:prstDash val="solid"/>
          </a:ln>
          <a:effectLst>
            <a:outerShdw blurRad="63500" dist="25400" dir="8100000" algn="bl" rotWithShape="0">
              <a:srgbClr val="000000">
                <a:alpha val="8000"/>
              </a:srgbClr>
            </a:outerShdw>
          </a:effectLst>
        </p:spPr>
        <p:txBody>
          <a:bodyPr/>
          <a:lstStyle/>
          <a:p>
            <a:endParaRPr lang="en-GB"/>
          </a:p>
        </p:txBody>
      </p:sp>
      <p:sp>
        <p:nvSpPr>
          <p:cNvPr id="10" name="Shape 8"/>
          <p:cNvSpPr/>
          <p:nvPr/>
        </p:nvSpPr>
        <p:spPr>
          <a:xfrm>
            <a:off x="274320" y="2139696"/>
            <a:ext cx="109728" cy="786384"/>
          </a:xfrm>
          <a:prstGeom prst="rect">
            <a:avLst/>
          </a:prstGeom>
          <a:solidFill>
            <a:srgbClr val="DC2626"/>
          </a:solidFill>
          <a:ln w="12700">
            <a:solidFill>
              <a:srgbClr val="DC2626"/>
            </a:solidFill>
            <a:prstDash val="solid"/>
          </a:ln>
        </p:spPr>
        <p:txBody>
          <a:bodyPr/>
          <a:lstStyle/>
          <a:p>
            <a:endParaRPr lang="en-GB"/>
          </a:p>
        </p:txBody>
      </p:sp>
      <p:sp>
        <p:nvSpPr>
          <p:cNvPr id="11" name="Text 9"/>
          <p:cNvSpPr/>
          <p:nvPr/>
        </p:nvSpPr>
        <p:spPr>
          <a:xfrm>
            <a:off x="475488" y="2194560"/>
            <a:ext cx="4251960" cy="274320"/>
          </a:xfrm>
          <a:prstGeom prst="rect">
            <a:avLst/>
          </a:prstGeom>
          <a:noFill/>
          <a:ln/>
        </p:spPr>
        <p:txBody>
          <a:bodyPr wrap="square" lIns="25400" tIns="25400" rIns="25400" bIns="25400" rtlCol="0" anchor="ctr"/>
          <a:lstStyle/>
          <a:p>
            <a:pPr marL="0" indent="0" algn="l">
              <a:buNone/>
            </a:pPr>
            <a:r>
              <a:rPr lang="en-US" sz="1100" b="1" dirty="0">
                <a:solidFill>
                  <a:srgbClr val="1E3A4A"/>
                </a:solidFill>
                <a:latin typeface="Arial" panose="020B0604020202020204" pitchFamily="34" charset="0"/>
                <a:ea typeface="Trebuchet MS" pitchFamily="34" charset="-122"/>
                <a:cs typeface="Arial" panose="020B0604020202020204" pitchFamily="34" charset="0"/>
              </a:rPr>
              <a:t>- Neglects Social and Emotional Factors</a:t>
            </a:r>
            <a:endParaRPr lang="en-US" sz="1100" dirty="0">
              <a:latin typeface="Arial" panose="020B0604020202020204" pitchFamily="34" charset="0"/>
              <a:cs typeface="Arial" panose="020B0604020202020204" pitchFamily="34" charset="0"/>
            </a:endParaRPr>
          </a:p>
        </p:txBody>
      </p:sp>
      <p:sp>
        <p:nvSpPr>
          <p:cNvPr id="12" name="Text 10"/>
          <p:cNvSpPr/>
          <p:nvPr/>
        </p:nvSpPr>
        <p:spPr>
          <a:xfrm>
            <a:off x="475488" y="2454952"/>
            <a:ext cx="4251960" cy="471128"/>
          </a:xfrm>
          <a:prstGeom prst="rect">
            <a:avLst/>
          </a:prstGeom>
          <a:noFill/>
          <a:ln/>
        </p:spPr>
        <p:txBody>
          <a:bodyPr wrap="square" lIns="25400" tIns="25400" rIns="25400" bIns="25400" rtlCol="0" anchor="t"/>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Piaget focuses on cognitive structures but largely ignores emotional wellbeing and relationship quality - both of which are central to Isaac's case and essential in health and social care contexts.</a:t>
            </a:r>
            <a:endParaRPr lang="en-US" sz="950" dirty="0">
              <a:latin typeface="Arial" panose="020B0604020202020204" pitchFamily="34" charset="0"/>
              <a:cs typeface="Arial" panose="020B0604020202020204" pitchFamily="34" charset="0"/>
            </a:endParaRPr>
          </a:p>
        </p:txBody>
      </p:sp>
      <p:sp>
        <p:nvSpPr>
          <p:cNvPr id="13" name="Shape 11"/>
          <p:cNvSpPr/>
          <p:nvPr/>
        </p:nvSpPr>
        <p:spPr>
          <a:xfrm>
            <a:off x="274320" y="3035808"/>
            <a:ext cx="4572000" cy="786384"/>
          </a:xfrm>
          <a:prstGeom prst="rect">
            <a:avLst/>
          </a:prstGeom>
          <a:solidFill>
            <a:srgbClr val="FFFFFF"/>
          </a:solidFill>
          <a:ln w="12700">
            <a:solidFill>
              <a:srgbClr val="FECACA"/>
            </a:solidFill>
            <a:prstDash val="solid"/>
          </a:ln>
          <a:effectLst>
            <a:outerShdw blurRad="63500" dist="25400" dir="8100000" algn="bl" rotWithShape="0">
              <a:srgbClr val="000000">
                <a:alpha val="8000"/>
              </a:srgbClr>
            </a:outerShdw>
          </a:effectLst>
        </p:spPr>
        <p:txBody>
          <a:bodyPr/>
          <a:lstStyle/>
          <a:p>
            <a:endParaRPr lang="en-GB"/>
          </a:p>
        </p:txBody>
      </p:sp>
      <p:sp>
        <p:nvSpPr>
          <p:cNvPr id="14" name="Shape 12"/>
          <p:cNvSpPr/>
          <p:nvPr/>
        </p:nvSpPr>
        <p:spPr>
          <a:xfrm>
            <a:off x="274320" y="3035808"/>
            <a:ext cx="109728" cy="786384"/>
          </a:xfrm>
          <a:prstGeom prst="rect">
            <a:avLst/>
          </a:prstGeom>
          <a:solidFill>
            <a:srgbClr val="DC2626"/>
          </a:solidFill>
          <a:ln w="12700">
            <a:solidFill>
              <a:srgbClr val="DC2626"/>
            </a:solidFill>
            <a:prstDash val="solid"/>
          </a:ln>
        </p:spPr>
        <p:txBody>
          <a:bodyPr/>
          <a:lstStyle/>
          <a:p>
            <a:endParaRPr lang="en-GB"/>
          </a:p>
        </p:txBody>
      </p:sp>
      <p:sp>
        <p:nvSpPr>
          <p:cNvPr id="15" name="Text 13"/>
          <p:cNvSpPr/>
          <p:nvPr/>
        </p:nvSpPr>
        <p:spPr>
          <a:xfrm>
            <a:off x="475488" y="3090672"/>
            <a:ext cx="4251960" cy="274320"/>
          </a:xfrm>
          <a:prstGeom prst="rect">
            <a:avLst/>
          </a:prstGeom>
          <a:noFill/>
          <a:ln/>
        </p:spPr>
        <p:txBody>
          <a:bodyPr wrap="square" lIns="25400" tIns="25400" rIns="25400" bIns="25400" rtlCol="0" anchor="ctr"/>
          <a:lstStyle/>
          <a:p>
            <a:pPr marL="0" indent="0" algn="l">
              <a:buNone/>
            </a:pPr>
            <a:r>
              <a:rPr lang="en-US" sz="1100" b="1" dirty="0">
                <a:solidFill>
                  <a:srgbClr val="1E3A4A"/>
                </a:solidFill>
                <a:latin typeface="Arial" panose="020B0604020202020204" pitchFamily="34" charset="0"/>
                <a:ea typeface="Trebuchet MS" pitchFamily="34" charset="-122"/>
                <a:cs typeface="Arial" panose="020B0604020202020204" pitchFamily="34" charset="0"/>
              </a:rPr>
              <a:t>- Cultural Bias</a:t>
            </a:r>
            <a:endParaRPr lang="en-US" sz="1100" dirty="0">
              <a:latin typeface="Arial" panose="020B0604020202020204" pitchFamily="34" charset="0"/>
              <a:cs typeface="Arial" panose="020B0604020202020204" pitchFamily="34" charset="0"/>
            </a:endParaRPr>
          </a:p>
        </p:txBody>
      </p:sp>
      <p:sp>
        <p:nvSpPr>
          <p:cNvPr id="16" name="Text 14"/>
          <p:cNvSpPr/>
          <p:nvPr/>
        </p:nvSpPr>
        <p:spPr>
          <a:xfrm>
            <a:off x="475488" y="3357120"/>
            <a:ext cx="4251960" cy="465072"/>
          </a:xfrm>
          <a:prstGeom prst="rect">
            <a:avLst/>
          </a:prstGeom>
          <a:noFill/>
          <a:ln/>
        </p:spPr>
        <p:txBody>
          <a:bodyPr wrap="square" lIns="25400" tIns="25400" rIns="25400" bIns="25400" rtlCol="0" anchor="t"/>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Piaget's research was predominantly conducted on Western, middle-class children. Gross (2020) notes - citing Durkin (1995)  that fewer developmental psychologists now subscribe to his 'hard' stage theories, partly for this reason.</a:t>
            </a:r>
            <a:endParaRPr lang="en-US" sz="950" dirty="0">
              <a:latin typeface="Arial" panose="020B0604020202020204" pitchFamily="34" charset="0"/>
              <a:cs typeface="Arial" panose="020B0604020202020204" pitchFamily="34" charset="0"/>
            </a:endParaRPr>
          </a:p>
        </p:txBody>
      </p:sp>
      <p:sp>
        <p:nvSpPr>
          <p:cNvPr id="17" name="Shape 15"/>
          <p:cNvSpPr/>
          <p:nvPr/>
        </p:nvSpPr>
        <p:spPr>
          <a:xfrm>
            <a:off x="274320" y="3931920"/>
            <a:ext cx="4572000" cy="786384"/>
          </a:xfrm>
          <a:prstGeom prst="rect">
            <a:avLst/>
          </a:prstGeom>
          <a:solidFill>
            <a:srgbClr val="FFFFFF"/>
          </a:solidFill>
          <a:ln w="12700">
            <a:solidFill>
              <a:srgbClr val="FECACA"/>
            </a:solidFill>
            <a:prstDash val="solid"/>
          </a:ln>
          <a:effectLst>
            <a:outerShdw blurRad="63500" dist="25400" dir="8100000" algn="bl" rotWithShape="0">
              <a:srgbClr val="000000">
                <a:alpha val="8000"/>
              </a:srgbClr>
            </a:outerShdw>
          </a:effectLst>
        </p:spPr>
        <p:txBody>
          <a:bodyPr/>
          <a:lstStyle/>
          <a:p>
            <a:endParaRPr lang="en-GB"/>
          </a:p>
        </p:txBody>
      </p:sp>
      <p:sp>
        <p:nvSpPr>
          <p:cNvPr id="18" name="Shape 16"/>
          <p:cNvSpPr/>
          <p:nvPr/>
        </p:nvSpPr>
        <p:spPr>
          <a:xfrm>
            <a:off x="274320" y="3931920"/>
            <a:ext cx="109728" cy="786384"/>
          </a:xfrm>
          <a:prstGeom prst="rect">
            <a:avLst/>
          </a:prstGeom>
          <a:solidFill>
            <a:srgbClr val="DC2626"/>
          </a:solidFill>
          <a:ln w="12700">
            <a:solidFill>
              <a:srgbClr val="DC2626"/>
            </a:solidFill>
            <a:prstDash val="solid"/>
          </a:ln>
        </p:spPr>
        <p:txBody>
          <a:bodyPr/>
          <a:lstStyle/>
          <a:p>
            <a:endParaRPr lang="en-GB"/>
          </a:p>
        </p:txBody>
      </p:sp>
      <p:sp>
        <p:nvSpPr>
          <p:cNvPr id="19" name="Text 17"/>
          <p:cNvSpPr/>
          <p:nvPr/>
        </p:nvSpPr>
        <p:spPr>
          <a:xfrm>
            <a:off x="475488" y="3986784"/>
            <a:ext cx="4251960" cy="274320"/>
          </a:xfrm>
          <a:prstGeom prst="rect">
            <a:avLst/>
          </a:prstGeom>
          <a:noFill/>
          <a:ln/>
        </p:spPr>
        <p:txBody>
          <a:bodyPr wrap="square" lIns="25400" tIns="25400" rIns="25400" bIns="25400" rtlCol="0" anchor="ctr"/>
          <a:lstStyle/>
          <a:p>
            <a:pPr marL="0" indent="0" algn="l">
              <a:buNone/>
            </a:pPr>
            <a:r>
              <a:rPr lang="en-US" sz="1100" b="1" dirty="0">
                <a:solidFill>
                  <a:srgbClr val="1E3A4A"/>
                </a:solidFill>
                <a:latin typeface="Arial" panose="020B0604020202020204" pitchFamily="34" charset="0"/>
                <a:ea typeface="Trebuchet MS" pitchFamily="34" charset="-122"/>
                <a:cs typeface="Arial" panose="020B0604020202020204" pitchFamily="34" charset="0"/>
              </a:rPr>
              <a:t>- Individual Variation</a:t>
            </a:r>
            <a:endParaRPr lang="en-US" sz="1100" dirty="0">
              <a:latin typeface="Arial" panose="020B0604020202020204" pitchFamily="34" charset="0"/>
              <a:cs typeface="Arial" panose="020B0604020202020204" pitchFamily="34" charset="0"/>
            </a:endParaRPr>
          </a:p>
        </p:txBody>
      </p:sp>
      <p:sp>
        <p:nvSpPr>
          <p:cNvPr id="20" name="Text 18"/>
          <p:cNvSpPr/>
          <p:nvPr/>
        </p:nvSpPr>
        <p:spPr>
          <a:xfrm>
            <a:off x="475488" y="4212780"/>
            <a:ext cx="4251960" cy="438912"/>
          </a:xfrm>
          <a:prstGeom prst="rect">
            <a:avLst/>
          </a:prstGeom>
          <a:noFill/>
          <a:ln/>
        </p:spPr>
        <p:txBody>
          <a:bodyPr wrap="square" lIns="25400" tIns="25400" rIns="25400" bIns="25400" rtlCol="0" anchor="t"/>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The stage model does not account for individual developmental differences in pace or profile, making it less responsive to children with atypical presentations such as Isaac's.</a:t>
            </a:r>
            <a:endParaRPr lang="en-US" sz="950" dirty="0">
              <a:latin typeface="Arial" panose="020B0604020202020204" pitchFamily="34" charset="0"/>
              <a:cs typeface="Arial" panose="020B0604020202020204" pitchFamily="34" charset="0"/>
            </a:endParaRPr>
          </a:p>
        </p:txBody>
      </p:sp>
      <p:sp>
        <p:nvSpPr>
          <p:cNvPr id="21" name="Shape 19"/>
          <p:cNvSpPr/>
          <p:nvPr/>
        </p:nvSpPr>
        <p:spPr>
          <a:xfrm>
            <a:off x="5029200" y="868680"/>
            <a:ext cx="3840480" cy="4133088"/>
          </a:xfrm>
          <a:prstGeom prst="rect">
            <a:avLst/>
          </a:prstGeom>
          <a:solidFill>
            <a:srgbClr val="1E3A4A"/>
          </a:solidFill>
          <a:ln w="12700">
            <a:solidFill>
              <a:srgbClr val="1E3A4A"/>
            </a:solidFill>
            <a:prstDash val="solid"/>
          </a:ln>
          <a:effectLst>
            <a:outerShdw blurRad="101600" dist="38100" dir="8100000" algn="bl" rotWithShape="0">
              <a:srgbClr val="000000">
                <a:alpha val="12000"/>
              </a:srgbClr>
            </a:outerShdw>
          </a:effectLst>
        </p:spPr>
        <p:txBody>
          <a:bodyPr/>
          <a:lstStyle/>
          <a:p>
            <a:endParaRPr lang="en-GB"/>
          </a:p>
        </p:txBody>
      </p:sp>
      <p:sp>
        <p:nvSpPr>
          <p:cNvPr id="22" name="Text 20"/>
          <p:cNvSpPr/>
          <p:nvPr/>
        </p:nvSpPr>
        <p:spPr>
          <a:xfrm>
            <a:off x="5138928" y="960120"/>
            <a:ext cx="2834640" cy="292608"/>
          </a:xfrm>
          <a:prstGeom prst="rect">
            <a:avLst/>
          </a:prstGeom>
          <a:noFill/>
          <a:ln/>
        </p:spPr>
        <p:txBody>
          <a:bodyPr wrap="square" lIns="50800" tIns="50800" rIns="50800" bIns="50800" rtlCol="0" anchor="ctr"/>
          <a:lstStyle/>
          <a:p>
            <a:pPr marL="0" indent="0" algn="l">
              <a:buNone/>
            </a:pPr>
            <a:r>
              <a:rPr lang="en-US" sz="1100" i="1" dirty="0">
                <a:solidFill>
                  <a:srgbClr val="C9E8EE"/>
                </a:solidFill>
                <a:latin typeface="Arial" panose="020B0604020202020204" pitchFamily="34" charset="0"/>
                <a:ea typeface="Calibri" pitchFamily="34" charset="-122"/>
                <a:cs typeface="Arial" panose="020B0604020202020204" pitchFamily="34" charset="0"/>
              </a:rPr>
              <a:t>Alternative Theory:</a:t>
            </a:r>
            <a:endParaRPr lang="en-US" sz="1100" dirty="0">
              <a:latin typeface="Arial" panose="020B0604020202020204" pitchFamily="34" charset="0"/>
              <a:cs typeface="Arial" panose="020B0604020202020204" pitchFamily="34" charset="0"/>
            </a:endParaRPr>
          </a:p>
        </p:txBody>
      </p:sp>
      <p:sp>
        <p:nvSpPr>
          <p:cNvPr id="23" name="Text 21"/>
          <p:cNvSpPr/>
          <p:nvPr/>
        </p:nvSpPr>
        <p:spPr>
          <a:xfrm>
            <a:off x="5138928" y="1225296"/>
            <a:ext cx="2834640" cy="384048"/>
          </a:xfrm>
          <a:prstGeom prst="rect">
            <a:avLst/>
          </a:prstGeom>
          <a:noFill/>
          <a:ln/>
        </p:spPr>
        <p:txBody>
          <a:bodyPr wrap="square" lIns="50800" tIns="50800" rIns="50800" bIns="50800" rtlCol="0" anchor="ctr"/>
          <a:lstStyle/>
          <a:p>
            <a:pPr marL="0" indent="0" algn="l">
              <a:buNone/>
            </a:pPr>
            <a:r>
              <a:rPr lang="en-US" sz="1300" b="1" dirty="0">
                <a:solidFill>
                  <a:srgbClr val="5BA4AF"/>
                </a:solidFill>
                <a:latin typeface="Arial" panose="020B0604020202020204" pitchFamily="34" charset="0"/>
                <a:ea typeface="Trebuchet MS" pitchFamily="34" charset="-122"/>
                <a:cs typeface="Arial" panose="020B0604020202020204" pitchFamily="34" charset="0"/>
              </a:rPr>
              <a:t>Vygotsky's Sociocultural Theory</a:t>
            </a:r>
            <a:endParaRPr lang="en-US" sz="1300" dirty="0">
              <a:latin typeface="Arial" panose="020B0604020202020204" pitchFamily="34" charset="0"/>
              <a:cs typeface="Arial" panose="020B0604020202020204" pitchFamily="34" charset="0"/>
            </a:endParaRPr>
          </a:p>
        </p:txBody>
      </p:sp>
      <p:pic>
        <p:nvPicPr>
          <p:cNvPr id="24" name="Image 0" descr="Lev Vygotsky, Soviet psychologist"/>
          <p:cNvPicPr>
            <a:picLocks noChangeAspect="1"/>
          </p:cNvPicPr>
          <p:nvPr/>
        </p:nvPicPr>
        <p:blipFill>
          <a:blip r:embed="rId3"/>
          <a:stretch>
            <a:fillRect/>
          </a:stretch>
        </p:blipFill>
        <p:spPr>
          <a:xfrm>
            <a:off x="8028432" y="960120"/>
            <a:ext cx="658368" cy="941832"/>
          </a:xfrm>
          <a:prstGeom prst="ellipse">
            <a:avLst/>
          </a:prstGeom>
        </p:spPr>
      </p:pic>
      <p:sp>
        <p:nvSpPr>
          <p:cNvPr id="25" name="Text 22"/>
          <p:cNvSpPr/>
          <p:nvPr/>
        </p:nvSpPr>
        <p:spPr>
          <a:xfrm>
            <a:off x="7936992" y="1938528"/>
            <a:ext cx="841248" cy="365760"/>
          </a:xfrm>
          <a:prstGeom prst="rect">
            <a:avLst/>
          </a:prstGeom>
          <a:noFill/>
          <a:ln/>
        </p:spPr>
        <p:txBody>
          <a:bodyPr wrap="square" lIns="0" tIns="0" rIns="0" bIns="0" rtlCol="0" anchor="ctr"/>
          <a:lstStyle/>
          <a:p>
            <a:pPr marL="0" indent="0" algn="ctr">
              <a:buNone/>
            </a:pPr>
            <a:r>
              <a:rPr lang="en-US" sz="700" i="1" dirty="0">
                <a:solidFill>
                  <a:srgbClr val="6B7280"/>
                </a:solidFill>
                <a:latin typeface="Arial" panose="020B0604020202020204" pitchFamily="34" charset="0"/>
                <a:ea typeface="Calibri" pitchFamily="34" charset="-122"/>
                <a:cs typeface="Arial" panose="020B0604020202020204" pitchFamily="34" charset="0"/>
              </a:rPr>
              <a:t>Lev Vygotsky</a:t>
            </a:r>
            <a:endParaRPr lang="en-US" sz="700" dirty="0">
              <a:latin typeface="Arial" panose="020B0604020202020204" pitchFamily="34" charset="0"/>
              <a:cs typeface="Arial" panose="020B0604020202020204" pitchFamily="34" charset="0"/>
            </a:endParaRPr>
          </a:p>
          <a:p>
            <a:pPr marL="0" indent="0" algn="ctr">
              <a:buNone/>
            </a:pPr>
            <a:r>
              <a:rPr lang="en-US" sz="700" i="1" dirty="0">
                <a:solidFill>
                  <a:srgbClr val="6B7280"/>
                </a:solidFill>
                <a:latin typeface="Arial" panose="020B0604020202020204" pitchFamily="34" charset="0"/>
                <a:ea typeface="Calibri" pitchFamily="34" charset="-122"/>
                <a:cs typeface="Arial" panose="020B0604020202020204" pitchFamily="34" charset="0"/>
              </a:rPr>
              <a:t>(1896–1934)</a:t>
            </a:r>
            <a:endParaRPr lang="en-US" sz="700" dirty="0">
              <a:latin typeface="Arial" panose="020B0604020202020204" pitchFamily="34" charset="0"/>
              <a:cs typeface="Arial" panose="020B0604020202020204" pitchFamily="34" charset="0"/>
            </a:endParaRPr>
          </a:p>
        </p:txBody>
      </p:sp>
      <p:sp>
        <p:nvSpPr>
          <p:cNvPr id="26" name="Shape 23"/>
          <p:cNvSpPr/>
          <p:nvPr/>
        </p:nvSpPr>
        <p:spPr>
          <a:xfrm>
            <a:off x="5166360" y="1572768"/>
            <a:ext cx="2560320" cy="36576"/>
          </a:xfrm>
          <a:prstGeom prst="rect">
            <a:avLst/>
          </a:prstGeom>
          <a:solidFill>
            <a:srgbClr val="5BA4AF"/>
          </a:solidFill>
          <a:ln w="12700">
            <a:solidFill>
              <a:srgbClr val="5BA4AF"/>
            </a:solidFill>
            <a:prstDash val="solid"/>
          </a:ln>
        </p:spPr>
        <p:txBody>
          <a:bodyPr/>
          <a:lstStyle/>
          <a:p>
            <a:endParaRPr lang="en-GB"/>
          </a:p>
        </p:txBody>
      </p:sp>
      <p:sp>
        <p:nvSpPr>
          <p:cNvPr id="27" name="Text 24"/>
          <p:cNvSpPr/>
          <p:nvPr/>
        </p:nvSpPr>
        <p:spPr>
          <a:xfrm>
            <a:off x="4956593" y="1554480"/>
            <a:ext cx="2834640" cy="3447288"/>
          </a:xfrm>
          <a:prstGeom prst="rect">
            <a:avLst/>
          </a:prstGeom>
          <a:noFill/>
          <a:ln/>
        </p:spPr>
        <p:txBody>
          <a:bodyPr wrap="square" lIns="76200" tIns="76200" rIns="76200" bIns="76200" rtlCol="0" anchor="t"/>
          <a:lstStyle/>
          <a:p>
            <a:pPr marL="342900" indent="-342900" algn="l">
              <a:buSzPct val="100000"/>
              <a:buChar char="•"/>
            </a:pPr>
            <a:r>
              <a:rPr lang="en-US" sz="1050" dirty="0">
                <a:solidFill>
                  <a:srgbClr val="D1E8EE"/>
                </a:solidFill>
                <a:latin typeface="Arial" panose="020B0604020202020204" pitchFamily="34" charset="0"/>
                <a:ea typeface="Calibri" pitchFamily="34" charset="-122"/>
                <a:cs typeface="Arial" panose="020B0604020202020204" pitchFamily="34" charset="0"/>
              </a:rPr>
              <a:t>Vygotsky's Zone of Proximal Development (ZPD) argues children learn best through guided interaction with a more knowledgeable adult directly addressing Isaac's need for responsive, targeted support.</a:t>
            </a:r>
            <a:endParaRPr lang="en-US" sz="1050" dirty="0">
              <a:latin typeface="Arial" panose="020B0604020202020204" pitchFamily="34" charset="0"/>
              <a:cs typeface="Arial" panose="020B0604020202020204" pitchFamily="34" charset="0"/>
            </a:endParaRPr>
          </a:p>
          <a:p>
            <a:pPr marL="342900" indent="-342900" algn="l">
              <a:buSzPct val="100000"/>
              <a:buChar char="•"/>
            </a:pPr>
            <a:r>
              <a:rPr lang="en-US" sz="1050" dirty="0">
                <a:solidFill>
                  <a:srgbClr val="D1E8EE"/>
                </a:solidFill>
                <a:latin typeface="Arial" panose="020B0604020202020204" pitchFamily="34" charset="0"/>
                <a:ea typeface="Calibri" pitchFamily="34" charset="-122"/>
                <a:cs typeface="Arial" panose="020B0604020202020204" pitchFamily="34" charset="0"/>
              </a:rPr>
              <a:t>Unlike Piaget, Vygotsky places social interaction at the centre of cognitive development which may better explain Isaac's delays given his severely restricted social environment.</a:t>
            </a:r>
            <a:endParaRPr lang="en-US" sz="1050" dirty="0">
              <a:latin typeface="Arial" panose="020B0604020202020204" pitchFamily="34" charset="0"/>
              <a:cs typeface="Arial" panose="020B0604020202020204" pitchFamily="34" charset="0"/>
            </a:endParaRPr>
          </a:p>
          <a:p>
            <a:pPr marL="342900" indent="-342900" algn="l">
              <a:buSzPct val="100000"/>
              <a:buChar char="•"/>
            </a:pPr>
            <a:r>
              <a:rPr lang="en-US" sz="1050" dirty="0">
                <a:solidFill>
                  <a:srgbClr val="D1E8EE"/>
                </a:solidFill>
                <a:latin typeface="Arial" panose="020B0604020202020204" pitchFamily="34" charset="0"/>
                <a:ea typeface="Calibri" pitchFamily="34" charset="-122"/>
                <a:cs typeface="Arial" panose="020B0604020202020204" pitchFamily="34" charset="0"/>
              </a:rPr>
              <a:t>Vygotsky's concept of linguistic scaffolding is particularly relevant to Isaac's language delay, arguably providing a more targeted explanation than Piaget's stage framework.</a:t>
            </a:r>
            <a:endParaRPr lang="en-US" sz="1050" dirty="0">
              <a:latin typeface="Arial" panose="020B0604020202020204" pitchFamily="34" charset="0"/>
              <a:cs typeface="Arial" panose="020B0604020202020204" pitchFamily="34" charset="0"/>
            </a:endParaRPr>
          </a:p>
          <a:p>
            <a:pPr marL="342900" indent="-342900" algn="l">
              <a:buSzPct val="100000"/>
              <a:buChar char="•"/>
            </a:pPr>
            <a:r>
              <a:rPr lang="en-US" sz="1050" dirty="0">
                <a:solidFill>
                  <a:srgbClr val="D1E8EE"/>
                </a:solidFill>
                <a:latin typeface="Arial" panose="020B0604020202020204" pitchFamily="34" charset="0"/>
                <a:ea typeface="Calibri" pitchFamily="34" charset="-122"/>
                <a:cs typeface="Arial" panose="020B0604020202020204" pitchFamily="34" charset="0"/>
              </a:rPr>
              <a:t>However, Piaget's stage benchmarks remain practically valuable for assessment and planning in early years settings - both theories together offer the most complete picture.</a:t>
            </a:r>
            <a:endParaRPr lang="en-US" sz="1050" dirty="0">
              <a:latin typeface="Arial" panose="020B0604020202020204" pitchFamily="34" charset="0"/>
              <a:cs typeface="Arial" panose="020B0604020202020204" pitchFamily="34" charset="0"/>
            </a:endParaRPr>
          </a:p>
        </p:txBody>
      </p:sp>
      <p:sp>
        <p:nvSpPr>
          <p:cNvPr id="28" name="Text 25"/>
          <p:cNvSpPr/>
          <p:nvPr/>
        </p:nvSpPr>
        <p:spPr>
          <a:xfrm>
            <a:off x="5138928" y="4791456"/>
            <a:ext cx="3657600" cy="182880"/>
          </a:xfrm>
          <a:prstGeom prst="rect">
            <a:avLst/>
          </a:prstGeom>
          <a:noFill/>
          <a:ln/>
        </p:spPr>
        <p:txBody>
          <a:bodyPr wrap="square" lIns="25400" tIns="25400" rIns="25400" bIns="25400" rtlCol="0" anchor="ctr"/>
          <a:lstStyle/>
          <a:p>
            <a:pPr marL="0" indent="0" algn="r">
              <a:buNone/>
            </a:pPr>
            <a:r>
              <a:rPr lang="en-US" sz="900" i="1" dirty="0">
                <a:solidFill>
                  <a:srgbClr val="6B7280"/>
                </a:solidFill>
                <a:latin typeface="Arial" panose="020B0604020202020204" pitchFamily="34" charset="0"/>
                <a:ea typeface="Calibri" pitchFamily="34" charset="-122"/>
                <a:cs typeface="Arial" panose="020B0604020202020204" pitchFamily="34" charset="0"/>
              </a:rPr>
              <a:t>(Vygotsky, 1978)</a:t>
            </a:r>
            <a:endParaRPr lang="en-US" sz="9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E3A4A"/>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47472" y="256032"/>
            <a:ext cx="8412480" cy="530352"/>
          </a:xfrm>
          <a:prstGeom prst="rect">
            <a:avLst/>
          </a:prstGeom>
          <a:noFill/>
          <a:ln/>
        </p:spPr>
        <p:txBody>
          <a:bodyPr wrap="square" lIns="0" tIns="0" rIns="0" bIns="0" rtlCol="0" anchor="ctr"/>
          <a:lstStyle/>
          <a:p>
            <a:pPr marL="0" indent="0" algn="l">
              <a:buNone/>
            </a:pPr>
            <a:r>
              <a:rPr lang="en-US" sz="3000" b="1" dirty="0">
                <a:solidFill>
                  <a:srgbClr val="FFFFFF"/>
                </a:solidFill>
                <a:latin typeface="Arial" panose="020B0604020202020204" pitchFamily="34" charset="0"/>
                <a:ea typeface="Trebuchet MS" pitchFamily="34" charset="-122"/>
                <a:cs typeface="Arial" panose="020B0604020202020204" pitchFamily="34" charset="0"/>
              </a:rPr>
              <a:t>Conclusion</a:t>
            </a:r>
            <a:endParaRPr lang="en-US" sz="3000" dirty="0">
              <a:latin typeface="Arial" panose="020B0604020202020204" pitchFamily="34" charset="0"/>
              <a:cs typeface="Arial" panose="020B0604020202020204" pitchFamily="34" charset="0"/>
            </a:endParaRPr>
          </a:p>
        </p:txBody>
      </p:sp>
      <p:sp>
        <p:nvSpPr>
          <p:cNvPr id="4" name="Shape 2"/>
          <p:cNvSpPr/>
          <p:nvPr/>
        </p:nvSpPr>
        <p:spPr>
          <a:xfrm>
            <a:off x="347472" y="841248"/>
            <a:ext cx="8412480" cy="36576"/>
          </a:xfrm>
          <a:prstGeom prst="rect">
            <a:avLst/>
          </a:prstGeom>
          <a:solidFill>
            <a:srgbClr val="028090"/>
          </a:solidFill>
          <a:ln w="12700">
            <a:solidFill>
              <a:srgbClr val="028090"/>
            </a:solidFill>
            <a:prstDash val="solid"/>
          </a:ln>
        </p:spPr>
        <p:txBody>
          <a:bodyPr/>
          <a:lstStyle/>
          <a:p>
            <a:endParaRPr lang="en-GB"/>
          </a:p>
        </p:txBody>
      </p:sp>
      <p:sp>
        <p:nvSpPr>
          <p:cNvPr id="5" name="Shape 3"/>
          <p:cNvSpPr/>
          <p:nvPr/>
        </p:nvSpPr>
        <p:spPr>
          <a:xfrm>
            <a:off x="347472" y="987552"/>
            <a:ext cx="8412480" cy="1828800"/>
          </a:xfrm>
          <a:prstGeom prst="rect">
            <a:avLst/>
          </a:prstGeom>
          <a:solidFill>
            <a:srgbClr val="162E3A"/>
          </a:solidFill>
          <a:ln w="12700">
            <a:solidFill>
              <a:srgbClr val="1E4D60"/>
            </a:solidFill>
            <a:prstDash val="solid"/>
          </a:ln>
          <a:effectLst>
            <a:outerShdw blurRad="101600" dist="38100" dir="8100000" algn="bl" rotWithShape="0">
              <a:srgbClr val="000000">
                <a:alpha val="12000"/>
              </a:srgbClr>
            </a:outerShdw>
          </a:effectLst>
        </p:spPr>
        <p:txBody>
          <a:bodyPr/>
          <a:lstStyle/>
          <a:p>
            <a:endParaRPr lang="en-GB"/>
          </a:p>
        </p:txBody>
      </p:sp>
      <p:sp>
        <p:nvSpPr>
          <p:cNvPr id="6" name="Text 4"/>
          <p:cNvSpPr/>
          <p:nvPr/>
        </p:nvSpPr>
        <p:spPr>
          <a:xfrm>
            <a:off x="475488" y="1033272"/>
            <a:ext cx="8229600" cy="329184"/>
          </a:xfrm>
          <a:prstGeom prst="rect">
            <a:avLst/>
          </a:prstGeom>
          <a:noFill/>
          <a:ln/>
        </p:spPr>
        <p:txBody>
          <a:bodyPr wrap="square" lIns="50800" tIns="50800" rIns="50800" bIns="50800" rtlCol="0" anchor="ctr"/>
          <a:lstStyle/>
          <a:p>
            <a:pPr marL="0" indent="0" algn="l">
              <a:buNone/>
            </a:pPr>
            <a:r>
              <a:rPr lang="en-US" sz="1200" b="1" dirty="0">
                <a:solidFill>
                  <a:srgbClr val="5BA4AF"/>
                </a:solidFill>
                <a:latin typeface="Arial" panose="020B0604020202020204" pitchFamily="34" charset="0"/>
                <a:ea typeface="Trebuchet MS" pitchFamily="34" charset="-122"/>
                <a:cs typeface="Arial" panose="020B0604020202020204" pitchFamily="34" charset="0"/>
              </a:rPr>
              <a:t>Overall Judgement</a:t>
            </a:r>
            <a:endParaRPr lang="en-US" sz="1200" dirty="0">
              <a:latin typeface="Arial" panose="020B0604020202020204" pitchFamily="34" charset="0"/>
              <a:cs typeface="Arial" panose="020B0604020202020204" pitchFamily="34" charset="0"/>
            </a:endParaRPr>
          </a:p>
        </p:txBody>
      </p:sp>
      <p:sp>
        <p:nvSpPr>
          <p:cNvPr id="7" name="Text 5"/>
          <p:cNvSpPr/>
          <p:nvPr/>
        </p:nvSpPr>
        <p:spPr>
          <a:xfrm>
            <a:off x="475488" y="1389888"/>
            <a:ext cx="8229600" cy="1353312"/>
          </a:xfrm>
          <a:prstGeom prst="rect">
            <a:avLst/>
          </a:prstGeom>
          <a:noFill/>
          <a:ln/>
        </p:spPr>
        <p:txBody>
          <a:bodyPr wrap="square" lIns="76200" tIns="76200" rIns="76200" bIns="76200" rtlCol="0" anchor="t"/>
          <a:lstStyle/>
          <a:p>
            <a:pPr marL="0" indent="0" algn="l">
              <a:buNone/>
            </a:pPr>
            <a:r>
              <a:rPr lang="en-US" sz="1100" dirty="0">
                <a:solidFill>
                  <a:srgbClr val="D1E8EE"/>
                </a:solidFill>
                <a:latin typeface="Arial" panose="020B0604020202020204" pitchFamily="34" charset="0"/>
                <a:ea typeface="Calibri" pitchFamily="34" charset="-122"/>
                <a:cs typeface="Arial" panose="020B0604020202020204" pitchFamily="34" charset="0"/>
              </a:rPr>
              <a:t>Piaget's Theory of Cognitive Development provides a valuable and well-evidenced framework for understanding Isaac's developmental challenges. The preoperational stage maps precisely onto his observed delays in language, symbolic thinking, and social cognition, and generates concrete, stage-appropriate interventions applicable within the Children's Centre setting. However, its limitations, particularly its underestimation of social and emotional factors and its cultural assumptions mean practitioners should draw on Vygotsky's sociocultural perspective alongside Piaget for a truly holistic support plan.</a:t>
            </a:r>
            <a:endParaRPr lang="en-US" sz="1100" dirty="0">
              <a:latin typeface="Arial" panose="020B0604020202020204" pitchFamily="34" charset="0"/>
              <a:cs typeface="Arial" panose="020B0604020202020204" pitchFamily="34" charset="0"/>
            </a:endParaRPr>
          </a:p>
        </p:txBody>
      </p:sp>
      <p:sp>
        <p:nvSpPr>
          <p:cNvPr id="8" name="Shape 6"/>
          <p:cNvSpPr/>
          <p:nvPr/>
        </p:nvSpPr>
        <p:spPr>
          <a:xfrm>
            <a:off x="347472" y="2971800"/>
            <a:ext cx="8412480" cy="1810512"/>
          </a:xfrm>
          <a:prstGeom prst="rect">
            <a:avLst/>
          </a:prstGeom>
          <a:solidFill>
            <a:srgbClr val="028090"/>
          </a:solidFill>
          <a:ln w="12700">
            <a:solidFill>
              <a:srgbClr val="028090"/>
            </a:solidFill>
            <a:prstDash val="solid"/>
          </a:ln>
          <a:effectLst>
            <a:outerShdw blurRad="101600" dist="38100" dir="8100000" algn="bl" rotWithShape="0">
              <a:srgbClr val="000000">
                <a:alpha val="12000"/>
              </a:srgbClr>
            </a:outerShdw>
          </a:effectLst>
        </p:spPr>
        <p:txBody>
          <a:bodyPr/>
          <a:lstStyle/>
          <a:p>
            <a:endParaRPr lang="en-GB"/>
          </a:p>
        </p:txBody>
      </p:sp>
      <p:sp>
        <p:nvSpPr>
          <p:cNvPr id="9" name="Text 7"/>
          <p:cNvSpPr/>
          <p:nvPr/>
        </p:nvSpPr>
        <p:spPr>
          <a:xfrm>
            <a:off x="475488" y="3026664"/>
            <a:ext cx="8229600" cy="384048"/>
          </a:xfrm>
          <a:prstGeom prst="rect">
            <a:avLst/>
          </a:prstGeom>
          <a:noFill/>
          <a:ln/>
        </p:spPr>
        <p:txBody>
          <a:bodyPr wrap="square" lIns="50800" tIns="50800" rIns="50800" bIns="50800" rtlCol="0" anchor="ctr"/>
          <a:lstStyle/>
          <a:p>
            <a:pPr marL="0" indent="0" algn="l">
              <a:buNone/>
            </a:pPr>
            <a:r>
              <a:rPr lang="en-US" sz="1200" b="1" dirty="0">
                <a:solidFill>
                  <a:srgbClr val="FFFFFF"/>
                </a:solidFill>
                <a:latin typeface="Arial" panose="020B0604020202020204" pitchFamily="34" charset="0"/>
                <a:ea typeface="Trebuchet MS" pitchFamily="34" charset="-122"/>
                <a:cs typeface="Arial" panose="020B0604020202020204" pitchFamily="34" charset="0"/>
              </a:rPr>
              <a:t>Key Takeaway: The Value of Psychology in Health and Social Care</a:t>
            </a:r>
            <a:endParaRPr lang="en-US" sz="1200" dirty="0">
              <a:latin typeface="Arial" panose="020B0604020202020204" pitchFamily="34" charset="0"/>
              <a:cs typeface="Arial" panose="020B0604020202020204" pitchFamily="34" charset="0"/>
            </a:endParaRPr>
          </a:p>
        </p:txBody>
      </p:sp>
      <p:sp>
        <p:nvSpPr>
          <p:cNvPr id="10" name="Text 8"/>
          <p:cNvSpPr/>
          <p:nvPr/>
        </p:nvSpPr>
        <p:spPr>
          <a:xfrm>
            <a:off x="475488" y="3438144"/>
            <a:ext cx="8229600" cy="1261872"/>
          </a:xfrm>
          <a:prstGeom prst="rect">
            <a:avLst/>
          </a:prstGeom>
          <a:noFill/>
          <a:ln/>
        </p:spPr>
        <p:txBody>
          <a:bodyPr wrap="square" lIns="76200" tIns="76200" rIns="76200" bIns="76200" rtlCol="0" anchor="t"/>
          <a:lstStyle/>
          <a:p>
            <a:pPr marL="0" indent="0" algn="l">
              <a:buNone/>
            </a:pPr>
            <a:r>
              <a:rPr lang="en-US" sz="1100" dirty="0">
                <a:solidFill>
                  <a:srgbClr val="FFFFFF"/>
                </a:solidFill>
                <a:latin typeface="Arial" panose="020B0604020202020204" pitchFamily="34" charset="0"/>
                <a:ea typeface="Calibri" pitchFamily="34" charset="-122"/>
                <a:cs typeface="Arial" panose="020B0604020202020204" pitchFamily="34" charset="0"/>
              </a:rPr>
              <a:t>Psychological theory transforms raw observation into purposeful intervention. Without Piaget's framework, Isaac's behaviours might be misread as purely emotional or behavioural. Psychology equips practitioners to identify the cognitive roots of developmental difficulties, design evidence-based support plans, and advocate effectively within multi-disciplinary teams -ultimately improving outcomes for children like Isaac and their families.</a:t>
            </a:r>
            <a:endParaRPr lang="en-US" sz="1100" dirty="0">
              <a:latin typeface="Arial" panose="020B0604020202020204" pitchFamily="34" charset="0"/>
              <a:cs typeface="Arial" panose="020B0604020202020204" pitchFamily="34" charset="0"/>
            </a:endParaRPr>
          </a:p>
        </p:txBody>
      </p:sp>
      <p:sp>
        <p:nvSpPr>
          <p:cNvPr id="11" name="Text 9"/>
          <p:cNvSpPr/>
          <p:nvPr/>
        </p:nvSpPr>
        <p:spPr>
          <a:xfrm>
            <a:off x="347472" y="4846320"/>
            <a:ext cx="8412480" cy="201168"/>
          </a:xfrm>
          <a:prstGeom prst="rect">
            <a:avLst/>
          </a:prstGeom>
          <a:noFill/>
          <a:ln/>
        </p:spPr>
        <p:txBody>
          <a:bodyPr wrap="square" lIns="0" tIns="0" rIns="0" bIns="0" rtlCol="0" anchor="ctr"/>
          <a:lstStyle/>
          <a:p>
            <a:pPr marL="0" indent="0" algn="r">
              <a:buNone/>
            </a:pPr>
            <a:r>
              <a:rPr lang="en-US" sz="900" i="1" dirty="0">
                <a:solidFill>
                  <a:srgbClr val="6B7280"/>
                </a:solidFill>
                <a:latin typeface="Calibri" pitchFamily="34" charset="0"/>
                <a:ea typeface="Calibri" pitchFamily="34" charset="-122"/>
                <a:cs typeface="Calibri" pitchFamily="34" charset="-120"/>
              </a:rPr>
              <a:t>(Piaget, 1952; Berk, 2013; Smith et al., 2015)</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E3A4A"/>
          </a:solidFill>
          <a:ln w="12700">
            <a:solidFill>
              <a:srgbClr val="1E3A4A"/>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Arial" panose="020B0604020202020204" pitchFamily="34" charset="0"/>
                <a:ea typeface="Trebuchet MS" pitchFamily="34" charset="-122"/>
                <a:cs typeface="Arial" panose="020B0604020202020204" pitchFamily="34" charset="0"/>
              </a:rPr>
              <a:t>References</a:t>
            </a:r>
            <a:endParaRPr lang="en-US" sz="2200" dirty="0">
              <a:latin typeface="Arial" panose="020B0604020202020204" pitchFamily="34" charset="0"/>
              <a:cs typeface="Arial" panose="020B0604020202020204" pitchFamily="34" charset="0"/>
            </a:endParaRPr>
          </a:p>
        </p:txBody>
      </p:sp>
      <p:sp>
        <p:nvSpPr>
          <p:cNvPr id="5" name="Shape 3"/>
          <p:cNvSpPr/>
          <p:nvPr/>
        </p:nvSpPr>
        <p:spPr>
          <a:xfrm>
            <a:off x="274320" y="1115568"/>
            <a:ext cx="8595360" cy="402336"/>
          </a:xfrm>
          <a:prstGeom prst="rect">
            <a:avLst/>
          </a:prstGeom>
          <a:solidFill>
            <a:srgbClr val="EFF8FA"/>
          </a:solidFill>
          <a:ln w="12700">
            <a:solidFill>
              <a:srgbClr val="C9E8EE"/>
            </a:solidFill>
            <a:prstDash val="solid"/>
          </a:ln>
        </p:spPr>
        <p:txBody>
          <a:bodyPr/>
          <a:lstStyle/>
          <a:p>
            <a:endParaRPr lang="en-GB"/>
          </a:p>
        </p:txBody>
      </p:sp>
      <p:sp>
        <p:nvSpPr>
          <p:cNvPr id="6" name="Shape 4"/>
          <p:cNvSpPr/>
          <p:nvPr/>
        </p:nvSpPr>
        <p:spPr>
          <a:xfrm>
            <a:off x="329184" y="1179576"/>
            <a:ext cx="256032" cy="256032"/>
          </a:xfrm>
          <a:prstGeom prst="ellipse">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329184" y="1179576"/>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1</a:t>
            </a:r>
            <a:endParaRPr lang="en-US" sz="800" dirty="0"/>
          </a:p>
        </p:txBody>
      </p:sp>
      <p:sp>
        <p:nvSpPr>
          <p:cNvPr id="8" name="Text 6"/>
          <p:cNvSpPr/>
          <p:nvPr/>
        </p:nvSpPr>
        <p:spPr>
          <a:xfrm>
            <a:off x="676656" y="1143000"/>
            <a:ext cx="8101584" cy="347472"/>
          </a:xfrm>
          <a:prstGeom prst="rect">
            <a:avLst/>
          </a:prstGeom>
          <a:noFill/>
          <a:ln/>
        </p:spPr>
        <p:txBody>
          <a:bodyPr wrap="square" lIns="25400" tIns="25400" rIns="25400" bIns="25400" rtlCol="0" anchor="ctr"/>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Berk, L.E. (2013) </a:t>
            </a:r>
            <a:r>
              <a:rPr lang="en-US" sz="950" i="1" dirty="0">
                <a:solidFill>
                  <a:srgbClr val="374151"/>
                </a:solidFill>
                <a:latin typeface="Arial" panose="020B0604020202020204" pitchFamily="34" charset="0"/>
                <a:ea typeface="Calibri" pitchFamily="34" charset="-122"/>
                <a:cs typeface="Arial" panose="020B0604020202020204" pitchFamily="34" charset="0"/>
              </a:rPr>
              <a:t>Child Development</a:t>
            </a:r>
            <a:r>
              <a:rPr lang="en-US" sz="950" dirty="0">
                <a:solidFill>
                  <a:srgbClr val="374151"/>
                </a:solidFill>
                <a:latin typeface="Arial" panose="020B0604020202020204" pitchFamily="34" charset="0"/>
                <a:ea typeface="Calibri" pitchFamily="34" charset="-122"/>
                <a:cs typeface="Arial" panose="020B0604020202020204" pitchFamily="34" charset="0"/>
              </a:rPr>
              <a:t>. 9th edn. Boston: Pearson</a:t>
            </a:r>
            <a:r>
              <a:rPr lang="en-US" sz="950" dirty="0">
                <a:solidFill>
                  <a:srgbClr val="374151"/>
                </a:solidFill>
                <a:latin typeface="Calibri" pitchFamily="34" charset="0"/>
                <a:ea typeface="Calibri" pitchFamily="34" charset="-122"/>
                <a:cs typeface="Calibri" pitchFamily="34" charset="-120"/>
              </a:rPr>
              <a:t>.</a:t>
            </a:r>
            <a:endParaRPr lang="en-US" sz="950" dirty="0"/>
          </a:p>
        </p:txBody>
      </p:sp>
      <p:sp>
        <p:nvSpPr>
          <p:cNvPr id="9" name="Shape 7"/>
          <p:cNvSpPr/>
          <p:nvPr/>
        </p:nvSpPr>
        <p:spPr>
          <a:xfrm>
            <a:off x="274320" y="1563624"/>
            <a:ext cx="8595360" cy="402336"/>
          </a:xfrm>
          <a:prstGeom prst="rect">
            <a:avLst/>
          </a:prstGeom>
          <a:solidFill>
            <a:srgbClr val="FFFFFF"/>
          </a:solidFill>
          <a:ln w="12700">
            <a:solidFill>
              <a:srgbClr val="C9E8EE"/>
            </a:solidFill>
            <a:prstDash val="solid"/>
          </a:ln>
        </p:spPr>
        <p:txBody>
          <a:bodyPr/>
          <a:lstStyle/>
          <a:p>
            <a:endParaRPr lang="en-GB"/>
          </a:p>
        </p:txBody>
      </p:sp>
      <p:sp>
        <p:nvSpPr>
          <p:cNvPr id="10" name="Shape 8"/>
          <p:cNvSpPr/>
          <p:nvPr/>
        </p:nvSpPr>
        <p:spPr>
          <a:xfrm>
            <a:off x="329184" y="1627632"/>
            <a:ext cx="256032" cy="256032"/>
          </a:xfrm>
          <a:prstGeom prst="ellipse">
            <a:avLst/>
          </a:prstGeom>
          <a:solidFill>
            <a:srgbClr val="028090"/>
          </a:solidFill>
          <a:ln w="12700">
            <a:solidFill>
              <a:srgbClr val="028090"/>
            </a:solidFill>
            <a:prstDash val="solid"/>
          </a:ln>
        </p:spPr>
        <p:txBody>
          <a:bodyPr/>
          <a:lstStyle/>
          <a:p>
            <a:endParaRPr lang="en-GB"/>
          </a:p>
        </p:txBody>
      </p:sp>
      <p:sp>
        <p:nvSpPr>
          <p:cNvPr id="11" name="Text 9"/>
          <p:cNvSpPr/>
          <p:nvPr/>
        </p:nvSpPr>
        <p:spPr>
          <a:xfrm>
            <a:off x="329184" y="1627632"/>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2</a:t>
            </a:r>
            <a:endParaRPr lang="en-US" sz="800" dirty="0"/>
          </a:p>
        </p:txBody>
      </p:sp>
      <p:sp>
        <p:nvSpPr>
          <p:cNvPr id="12" name="Text 10"/>
          <p:cNvSpPr/>
          <p:nvPr/>
        </p:nvSpPr>
        <p:spPr>
          <a:xfrm>
            <a:off x="676656" y="1591056"/>
            <a:ext cx="8101584" cy="347472"/>
          </a:xfrm>
          <a:prstGeom prst="rect">
            <a:avLst/>
          </a:prstGeom>
          <a:noFill/>
          <a:ln/>
        </p:spPr>
        <p:txBody>
          <a:bodyPr wrap="square" lIns="25400" tIns="25400" rIns="25400" bIns="25400" rtlCol="0" anchor="ctr"/>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Donaldson, M. (1978) </a:t>
            </a:r>
            <a:r>
              <a:rPr lang="en-US" sz="950" i="1" dirty="0">
                <a:solidFill>
                  <a:srgbClr val="374151"/>
                </a:solidFill>
                <a:latin typeface="Arial" panose="020B0604020202020204" pitchFamily="34" charset="0"/>
                <a:ea typeface="Calibri" pitchFamily="34" charset="-122"/>
                <a:cs typeface="Arial" panose="020B0604020202020204" pitchFamily="34" charset="0"/>
              </a:rPr>
              <a:t>Children's Minds</a:t>
            </a:r>
            <a:r>
              <a:rPr lang="en-US" sz="950" dirty="0">
                <a:solidFill>
                  <a:srgbClr val="374151"/>
                </a:solidFill>
                <a:latin typeface="Arial" panose="020B0604020202020204" pitchFamily="34" charset="0"/>
                <a:ea typeface="Calibri" pitchFamily="34" charset="-122"/>
                <a:cs typeface="Arial" panose="020B0604020202020204" pitchFamily="34" charset="0"/>
              </a:rPr>
              <a:t>. London: Fontana Press.</a:t>
            </a:r>
            <a:endParaRPr lang="en-US" sz="950" dirty="0">
              <a:latin typeface="Arial" panose="020B0604020202020204" pitchFamily="34" charset="0"/>
              <a:cs typeface="Arial" panose="020B0604020202020204" pitchFamily="34" charset="0"/>
            </a:endParaRPr>
          </a:p>
        </p:txBody>
      </p:sp>
      <p:sp>
        <p:nvSpPr>
          <p:cNvPr id="13" name="Shape 11"/>
          <p:cNvSpPr/>
          <p:nvPr/>
        </p:nvSpPr>
        <p:spPr>
          <a:xfrm>
            <a:off x="274320" y="2011680"/>
            <a:ext cx="8595360" cy="402336"/>
          </a:xfrm>
          <a:prstGeom prst="rect">
            <a:avLst/>
          </a:prstGeom>
          <a:solidFill>
            <a:srgbClr val="EFF8FA"/>
          </a:solidFill>
          <a:ln w="12700">
            <a:solidFill>
              <a:srgbClr val="C9E8EE"/>
            </a:solidFill>
            <a:prstDash val="solid"/>
          </a:ln>
        </p:spPr>
        <p:txBody>
          <a:bodyPr/>
          <a:lstStyle/>
          <a:p>
            <a:endParaRPr lang="en-GB"/>
          </a:p>
        </p:txBody>
      </p:sp>
      <p:sp>
        <p:nvSpPr>
          <p:cNvPr id="14" name="Shape 12"/>
          <p:cNvSpPr/>
          <p:nvPr/>
        </p:nvSpPr>
        <p:spPr>
          <a:xfrm>
            <a:off x="329184" y="2075688"/>
            <a:ext cx="256032" cy="256032"/>
          </a:xfrm>
          <a:prstGeom prst="ellipse">
            <a:avLst/>
          </a:prstGeom>
          <a:solidFill>
            <a:srgbClr val="028090"/>
          </a:solidFill>
          <a:ln w="12700">
            <a:solidFill>
              <a:srgbClr val="028090"/>
            </a:solidFill>
            <a:prstDash val="solid"/>
          </a:ln>
        </p:spPr>
        <p:txBody>
          <a:bodyPr/>
          <a:lstStyle/>
          <a:p>
            <a:endParaRPr lang="en-GB"/>
          </a:p>
        </p:txBody>
      </p:sp>
      <p:sp>
        <p:nvSpPr>
          <p:cNvPr id="15" name="Text 13"/>
          <p:cNvSpPr/>
          <p:nvPr/>
        </p:nvSpPr>
        <p:spPr>
          <a:xfrm>
            <a:off x="329184" y="2075688"/>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3</a:t>
            </a:r>
            <a:endParaRPr lang="en-US" sz="800" dirty="0"/>
          </a:p>
        </p:txBody>
      </p:sp>
      <p:sp>
        <p:nvSpPr>
          <p:cNvPr id="16" name="Text 14"/>
          <p:cNvSpPr/>
          <p:nvPr/>
        </p:nvSpPr>
        <p:spPr>
          <a:xfrm>
            <a:off x="676656" y="2039112"/>
            <a:ext cx="8101584" cy="347472"/>
          </a:xfrm>
          <a:prstGeom prst="rect">
            <a:avLst/>
          </a:prstGeom>
          <a:noFill/>
          <a:ln/>
        </p:spPr>
        <p:txBody>
          <a:bodyPr wrap="square" lIns="25400" tIns="25400" rIns="25400" bIns="25400" rtlCol="0" anchor="ctr"/>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Gross, R. (2020) </a:t>
            </a:r>
            <a:r>
              <a:rPr lang="en-US" sz="950" i="1" dirty="0">
                <a:solidFill>
                  <a:srgbClr val="374151"/>
                </a:solidFill>
                <a:latin typeface="Arial" panose="020B0604020202020204" pitchFamily="34" charset="0"/>
                <a:ea typeface="Calibri" pitchFamily="34" charset="-122"/>
                <a:cs typeface="Arial" panose="020B0604020202020204" pitchFamily="34" charset="0"/>
              </a:rPr>
              <a:t>Psychology: The Science of Mind and Behaviour</a:t>
            </a:r>
            <a:r>
              <a:rPr lang="en-US" sz="950" dirty="0">
                <a:solidFill>
                  <a:srgbClr val="374151"/>
                </a:solidFill>
                <a:latin typeface="Arial" panose="020B0604020202020204" pitchFamily="34" charset="0"/>
                <a:ea typeface="Calibri" pitchFamily="34" charset="-122"/>
                <a:cs typeface="Arial" panose="020B0604020202020204" pitchFamily="34" charset="0"/>
              </a:rPr>
              <a:t>. 8th edn. London: Hodder Education</a:t>
            </a:r>
            <a:r>
              <a:rPr lang="en-US" sz="950" dirty="0">
                <a:solidFill>
                  <a:srgbClr val="374151"/>
                </a:solidFill>
                <a:latin typeface="Calibri" pitchFamily="34" charset="0"/>
                <a:ea typeface="Calibri" pitchFamily="34" charset="-122"/>
                <a:cs typeface="Calibri" pitchFamily="34" charset="-120"/>
              </a:rPr>
              <a:t>.</a:t>
            </a:r>
            <a:endParaRPr lang="en-US" sz="950" dirty="0"/>
          </a:p>
        </p:txBody>
      </p:sp>
      <p:sp>
        <p:nvSpPr>
          <p:cNvPr id="17" name="Shape 15"/>
          <p:cNvSpPr/>
          <p:nvPr/>
        </p:nvSpPr>
        <p:spPr>
          <a:xfrm>
            <a:off x="274320" y="2459736"/>
            <a:ext cx="8595360" cy="402336"/>
          </a:xfrm>
          <a:prstGeom prst="rect">
            <a:avLst/>
          </a:prstGeom>
          <a:solidFill>
            <a:srgbClr val="FFFFFF"/>
          </a:solidFill>
          <a:ln w="12700">
            <a:solidFill>
              <a:srgbClr val="C9E8EE"/>
            </a:solidFill>
            <a:prstDash val="solid"/>
          </a:ln>
        </p:spPr>
        <p:txBody>
          <a:bodyPr/>
          <a:lstStyle/>
          <a:p>
            <a:endParaRPr lang="en-GB"/>
          </a:p>
        </p:txBody>
      </p:sp>
      <p:sp>
        <p:nvSpPr>
          <p:cNvPr id="18" name="Shape 16"/>
          <p:cNvSpPr/>
          <p:nvPr/>
        </p:nvSpPr>
        <p:spPr>
          <a:xfrm>
            <a:off x="329184" y="2523744"/>
            <a:ext cx="256032" cy="256032"/>
          </a:xfrm>
          <a:prstGeom prst="ellipse">
            <a:avLst/>
          </a:prstGeom>
          <a:solidFill>
            <a:srgbClr val="028090"/>
          </a:solidFill>
          <a:ln w="12700">
            <a:solidFill>
              <a:srgbClr val="028090"/>
            </a:solidFill>
            <a:prstDash val="solid"/>
          </a:ln>
        </p:spPr>
        <p:txBody>
          <a:bodyPr/>
          <a:lstStyle/>
          <a:p>
            <a:endParaRPr lang="en-GB"/>
          </a:p>
        </p:txBody>
      </p:sp>
      <p:sp>
        <p:nvSpPr>
          <p:cNvPr id="19" name="Text 17"/>
          <p:cNvSpPr/>
          <p:nvPr/>
        </p:nvSpPr>
        <p:spPr>
          <a:xfrm>
            <a:off x="329184" y="2523744"/>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4</a:t>
            </a:r>
            <a:endParaRPr lang="en-US" sz="800" dirty="0"/>
          </a:p>
        </p:txBody>
      </p:sp>
      <p:sp>
        <p:nvSpPr>
          <p:cNvPr id="20" name="Text 18"/>
          <p:cNvSpPr/>
          <p:nvPr/>
        </p:nvSpPr>
        <p:spPr>
          <a:xfrm>
            <a:off x="676656" y="2487168"/>
            <a:ext cx="8101584" cy="347472"/>
          </a:xfrm>
          <a:prstGeom prst="rect">
            <a:avLst/>
          </a:prstGeom>
          <a:noFill/>
          <a:ln/>
        </p:spPr>
        <p:txBody>
          <a:bodyPr wrap="square" lIns="25400" tIns="25400" rIns="25400" bIns="25400" rtlCol="0" anchor="ctr"/>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Piaget, J. (1952) </a:t>
            </a:r>
            <a:r>
              <a:rPr lang="en-US" sz="950" i="1" dirty="0">
                <a:solidFill>
                  <a:srgbClr val="374151"/>
                </a:solidFill>
                <a:latin typeface="Arial" panose="020B0604020202020204" pitchFamily="34" charset="0"/>
                <a:ea typeface="Calibri" pitchFamily="34" charset="-122"/>
                <a:cs typeface="Arial" panose="020B0604020202020204" pitchFamily="34" charset="0"/>
              </a:rPr>
              <a:t>The Origins of Intelligence in Children</a:t>
            </a:r>
            <a:r>
              <a:rPr lang="en-US" sz="950" dirty="0">
                <a:solidFill>
                  <a:srgbClr val="374151"/>
                </a:solidFill>
                <a:latin typeface="Arial" panose="020B0604020202020204" pitchFamily="34" charset="0"/>
                <a:ea typeface="Calibri" pitchFamily="34" charset="-122"/>
                <a:cs typeface="Arial" panose="020B0604020202020204" pitchFamily="34" charset="0"/>
              </a:rPr>
              <a:t>. New York: International Universities Press.</a:t>
            </a:r>
            <a:endParaRPr lang="en-US" sz="950" dirty="0">
              <a:latin typeface="Arial" panose="020B0604020202020204" pitchFamily="34" charset="0"/>
              <a:cs typeface="Arial" panose="020B0604020202020204" pitchFamily="34" charset="0"/>
            </a:endParaRPr>
          </a:p>
        </p:txBody>
      </p:sp>
      <p:sp>
        <p:nvSpPr>
          <p:cNvPr id="21" name="Shape 19"/>
          <p:cNvSpPr/>
          <p:nvPr/>
        </p:nvSpPr>
        <p:spPr>
          <a:xfrm>
            <a:off x="274320" y="2907792"/>
            <a:ext cx="8595360" cy="402336"/>
          </a:xfrm>
          <a:prstGeom prst="rect">
            <a:avLst/>
          </a:prstGeom>
          <a:solidFill>
            <a:srgbClr val="EFF8FA"/>
          </a:solidFill>
          <a:ln w="12700">
            <a:solidFill>
              <a:srgbClr val="C9E8EE"/>
            </a:solidFill>
            <a:prstDash val="solid"/>
          </a:ln>
        </p:spPr>
        <p:txBody>
          <a:bodyPr/>
          <a:lstStyle/>
          <a:p>
            <a:endParaRPr lang="en-GB"/>
          </a:p>
        </p:txBody>
      </p:sp>
      <p:sp>
        <p:nvSpPr>
          <p:cNvPr id="22" name="Shape 20"/>
          <p:cNvSpPr/>
          <p:nvPr/>
        </p:nvSpPr>
        <p:spPr>
          <a:xfrm>
            <a:off x="329184" y="2971800"/>
            <a:ext cx="256032" cy="256032"/>
          </a:xfrm>
          <a:prstGeom prst="ellipse">
            <a:avLst/>
          </a:prstGeom>
          <a:solidFill>
            <a:srgbClr val="028090"/>
          </a:solidFill>
          <a:ln w="12700">
            <a:solidFill>
              <a:srgbClr val="028090"/>
            </a:solidFill>
            <a:prstDash val="solid"/>
          </a:ln>
        </p:spPr>
        <p:txBody>
          <a:bodyPr/>
          <a:lstStyle/>
          <a:p>
            <a:endParaRPr lang="en-GB"/>
          </a:p>
        </p:txBody>
      </p:sp>
      <p:sp>
        <p:nvSpPr>
          <p:cNvPr id="23" name="Text 21"/>
          <p:cNvSpPr/>
          <p:nvPr/>
        </p:nvSpPr>
        <p:spPr>
          <a:xfrm>
            <a:off x="329184" y="2971800"/>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5</a:t>
            </a:r>
            <a:endParaRPr lang="en-US" sz="800" dirty="0"/>
          </a:p>
        </p:txBody>
      </p:sp>
      <p:sp>
        <p:nvSpPr>
          <p:cNvPr id="24" name="Text 22"/>
          <p:cNvSpPr/>
          <p:nvPr/>
        </p:nvSpPr>
        <p:spPr>
          <a:xfrm>
            <a:off x="676656" y="2935224"/>
            <a:ext cx="8101584" cy="347472"/>
          </a:xfrm>
          <a:prstGeom prst="rect">
            <a:avLst/>
          </a:prstGeom>
          <a:noFill/>
          <a:ln/>
        </p:spPr>
        <p:txBody>
          <a:bodyPr wrap="square" lIns="25400" tIns="25400" rIns="25400" bIns="25400" rtlCol="0" anchor="ctr"/>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Piaget, J. and Inhelder, B. (1969) </a:t>
            </a:r>
            <a:r>
              <a:rPr lang="en-US" sz="950" i="1" dirty="0">
                <a:solidFill>
                  <a:srgbClr val="374151"/>
                </a:solidFill>
                <a:latin typeface="Arial" panose="020B0604020202020204" pitchFamily="34" charset="0"/>
                <a:ea typeface="Calibri" pitchFamily="34" charset="-122"/>
                <a:cs typeface="Arial" panose="020B0604020202020204" pitchFamily="34" charset="0"/>
              </a:rPr>
              <a:t>The Psychology of the Child</a:t>
            </a:r>
            <a:r>
              <a:rPr lang="en-US" sz="950" dirty="0">
                <a:solidFill>
                  <a:srgbClr val="374151"/>
                </a:solidFill>
                <a:latin typeface="Arial" panose="020B0604020202020204" pitchFamily="34" charset="0"/>
                <a:ea typeface="Calibri" pitchFamily="34" charset="-122"/>
                <a:cs typeface="Arial" panose="020B0604020202020204" pitchFamily="34" charset="0"/>
              </a:rPr>
              <a:t>. New York: Basic Books</a:t>
            </a:r>
            <a:r>
              <a:rPr lang="en-US" sz="950" dirty="0">
                <a:solidFill>
                  <a:srgbClr val="374151"/>
                </a:solidFill>
                <a:latin typeface="Calibri" pitchFamily="34" charset="0"/>
                <a:ea typeface="Calibri" pitchFamily="34" charset="-122"/>
                <a:cs typeface="Calibri" pitchFamily="34" charset="-120"/>
              </a:rPr>
              <a:t>.</a:t>
            </a:r>
            <a:endParaRPr lang="en-US" sz="950" dirty="0"/>
          </a:p>
        </p:txBody>
      </p:sp>
      <p:sp>
        <p:nvSpPr>
          <p:cNvPr id="25" name="Shape 23"/>
          <p:cNvSpPr/>
          <p:nvPr/>
        </p:nvSpPr>
        <p:spPr>
          <a:xfrm>
            <a:off x="274320" y="3355848"/>
            <a:ext cx="8595360" cy="402336"/>
          </a:xfrm>
          <a:prstGeom prst="rect">
            <a:avLst/>
          </a:prstGeom>
          <a:solidFill>
            <a:srgbClr val="FFFFFF"/>
          </a:solidFill>
          <a:ln w="12700">
            <a:solidFill>
              <a:srgbClr val="C9E8EE"/>
            </a:solidFill>
            <a:prstDash val="solid"/>
          </a:ln>
        </p:spPr>
        <p:txBody>
          <a:bodyPr/>
          <a:lstStyle/>
          <a:p>
            <a:endParaRPr lang="en-GB"/>
          </a:p>
        </p:txBody>
      </p:sp>
      <p:sp>
        <p:nvSpPr>
          <p:cNvPr id="26" name="Shape 24"/>
          <p:cNvSpPr/>
          <p:nvPr/>
        </p:nvSpPr>
        <p:spPr>
          <a:xfrm>
            <a:off x="329184" y="3419856"/>
            <a:ext cx="256032" cy="256032"/>
          </a:xfrm>
          <a:prstGeom prst="ellipse">
            <a:avLst/>
          </a:prstGeom>
          <a:solidFill>
            <a:srgbClr val="028090"/>
          </a:solidFill>
          <a:ln w="12700">
            <a:solidFill>
              <a:srgbClr val="028090"/>
            </a:solidFill>
            <a:prstDash val="solid"/>
          </a:ln>
        </p:spPr>
        <p:txBody>
          <a:bodyPr/>
          <a:lstStyle/>
          <a:p>
            <a:endParaRPr lang="en-GB"/>
          </a:p>
        </p:txBody>
      </p:sp>
      <p:sp>
        <p:nvSpPr>
          <p:cNvPr id="27" name="Text 25"/>
          <p:cNvSpPr/>
          <p:nvPr/>
        </p:nvSpPr>
        <p:spPr>
          <a:xfrm>
            <a:off x="329184" y="3419856"/>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6</a:t>
            </a:r>
            <a:endParaRPr lang="en-US" sz="800" dirty="0"/>
          </a:p>
        </p:txBody>
      </p:sp>
      <p:sp>
        <p:nvSpPr>
          <p:cNvPr id="28" name="Text 26"/>
          <p:cNvSpPr/>
          <p:nvPr/>
        </p:nvSpPr>
        <p:spPr>
          <a:xfrm>
            <a:off x="676656" y="3383280"/>
            <a:ext cx="8101584" cy="347472"/>
          </a:xfrm>
          <a:prstGeom prst="rect">
            <a:avLst/>
          </a:prstGeom>
          <a:noFill/>
          <a:ln/>
        </p:spPr>
        <p:txBody>
          <a:bodyPr wrap="square" lIns="25400" tIns="25400" rIns="25400" bIns="25400" rtlCol="0" anchor="ctr"/>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Shaffer, D.R. and Kipp, K. (2014) </a:t>
            </a:r>
            <a:r>
              <a:rPr lang="en-US" sz="950" i="1" dirty="0">
                <a:solidFill>
                  <a:srgbClr val="374151"/>
                </a:solidFill>
                <a:latin typeface="Arial" panose="020B0604020202020204" pitchFamily="34" charset="0"/>
                <a:ea typeface="Calibri" pitchFamily="34" charset="-122"/>
                <a:cs typeface="Arial" panose="020B0604020202020204" pitchFamily="34" charset="0"/>
              </a:rPr>
              <a:t>Developmental Psychology: Childhood and Adolescence</a:t>
            </a:r>
            <a:r>
              <a:rPr lang="en-US" sz="950" dirty="0">
                <a:solidFill>
                  <a:srgbClr val="374151"/>
                </a:solidFill>
                <a:latin typeface="Arial" panose="020B0604020202020204" pitchFamily="34" charset="0"/>
                <a:ea typeface="Calibri" pitchFamily="34" charset="-122"/>
                <a:cs typeface="Arial" panose="020B0604020202020204" pitchFamily="34" charset="0"/>
              </a:rPr>
              <a:t>. 9th edn. Belmont: Wadsworth.</a:t>
            </a:r>
            <a:endParaRPr lang="en-US" sz="950" dirty="0">
              <a:latin typeface="Arial" panose="020B0604020202020204" pitchFamily="34" charset="0"/>
              <a:cs typeface="Arial" panose="020B0604020202020204" pitchFamily="34" charset="0"/>
            </a:endParaRPr>
          </a:p>
        </p:txBody>
      </p:sp>
      <p:sp>
        <p:nvSpPr>
          <p:cNvPr id="29" name="Shape 27"/>
          <p:cNvSpPr/>
          <p:nvPr/>
        </p:nvSpPr>
        <p:spPr>
          <a:xfrm>
            <a:off x="274320" y="3803904"/>
            <a:ext cx="8595360" cy="402336"/>
          </a:xfrm>
          <a:prstGeom prst="rect">
            <a:avLst/>
          </a:prstGeom>
          <a:solidFill>
            <a:srgbClr val="EFF8FA"/>
          </a:solidFill>
          <a:ln w="12700">
            <a:solidFill>
              <a:srgbClr val="C9E8EE"/>
            </a:solidFill>
            <a:prstDash val="solid"/>
          </a:ln>
        </p:spPr>
        <p:txBody>
          <a:bodyPr/>
          <a:lstStyle/>
          <a:p>
            <a:endParaRPr lang="en-GB"/>
          </a:p>
        </p:txBody>
      </p:sp>
      <p:sp>
        <p:nvSpPr>
          <p:cNvPr id="30" name="Shape 28"/>
          <p:cNvSpPr/>
          <p:nvPr/>
        </p:nvSpPr>
        <p:spPr>
          <a:xfrm>
            <a:off x="329184" y="3867912"/>
            <a:ext cx="256032" cy="256032"/>
          </a:xfrm>
          <a:prstGeom prst="ellipse">
            <a:avLst/>
          </a:prstGeom>
          <a:solidFill>
            <a:srgbClr val="028090"/>
          </a:solidFill>
          <a:ln w="12700">
            <a:solidFill>
              <a:srgbClr val="028090"/>
            </a:solidFill>
            <a:prstDash val="solid"/>
          </a:ln>
        </p:spPr>
        <p:txBody>
          <a:bodyPr/>
          <a:lstStyle/>
          <a:p>
            <a:endParaRPr lang="en-GB"/>
          </a:p>
        </p:txBody>
      </p:sp>
      <p:sp>
        <p:nvSpPr>
          <p:cNvPr id="31" name="Text 29"/>
          <p:cNvSpPr/>
          <p:nvPr/>
        </p:nvSpPr>
        <p:spPr>
          <a:xfrm>
            <a:off x="329184" y="3867912"/>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7</a:t>
            </a:r>
            <a:endParaRPr lang="en-US" sz="800" dirty="0"/>
          </a:p>
        </p:txBody>
      </p:sp>
      <p:sp>
        <p:nvSpPr>
          <p:cNvPr id="32" name="Text 30"/>
          <p:cNvSpPr/>
          <p:nvPr/>
        </p:nvSpPr>
        <p:spPr>
          <a:xfrm>
            <a:off x="676656" y="3831336"/>
            <a:ext cx="8101584" cy="347472"/>
          </a:xfrm>
          <a:prstGeom prst="rect">
            <a:avLst/>
          </a:prstGeom>
          <a:noFill/>
          <a:ln/>
        </p:spPr>
        <p:txBody>
          <a:bodyPr wrap="square" lIns="25400" tIns="25400" rIns="25400" bIns="25400" rtlCol="0" anchor="ctr"/>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Smith, P.K., Cowie, H. and Blades, M. (2015) </a:t>
            </a:r>
            <a:r>
              <a:rPr lang="en-US" sz="950" i="1" dirty="0">
                <a:solidFill>
                  <a:srgbClr val="374151"/>
                </a:solidFill>
                <a:latin typeface="Arial" panose="020B0604020202020204" pitchFamily="34" charset="0"/>
                <a:ea typeface="Calibri" pitchFamily="34" charset="-122"/>
                <a:cs typeface="Arial" panose="020B0604020202020204" pitchFamily="34" charset="0"/>
              </a:rPr>
              <a:t>Understanding Children's Development</a:t>
            </a:r>
            <a:r>
              <a:rPr lang="en-US" sz="950" dirty="0">
                <a:solidFill>
                  <a:srgbClr val="374151"/>
                </a:solidFill>
                <a:latin typeface="Arial" panose="020B0604020202020204" pitchFamily="34" charset="0"/>
                <a:ea typeface="Calibri" pitchFamily="34" charset="-122"/>
                <a:cs typeface="Arial" panose="020B0604020202020204" pitchFamily="34" charset="0"/>
              </a:rPr>
              <a:t>. 6th edn. Oxford: Wiley-Blackwell.</a:t>
            </a:r>
            <a:endParaRPr lang="en-US" sz="950" dirty="0">
              <a:latin typeface="Arial" panose="020B0604020202020204" pitchFamily="34" charset="0"/>
              <a:cs typeface="Arial" panose="020B0604020202020204" pitchFamily="34" charset="0"/>
            </a:endParaRPr>
          </a:p>
        </p:txBody>
      </p:sp>
      <p:sp>
        <p:nvSpPr>
          <p:cNvPr id="33" name="Shape 31"/>
          <p:cNvSpPr/>
          <p:nvPr/>
        </p:nvSpPr>
        <p:spPr>
          <a:xfrm>
            <a:off x="274320" y="4251960"/>
            <a:ext cx="8595360" cy="402336"/>
          </a:xfrm>
          <a:prstGeom prst="rect">
            <a:avLst/>
          </a:prstGeom>
          <a:solidFill>
            <a:srgbClr val="FFFFFF"/>
          </a:solidFill>
          <a:ln w="12700">
            <a:solidFill>
              <a:srgbClr val="C9E8EE"/>
            </a:solidFill>
            <a:prstDash val="solid"/>
          </a:ln>
        </p:spPr>
        <p:txBody>
          <a:bodyPr/>
          <a:lstStyle/>
          <a:p>
            <a:endParaRPr lang="en-GB"/>
          </a:p>
        </p:txBody>
      </p:sp>
      <p:sp>
        <p:nvSpPr>
          <p:cNvPr id="34" name="Shape 32"/>
          <p:cNvSpPr/>
          <p:nvPr/>
        </p:nvSpPr>
        <p:spPr>
          <a:xfrm>
            <a:off x="329184" y="4315968"/>
            <a:ext cx="256032" cy="256032"/>
          </a:xfrm>
          <a:prstGeom prst="ellipse">
            <a:avLst/>
          </a:prstGeom>
          <a:solidFill>
            <a:srgbClr val="028090"/>
          </a:solidFill>
          <a:ln w="12700">
            <a:solidFill>
              <a:srgbClr val="028090"/>
            </a:solidFill>
            <a:prstDash val="solid"/>
          </a:ln>
        </p:spPr>
        <p:txBody>
          <a:bodyPr/>
          <a:lstStyle/>
          <a:p>
            <a:endParaRPr lang="en-GB"/>
          </a:p>
        </p:txBody>
      </p:sp>
      <p:sp>
        <p:nvSpPr>
          <p:cNvPr id="35" name="Text 33"/>
          <p:cNvSpPr/>
          <p:nvPr/>
        </p:nvSpPr>
        <p:spPr>
          <a:xfrm>
            <a:off x="329184" y="4315968"/>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8</a:t>
            </a:r>
            <a:endParaRPr lang="en-US" sz="800" dirty="0"/>
          </a:p>
        </p:txBody>
      </p:sp>
      <p:sp>
        <p:nvSpPr>
          <p:cNvPr id="36" name="Text 34"/>
          <p:cNvSpPr/>
          <p:nvPr/>
        </p:nvSpPr>
        <p:spPr>
          <a:xfrm>
            <a:off x="676656" y="4279392"/>
            <a:ext cx="8101584" cy="347472"/>
          </a:xfrm>
          <a:prstGeom prst="rect">
            <a:avLst/>
          </a:prstGeom>
          <a:noFill/>
          <a:ln/>
        </p:spPr>
        <p:txBody>
          <a:bodyPr wrap="square" lIns="25400" tIns="25400" rIns="25400" bIns="25400" rtlCol="0" anchor="ctr"/>
          <a:lstStyle/>
          <a:p>
            <a:pPr marL="0" indent="0" algn="l">
              <a:buNone/>
            </a:pPr>
            <a:r>
              <a:rPr lang="en-US" sz="950" dirty="0">
                <a:solidFill>
                  <a:srgbClr val="374151"/>
                </a:solidFill>
                <a:latin typeface="Arial" panose="020B0604020202020204" pitchFamily="34" charset="0"/>
                <a:ea typeface="Calibri" pitchFamily="34" charset="-122"/>
                <a:cs typeface="Arial" panose="020B0604020202020204" pitchFamily="34" charset="0"/>
              </a:rPr>
              <a:t>Vygotsky, L.S. (1978) </a:t>
            </a:r>
            <a:r>
              <a:rPr lang="en-US" sz="950" i="1" dirty="0">
                <a:solidFill>
                  <a:srgbClr val="374151"/>
                </a:solidFill>
                <a:latin typeface="Arial" panose="020B0604020202020204" pitchFamily="34" charset="0"/>
                <a:ea typeface="Calibri" pitchFamily="34" charset="-122"/>
                <a:cs typeface="Arial" panose="020B0604020202020204" pitchFamily="34" charset="0"/>
              </a:rPr>
              <a:t>Mind in Society: The Development of Higher Psychological Processes</a:t>
            </a:r>
            <a:r>
              <a:rPr lang="en-US" sz="950" dirty="0">
                <a:solidFill>
                  <a:srgbClr val="374151"/>
                </a:solidFill>
                <a:latin typeface="Arial" panose="020B0604020202020204" pitchFamily="34" charset="0"/>
                <a:ea typeface="Calibri" pitchFamily="34" charset="-122"/>
                <a:cs typeface="Arial" panose="020B0604020202020204" pitchFamily="34" charset="0"/>
              </a:rPr>
              <a:t>. Cambridge, MA: Harvard University Press.</a:t>
            </a:r>
            <a:endParaRPr lang="en-US" sz="95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119</TotalTime>
  <Words>2330</Words>
  <Application>Microsoft Office PowerPoint</Application>
  <PresentationFormat>On-screen Show (16:9)</PresentationFormat>
  <Paragraphs>197</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Isaac: A Piaget-Informed Approach to Early Years Development</dc:title>
  <dc:subject>PptxGenJS Presentation</dc:subject>
  <dc:creator>Elizabeth Nuworkpor</dc:creator>
  <cp:lastModifiedBy>Elizabeth Nuworkpor</cp:lastModifiedBy>
  <cp:revision>3</cp:revision>
  <dcterms:created xsi:type="dcterms:W3CDTF">2026-06-07T17:09:32Z</dcterms:created>
  <dcterms:modified xsi:type="dcterms:W3CDTF">2026-06-15T07:00:05Z</dcterms:modified>
</cp:coreProperties>
</file>