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66A15E-0BD6-4FFB-8EEB-4514B0ED1E9E}" v="20" dt="2024-09-16T19:56:37.498"/>
    <p1510:client id="{F3FB4670-D304-4DED-96CC-A6F74F3F3CAB}" v="3" dt="2024-09-16T21:25:33.4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3950" autoAdjust="0"/>
  </p:normalViewPr>
  <p:slideViewPr>
    <p:cSldViewPr snapToGrid="0">
      <p:cViewPr>
        <p:scale>
          <a:sx n="85" d="100"/>
          <a:sy n="85" d="100"/>
        </p:scale>
        <p:origin x="48" y="9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C33C8-59EA-13B0-1677-BF27780661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D32109-51A1-92A4-C059-F5339C19B4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F5B05-E73F-8235-DC9A-5BF9EDE3F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203D9-2690-E1A9-0E44-D30126EC8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008D71-1BC1-FF5E-BB87-7683EE167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470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FBAA3-514C-6A10-995E-E9FDF216F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41046-DA63-46A5-E812-E8139E8DF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DB2D7-1F01-B3A0-D464-8A983D591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2D489E-9FAF-8ED0-48C2-9FF303E84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1C5D8-BD79-DE09-CD0B-55762C2DC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384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F1A86-1B69-5419-3FB9-045A8D6FA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9AC385-ACF9-ECC9-342E-912DD5B4F5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8788C-D31B-00C4-1EE6-47D93E97E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D5A4EC-0E17-6DAD-1485-F09D4F133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FC9FF-ABCF-5BA2-A302-8EA1EDE9F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68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6C1DE-3652-1E45-656C-6B54C67F7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7DD50-151F-924B-EDBC-FB3C7285EE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168ADB-FFFC-2E22-7A63-F48837402A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CC5726-577F-9658-9369-153C4E086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8BCD96-B867-3F08-2F9A-77733AACD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EB8C5A-B39F-CD4E-D2A5-03561EC4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759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B2319-0FAF-D816-D43B-3248E714B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0AC02-91F6-B6E0-5DFA-3B6B24BE71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E7F2A3-9D1B-53D6-2D6E-B870C871C4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66C92C-976E-0936-E068-9C66159309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475785-2D1D-25F3-0333-6137F03914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95B8E2-9FED-F8ED-D80F-9F87BE93B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44E4CE-9514-29B6-9FCB-7E7BFFE48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5B4564-0F02-9569-D297-50255720C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74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92B8C-C86C-2F93-C303-7AC762B3D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A10C3A-B74E-97F7-EB82-93BE161B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EB27C0-2181-CDF5-C3A2-D5927ADEE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0BD084-3901-8A1C-C4CD-4751EBAA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136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018A3C-F289-3331-35CD-19141D777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054300-E589-46FC-515B-7C83D77E8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7DFD6C-0420-7682-86FF-153D0FA39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600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2A420-7129-E8F5-064C-4F3B9C132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9A500-6A4F-E40D-B5A1-4FBE52387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380540-0069-8F6A-814F-5AB1EB1D83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E7E19C-E012-2F81-1C5D-C6782622B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1FB6C0-88D5-56EA-52B1-A5C58F2A5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F89B6-EC8A-6C38-DBC5-84DCC3A7C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60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23653-CAF4-FB63-294A-6527CF434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D1A679-EA24-6847-D9A7-9567A76B75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8BA602-8626-3C80-9C09-7CDA10C285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153147-E465-7D13-A779-AB4980050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8B6DC8-0F98-0F6F-D057-3C6C81C7A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B8A40B-64BF-8332-21E5-05C72FB37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130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7F8B-B24C-A74E-36BC-95314ADEE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9A15C1-05D8-5D67-7104-8A57317667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0DA61-0004-2127-CC35-A6841C3E3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3399B-653A-4323-9D8D-4633AA401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CCFAE-2C3D-4345-2541-4F1B242D2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45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382393-8DF5-6D0D-9C60-88EE3EC960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7D5307-8660-91E4-8A98-4EF2CA5253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FE90F6-A881-D3FA-6CFC-1C04E4785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AD6D1D-7A66-8485-DE58-3690CAFF4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DE7B3F-C977-5DA1-6D71-76965E2E0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324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25C658-5255-1165-35E4-A23554038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0D94B1-F618-ABB8-6439-A660FAE20A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A8A24-7331-4EFE-A21B-C88117E323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106CB1-BF73-4667-AD61-576469F691AD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9543A-878C-AC35-DACB-583274FAF8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6BAE5-C004-1813-5914-3FE74DFB7D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A411C6-1C77-40D6-B2E5-8A9C0C4DB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891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DCB5A-6D36-7C2B-CFFA-918B97E7B5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/>
              <a:t>Elementary Statistics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B475D9-ED1E-00FC-14DE-092A0F2F78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000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C4E3A-D00D-B0E6-ABDF-4B9069C07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u="sng" dirty="0"/>
              <a:t>Discrete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B6BF5-6964-A464-C4D1-DBC3C26D6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Discrete data is countable in whole numbers </a:t>
            </a:r>
            <a:r>
              <a:rPr lang="en-GB" sz="2400" dirty="0" err="1"/>
              <a:t>i.e</a:t>
            </a:r>
            <a:endParaRPr lang="en-GB" sz="2400" dirty="0"/>
          </a:p>
          <a:p>
            <a:r>
              <a:rPr lang="en-GB" sz="2400" dirty="0"/>
              <a:t>Consider S={ 3,5,9,7 4, 2 1,2,2} which could be the results of a test, experiment or a survey etc.</a:t>
            </a:r>
          </a:p>
          <a:p>
            <a:r>
              <a:rPr lang="en-GB" sz="2400" dirty="0"/>
              <a:t>We would like to investigate and process the data to gain insight and provide meaning.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45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127C0-BB0F-CF57-44C9-05ECE2BD1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u="sng" dirty="0"/>
              <a:t>Measures of central tendency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605BC-B460-1682-9B44-E595AD69A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Commonly used to obtain a feel of ‘</a:t>
            </a:r>
            <a:r>
              <a:rPr lang="en-GB" sz="2400" dirty="0" err="1"/>
              <a:t>middleness</a:t>
            </a:r>
            <a:r>
              <a:rPr lang="en-GB" sz="2400" dirty="0"/>
              <a:t> or centrality’ are the arithmetic mean, the mode and the median.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These value provide a sense of ‘averageness’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7697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B0675-0177-8AAC-2EAA-DB4410A2D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The Arithmetic Mean &amp; Median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F8134-8D91-5A01-D089-04C437A0C5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arithmetic mean (x bar) of a discrete data set</a:t>
            </a:r>
          </a:p>
          <a:p>
            <a:pPr marL="0" indent="0">
              <a:buNone/>
            </a:pPr>
            <a:r>
              <a:rPr lang="en-GB" dirty="0"/>
              <a:t>{x</a:t>
            </a:r>
            <a:r>
              <a:rPr lang="en-GB" baseline="-25000" dirty="0"/>
              <a:t>1</a:t>
            </a:r>
            <a:r>
              <a:rPr lang="en-GB" dirty="0"/>
              <a:t>,x</a:t>
            </a:r>
            <a:r>
              <a:rPr lang="en-GB" baseline="-25000" dirty="0"/>
              <a:t>2</a:t>
            </a:r>
            <a:r>
              <a:rPr lang="en-GB" dirty="0"/>
              <a:t>,x</a:t>
            </a:r>
            <a:r>
              <a:rPr lang="en-GB" baseline="-25000" dirty="0"/>
              <a:t>3</a:t>
            </a:r>
            <a:r>
              <a:rPr lang="en-GB" dirty="0"/>
              <a:t>,x</a:t>
            </a:r>
            <a:r>
              <a:rPr lang="en-GB" baseline="-25000" dirty="0"/>
              <a:t>4</a:t>
            </a:r>
            <a:r>
              <a:rPr lang="en-GB" dirty="0"/>
              <a:t>, …………..x</a:t>
            </a:r>
            <a:r>
              <a:rPr lang="en-GB" baseline="-25000" dirty="0"/>
              <a:t>n-1</a:t>
            </a:r>
            <a:r>
              <a:rPr lang="en-GB" dirty="0"/>
              <a:t>,x</a:t>
            </a:r>
            <a:r>
              <a:rPr lang="en-GB" baseline="-25000" dirty="0"/>
              <a:t>n</a:t>
            </a:r>
            <a:r>
              <a:rPr lang="en-GB" dirty="0"/>
              <a:t>}  is defined to be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Xbar</a:t>
            </a:r>
            <a:r>
              <a:rPr lang="en-GB" dirty="0"/>
              <a:t> = </a:t>
            </a:r>
            <a:r>
              <a:rPr lang="en-GB" u="sng" dirty="0"/>
              <a:t>1</a:t>
            </a:r>
            <a:r>
              <a:rPr lang="en-GB" dirty="0"/>
              <a:t>  ∑ x</a:t>
            </a:r>
          </a:p>
          <a:p>
            <a:pPr marL="0" indent="0">
              <a:buNone/>
            </a:pPr>
            <a:r>
              <a:rPr lang="en-GB" dirty="0"/>
              <a:t>               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When the data set is arranged in numerical order from lowest to highest the </a:t>
            </a:r>
            <a:r>
              <a:rPr lang="en-GB" u="sng" dirty="0"/>
              <a:t>median</a:t>
            </a:r>
            <a:r>
              <a:rPr lang="en-GB" dirty="0"/>
              <a:t> is the middle value.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478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2E783-D2A1-BD98-3267-D501D6364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The Mode(modal value)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81262-4115-3D22-2703-C9BF559DE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La Mode- French for fashionable.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modal value hence is the value which occurs most often.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 { 2,3,4,2,5,2,3,2,2,2,5,9}</a:t>
            </a:r>
          </a:p>
          <a:p>
            <a:pPr marL="0" indent="0">
              <a:buNone/>
            </a:pPr>
            <a:r>
              <a:rPr lang="en-GB" dirty="0"/>
              <a:t>Modal value = 2</a:t>
            </a:r>
          </a:p>
        </p:txBody>
      </p:sp>
    </p:spTree>
    <p:extLst>
      <p:ext uri="{BB962C8B-B14F-4D97-AF65-F5344CB8AC3E}">
        <p14:creationId xmlns:p14="http://schemas.microsoft.com/office/powerpoint/2010/main" val="3610064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A8A15-6560-C1FB-56F1-7A7DAF0C8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7FE67-12B8-9E51-060D-D7D93BBEE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7815"/>
            <a:ext cx="10515600" cy="501205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Consider the following data set:</a:t>
            </a:r>
          </a:p>
          <a:p>
            <a:pPr marL="0" indent="0">
              <a:buNone/>
            </a:pPr>
            <a:r>
              <a:rPr lang="en-GB" sz="2400" dirty="0"/>
              <a:t>{3,4, 2,4,4,5,6}</a:t>
            </a:r>
          </a:p>
          <a:p>
            <a:pPr marL="0" indent="0">
              <a:buNone/>
            </a:pPr>
            <a:r>
              <a:rPr lang="en-GB" sz="2400" dirty="0"/>
              <a:t>First rearrange in numerical order:</a:t>
            </a:r>
          </a:p>
          <a:p>
            <a:pPr marL="0" indent="0">
              <a:buNone/>
            </a:pPr>
            <a:r>
              <a:rPr lang="en-GB" sz="2400" dirty="0"/>
              <a:t>{2,3,4,4,4,5,6}</a:t>
            </a:r>
          </a:p>
          <a:p>
            <a:pPr marL="0" indent="0">
              <a:buNone/>
            </a:pPr>
            <a:r>
              <a:rPr lang="en-GB" sz="2400" b="1" dirty="0"/>
              <a:t>Median</a:t>
            </a:r>
            <a:r>
              <a:rPr lang="en-GB" sz="2400" dirty="0"/>
              <a:t> (or middle value) = 4</a:t>
            </a:r>
          </a:p>
          <a:p>
            <a:pPr marL="0" indent="0">
              <a:buNone/>
            </a:pPr>
            <a:r>
              <a:rPr lang="en-GB" sz="2400" dirty="0"/>
              <a:t>The </a:t>
            </a:r>
            <a:r>
              <a:rPr lang="en-GB" sz="2400" b="1" dirty="0"/>
              <a:t>mode </a:t>
            </a:r>
            <a:r>
              <a:rPr lang="en-GB" sz="2400" dirty="0"/>
              <a:t>= 4 ( comes up most often)</a:t>
            </a:r>
          </a:p>
          <a:p>
            <a:pPr marL="0" indent="0">
              <a:buNone/>
            </a:pPr>
            <a:r>
              <a:rPr lang="en-GB" sz="2400" dirty="0"/>
              <a:t>The </a:t>
            </a:r>
            <a:r>
              <a:rPr lang="en-GB" sz="2400" b="1" dirty="0"/>
              <a:t>mean x bar</a:t>
            </a:r>
            <a:r>
              <a:rPr lang="en-GB" sz="2400" dirty="0"/>
              <a:t>= </a:t>
            </a:r>
            <a:r>
              <a:rPr lang="en-GB" sz="2400" u="sng" dirty="0"/>
              <a:t>1 </a:t>
            </a:r>
            <a:r>
              <a:rPr lang="en-GB" sz="2400" dirty="0"/>
              <a:t> ∑x</a:t>
            </a:r>
          </a:p>
          <a:p>
            <a:pPr marL="0" indent="0">
              <a:buNone/>
            </a:pPr>
            <a:r>
              <a:rPr lang="en-GB" sz="2400" dirty="0"/>
              <a:t>                                    7</a:t>
            </a:r>
          </a:p>
          <a:p>
            <a:pPr marL="0" indent="0">
              <a:buNone/>
            </a:pPr>
            <a:r>
              <a:rPr lang="en-GB" sz="2400" dirty="0"/>
              <a:t>Where ∑x = 2+3+4+4+4+5+6=28</a:t>
            </a:r>
          </a:p>
          <a:p>
            <a:pPr marL="0" indent="0">
              <a:buNone/>
            </a:pPr>
            <a:r>
              <a:rPr lang="en-GB" sz="2400" b="1" dirty="0" err="1"/>
              <a:t>Xbar</a:t>
            </a:r>
            <a:r>
              <a:rPr lang="en-GB" sz="2400" dirty="0"/>
              <a:t> = 1/7(28) =4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386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2CA38-3CAC-9D18-A94F-6290F5C9C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Measures of spread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BD458-29D1-DFCC-43A9-01EACBC6E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The Range</a:t>
            </a:r>
          </a:p>
          <a:p>
            <a:pPr marL="0" indent="0">
              <a:buNone/>
            </a:pPr>
            <a:r>
              <a:rPr lang="en-GB" dirty="0"/>
              <a:t>Is a simple method to visualise how the data is spread out.</a:t>
            </a:r>
          </a:p>
          <a:p>
            <a:pPr marL="0" indent="0">
              <a:buNone/>
            </a:pPr>
            <a:r>
              <a:rPr lang="en-GB" b="1" i="1" dirty="0"/>
              <a:t>The Range =Highest value – the lowest value.</a:t>
            </a:r>
          </a:p>
          <a:p>
            <a:pPr marL="0" indent="0">
              <a:buNone/>
            </a:pPr>
            <a:r>
              <a:rPr lang="en-GB" dirty="0"/>
              <a:t>Other measures also exist like the mean deviation from the mean etc.</a:t>
            </a:r>
          </a:p>
          <a:p>
            <a:pPr marL="0" indent="0">
              <a:buNone/>
            </a:pPr>
            <a:r>
              <a:rPr lang="en-GB" dirty="0"/>
              <a:t>However, the two most commonly used values to infer the spread of data about the mean </a:t>
            </a:r>
            <a:r>
              <a:rPr lang="en-GB" dirty="0" err="1"/>
              <a:t>vaue</a:t>
            </a:r>
            <a:r>
              <a:rPr lang="en-GB" dirty="0"/>
              <a:t> are:</a:t>
            </a:r>
          </a:p>
          <a:p>
            <a:pPr marL="0" indent="0">
              <a:buNone/>
            </a:pPr>
            <a:r>
              <a:rPr lang="en-GB" b="1" i="1" u="sng" dirty="0"/>
              <a:t>The VARIANCE(</a:t>
            </a:r>
            <a:r>
              <a:rPr lang="el-GR" b="1" i="1" u="sng" dirty="0"/>
              <a:t>σ</a:t>
            </a:r>
            <a:r>
              <a:rPr lang="en-GB" b="1" i="1" u="sng" baseline="30000" dirty="0"/>
              <a:t>2</a:t>
            </a:r>
            <a:r>
              <a:rPr lang="en-GB" b="1" i="1" u="sng" dirty="0"/>
              <a:t>) and the STANDARD DEVIATION(</a:t>
            </a:r>
            <a:r>
              <a:rPr lang="el-GR" b="1" i="1" u="sng" dirty="0"/>
              <a:t>σ</a:t>
            </a:r>
            <a:r>
              <a:rPr lang="en-GB" b="1" i="1" u="sng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78270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EBB24-B0B6-F2FD-368C-65010E15F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The variance and Standard Deviation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C8A25-AF32-6CC6-9CF9-482B8AB76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Variance is defined as: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l-GR" dirty="0"/>
              <a:t>σ</a:t>
            </a:r>
            <a:r>
              <a:rPr lang="en-GB" baseline="30000" dirty="0"/>
              <a:t>2</a:t>
            </a:r>
            <a:r>
              <a:rPr lang="en-GB" dirty="0"/>
              <a:t> = </a:t>
            </a:r>
            <a:r>
              <a:rPr lang="en-GB" u="sng" dirty="0"/>
              <a:t>1 </a:t>
            </a:r>
            <a:r>
              <a:rPr lang="en-GB" dirty="0"/>
              <a:t>∑ ( x –</a:t>
            </a:r>
            <a:r>
              <a:rPr lang="en-GB" dirty="0" err="1"/>
              <a:t>xbar</a:t>
            </a:r>
            <a:r>
              <a:rPr lang="en-GB" dirty="0"/>
              <a:t>)</a:t>
            </a:r>
            <a:r>
              <a:rPr lang="en-GB" baseline="30000" dirty="0"/>
              <a:t>2</a:t>
            </a:r>
          </a:p>
          <a:p>
            <a:pPr marL="0" indent="0">
              <a:buNone/>
            </a:pPr>
            <a:r>
              <a:rPr lang="en-GB" dirty="0"/>
              <a:t>            n</a:t>
            </a:r>
          </a:p>
          <a:p>
            <a:pPr marL="0" indent="0">
              <a:buNone/>
            </a:pPr>
            <a:r>
              <a:rPr lang="en-GB" dirty="0"/>
              <a:t> which simplifies to a more usable formula of:</a:t>
            </a:r>
          </a:p>
          <a:p>
            <a:pPr marL="0" indent="0">
              <a:buNone/>
            </a:pPr>
            <a:r>
              <a:rPr lang="el-GR" dirty="0"/>
              <a:t>σ</a:t>
            </a:r>
            <a:r>
              <a:rPr lang="en-GB" baseline="30000" dirty="0"/>
              <a:t>2</a:t>
            </a:r>
            <a:r>
              <a:rPr lang="en-GB" dirty="0"/>
              <a:t> =    </a:t>
            </a:r>
            <a:r>
              <a:rPr lang="en-GB" u="sng" dirty="0"/>
              <a:t>1 </a:t>
            </a:r>
            <a:r>
              <a:rPr lang="en-GB" dirty="0"/>
              <a:t>∑ x</a:t>
            </a:r>
            <a:r>
              <a:rPr lang="en-GB" baseline="30000" dirty="0"/>
              <a:t>2</a:t>
            </a:r>
            <a:r>
              <a:rPr lang="en-GB" dirty="0"/>
              <a:t> – (</a:t>
            </a:r>
            <a:r>
              <a:rPr lang="en-GB" dirty="0" err="1"/>
              <a:t>xbar</a:t>
            </a:r>
            <a:r>
              <a:rPr lang="en-GB" dirty="0"/>
              <a:t>)</a:t>
            </a:r>
            <a:r>
              <a:rPr lang="en-GB" baseline="30000" dirty="0"/>
              <a:t>2</a:t>
            </a:r>
            <a:r>
              <a:rPr lang="en-GB" dirty="0"/>
              <a:t> </a:t>
            </a:r>
            <a:endParaRPr lang="en-GB" baseline="30000" dirty="0"/>
          </a:p>
          <a:p>
            <a:pPr marL="0" indent="0">
              <a:buNone/>
            </a:pPr>
            <a:r>
              <a:rPr lang="en-GB" dirty="0"/>
              <a:t>            n</a:t>
            </a:r>
          </a:p>
          <a:p>
            <a:pPr marL="0" indent="0">
              <a:buNone/>
            </a:pPr>
            <a:r>
              <a:rPr lang="en-GB" dirty="0"/>
              <a:t>The Standard deviation = √Variance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419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34786-37D5-8EFA-81EC-F2152DD2B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6AC37-67AA-3865-FA91-8FE608BD0F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Consider the data set:</a:t>
            </a:r>
          </a:p>
          <a:p>
            <a:pPr marL="0" indent="0">
              <a:buNone/>
            </a:pPr>
            <a:r>
              <a:rPr lang="en-GB" dirty="0"/>
              <a:t>{2,3,5,8,2, 2,2}</a:t>
            </a:r>
          </a:p>
          <a:p>
            <a:pPr marL="0" indent="0">
              <a:buNone/>
            </a:pPr>
            <a:r>
              <a:rPr lang="en-GB" dirty="0"/>
              <a:t>Rearrange in numerical order:</a:t>
            </a:r>
          </a:p>
          <a:p>
            <a:pPr marL="0" indent="0">
              <a:buNone/>
            </a:pPr>
            <a:r>
              <a:rPr lang="en-GB" dirty="0"/>
              <a:t>{2,2,2,2,3,5,8}</a:t>
            </a:r>
          </a:p>
          <a:p>
            <a:pPr marL="0" indent="0">
              <a:buNone/>
            </a:pPr>
            <a:r>
              <a:rPr lang="en-GB" dirty="0"/>
              <a:t>Range = 8-2 =6</a:t>
            </a:r>
          </a:p>
          <a:p>
            <a:pPr marL="0" indent="0">
              <a:buNone/>
            </a:pPr>
            <a:r>
              <a:rPr lang="en-GB" dirty="0"/>
              <a:t>Mode = 2</a:t>
            </a:r>
          </a:p>
          <a:p>
            <a:pPr marL="0" indent="0">
              <a:buNone/>
            </a:pPr>
            <a:r>
              <a:rPr lang="en-GB" dirty="0"/>
              <a:t>Median = 2</a:t>
            </a:r>
          </a:p>
          <a:p>
            <a:pPr marL="0" indent="0">
              <a:buNone/>
            </a:pPr>
            <a:r>
              <a:rPr lang="en-GB" dirty="0"/>
              <a:t>Mean, </a:t>
            </a:r>
            <a:r>
              <a:rPr lang="en-GB" dirty="0" err="1"/>
              <a:t>xbar</a:t>
            </a:r>
            <a:r>
              <a:rPr lang="en-GB" dirty="0"/>
              <a:t> = 1/7 (24)</a:t>
            </a:r>
          </a:p>
          <a:p>
            <a:pPr marL="0" indent="0">
              <a:buNone/>
            </a:pPr>
            <a:r>
              <a:rPr lang="en-GB" dirty="0"/>
              <a:t>                          =3.43(2dp)</a:t>
            </a:r>
          </a:p>
        </p:txBody>
      </p:sp>
    </p:spTree>
    <p:extLst>
      <p:ext uri="{BB962C8B-B14F-4D97-AF65-F5344CB8AC3E}">
        <p14:creationId xmlns:p14="http://schemas.microsoft.com/office/powerpoint/2010/main" val="3909418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F0A59-A74C-4839-CA44-8DB7086D2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7AEBB-2FA3-113D-CF1A-0EEB5AC3C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∑X</a:t>
            </a:r>
            <a:r>
              <a:rPr lang="en-GB" baseline="30000" dirty="0"/>
              <a:t>2</a:t>
            </a:r>
            <a:r>
              <a:rPr lang="en-GB" dirty="0"/>
              <a:t> =114</a:t>
            </a:r>
          </a:p>
          <a:p>
            <a:pPr marL="0" indent="0">
              <a:buNone/>
            </a:pPr>
            <a:r>
              <a:rPr lang="en-GB" dirty="0"/>
              <a:t>Then:</a:t>
            </a:r>
          </a:p>
          <a:p>
            <a:pPr marL="0" indent="0">
              <a:buNone/>
            </a:pPr>
            <a:r>
              <a:rPr lang="el-GR" dirty="0"/>
              <a:t>σ</a:t>
            </a:r>
            <a:r>
              <a:rPr lang="en-GB" baseline="30000" dirty="0"/>
              <a:t>2</a:t>
            </a:r>
            <a:r>
              <a:rPr lang="en-GB" dirty="0"/>
              <a:t> =    </a:t>
            </a:r>
            <a:r>
              <a:rPr lang="en-GB" u="sng" dirty="0"/>
              <a:t>1 </a:t>
            </a:r>
            <a:r>
              <a:rPr lang="en-GB" dirty="0"/>
              <a:t>∑ x</a:t>
            </a:r>
            <a:r>
              <a:rPr lang="en-GB" baseline="30000" dirty="0"/>
              <a:t>2</a:t>
            </a:r>
            <a:r>
              <a:rPr lang="en-GB" dirty="0"/>
              <a:t> – (x bar)</a:t>
            </a:r>
            <a:r>
              <a:rPr lang="en-GB" baseline="30000" dirty="0"/>
              <a:t>2</a:t>
            </a:r>
            <a:r>
              <a:rPr lang="en-GB" dirty="0"/>
              <a:t> </a:t>
            </a:r>
            <a:endParaRPr lang="en-GB" baseline="30000" dirty="0"/>
          </a:p>
          <a:p>
            <a:pPr marL="0" indent="0">
              <a:buNone/>
            </a:pPr>
            <a:r>
              <a:rPr lang="en-GB" dirty="0"/>
              <a:t>            n</a:t>
            </a:r>
          </a:p>
          <a:p>
            <a:pPr marL="0" indent="0">
              <a:buNone/>
            </a:pPr>
            <a:r>
              <a:rPr lang="en-GB" dirty="0"/>
              <a:t>       = 1/7(114) - (3.43)</a:t>
            </a:r>
            <a:r>
              <a:rPr lang="en-GB" baseline="30000" dirty="0"/>
              <a:t>2</a:t>
            </a:r>
          </a:p>
          <a:p>
            <a:pPr marL="0" indent="0">
              <a:buNone/>
            </a:pPr>
            <a:r>
              <a:rPr lang="en-GB" baseline="30000" dirty="0"/>
              <a:t>           </a:t>
            </a:r>
            <a:r>
              <a:rPr lang="en-GB" dirty="0"/>
              <a:t>=4.52(2dp)</a:t>
            </a:r>
          </a:p>
          <a:p>
            <a:pPr marL="0" indent="0">
              <a:buNone/>
            </a:pPr>
            <a:r>
              <a:rPr lang="en-GB" dirty="0"/>
              <a:t>Then the standard deviation is=√4.52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=2.1(1dp)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2185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F5D86-B9EC-54FF-4CBF-949C58A5A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Frequency Distributions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30BA9-96DA-64BF-781A-5CB93498E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large data set the data is grouped together in the form: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02D5D96-FC33-D4BC-A183-F165EB8EC3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0962990"/>
              </p:ext>
            </p:extLst>
          </p:nvPr>
        </p:nvGraphicFramePr>
        <p:xfrm>
          <a:off x="2032000" y="3083442"/>
          <a:ext cx="8128000" cy="12275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>
                  <a:extLst>
                    <a:ext uri="{9D8B030D-6E8A-4147-A177-3AD203B41FA5}">
                      <a16:colId xmlns:a16="http://schemas.microsoft.com/office/drawing/2014/main" val="2226151861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170648854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3819291246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157560820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380585109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562844897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466849463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703924724"/>
                    </a:ext>
                  </a:extLst>
                </a:gridCol>
              </a:tblGrid>
              <a:tr h="587449"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  <a:r>
                        <a:rPr lang="en-GB" baseline="-25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  <a:r>
                        <a:rPr lang="en-GB" baseline="-25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  <a:r>
                        <a:rPr lang="en-GB" baseline="-25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…………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…………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 </a:t>
                      </a:r>
                      <a:r>
                        <a:rPr lang="en-GB" baseline="-25000" dirty="0"/>
                        <a:t>n-1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x</a:t>
                      </a:r>
                      <a:r>
                        <a:rPr lang="en-GB" baseline="-25000" dirty="0" err="1"/>
                        <a:t>n</a:t>
                      </a:r>
                      <a:endParaRPr lang="en-GB" baseline="-25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4866258"/>
                  </a:ext>
                </a:extLst>
              </a:tr>
              <a:tr h="587449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  <a:r>
                        <a:rPr lang="en-GB" baseline="-25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  <a:r>
                        <a:rPr lang="en-GB" baseline="-25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  <a:r>
                        <a:rPr lang="en-GB" baseline="-25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………….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…………..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 </a:t>
                      </a:r>
                      <a:r>
                        <a:rPr lang="en-GB" baseline="-25000" dirty="0"/>
                        <a:t>n-1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f</a:t>
                      </a:r>
                      <a:r>
                        <a:rPr lang="en-GB" baseline="-25000" dirty="0" err="1"/>
                        <a:t>n</a:t>
                      </a:r>
                      <a:endParaRPr lang="en-GB" baseline="-25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968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0699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BFF38-E133-DC36-2304-2EB08F91C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F0B89-9C27-FA1C-7132-4B2F6D3CBA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Then:  x bar =  </a:t>
            </a:r>
            <a:r>
              <a:rPr lang="en-GB" u="sng" dirty="0"/>
              <a:t>∑f</a:t>
            </a:r>
            <a:r>
              <a:rPr lang="en-GB" u="sng" baseline="-25000" dirty="0"/>
              <a:t>i</a:t>
            </a:r>
            <a:r>
              <a:rPr lang="en-GB" u="sng" dirty="0"/>
              <a:t> x</a:t>
            </a:r>
            <a:r>
              <a:rPr lang="en-GB" u="sng" baseline="-25000" dirty="0"/>
              <a:t>i</a:t>
            </a:r>
          </a:p>
          <a:p>
            <a:pPr marL="0" indent="0">
              <a:buNone/>
            </a:pPr>
            <a:r>
              <a:rPr lang="en-GB" dirty="0"/>
              <a:t>                                ∑f</a:t>
            </a:r>
            <a:r>
              <a:rPr lang="en-GB" baseline="-25000" dirty="0"/>
              <a:t>i</a:t>
            </a:r>
          </a:p>
          <a:p>
            <a:pPr marL="0" indent="0">
              <a:buNone/>
            </a:pPr>
            <a:endParaRPr lang="en-GB" baseline="-25000" dirty="0"/>
          </a:p>
          <a:p>
            <a:pPr marL="0" indent="0">
              <a:buNone/>
            </a:pPr>
            <a:r>
              <a:rPr lang="en-GB" dirty="0"/>
              <a:t>The variance =</a:t>
            </a:r>
            <a:r>
              <a:rPr lang="en-GB" u="sng" dirty="0"/>
              <a:t>∑f</a:t>
            </a:r>
            <a:r>
              <a:rPr lang="en-GB" u="sng" baseline="-25000" dirty="0"/>
              <a:t>i</a:t>
            </a:r>
            <a:r>
              <a:rPr lang="en-GB" u="sng" dirty="0"/>
              <a:t> x</a:t>
            </a:r>
            <a:r>
              <a:rPr lang="en-GB" u="sng" baseline="-25000" dirty="0"/>
              <a:t>i</a:t>
            </a:r>
            <a:r>
              <a:rPr lang="en-GB" u="sng" baseline="30000" dirty="0"/>
              <a:t>2</a:t>
            </a:r>
            <a:r>
              <a:rPr lang="en-GB" u="sng" dirty="0"/>
              <a:t> </a:t>
            </a:r>
            <a:r>
              <a:rPr lang="en-GB" dirty="0"/>
              <a:t>   - </a:t>
            </a:r>
            <a:r>
              <a:rPr lang="en-GB" baseline="30000" dirty="0"/>
              <a:t>  </a:t>
            </a:r>
            <a:r>
              <a:rPr lang="en-GB" dirty="0"/>
              <a:t>(x bar)</a:t>
            </a:r>
            <a:r>
              <a:rPr lang="en-GB" baseline="30000" dirty="0"/>
              <a:t>2</a:t>
            </a:r>
            <a:r>
              <a:rPr lang="en-GB" dirty="0"/>
              <a:t> </a:t>
            </a:r>
            <a:r>
              <a:rPr lang="en-GB" baseline="30000" dirty="0"/>
              <a:t>  </a:t>
            </a:r>
          </a:p>
          <a:p>
            <a:pPr marL="0" indent="0">
              <a:buNone/>
            </a:pPr>
            <a:r>
              <a:rPr lang="en-GB" dirty="0"/>
              <a:t>                                ∑f</a:t>
            </a:r>
            <a:r>
              <a:rPr lang="en-GB" baseline="-25000" dirty="0"/>
              <a:t>i</a:t>
            </a:r>
          </a:p>
          <a:p>
            <a:pPr marL="0" indent="0">
              <a:buNone/>
            </a:pPr>
            <a:endParaRPr lang="en-GB" baseline="-25000" dirty="0"/>
          </a:p>
          <a:p>
            <a:pPr marL="0" indent="0">
              <a:buNone/>
            </a:pPr>
            <a:r>
              <a:rPr lang="en-GB" dirty="0"/>
              <a:t>The standard deviation= √Variance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        </a:t>
            </a:r>
          </a:p>
        </p:txBody>
      </p:sp>
    </p:spTree>
    <p:extLst>
      <p:ext uri="{BB962C8B-B14F-4D97-AF65-F5344CB8AC3E}">
        <p14:creationId xmlns:p14="http://schemas.microsoft.com/office/powerpoint/2010/main" val="3672371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15222-C9E2-D561-382C-EB752AB2A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91413-5A24-C171-CF17-85E995A0B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 the following grouped frequency diagram: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15330DA-1E44-4091-AF40-0CA17BBCC3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418008"/>
              </p:ext>
            </p:extLst>
          </p:nvPr>
        </p:nvGraphicFramePr>
        <p:xfrm>
          <a:off x="2032000" y="2785729"/>
          <a:ext cx="8128002" cy="1121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>
                  <a:extLst>
                    <a:ext uri="{9D8B030D-6E8A-4147-A177-3AD203B41FA5}">
                      <a16:colId xmlns:a16="http://schemas.microsoft.com/office/drawing/2014/main" val="1636574894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3061409133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453728804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420967610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3615260853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811031648"/>
                    </a:ext>
                  </a:extLst>
                </a:gridCol>
              </a:tblGrid>
              <a:tr h="560868"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8323049"/>
                  </a:ext>
                </a:extLst>
              </a:tr>
              <a:tr h="560868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2460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023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2B821-AABB-E0B6-1078-D1446A4F9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50F7C53-A820-6209-4F02-5684BE4B91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8675519"/>
              </p:ext>
            </p:extLst>
          </p:nvPr>
        </p:nvGraphicFramePr>
        <p:xfrm>
          <a:off x="838200" y="1825625"/>
          <a:ext cx="10515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4259667969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695915225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869908768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663195610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852942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  <a:r>
                        <a:rPr lang="en-GB" baseline="30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fx</a:t>
                      </a:r>
                      <a:r>
                        <a:rPr lang="en-GB" baseline="30000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04858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130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2552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92051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37474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9346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∑f=20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∑</a:t>
                      </a:r>
                      <a:r>
                        <a:rPr lang="en-GB" dirty="0" err="1"/>
                        <a:t>fx</a:t>
                      </a:r>
                      <a:r>
                        <a:rPr lang="en-GB" dirty="0"/>
                        <a:t>=53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∑fx</a:t>
                      </a:r>
                      <a:r>
                        <a:rPr lang="en-GB" baseline="30000" dirty="0"/>
                        <a:t>2</a:t>
                      </a:r>
                      <a:r>
                        <a:rPr lang="en-GB" dirty="0"/>
                        <a:t>=165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0195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80656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72719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5372D-8AA3-C444-49C5-15829D906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E4560-42AE-91EF-2A39-A0392A7389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Then X bar = </a:t>
            </a:r>
            <a:r>
              <a:rPr lang="en-GB" u="sng" dirty="0"/>
              <a:t>∑</a:t>
            </a:r>
            <a:r>
              <a:rPr lang="en-GB" u="sng" dirty="0" err="1"/>
              <a:t>fx</a:t>
            </a:r>
            <a:endParaRPr lang="en-GB" u="sng" dirty="0"/>
          </a:p>
          <a:p>
            <a:pPr marL="0" indent="0">
              <a:buNone/>
            </a:pPr>
            <a:r>
              <a:rPr lang="en-GB" dirty="0"/>
              <a:t>                           ∑f</a:t>
            </a:r>
          </a:p>
          <a:p>
            <a:pPr marL="0" indent="0">
              <a:buNone/>
            </a:pPr>
            <a:r>
              <a:rPr lang="en-GB" dirty="0"/>
              <a:t>                        = 53/20</a:t>
            </a:r>
          </a:p>
          <a:p>
            <a:pPr marL="0" indent="0">
              <a:buNone/>
            </a:pPr>
            <a:r>
              <a:rPr lang="en-GB" dirty="0"/>
              <a:t>                        = 2.65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variance = </a:t>
            </a:r>
            <a:r>
              <a:rPr lang="en-GB" u="sng" dirty="0"/>
              <a:t>∑fx</a:t>
            </a:r>
            <a:r>
              <a:rPr lang="en-GB" u="sng" baseline="30000" dirty="0"/>
              <a:t>2</a:t>
            </a:r>
            <a:r>
              <a:rPr lang="en-GB" u="sng" dirty="0"/>
              <a:t>  </a:t>
            </a:r>
            <a:r>
              <a:rPr lang="en-GB" dirty="0"/>
              <a:t>- (x bar)</a:t>
            </a:r>
            <a:r>
              <a:rPr lang="en-GB" baseline="30000" dirty="0"/>
              <a:t>2</a:t>
            </a:r>
          </a:p>
          <a:p>
            <a:pPr marL="0" indent="0">
              <a:buNone/>
            </a:pPr>
            <a:r>
              <a:rPr lang="en-GB" dirty="0"/>
              <a:t>                                ∑f</a:t>
            </a:r>
          </a:p>
          <a:p>
            <a:pPr marL="0" indent="0">
              <a:buNone/>
            </a:pPr>
            <a:r>
              <a:rPr lang="en-GB" dirty="0"/>
              <a:t>                           = </a:t>
            </a:r>
            <a:r>
              <a:rPr lang="en-GB" u="sng" dirty="0"/>
              <a:t>165</a:t>
            </a:r>
            <a:r>
              <a:rPr lang="en-GB" dirty="0"/>
              <a:t>  -(2.65)</a:t>
            </a:r>
            <a:r>
              <a:rPr lang="en-GB" baseline="30000" dirty="0"/>
              <a:t>2</a:t>
            </a:r>
          </a:p>
          <a:p>
            <a:pPr marL="0" indent="0">
              <a:buNone/>
            </a:pPr>
            <a:r>
              <a:rPr lang="en-GB" dirty="0"/>
              <a:t>                                 20</a:t>
            </a:r>
          </a:p>
          <a:p>
            <a:pPr marL="0" indent="0">
              <a:buNone/>
            </a:pPr>
            <a:r>
              <a:rPr lang="en-GB" dirty="0"/>
              <a:t>                          =1.2275</a:t>
            </a:r>
          </a:p>
        </p:txBody>
      </p:sp>
    </p:spTree>
    <p:extLst>
      <p:ext uri="{BB962C8B-B14F-4D97-AF65-F5344CB8AC3E}">
        <p14:creationId xmlns:p14="http://schemas.microsoft.com/office/powerpoint/2010/main" val="2287221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BEAD3-6C6D-DEEC-8027-424216F5A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EADC9-FD80-752E-7945-3A572E1D2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Standard Deviation =√variance</a:t>
            </a:r>
          </a:p>
          <a:p>
            <a:pPr marL="0" indent="0">
              <a:buNone/>
            </a:pPr>
            <a:r>
              <a:rPr lang="en-GB" dirty="0"/>
              <a:t>                                                  = √1.2275</a:t>
            </a:r>
          </a:p>
          <a:p>
            <a:pPr marL="0" indent="0">
              <a:buNone/>
            </a:pPr>
            <a:r>
              <a:rPr lang="en-GB" dirty="0"/>
              <a:t>                                                  =1.11(2 </a:t>
            </a:r>
            <a:r>
              <a:rPr lang="en-GB" dirty="0" err="1"/>
              <a:t>d.p’s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79818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7ED4C-970A-D6CB-42ED-47E76009BA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/>
              <a:t>Grouped Frequency Distributions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312F5E-890A-3C86-6FEE-0259747DC1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5319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6CF11-65A3-22C5-58B0-22521C604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27F2C-60F9-3DFA-20AE-6DB00D628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large/very large data sets the data is often put into classes or groups of the form: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3971466-67B3-C584-C69B-AD8A2FD9F4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8557509"/>
              </p:ext>
            </p:extLst>
          </p:nvPr>
        </p:nvGraphicFramePr>
        <p:xfrm>
          <a:off x="2032000" y="2966483"/>
          <a:ext cx="8127999" cy="3035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65537248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84068386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196579601"/>
                    </a:ext>
                  </a:extLst>
                </a:gridCol>
              </a:tblGrid>
              <a:tr h="379449">
                <a:tc>
                  <a:txBody>
                    <a:bodyPr/>
                    <a:lstStyle/>
                    <a:p>
                      <a:r>
                        <a:rPr lang="en-GB" dirty="0"/>
                        <a:t>Mark/quantity/etc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Mid-point-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Frequency-f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160601"/>
                  </a:ext>
                </a:extLst>
              </a:tr>
              <a:tr h="379449">
                <a:tc>
                  <a:txBody>
                    <a:bodyPr/>
                    <a:lstStyle/>
                    <a:p>
                      <a:r>
                        <a:rPr lang="en-GB" dirty="0"/>
                        <a:t>1-3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7898653"/>
                  </a:ext>
                </a:extLst>
              </a:tr>
              <a:tr h="379449">
                <a:tc>
                  <a:txBody>
                    <a:bodyPr/>
                    <a:lstStyle/>
                    <a:p>
                      <a:r>
                        <a:rPr lang="en-GB" dirty="0"/>
                        <a:t>4-6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2658852"/>
                  </a:ext>
                </a:extLst>
              </a:tr>
              <a:tr h="379449">
                <a:tc>
                  <a:txBody>
                    <a:bodyPr/>
                    <a:lstStyle/>
                    <a:p>
                      <a:r>
                        <a:rPr lang="en-GB" dirty="0"/>
                        <a:t>7-9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5565030"/>
                  </a:ext>
                </a:extLst>
              </a:tr>
              <a:tr h="379449">
                <a:tc>
                  <a:txBody>
                    <a:bodyPr/>
                    <a:lstStyle/>
                    <a:p>
                      <a:r>
                        <a:rPr lang="en-GB" dirty="0"/>
                        <a:t>10-12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20452"/>
                  </a:ext>
                </a:extLst>
              </a:tr>
              <a:tr h="379449">
                <a:tc>
                  <a:txBody>
                    <a:bodyPr/>
                    <a:lstStyle/>
                    <a:p>
                      <a:r>
                        <a:rPr lang="en-GB" dirty="0"/>
                        <a:t>13-15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1265952"/>
                  </a:ext>
                </a:extLst>
              </a:tr>
              <a:tr h="379449">
                <a:tc>
                  <a:txBody>
                    <a:bodyPr/>
                    <a:lstStyle/>
                    <a:p>
                      <a:r>
                        <a:rPr lang="en-GB" dirty="0"/>
                        <a:t>16-18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0991607"/>
                  </a:ext>
                </a:extLst>
              </a:tr>
              <a:tr h="37944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∑f=40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23914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27601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CDC19-7E83-B8D7-4161-71E2E0210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33CDF-0789-E2F1-4EEF-AB900C7F30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Then, the same formulae as for frequency distributions are used to estimate the mean, variance and standard deviation.</a:t>
            </a:r>
          </a:p>
          <a:p>
            <a:pPr marL="0" indent="0">
              <a:buNone/>
            </a:pPr>
            <a:r>
              <a:rPr lang="en-GB" dirty="0"/>
              <a:t>Then:  x bar =  </a:t>
            </a:r>
            <a:r>
              <a:rPr lang="en-GB" u="sng" dirty="0"/>
              <a:t>∑f</a:t>
            </a:r>
            <a:r>
              <a:rPr lang="en-GB" u="sng" baseline="-25000" dirty="0"/>
              <a:t>i</a:t>
            </a:r>
            <a:r>
              <a:rPr lang="en-GB" u="sng" dirty="0"/>
              <a:t> x</a:t>
            </a:r>
            <a:r>
              <a:rPr lang="en-GB" u="sng" baseline="-25000" dirty="0"/>
              <a:t>i</a:t>
            </a:r>
          </a:p>
          <a:p>
            <a:pPr marL="0" indent="0">
              <a:buNone/>
            </a:pPr>
            <a:r>
              <a:rPr lang="en-GB" dirty="0"/>
              <a:t>                                ∑f</a:t>
            </a:r>
            <a:r>
              <a:rPr lang="en-GB" baseline="-25000" dirty="0"/>
              <a:t>i</a:t>
            </a:r>
          </a:p>
          <a:p>
            <a:pPr marL="0" indent="0">
              <a:buNone/>
            </a:pPr>
            <a:endParaRPr lang="en-GB" baseline="-25000" dirty="0"/>
          </a:p>
          <a:p>
            <a:pPr marL="0" indent="0">
              <a:buNone/>
            </a:pPr>
            <a:r>
              <a:rPr lang="en-GB" dirty="0"/>
              <a:t>The variance =</a:t>
            </a:r>
            <a:r>
              <a:rPr lang="en-GB" u="sng" dirty="0"/>
              <a:t>∑f</a:t>
            </a:r>
            <a:r>
              <a:rPr lang="en-GB" u="sng" baseline="-25000" dirty="0"/>
              <a:t>i</a:t>
            </a:r>
            <a:r>
              <a:rPr lang="en-GB" u="sng" dirty="0"/>
              <a:t> x</a:t>
            </a:r>
            <a:r>
              <a:rPr lang="en-GB" u="sng" baseline="-25000" dirty="0"/>
              <a:t>i</a:t>
            </a:r>
            <a:r>
              <a:rPr lang="en-GB" u="sng" baseline="30000" dirty="0"/>
              <a:t>2</a:t>
            </a:r>
            <a:r>
              <a:rPr lang="en-GB" u="sng" dirty="0"/>
              <a:t> </a:t>
            </a:r>
            <a:r>
              <a:rPr lang="en-GB" dirty="0"/>
              <a:t>   - </a:t>
            </a:r>
            <a:r>
              <a:rPr lang="en-GB" baseline="30000" dirty="0"/>
              <a:t>  </a:t>
            </a:r>
            <a:r>
              <a:rPr lang="en-GB" dirty="0"/>
              <a:t>(x bar)</a:t>
            </a:r>
            <a:r>
              <a:rPr lang="en-GB" baseline="30000" dirty="0"/>
              <a:t>2</a:t>
            </a:r>
            <a:r>
              <a:rPr lang="en-GB" dirty="0"/>
              <a:t> </a:t>
            </a:r>
            <a:r>
              <a:rPr lang="en-GB" baseline="30000" dirty="0"/>
              <a:t>  </a:t>
            </a:r>
          </a:p>
          <a:p>
            <a:pPr marL="0" indent="0">
              <a:buNone/>
            </a:pPr>
            <a:r>
              <a:rPr lang="en-GB" dirty="0"/>
              <a:t>                                ∑f</a:t>
            </a:r>
            <a:r>
              <a:rPr lang="en-GB" baseline="-25000" dirty="0"/>
              <a:t>i</a:t>
            </a:r>
          </a:p>
          <a:p>
            <a:pPr marL="0" indent="0">
              <a:buNone/>
            </a:pPr>
            <a:endParaRPr lang="en-GB" baseline="-25000" dirty="0"/>
          </a:p>
          <a:p>
            <a:pPr marL="0" indent="0">
              <a:buNone/>
            </a:pPr>
            <a:r>
              <a:rPr lang="en-GB" dirty="0"/>
              <a:t>The standard deviation= √Variance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5757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12B95FB-167A-0F69-F1F5-57CB9E1AB1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568077"/>
              </p:ext>
            </p:extLst>
          </p:nvPr>
        </p:nvGraphicFramePr>
        <p:xfrm>
          <a:off x="880741" y="719665"/>
          <a:ext cx="10815720" cy="5591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1965">
                  <a:extLst>
                    <a:ext uri="{9D8B030D-6E8A-4147-A177-3AD203B41FA5}">
                      <a16:colId xmlns:a16="http://schemas.microsoft.com/office/drawing/2014/main" val="2399593033"/>
                    </a:ext>
                  </a:extLst>
                </a:gridCol>
                <a:gridCol w="1351965">
                  <a:extLst>
                    <a:ext uri="{9D8B030D-6E8A-4147-A177-3AD203B41FA5}">
                      <a16:colId xmlns:a16="http://schemas.microsoft.com/office/drawing/2014/main" val="2139528317"/>
                    </a:ext>
                  </a:extLst>
                </a:gridCol>
                <a:gridCol w="1351965">
                  <a:extLst>
                    <a:ext uri="{9D8B030D-6E8A-4147-A177-3AD203B41FA5}">
                      <a16:colId xmlns:a16="http://schemas.microsoft.com/office/drawing/2014/main" val="3820262385"/>
                    </a:ext>
                  </a:extLst>
                </a:gridCol>
                <a:gridCol w="1351965">
                  <a:extLst>
                    <a:ext uri="{9D8B030D-6E8A-4147-A177-3AD203B41FA5}">
                      <a16:colId xmlns:a16="http://schemas.microsoft.com/office/drawing/2014/main" val="1248167322"/>
                    </a:ext>
                  </a:extLst>
                </a:gridCol>
                <a:gridCol w="1351965">
                  <a:extLst>
                    <a:ext uri="{9D8B030D-6E8A-4147-A177-3AD203B41FA5}">
                      <a16:colId xmlns:a16="http://schemas.microsoft.com/office/drawing/2014/main" val="4132029995"/>
                    </a:ext>
                  </a:extLst>
                </a:gridCol>
                <a:gridCol w="1351965">
                  <a:extLst>
                    <a:ext uri="{9D8B030D-6E8A-4147-A177-3AD203B41FA5}">
                      <a16:colId xmlns:a16="http://schemas.microsoft.com/office/drawing/2014/main" val="1088165061"/>
                    </a:ext>
                  </a:extLst>
                </a:gridCol>
                <a:gridCol w="1351965">
                  <a:extLst>
                    <a:ext uri="{9D8B030D-6E8A-4147-A177-3AD203B41FA5}">
                      <a16:colId xmlns:a16="http://schemas.microsoft.com/office/drawing/2014/main" val="3473729996"/>
                    </a:ext>
                  </a:extLst>
                </a:gridCol>
                <a:gridCol w="1351965">
                  <a:extLst>
                    <a:ext uri="{9D8B030D-6E8A-4147-A177-3AD203B41FA5}">
                      <a16:colId xmlns:a16="http://schemas.microsoft.com/office/drawing/2014/main" val="3571852619"/>
                    </a:ext>
                  </a:extLst>
                </a:gridCol>
              </a:tblGrid>
              <a:tr h="698922">
                <a:tc>
                  <a:txBody>
                    <a:bodyPr/>
                    <a:lstStyle/>
                    <a:p>
                      <a:r>
                        <a:rPr lang="en-GB" dirty="0"/>
                        <a:t>mark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Midpt</a:t>
                      </a:r>
                      <a:r>
                        <a:rPr lang="en-GB" dirty="0"/>
                        <a:t>-x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  <a:r>
                        <a:rPr lang="en-GB" baseline="30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fx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fx</a:t>
                      </a:r>
                      <a:r>
                        <a:rPr lang="en-GB" baseline="30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0796612"/>
                  </a:ext>
                </a:extLst>
              </a:tr>
              <a:tr h="698922">
                <a:tc>
                  <a:txBody>
                    <a:bodyPr/>
                    <a:lstStyle/>
                    <a:p>
                      <a:r>
                        <a:rPr lang="en-GB" dirty="0"/>
                        <a:t>1-3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70038"/>
                  </a:ext>
                </a:extLst>
              </a:tr>
              <a:tr h="698922">
                <a:tc>
                  <a:txBody>
                    <a:bodyPr/>
                    <a:lstStyle/>
                    <a:p>
                      <a:r>
                        <a:rPr lang="en-GB" dirty="0"/>
                        <a:t>4-6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3111653"/>
                  </a:ext>
                </a:extLst>
              </a:tr>
              <a:tr h="698922">
                <a:tc>
                  <a:txBody>
                    <a:bodyPr/>
                    <a:lstStyle/>
                    <a:p>
                      <a:r>
                        <a:rPr lang="en-GB" dirty="0"/>
                        <a:t>7-9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703481"/>
                  </a:ext>
                </a:extLst>
              </a:tr>
              <a:tr h="698922">
                <a:tc>
                  <a:txBody>
                    <a:bodyPr/>
                    <a:lstStyle/>
                    <a:p>
                      <a:r>
                        <a:rPr lang="en-GB" dirty="0"/>
                        <a:t>10-12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5819909"/>
                  </a:ext>
                </a:extLst>
              </a:tr>
              <a:tr h="698922">
                <a:tc>
                  <a:txBody>
                    <a:bodyPr/>
                    <a:lstStyle/>
                    <a:p>
                      <a:r>
                        <a:rPr lang="en-GB" dirty="0"/>
                        <a:t>13-15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0082408"/>
                  </a:ext>
                </a:extLst>
              </a:tr>
              <a:tr h="698922">
                <a:tc>
                  <a:txBody>
                    <a:bodyPr/>
                    <a:lstStyle/>
                    <a:p>
                      <a:r>
                        <a:rPr lang="en-GB" dirty="0"/>
                        <a:t>16-18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2390270"/>
                  </a:ext>
                </a:extLst>
              </a:tr>
              <a:tr h="69892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∑f=40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∑</a:t>
                      </a:r>
                      <a:r>
                        <a:rPr lang="en-GB" dirty="0" err="1"/>
                        <a:t>fx</a:t>
                      </a:r>
                      <a:r>
                        <a:rPr lang="en-GB" dirty="0"/>
                        <a:t>=287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∑fx</a:t>
                      </a:r>
                      <a:r>
                        <a:rPr lang="en-GB" sz="1400" baseline="30000" dirty="0"/>
                        <a:t>2</a:t>
                      </a:r>
                      <a:r>
                        <a:rPr lang="en-GB" sz="1400" dirty="0"/>
                        <a:t>=2653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76644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03124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2B8C3-8371-0B8F-4F50-A6D51D397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114C6-3606-20B7-2668-C31EF0D81D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x bar =                </a:t>
            </a:r>
            <a:r>
              <a:rPr lang="en-GB" u="sng" dirty="0"/>
              <a:t>∑f</a:t>
            </a:r>
            <a:r>
              <a:rPr lang="en-GB" u="sng" baseline="-25000" dirty="0"/>
              <a:t>i</a:t>
            </a:r>
            <a:r>
              <a:rPr lang="en-GB" u="sng" dirty="0"/>
              <a:t> x</a:t>
            </a:r>
            <a:r>
              <a:rPr lang="en-GB" u="sng" baseline="-25000" dirty="0"/>
              <a:t>i </a:t>
            </a:r>
            <a:r>
              <a:rPr lang="en-GB" dirty="0"/>
              <a:t>= </a:t>
            </a:r>
            <a:r>
              <a:rPr lang="en-GB" u="sng" dirty="0"/>
              <a:t>287</a:t>
            </a:r>
            <a:r>
              <a:rPr lang="en-GB" dirty="0"/>
              <a:t> = 7.715</a:t>
            </a:r>
            <a:endParaRPr lang="en-GB" u="sng" baseline="-25000" dirty="0"/>
          </a:p>
          <a:p>
            <a:pPr marL="0" indent="0">
              <a:buNone/>
            </a:pPr>
            <a:r>
              <a:rPr lang="en-GB" dirty="0"/>
              <a:t>                                ∑f</a:t>
            </a:r>
            <a:r>
              <a:rPr lang="en-GB" baseline="-25000" dirty="0"/>
              <a:t>i          </a:t>
            </a:r>
            <a:r>
              <a:rPr lang="en-GB" dirty="0"/>
              <a:t>40</a:t>
            </a:r>
            <a:endParaRPr lang="en-GB" baseline="-25000" dirty="0"/>
          </a:p>
          <a:p>
            <a:pPr marL="0" indent="0">
              <a:buNone/>
            </a:pPr>
            <a:endParaRPr lang="en-GB" baseline="-25000" dirty="0"/>
          </a:p>
          <a:p>
            <a:pPr marL="0" indent="0">
              <a:buNone/>
            </a:pPr>
            <a:r>
              <a:rPr lang="en-GB" dirty="0"/>
              <a:t>The variance =</a:t>
            </a:r>
            <a:r>
              <a:rPr lang="en-GB" u="sng" dirty="0"/>
              <a:t>∑f</a:t>
            </a:r>
            <a:r>
              <a:rPr lang="en-GB" u="sng" baseline="-25000" dirty="0"/>
              <a:t>i</a:t>
            </a:r>
            <a:r>
              <a:rPr lang="en-GB" u="sng" dirty="0"/>
              <a:t> x</a:t>
            </a:r>
            <a:r>
              <a:rPr lang="en-GB" u="sng" baseline="-25000" dirty="0"/>
              <a:t>i</a:t>
            </a:r>
            <a:r>
              <a:rPr lang="en-GB" u="sng" baseline="30000" dirty="0"/>
              <a:t>2</a:t>
            </a:r>
            <a:r>
              <a:rPr lang="en-GB" u="sng" dirty="0"/>
              <a:t> </a:t>
            </a:r>
            <a:r>
              <a:rPr lang="en-GB" dirty="0"/>
              <a:t>   - </a:t>
            </a:r>
            <a:r>
              <a:rPr lang="en-GB" baseline="30000" dirty="0"/>
              <a:t>  </a:t>
            </a:r>
            <a:r>
              <a:rPr lang="en-GB" dirty="0"/>
              <a:t>(x bar)</a:t>
            </a:r>
            <a:r>
              <a:rPr lang="en-GB" baseline="30000" dirty="0"/>
              <a:t>2</a:t>
            </a:r>
            <a:r>
              <a:rPr lang="en-GB" dirty="0"/>
              <a:t> </a:t>
            </a:r>
            <a:r>
              <a:rPr lang="en-GB" baseline="30000" dirty="0"/>
              <a:t>  </a:t>
            </a:r>
          </a:p>
          <a:p>
            <a:pPr marL="0" indent="0">
              <a:buNone/>
            </a:pPr>
            <a:r>
              <a:rPr lang="en-GB" dirty="0"/>
              <a:t>                                ∑f</a:t>
            </a:r>
            <a:r>
              <a:rPr lang="en-GB" baseline="-25000" dirty="0"/>
              <a:t>i</a:t>
            </a:r>
          </a:p>
          <a:p>
            <a:pPr marL="0" indent="0">
              <a:buNone/>
            </a:pPr>
            <a:r>
              <a:rPr lang="en-GB" dirty="0"/>
              <a:t>                            =</a:t>
            </a:r>
            <a:r>
              <a:rPr lang="en-GB" u="sng" dirty="0"/>
              <a:t>2653 </a:t>
            </a:r>
            <a:r>
              <a:rPr lang="en-GB" dirty="0"/>
              <a:t>– (7.715)</a:t>
            </a:r>
            <a:r>
              <a:rPr lang="en-GB" baseline="30000" dirty="0"/>
              <a:t>2</a:t>
            </a: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                                  40</a:t>
            </a:r>
          </a:p>
          <a:p>
            <a:pPr marL="0" indent="0">
              <a:buNone/>
            </a:pPr>
            <a:r>
              <a:rPr lang="en-GB" dirty="0"/>
              <a:t>                            =6.8038 (4dp) </a:t>
            </a:r>
          </a:p>
          <a:p>
            <a:pPr marL="0" indent="0">
              <a:buNone/>
            </a:pPr>
            <a:endParaRPr lang="en-GB" baseline="-25000" dirty="0"/>
          </a:p>
          <a:p>
            <a:pPr marL="0" indent="0">
              <a:buNone/>
            </a:pPr>
            <a:r>
              <a:rPr lang="en-GB" dirty="0"/>
              <a:t>The standard deviation= √Variance =2.61(2dp’s)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763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856</Words>
  <Application>Microsoft Office PowerPoint</Application>
  <PresentationFormat>Widescreen</PresentationFormat>
  <Paragraphs>247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Aptos Display</vt:lpstr>
      <vt:lpstr>Arial</vt:lpstr>
      <vt:lpstr>Office Theme</vt:lpstr>
      <vt:lpstr>Elementary Statistics</vt:lpstr>
      <vt:lpstr>Discrete Data</vt:lpstr>
      <vt:lpstr>Measures of central tendency</vt:lpstr>
      <vt:lpstr>The Arithmetic Mean &amp; Median</vt:lpstr>
      <vt:lpstr>The Mode(modal value)</vt:lpstr>
      <vt:lpstr>Example</vt:lpstr>
      <vt:lpstr>Measures of spread of data</vt:lpstr>
      <vt:lpstr>The variance and Standard Deviation</vt:lpstr>
      <vt:lpstr>Example</vt:lpstr>
      <vt:lpstr>PowerPoint Presentation</vt:lpstr>
      <vt:lpstr>Frequency Distributions</vt:lpstr>
      <vt:lpstr>PowerPoint Presentation</vt:lpstr>
      <vt:lpstr>Example</vt:lpstr>
      <vt:lpstr>PowerPoint Presentation</vt:lpstr>
      <vt:lpstr>PowerPoint Presentation</vt:lpstr>
      <vt:lpstr>PowerPoint Presentation</vt:lpstr>
      <vt:lpstr>Grouped Frequency Distributions</vt:lpstr>
      <vt:lpstr>Example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Nigel Davies (ISA)</dc:creator>
  <cp:lastModifiedBy>Nigel Davies (ISA)</cp:lastModifiedBy>
  <cp:revision>2</cp:revision>
  <dcterms:created xsi:type="dcterms:W3CDTF">2024-09-16T18:13:32Z</dcterms:created>
  <dcterms:modified xsi:type="dcterms:W3CDTF">2024-09-16T21:34:38Z</dcterms:modified>
</cp:coreProperties>
</file>