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8" r:id="rId2"/>
    <p:sldId id="259" r:id="rId3"/>
    <p:sldId id="266" r:id="rId4"/>
    <p:sldId id="267" r:id="rId5"/>
    <p:sldId id="268" r:id="rId6"/>
    <p:sldId id="269" r:id="rId7"/>
    <p:sldId id="270" r:id="rId8"/>
    <p:sldId id="271" r:id="rId9"/>
    <p:sldId id="260" r:id="rId10"/>
    <p:sldId id="276" r:id="rId11"/>
    <p:sldId id="277" r:id="rId12"/>
    <p:sldId id="272" r:id="rId13"/>
    <p:sldId id="273" r:id="rId14"/>
    <p:sldId id="274" r:id="rId15"/>
    <p:sldId id="275"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DB1F35-A62E-46D7-8B11-DAD7F19BEEE0}" v="5" dt="2021-02-26T21:13:48.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80" d="100"/>
          <a:sy n="80" d="100"/>
        </p:scale>
        <p:origin x="16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hyperlink" Target="https://www.legislation.gov.uk/ukpga/1998/37/section/51" TargetMode="External"/><Relationship Id="rId5" Type="http://schemas.openxmlformats.org/officeDocument/2006/relationships/image" Target="../media/image8.svg"/><Relationship Id="rId4" Type="http://schemas.openxmlformats.org/officeDocument/2006/relationships/image" Target="../media/image7.png"/></Relationships>
</file>

<file path=ppt/diagrams/_rels/data3.xml.rels><?xml version="1.0" encoding="UTF-8" standalone="yes"?>
<Relationships xmlns="http://schemas.openxmlformats.org/package/2006/relationships"><Relationship Id="rId2" Type="http://schemas.openxmlformats.org/officeDocument/2006/relationships/hyperlink" Target="https://www.legislation.gov.uk/ukpga/2000/6/section/3" TargetMode="External"/><Relationship Id="rId1" Type="http://schemas.openxmlformats.org/officeDocument/2006/relationships/hyperlink" Target="https://www.justice.gov.uk/courts/procedure-rules/criminal/docs/2015/crim-proc-rules-2015-part-24.pdf" TargetMode="External"/></Relationships>
</file>

<file path=ppt/diagrams/_rels/data4.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legislation.gov.uk/ukpga/1998/37/section/51" TargetMode="External"/><Relationship Id="rId2" Type="http://schemas.openxmlformats.org/officeDocument/2006/relationships/image" Target="../media/image6.svg"/><Relationship Id="rId1" Type="http://schemas.openxmlformats.org/officeDocument/2006/relationships/image" Target="../media/image5.png"/><Relationship Id="rId5" Type="http://schemas.openxmlformats.org/officeDocument/2006/relationships/image" Target="../media/image8.svg"/><Relationship Id="rId4" Type="http://schemas.openxmlformats.org/officeDocument/2006/relationships/image" Target="../media/image7.png"/></Relationships>
</file>

<file path=ppt/diagrams/_rels/drawing3.xml.rels><?xml version="1.0" encoding="UTF-8" standalone="yes"?>
<Relationships xmlns="http://schemas.openxmlformats.org/package/2006/relationships"><Relationship Id="rId3" Type="http://schemas.openxmlformats.org/officeDocument/2006/relationships/hyperlink" Target="https://www.legislation.gov.uk/ukpga/2000/6/section/3" TargetMode="External"/><Relationship Id="rId2" Type="http://schemas.openxmlformats.org/officeDocument/2006/relationships/hyperlink" Target="https://www.justice.gov.uk/courts/procedure-rules/criminal/docs/2015/crim-proc-rules-2015-part-24.pdf" TargetMode="External"/><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3" Type="http://schemas.openxmlformats.org/officeDocument/2006/relationships/hyperlink" Target="https://www.legislation.gov.uk/ukpga/1980/43/section/20" TargetMode="External"/><Relationship Id="rId2" Type="http://schemas.openxmlformats.org/officeDocument/2006/relationships/hyperlink" Target="https://www.legislation.gov.uk/ukpga/1998/37/section/51" TargetMode="External"/><Relationship Id="rId1" Type="http://schemas.openxmlformats.org/officeDocument/2006/relationships/hyperlink" Target="https://www.legislation.gov.uk/ukpga/1980/43/section/21"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6C17C-8137-415C-BB4B-3BF07E445F9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C8D8B4-349F-457D-9B9F-92EBA06A45CD}">
      <dgm:prSet/>
      <dgm:spPr/>
      <dgm:t>
        <a:bodyPr/>
        <a:lstStyle/>
        <a:p>
          <a:r>
            <a:rPr lang="en-GB"/>
            <a:t>Indictable only offences are sent immediately to the Crown Court pursuant to </a:t>
          </a:r>
          <a:r>
            <a:rPr lang="en-GB">
              <a:hlinkClick xmlns:r="http://schemas.openxmlformats.org/officeDocument/2006/relationships" r:id="rId1"/>
            </a:rPr>
            <a:t>s51 of the Crime and Disorder Act 1998.</a:t>
          </a:r>
          <a:endParaRPr lang="en-US"/>
        </a:p>
      </dgm:t>
    </dgm:pt>
    <dgm:pt modelId="{E34BE88D-83C3-4587-97AD-37F9FEEE993C}" type="parTrans" cxnId="{38EA9BBD-0B48-4AA8-B3CD-6B1C98DBF95B}">
      <dgm:prSet/>
      <dgm:spPr/>
      <dgm:t>
        <a:bodyPr/>
        <a:lstStyle/>
        <a:p>
          <a:endParaRPr lang="en-US"/>
        </a:p>
      </dgm:t>
    </dgm:pt>
    <dgm:pt modelId="{BD39DBB3-1C4F-4ABB-9AF6-CB19E73534D1}" type="sibTrans" cxnId="{38EA9BBD-0B48-4AA8-B3CD-6B1C98DBF95B}">
      <dgm:prSet/>
      <dgm:spPr/>
      <dgm:t>
        <a:bodyPr/>
        <a:lstStyle/>
        <a:p>
          <a:endParaRPr lang="en-US"/>
        </a:p>
      </dgm:t>
    </dgm:pt>
    <dgm:pt modelId="{8C48D0E5-A760-4EFE-B163-F5700046EE9A}">
      <dgm:prSet/>
      <dgm:spPr/>
      <dgm:t>
        <a:bodyPr/>
        <a:lstStyle/>
        <a:p>
          <a:r>
            <a:rPr lang="en-GB"/>
            <a:t>The Magistrates can also send any related either way offence or any summary offence which is imprisonable or it involves obligatory or discretionary disqualification from driving.</a:t>
          </a:r>
          <a:endParaRPr lang="en-US"/>
        </a:p>
      </dgm:t>
    </dgm:pt>
    <dgm:pt modelId="{B81E0948-09CE-42CC-ADE7-CFDC1261006D}" type="parTrans" cxnId="{6F693A8E-4AEC-4263-B102-4C48450724E3}">
      <dgm:prSet/>
      <dgm:spPr/>
      <dgm:t>
        <a:bodyPr/>
        <a:lstStyle/>
        <a:p>
          <a:endParaRPr lang="en-US"/>
        </a:p>
      </dgm:t>
    </dgm:pt>
    <dgm:pt modelId="{7CF8F274-6DCA-4FFE-9D66-38D2723B4CFD}" type="sibTrans" cxnId="{6F693A8E-4AEC-4263-B102-4C48450724E3}">
      <dgm:prSet/>
      <dgm:spPr/>
      <dgm:t>
        <a:bodyPr/>
        <a:lstStyle/>
        <a:p>
          <a:endParaRPr lang="en-US"/>
        </a:p>
      </dgm:t>
    </dgm:pt>
    <dgm:pt modelId="{0F1FB8E0-2534-49BB-AF86-A58B10EF0E6B}" type="pres">
      <dgm:prSet presAssocID="{3406C17C-8137-415C-BB4B-3BF07E445F96}" presName="root" presStyleCnt="0">
        <dgm:presLayoutVars>
          <dgm:dir/>
          <dgm:resizeHandles val="exact"/>
        </dgm:presLayoutVars>
      </dgm:prSet>
      <dgm:spPr/>
    </dgm:pt>
    <dgm:pt modelId="{2A07410A-DFA7-4C13-A6F2-D040A559A9E2}" type="pres">
      <dgm:prSet presAssocID="{31C8D8B4-349F-457D-9B9F-92EBA06A45CD}" presName="compNode" presStyleCnt="0"/>
      <dgm:spPr/>
    </dgm:pt>
    <dgm:pt modelId="{0480F5CE-C509-4B2A-9C07-86769DF2A992}" type="pres">
      <dgm:prSet presAssocID="{31C8D8B4-349F-457D-9B9F-92EBA06A45CD}" presName="iconRect" presStyleLbl="node1" presStyleIdx="0"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A420E4FC-EDBC-4AC3-8741-7E9CEFA81038}" type="pres">
      <dgm:prSet presAssocID="{31C8D8B4-349F-457D-9B9F-92EBA06A45CD}" presName="spaceRect" presStyleCnt="0"/>
      <dgm:spPr/>
    </dgm:pt>
    <dgm:pt modelId="{CEAF3C05-53B9-4390-AD7A-E0A22933A740}" type="pres">
      <dgm:prSet presAssocID="{31C8D8B4-349F-457D-9B9F-92EBA06A45CD}" presName="textRect" presStyleLbl="revTx" presStyleIdx="0" presStyleCnt="2">
        <dgm:presLayoutVars>
          <dgm:chMax val="1"/>
          <dgm:chPref val="1"/>
        </dgm:presLayoutVars>
      </dgm:prSet>
      <dgm:spPr/>
    </dgm:pt>
    <dgm:pt modelId="{99AC9201-AFA8-46E4-A844-BF0F13E1A6C8}" type="pres">
      <dgm:prSet presAssocID="{BD39DBB3-1C4F-4ABB-9AF6-CB19E73534D1}" presName="sibTrans" presStyleCnt="0"/>
      <dgm:spPr/>
    </dgm:pt>
    <dgm:pt modelId="{2448EE9C-C1F8-438E-B62D-3676B4D31E14}" type="pres">
      <dgm:prSet presAssocID="{8C48D0E5-A760-4EFE-B163-F5700046EE9A}" presName="compNode" presStyleCnt="0"/>
      <dgm:spPr/>
    </dgm:pt>
    <dgm:pt modelId="{3EC7117E-1319-4FC0-9629-CD43115B3443}" type="pres">
      <dgm:prSet presAssocID="{8C48D0E5-A760-4EFE-B163-F5700046EE9A}" presName="iconRect" presStyleLbl="node1" presStyleIdx="1" presStyleCnt="2"/>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avel"/>
        </a:ext>
      </dgm:extLst>
    </dgm:pt>
    <dgm:pt modelId="{F1B6E531-5F98-46C3-BB63-931E4D60CB00}" type="pres">
      <dgm:prSet presAssocID="{8C48D0E5-A760-4EFE-B163-F5700046EE9A}" presName="spaceRect" presStyleCnt="0"/>
      <dgm:spPr/>
    </dgm:pt>
    <dgm:pt modelId="{6294A61F-F4C3-426E-835E-6F13B46E120C}" type="pres">
      <dgm:prSet presAssocID="{8C48D0E5-A760-4EFE-B163-F5700046EE9A}" presName="textRect" presStyleLbl="revTx" presStyleIdx="1" presStyleCnt="2">
        <dgm:presLayoutVars>
          <dgm:chMax val="1"/>
          <dgm:chPref val="1"/>
        </dgm:presLayoutVars>
      </dgm:prSet>
      <dgm:spPr/>
    </dgm:pt>
  </dgm:ptLst>
  <dgm:cxnLst>
    <dgm:cxn modelId="{E58B896F-59FD-4D78-A56A-2400488783DE}" type="presOf" srcId="{8C48D0E5-A760-4EFE-B163-F5700046EE9A}" destId="{6294A61F-F4C3-426E-835E-6F13B46E120C}" srcOrd="0" destOrd="0" presId="urn:microsoft.com/office/officeart/2018/2/layout/IconLabelList"/>
    <dgm:cxn modelId="{6F693A8E-4AEC-4263-B102-4C48450724E3}" srcId="{3406C17C-8137-415C-BB4B-3BF07E445F96}" destId="{8C48D0E5-A760-4EFE-B163-F5700046EE9A}" srcOrd="1" destOrd="0" parTransId="{B81E0948-09CE-42CC-ADE7-CFDC1261006D}" sibTransId="{7CF8F274-6DCA-4FFE-9D66-38D2723B4CFD}"/>
    <dgm:cxn modelId="{38EA9BBD-0B48-4AA8-B3CD-6B1C98DBF95B}" srcId="{3406C17C-8137-415C-BB4B-3BF07E445F96}" destId="{31C8D8B4-349F-457D-9B9F-92EBA06A45CD}" srcOrd="0" destOrd="0" parTransId="{E34BE88D-83C3-4587-97AD-37F9FEEE993C}" sibTransId="{BD39DBB3-1C4F-4ABB-9AF6-CB19E73534D1}"/>
    <dgm:cxn modelId="{869537EC-198A-4F08-9FBD-1A7E5C12AA47}" type="presOf" srcId="{3406C17C-8137-415C-BB4B-3BF07E445F96}" destId="{0F1FB8E0-2534-49BB-AF86-A58B10EF0E6B}" srcOrd="0" destOrd="0" presId="urn:microsoft.com/office/officeart/2018/2/layout/IconLabelList"/>
    <dgm:cxn modelId="{EFC22DED-4BA6-48D6-AE51-93E7F4C8FF86}" type="presOf" srcId="{31C8D8B4-349F-457D-9B9F-92EBA06A45CD}" destId="{CEAF3C05-53B9-4390-AD7A-E0A22933A740}" srcOrd="0" destOrd="0" presId="urn:microsoft.com/office/officeart/2018/2/layout/IconLabelList"/>
    <dgm:cxn modelId="{774584D0-8E05-4358-A5F8-DC26E2F69DF7}" type="presParOf" srcId="{0F1FB8E0-2534-49BB-AF86-A58B10EF0E6B}" destId="{2A07410A-DFA7-4C13-A6F2-D040A559A9E2}" srcOrd="0" destOrd="0" presId="urn:microsoft.com/office/officeart/2018/2/layout/IconLabelList"/>
    <dgm:cxn modelId="{43124711-3823-42E9-AF69-602C0433343B}" type="presParOf" srcId="{2A07410A-DFA7-4C13-A6F2-D040A559A9E2}" destId="{0480F5CE-C509-4B2A-9C07-86769DF2A992}" srcOrd="0" destOrd="0" presId="urn:microsoft.com/office/officeart/2018/2/layout/IconLabelList"/>
    <dgm:cxn modelId="{94CF4DA7-54C9-4C9D-B3AE-E24D30DBA04B}" type="presParOf" srcId="{2A07410A-DFA7-4C13-A6F2-D040A559A9E2}" destId="{A420E4FC-EDBC-4AC3-8741-7E9CEFA81038}" srcOrd="1" destOrd="0" presId="urn:microsoft.com/office/officeart/2018/2/layout/IconLabelList"/>
    <dgm:cxn modelId="{479DA3CA-87DA-4024-80C4-C00E64F895B5}" type="presParOf" srcId="{2A07410A-DFA7-4C13-A6F2-D040A559A9E2}" destId="{CEAF3C05-53B9-4390-AD7A-E0A22933A740}" srcOrd="2" destOrd="0" presId="urn:microsoft.com/office/officeart/2018/2/layout/IconLabelList"/>
    <dgm:cxn modelId="{9FCE44AC-CEAA-4AEB-883C-5F8F8290E32E}" type="presParOf" srcId="{0F1FB8E0-2534-49BB-AF86-A58B10EF0E6B}" destId="{99AC9201-AFA8-46E4-A844-BF0F13E1A6C8}" srcOrd="1" destOrd="0" presId="urn:microsoft.com/office/officeart/2018/2/layout/IconLabelList"/>
    <dgm:cxn modelId="{7FD227B1-C657-423C-A9E8-B596F1FFDBFE}" type="presParOf" srcId="{0F1FB8E0-2534-49BB-AF86-A58B10EF0E6B}" destId="{2448EE9C-C1F8-438E-B62D-3676B4D31E14}" srcOrd="2" destOrd="0" presId="urn:microsoft.com/office/officeart/2018/2/layout/IconLabelList"/>
    <dgm:cxn modelId="{973A8BE1-9130-48AB-A70C-70E5396026F4}" type="presParOf" srcId="{2448EE9C-C1F8-438E-B62D-3676B4D31E14}" destId="{3EC7117E-1319-4FC0-9629-CD43115B3443}" srcOrd="0" destOrd="0" presId="urn:microsoft.com/office/officeart/2018/2/layout/IconLabelList"/>
    <dgm:cxn modelId="{66D9729B-9FC7-4100-860B-309B11AF42E6}" type="presParOf" srcId="{2448EE9C-C1F8-438E-B62D-3676B4D31E14}" destId="{F1B6E531-5F98-46C3-BB63-931E4D60CB00}" srcOrd="1" destOrd="0" presId="urn:microsoft.com/office/officeart/2018/2/layout/IconLabelList"/>
    <dgm:cxn modelId="{CF632695-6C70-4540-914C-4F15958701A4}" type="presParOf" srcId="{2448EE9C-C1F8-438E-B62D-3676B4D31E14}" destId="{6294A61F-F4C3-426E-835E-6F13B46E120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31C6BC-5250-4792-BDBE-A9E1D8936485}"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8DE4612C-4515-4E8D-A4F5-F94FD3748767}">
      <dgm:prSet/>
      <dgm:spPr/>
      <dgm:t>
        <a:bodyPr/>
        <a:lstStyle/>
        <a:p>
          <a:r>
            <a:rPr lang="en-GB"/>
            <a:t>All defendants charged with an either-way offence are subject to the PBV procedure.</a:t>
          </a:r>
          <a:endParaRPr lang="en-US"/>
        </a:p>
      </dgm:t>
    </dgm:pt>
    <dgm:pt modelId="{283B6195-9601-460A-B88F-F825C0623BBA}" type="parTrans" cxnId="{68377863-0104-4AC6-AB11-D81046B30CC5}">
      <dgm:prSet/>
      <dgm:spPr/>
      <dgm:t>
        <a:bodyPr/>
        <a:lstStyle/>
        <a:p>
          <a:endParaRPr lang="en-US"/>
        </a:p>
      </dgm:t>
    </dgm:pt>
    <dgm:pt modelId="{68A3BF4D-E975-4618-99EA-8B63C57BC8A9}" type="sibTrans" cxnId="{68377863-0104-4AC6-AB11-D81046B30CC5}">
      <dgm:prSet/>
      <dgm:spPr/>
      <dgm:t>
        <a:bodyPr/>
        <a:lstStyle/>
        <a:p>
          <a:endParaRPr lang="en-US"/>
        </a:p>
      </dgm:t>
    </dgm:pt>
    <dgm:pt modelId="{073C3987-BA36-48BA-AEDA-1F07D654A138}">
      <dgm:prSet/>
      <dgm:spPr/>
      <dgm:t>
        <a:bodyPr/>
        <a:lstStyle/>
        <a:p>
          <a:r>
            <a:rPr lang="en-GB"/>
            <a:t>The charge is written down and read out to the defendant (s17A(3)).</a:t>
          </a:r>
          <a:endParaRPr lang="en-US"/>
        </a:p>
      </dgm:t>
    </dgm:pt>
    <dgm:pt modelId="{DFCBFCE6-E1E0-4EEB-A4FA-3E18EB3ACCF3}" type="parTrans" cxnId="{C74EC5FC-5647-4391-BBD8-CB58EEDEFB94}">
      <dgm:prSet/>
      <dgm:spPr/>
      <dgm:t>
        <a:bodyPr/>
        <a:lstStyle/>
        <a:p>
          <a:endParaRPr lang="en-US"/>
        </a:p>
      </dgm:t>
    </dgm:pt>
    <dgm:pt modelId="{66C6CA31-442B-451F-A987-4A2F7DE78455}" type="sibTrans" cxnId="{C74EC5FC-5647-4391-BBD8-CB58EEDEFB94}">
      <dgm:prSet/>
      <dgm:spPr/>
      <dgm:t>
        <a:bodyPr/>
        <a:lstStyle/>
        <a:p>
          <a:endParaRPr lang="en-US"/>
        </a:p>
      </dgm:t>
    </dgm:pt>
    <dgm:pt modelId="{A2475534-72C3-4A85-A7DA-58728DA2AEF0}">
      <dgm:prSet/>
      <dgm:spPr/>
      <dgm:t>
        <a:bodyPr/>
        <a:lstStyle/>
        <a:p>
          <a:r>
            <a:rPr lang="en-GB"/>
            <a:t>The defendant is told they will be asked to give an indication of plea. The defendant will be warned if he indicates a guilty plea, it will be treated as a guilty plea and the magistrates will proceed to sentence, including potentially committing the defendant for sentence if they believe their sentencing powers are inadequate. (s17A(4)).</a:t>
          </a:r>
          <a:endParaRPr lang="en-US"/>
        </a:p>
      </dgm:t>
    </dgm:pt>
    <dgm:pt modelId="{5F24A199-DA0E-4FA4-A4C1-B40CD144F71D}" type="parTrans" cxnId="{EF4F1D8B-46BB-4BFD-885F-E58BAC5EE710}">
      <dgm:prSet/>
      <dgm:spPr/>
      <dgm:t>
        <a:bodyPr/>
        <a:lstStyle/>
        <a:p>
          <a:endParaRPr lang="en-US"/>
        </a:p>
      </dgm:t>
    </dgm:pt>
    <dgm:pt modelId="{1CE95A61-7B3A-49CE-8DE7-41AA4548615A}" type="sibTrans" cxnId="{EF4F1D8B-46BB-4BFD-885F-E58BAC5EE710}">
      <dgm:prSet/>
      <dgm:spPr/>
      <dgm:t>
        <a:bodyPr/>
        <a:lstStyle/>
        <a:p>
          <a:endParaRPr lang="en-US"/>
        </a:p>
      </dgm:t>
    </dgm:pt>
    <dgm:pt modelId="{BF118BA2-9722-4FBE-B17F-26CBA4EA440E}">
      <dgm:prSet/>
      <dgm:spPr/>
      <dgm:t>
        <a:bodyPr/>
        <a:lstStyle/>
        <a:p>
          <a:r>
            <a:rPr lang="en-GB"/>
            <a:t>The defendant is asked to indicate his plea (s17A(5)).</a:t>
          </a:r>
          <a:endParaRPr lang="en-US"/>
        </a:p>
      </dgm:t>
    </dgm:pt>
    <dgm:pt modelId="{5B314A1B-5220-416B-B266-7D8D102A98E9}" type="parTrans" cxnId="{8A8B6052-1E88-484B-A0CA-B07C95E07E14}">
      <dgm:prSet/>
      <dgm:spPr/>
      <dgm:t>
        <a:bodyPr/>
        <a:lstStyle/>
        <a:p>
          <a:endParaRPr lang="en-US"/>
        </a:p>
      </dgm:t>
    </dgm:pt>
    <dgm:pt modelId="{E3BBFCD6-AD9D-48ED-93B6-D154EEBB8438}" type="sibTrans" cxnId="{8A8B6052-1E88-484B-A0CA-B07C95E07E14}">
      <dgm:prSet/>
      <dgm:spPr/>
      <dgm:t>
        <a:bodyPr/>
        <a:lstStyle/>
        <a:p>
          <a:endParaRPr lang="en-US"/>
        </a:p>
      </dgm:t>
    </dgm:pt>
    <dgm:pt modelId="{FA53D5C5-71BF-4835-BBFB-729F10BCD941}" type="pres">
      <dgm:prSet presAssocID="{8431C6BC-5250-4792-BDBE-A9E1D8936485}" presName="Name0" presStyleCnt="0">
        <dgm:presLayoutVars>
          <dgm:dir/>
          <dgm:resizeHandles val="exact"/>
        </dgm:presLayoutVars>
      </dgm:prSet>
      <dgm:spPr/>
    </dgm:pt>
    <dgm:pt modelId="{06D9248A-073F-4248-9867-2F490815A010}" type="pres">
      <dgm:prSet presAssocID="{8DE4612C-4515-4E8D-A4F5-F94FD3748767}" presName="node" presStyleLbl="node1" presStyleIdx="0" presStyleCnt="4">
        <dgm:presLayoutVars>
          <dgm:bulletEnabled val="1"/>
        </dgm:presLayoutVars>
      </dgm:prSet>
      <dgm:spPr/>
    </dgm:pt>
    <dgm:pt modelId="{CCEA13AB-1FA4-4F18-92FD-EC92CE7C7683}" type="pres">
      <dgm:prSet presAssocID="{68A3BF4D-E975-4618-99EA-8B63C57BC8A9}" presName="sibTrans" presStyleLbl="sibTrans2D1" presStyleIdx="0" presStyleCnt="3"/>
      <dgm:spPr/>
    </dgm:pt>
    <dgm:pt modelId="{70AF75FF-CA97-45AC-B8DC-D4A06943CF91}" type="pres">
      <dgm:prSet presAssocID="{68A3BF4D-E975-4618-99EA-8B63C57BC8A9}" presName="connectorText" presStyleLbl="sibTrans2D1" presStyleIdx="0" presStyleCnt="3"/>
      <dgm:spPr/>
    </dgm:pt>
    <dgm:pt modelId="{8DD7D2B6-4237-4424-A93B-036F2DCCE690}" type="pres">
      <dgm:prSet presAssocID="{073C3987-BA36-48BA-AEDA-1F07D654A138}" presName="node" presStyleLbl="node1" presStyleIdx="1" presStyleCnt="4">
        <dgm:presLayoutVars>
          <dgm:bulletEnabled val="1"/>
        </dgm:presLayoutVars>
      </dgm:prSet>
      <dgm:spPr/>
    </dgm:pt>
    <dgm:pt modelId="{0DDCE777-7707-4FC1-998F-83F20989A03F}" type="pres">
      <dgm:prSet presAssocID="{66C6CA31-442B-451F-A987-4A2F7DE78455}" presName="sibTrans" presStyleLbl="sibTrans2D1" presStyleIdx="1" presStyleCnt="3"/>
      <dgm:spPr/>
    </dgm:pt>
    <dgm:pt modelId="{AC8B9E64-D0CC-407C-9D36-A7B53BB03D53}" type="pres">
      <dgm:prSet presAssocID="{66C6CA31-442B-451F-A987-4A2F7DE78455}" presName="connectorText" presStyleLbl="sibTrans2D1" presStyleIdx="1" presStyleCnt="3"/>
      <dgm:spPr/>
    </dgm:pt>
    <dgm:pt modelId="{1D75CE04-DD45-4006-9C1E-52510C230402}" type="pres">
      <dgm:prSet presAssocID="{A2475534-72C3-4A85-A7DA-58728DA2AEF0}" presName="node" presStyleLbl="node1" presStyleIdx="2" presStyleCnt="4">
        <dgm:presLayoutVars>
          <dgm:bulletEnabled val="1"/>
        </dgm:presLayoutVars>
      </dgm:prSet>
      <dgm:spPr/>
    </dgm:pt>
    <dgm:pt modelId="{0F989E19-94C3-42F0-A738-8B6E68AC551F}" type="pres">
      <dgm:prSet presAssocID="{1CE95A61-7B3A-49CE-8DE7-41AA4548615A}" presName="sibTrans" presStyleLbl="sibTrans2D1" presStyleIdx="2" presStyleCnt="3"/>
      <dgm:spPr/>
    </dgm:pt>
    <dgm:pt modelId="{EACBB2CB-1C1C-47BE-9C48-B0D0D87FF533}" type="pres">
      <dgm:prSet presAssocID="{1CE95A61-7B3A-49CE-8DE7-41AA4548615A}" presName="connectorText" presStyleLbl="sibTrans2D1" presStyleIdx="2" presStyleCnt="3"/>
      <dgm:spPr/>
    </dgm:pt>
    <dgm:pt modelId="{5EED4F8B-00F0-4AE3-80A6-59044AD1D574}" type="pres">
      <dgm:prSet presAssocID="{BF118BA2-9722-4FBE-B17F-26CBA4EA440E}" presName="node" presStyleLbl="node1" presStyleIdx="3" presStyleCnt="4">
        <dgm:presLayoutVars>
          <dgm:bulletEnabled val="1"/>
        </dgm:presLayoutVars>
      </dgm:prSet>
      <dgm:spPr/>
    </dgm:pt>
  </dgm:ptLst>
  <dgm:cxnLst>
    <dgm:cxn modelId="{58273013-795E-44BA-9A9B-F5A95D2CF7B7}" type="presOf" srcId="{8DE4612C-4515-4E8D-A4F5-F94FD3748767}" destId="{06D9248A-073F-4248-9867-2F490815A010}" srcOrd="0" destOrd="0" presId="urn:microsoft.com/office/officeart/2005/8/layout/process1"/>
    <dgm:cxn modelId="{8D5B1A2E-8AC7-4979-9505-41CEDA8DA660}" type="presOf" srcId="{A2475534-72C3-4A85-A7DA-58728DA2AEF0}" destId="{1D75CE04-DD45-4006-9C1E-52510C230402}" srcOrd="0" destOrd="0" presId="urn:microsoft.com/office/officeart/2005/8/layout/process1"/>
    <dgm:cxn modelId="{E62AF75B-C61A-41B2-A0A5-C5FF577D4DDA}" type="presOf" srcId="{68A3BF4D-E975-4618-99EA-8B63C57BC8A9}" destId="{CCEA13AB-1FA4-4F18-92FD-EC92CE7C7683}" srcOrd="0" destOrd="0" presId="urn:microsoft.com/office/officeart/2005/8/layout/process1"/>
    <dgm:cxn modelId="{68377863-0104-4AC6-AB11-D81046B30CC5}" srcId="{8431C6BC-5250-4792-BDBE-A9E1D8936485}" destId="{8DE4612C-4515-4E8D-A4F5-F94FD3748767}" srcOrd="0" destOrd="0" parTransId="{283B6195-9601-460A-B88F-F825C0623BBA}" sibTransId="{68A3BF4D-E975-4618-99EA-8B63C57BC8A9}"/>
    <dgm:cxn modelId="{F790F844-6DDF-431A-9475-931DBDF20959}" type="presOf" srcId="{68A3BF4D-E975-4618-99EA-8B63C57BC8A9}" destId="{70AF75FF-CA97-45AC-B8DC-D4A06943CF91}" srcOrd="1" destOrd="0" presId="urn:microsoft.com/office/officeart/2005/8/layout/process1"/>
    <dgm:cxn modelId="{19BC5B47-052F-4C92-854C-05D67A6E7859}" type="presOf" srcId="{8431C6BC-5250-4792-BDBE-A9E1D8936485}" destId="{FA53D5C5-71BF-4835-BBFB-729F10BCD941}" srcOrd="0" destOrd="0" presId="urn:microsoft.com/office/officeart/2005/8/layout/process1"/>
    <dgm:cxn modelId="{5B290748-C3FB-4995-9C09-463E3CD216BC}" type="presOf" srcId="{1CE95A61-7B3A-49CE-8DE7-41AA4548615A}" destId="{0F989E19-94C3-42F0-A738-8B6E68AC551F}" srcOrd="0" destOrd="0" presId="urn:microsoft.com/office/officeart/2005/8/layout/process1"/>
    <dgm:cxn modelId="{8A8B6052-1E88-484B-A0CA-B07C95E07E14}" srcId="{8431C6BC-5250-4792-BDBE-A9E1D8936485}" destId="{BF118BA2-9722-4FBE-B17F-26CBA4EA440E}" srcOrd="3" destOrd="0" parTransId="{5B314A1B-5220-416B-B266-7D8D102A98E9}" sibTransId="{E3BBFCD6-AD9D-48ED-93B6-D154EEBB8438}"/>
    <dgm:cxn modelId="{5655147B-4BF3-4108-81EB-1ABBADB50836}" type="presOf" srcId="{1CE95A61-7B3A-49CE-8DE7-41AA4548615A}" destId="{EACBB2CB-1C1C-47BE-9C48-B0D0D87FF533}" srcOrd="1" destOrd="0" presId="urn:microsoft.com/office/officeart/2005/8/layout/process1"/>
    <dgm:cxn modelId="{F6636581-5CD5-4CCE-91D5-3682D50091A6}" type="presOf" srcId="{66C6CA31-442B-451F-A987-4A2F7DE78455}" destId="{AC8B9E64-D0CC-407C-9D36-A7B53BB03D53}" srcOrd="1" destOrd="0" presId="urn:microsoft.com/office/officeart/2005/8/layout/process1"/>
    <dgm:cxn modelId="{EF4F1D8B-46BB-4BFD-885F-E58BAC5EE710}" srcId="{8431C6BC-5250-4792-BDBE-A9E1D8936485}" destId="{A2475534-72C3-4A85-A7DA-58728DA2AEF0}" srcOrd="2" destOrd="0" parTransId="{5F24A199-DA0E-4FA4-A4C1-B40CD144F71D}" sibTransId="{1CE95A61-7B3A-49CE-8DE7-41AA4548615A}"/>
    <dgm:cxn modelId="{D2201FB5-879F-4E8A-85C1-07F670433531}" type="presOf" srcId="{073C3987-BA36-48BA-AEDA-1F07D654A138}" destId="{8DD7D2B6-4237-4424-A93B-036F2DCCE690}" srcOrd="0" destOrd="0" presId="urn:microsoft.com/office/officeart/2005/8/layout/process1"/>
    <dgm:cxn modelId="{F980FFF2-6D2A-4816-8023-893CD80080DD}" type="presOf" srcId="{66C6CA31-442B-451F-A987-4A2F7DE78455}" destId="{0DDCE777-7707-4FC1-998F-83F20989A03F}" srcOrd="0" destOrd="0" presId="urn:microsoft.com/office/officeart/2005/8/layout/process1"/>
    <dgm:cxn modelId="{62A662F6-01AC-4184-9617-0CABCAA36C82}" type="presOf" srcId="{BF118BA2-9722-4FBE-B17F-26CBA4EA440E}" destId="{5EED4F8B-00F0-4AE3-80A6-59044AD1D574}" srcOrd="0" destOrd="0" presId="urn:microsoft.com/office/officeart/2005/8/layout/process1"/>
    <dgm:cxn modelId="{C74EC5FC-5647-4391-BBD8-CB58EEDEFB94}" srcId="{8431C6BC-5250-4792-BDBE-A9E1D8936485}" destId="{073C3987-BA36-48BA-AEDA-1F07D654A138}" srcOrd="1" destOrd="0" parTransId="{DFCBFCE6-E1E0-4EEB-A4FA-3E18EB3ACCF3}" sibTransId="{66C6CA31-442B-451F-A987-4A2F7DE78455}"/>
    <dgm:cxn modelId="{AC814DA5-1B27-40B3-941F-EF902D73F7BB}" type="presParOf" srcId="{FA53D5C5-71BF-4835-BBFB-729F10BCD941}" destId="{06D9248A-073F-4248-9867-2F490815A010}" srcOrd="0" destOrd="0" presId="urn:microsoft.com/office/officeart/2005/8/layout/process1"/>
    <dgm:cxn modelId="{84E6994C-36D1-40A9-A2FA-2ED056DF1950}" type="presParOf" srcId="{FA53D5C5-71BF-4835-BBFB-729F10BCD941}" destId="{CCEA13AB-1FA4-4F18-92FD-EC92CE7C7683}" srcOrd="1" destOrd="0" presId="urn:microsoft.com/office/officeart/2005/8/layout/process1"/>
    <dgm:cxn modelId="{B2F6ADBA-ABF2-4572-A589-B75C2270F1DE}" type="presParOf" srcId="{CCEA13AB-1FA4-4F18-92FD-EC92CE7C7683}" destId="{70AF75FF-CA97-45AC-B8DC-D4A06943CF91}" srcOrd="0" destOrd="0" presId="urn:microsoft.com/office/officeart/2005/8/layout/process1"/>
    <dgm:cxn modelId="{3CC77A89-511D-4E9E-A69E-A4303D83CB12}" type="presParOf" srcId="{FA53D5C5-71BF-4835-BBFB-729F10BCD941}" destId="{8DD7D2B6-4237-4424-A93B-036F2DCCE690}" srcOrd="2" destOrd="0" presId="urn:microsoft.com/office/officeart/2005/8/layout/process1"/>
    <dgm:cxn modelId="{2553B5F1-F521-4641-8C5A-E516E84B35C1}" type="presParOf" srcId="{FA53D5C5-71BF-4835-BBFB-729F10BCD941}" destId="{0DDCE777-7707-4FC1-998F-83F20989A03F}" srcOrd="3" destOrd="0" presId="urn:microsoft.com/office/officeart/2005/8/layout/process1"/>
    <dgm:cxn modelId="{268C93AE-CE7B-4C62-95FD-C8676AD3F81A}" type="presParOf" srcId="{0DDCE777-7707-4FC1-998F-83F20989A03F}" destId="{AC8B9E64-D0CC-407C-9D36-A7B53BB03D53}" srcOrd="0" destOrd="0" presId="urn:microsoft.com/office/officeart/2005/8/layout/process1"/>
    <dgm:cxn modelId="{2479EA1A-F6D9-4796-B47D-C2D01E3392A0}" type="presParOf" srcId="{FA53D5C5-71BF-4835-BBFB-729F10BCD941}" destId="{1D75CE04-DD45-4006-9C1E-52510C230402}" srcOrd="4" destOrd="0" presId="urn:microsoft.com/office/officeart/2005/8/layout/process1"/>
    <dgm:cxn modelId="{24B620AE-335C-45C8-953A-521E4044D2A3}" type="presParOf" srcId="{FA53D5C5-71BF-4835-BBFB-729F10BCD941}" destId="{0F989E19-94C3-42F0-A738-8B6E68AC551F}" srcOrd="5" destOrd="0" presId="urn:microsoft.com/office/officeart/2005/8/layout/process1"/>
    <dgm:cxn modelId="{E47D72AD-D62C-449F-A08B-6DDC123FD399}" type="presParOf" srcId="{0F989E19-94C3-42F0-A738-8B6E68AC551F}" destId="{EACBB2CB-1C1C-47BE-9C48-B0D0D87FF533}" srcOrd="0" destOrd="0" presId="urn:microsoft.com/office/officeart/2005/8/layout/process1"/>
    <dgm:cxn modelId="{C03BF955-AD17-4B6D-BA03-94E619E60A1B}" type="presParOf" srcId="{FA53D5C5-71BF-4835-BBFB-729F10BCD941}" destId="{5EED4F8B-00F0-4AE3-80A6-59044AD1D574}"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4AB6EB-361F-41A5-991C-F903B07CC2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AD12E7E-87A8-4740-835C-9C5DCD7B9380}">
      <dgm:prSet/>
      <dgm:spPr/>
      <dgm:t>
        <a:bodyPr/>
        <a:lstStyle/>
        <a:p>
          <a:r>
            <a:rPr lang="en-GB"/>
            <a:t>If the defendant indicates a guilty plea;</a:t>
          </a:r>
          <a:endParaRPr lang="en-US"/>
        </a:p>
      </dgm:t>
    </dgm:pt>
    <dgm:pt modelId="{06AFC587-B830-41D4-8737-0F237043706C}" type="parTrans" cxnId="{1B124536-5C6D-429F-94C5-20F36E0925C4}">
      <dgm:prSet/>
      <dgm:spPr/>
      <dgm:t>
        <a:bodyPr/>
        <a:lstStyle/>
        <a:p>
          <a:endParaRPr lang="en-US"/>
        </a:p>
      </dgm:t>
    </dgm:pt>
    <dgm:pt modelId="{C56C2DF7-D362-4ACC-A882-4DB9D9543B46}" type="sibTrans" cxnId="{1B124536-5C6D-429F-94C5-20F36E0925C4}">
      <dgm:prSet/>
      <dgm:spPr/>
      <dgm:t>
        <a:bodyPr/>
        <a:lstStyle/>
        <a:p>
          <a:endParaRPr lang="en-US"/>
        </a:p>
      </dgm:t>
    </dgm:pt>
    <dgm:pt modelId="{C2C7465E-74C4-4F5E-8267-516D552D9909}">
      <dgm:prSet/>
      <dgm:spPr/>
      <dgm:t>
        <a:bodyPr/>
        <a:lstStyle/>
        <a:p>
          <a:r>
            <a:rPr lang="en-GB"/>
            <a:t>It is treated as being a guilty plea to a summary matter (MCA s17A(6)).</a:t>
          </a:r>
          <a:endParaRPr lang="en-US"/>
        </a:p>
      </dgm:t>
    </dgm:pt>
    <dgm:pt modelId="{2EDF6602-C0BC-49D5-8F86-59ED24FF51B9}" type="parTrans" cxnId="{20235E9D-8CB4-402B-9351-A76B51F08808}">
      <dgm:prSet/>
      <dgm:spPr/>
      <dgm:t>
        <a:bodyPr/>
        <a:lstStyle/>
        <a:p>
          <a:endParaRPr lang="en-US"/>
        </a:p>
      </dgm:t>
    </dgm:pt>
    <dgm:pt modelId="{98B57BB3-AD15-4FF8-9AF1-C97F3699615D}" type="sibTrans" cxnId="{20235E9D-8CB4-402B-9351-A76B51F08808}">
      <dgm:prSet/>
      <dgm:spPr/>
      <dgm:t>
        <a:bodyPr/>
        <a:lstStyle/>
        <a:p>
          <a:endParaRPr lang="en-US"/>
        </a:p>
      </dgm:t>
    </dgm:pt>
    <dgm:pt modelId="{9E648460-C55D-43E7-80B8-F5D8933C6293}">
      <dgm:prSet/>
      <dgm:spPr/>
      <dgm:t>
        <a:bodyPr/>
        <a:lstStyle/>
        <a:p>
          <a:r>
            <a:rPr lang="en-GB"/>
            <a:t>Should follow procedure for guilty pleas in the Magistrates’ Court </a:t>
          </a:r>
          <a:r>
            <a:rPr lang="en-GB">
              <a:hlinkClick xmlns:r="http://schemas.openxmlformats.org/officeDocument/2006/relationships" r:id="rId1"/>
            </a:rPr>
            <a:t>CrPR 24.11</a:t>
          </a:r>
          <a:r>
            <a:rPr lang="en-GB"/>
            <a:t>.</a:t>
          </a:r>
          <a:endParaRPr lang="en-US"/>
        </a:p>
      </dgm:t>
    </dgm:pt>
    <dgm:pt modelId="{6D0CFB55-77B4-47AA-98D2-207B1A1BB564}" type="parTrans" cxnId="{58B7218A-08D7-4B24-B0A7-A7C19A37F255}">
      <dgm:prSet/>
      <dgm:spPr/>
      <dgm:t>
        <a:bodyPr/>
        <a:lstStyle/>
        <a:p>
          <a:endParaRPr lang="en-US"/>
        </a:p>
      </dgm:t>
    </dgm:pt>
    <dgm:pt modelId="{A0881B4F-06E3-453A-AFB3-C705266AAAFA}" type="sibTrans" cxnId="{58B7218A-08D7-4B24-B0A7-A7C19A37F255}">
      <dgm:prSet/>
      <dgm:spPr/>
      <dgm:t>
        <a:bodyPr/>
        <a:lstStyle/>
        <a:p>
          <a:endParaRPr lang="en-US"/>
        </a:p>
      </dgm:t>
    </dgm:pt>
    <dgm:pt modelId="{4BD6BC09-C862-40CF-8ABF-9CAC4E7D18E9}">
      <dgm:prSet/>
      <dgm:spPr/>
      <dgm:t>
        <a:bodyPr/>
        <a:lstStyle/>
        <a:p>
          <a:r>
            <a:rPr lang="en-GB"/>
            <a:t>Prosecution will outline facts and additional information.</a:t>
          </a:r>
          <a:endParaRPr lang="en-US"/>
        </a:p>
      </dgm:t>
    </dgm:pt>
    <dgm:pt modelId="{8F0EAF67-C207-45E4-B8D0-E6925CFDB2E7}" type="parTrans" cxnId="{21106364-44E9-47B8-91BE-494F67BDFF50}">
      <dgm:prSet/>
      <dgm:spPr/>
      <dgm:t>
        <a:bodyPr/>
        <a:lstStyle/>
        <a:p>
          <a:endParaRPr lang="en-US"/>
        </a:p>
      </dgm:t>
    </dgm:pt>
    <dgm:pt modelId="{358AB86D-C473-4EDE-9BE3-E68A763F9ACE}" type="sibTrans" cxnId="{21106364-44E9-47B8-91BE-494F67BDFF50}">
      <dgm:prSet/>
      <dgm:spPr/>
      <dgm:t>
        <a:bodyPr/>
        <a:lstStyle/>
        <a:p>
          <a:endParaRPr lang="en-US"/>
        </a:p>
      </dgm:t>
    </dgm:pt>
    <dgm:pt modelId="{3FC2081B-5D8D-4894-BF86-9D5CABBDCEA2}">
      <dgm:prSet/>
      <dgm:spPr/>
      <dgm:t>
        <a:bodyPr/>
        <a:lstStyle/>
        <a:p>
          <a:r>
            <a:rPr lang="en-GB"/>
            <a:t>If magistrates’ consider their sentencing powers are inadequate they should commit the case to the Crown Court for sentence. (</a:t>
          </a:r>
          <a:r>
            <a:rPr lang="en-GB">
              <a:hlinkClick xmlns:r="http://schemas.openxmlformats.org/officeDocument/2006/relationships" r:id="rId2"/>
            </a:rPr>
            <a:t>s3 PCCSA</a:t>
          </a:r>
          <a:r>
            <a:rPr lang="en-GB"/>
            <a:t>)</a:t>
          </a:r>
          <a:endParaRPr lang="en-US"/>
        </a:p>
      </dgm:t>
    </dgm:pt>
    <dgm:pt modelId="{7A28C1E2-E6A7-421E-A21C-965E33C5B49A}" type="parTrans" cxnId="{04608BDE-082D-424B-BBAD-40B964FA1D15}">
      <dgm:prSet/>
      <dgm:spPr/>
      <dgm:t>
        <a:bodyPr/>
        <a:lstStyle/>
        <a:p>
          <a:endParaRPr lang="en-US"/>
        </a:p>
      </dgm:t>
    </dgm:pt>
    <dgm:pt modelId="{ADBA881B-7344-4057-933F-2B97212ACD1F}" type="sibTrans" cxnId="{04608BDE-082D-424B-BBAD-40B964FA1D15}">
      <dgm:prSet/>
      <dgm:spPr/>
      <dgm:t>
        <a:bodyPr/>
        <a:lstStyle/>
        <a:p>
          <a:endParaRPr lang="en-US"/>
        </a:p>
      </dgm:t>
    </dgm:pt>
    <dgm:pt modelId="{D26DC1F2-699A-4067-8963-EE509502C604}">
      <dgm:prSet/>
      <dgm:spPr/>
      <dgm:t>
        <a:bodyPr/>
        <a:lstStyle/>
        <a:p>
          <a:r>
            <a:rPr lang="en-GB"/>
            <a:t>If their sentencing powers are adequate they should proceed to sentence.</a:t>
          </a:r>
          <a:endParaRPr lang="en-US"/>
        </a:p>
      </dgm:t>
    </dgm:pt>
    <dgm:pt modelId="{DA6B6122-A494-4B5A-B58C-E3BF57E776CB}" type="parTrans" cxnId="{5B154C2D-35F7-4097-81D6-2D827271D316}">
      <dgm:prSet/>
      <dgm:spPr/>
      <dgm:t>
        <a:bodyPr/>
        <a:lstStyle/>
        <a:p>
          <a:endParaRPr lang="en-US"/>
        </a:p>
      </dgm:t>
    </dgm:pt>
    <dgm:pt modelId="{096CDE22-7AE9-473C-AADD-A67874205C96}" type="sibTrans" cxnId="{5B154C2D-35F7-4097-81D6-2D827271D316}">
      <dgm:prSet/>
      <dgm:spPr/>
      <dgm:t>
        <a:bodyPr/>
        <a:lstStyle/>
        <a:p>
          <a:endParaRPr lang="en-US"/>
        </a:p>
      </dgm:t>
    </dgm:pt>
    <dgm:pt modelId="{8E35EE79-5D93-4FD3-8D19-29C74D3C0BE5}">
      <dgm:prSet/>
      <dgm:spPr/>
      <dgm:t>
        <a:bodyPr/>
        <a:lstStyle/>
        <a:p>
          <a:r>
            <a:rPr lang="en-GB"/>
            <a:t>If the defendant indicates a plea of “not guilty” or gives no indication then proceed to consider mode of trial.</a:t>
          </a:r>
          <a:endParaRPr lang="en-US"/>
        </a:p>
      </dgm:t>
    </dgm:pt>
    <dgm:pt modelId="{8FA87425-B683-4047-AD2A-1E4F896274DE}" type="parTrans" cxnId="{EB79CBBE-6E4D-4312-83E1-40BFB27336D4}">
      <dgm:prSet/>
      <dgm:spPr/>
      <dgm:t>
        <a:bodyPr/>
        <a:lstStyle/>
        <a:p>
          <a:endParaRPr lang="en-US"/>
        </a:p>
      </dgm:t>
    </dgm:pt>
    <dgm:pt modelId="{3E872F9A-D2FA-4BB3-AF15-168003155A3F}" type="sibTrans" cxnId="{EB79CBBE-6E4D-4312-83E1-40BFB27336D4}">
      <dgm:prSet/>
      <dgm:spPr/>
      <dgm:t>
        <a:bodyPr/>
        <a:lstStyle/>
        <a:p>
          <a:endParaRPr lang="en-US"/>
        </a:p>
      </dgm:t>
    </dgm:pt>
    <dgm:pt modelId="{07505678-1FC7-450B-8E67-5FD5AECAA89C}" type="pres">
      <dgm:prSet presAssocID="{184AB6EB-361F-41A5-991C-F903B07CC2AC}" presName="linear" presStyleCnt="0">
        <dgm:presLayoutVars>
          <dgm:animLvl val="lvl"/>
          <dgm:resizeHandles val="exact"/>
        </dgm:presLayoutVars>
      </dgm:prSet>
      <dgm:spPr/>
    </dgm:pt>
    <dgm:pt modelId="{019DB9BF-B36E-465A-9806-47E99EEDA4EE}" type="pres">
      <dgm:prSet presAssocID="{0AD12E7E-87A8-4740-835C-9C5DCD7B9380}" presName="parentText" presStyleLbl="node1" presStyleIdx="0" presStyleCnt="7">
        <dgm:presLayoutVars>
          <dgm:chMax val="0"/>
          <dgm:bulletEnabled val="1"/>
        </dgm:presLayoutVars>
      </dgm:prSet>
      <dgm:spPr/>
    </dgm:pt>
    <dgm:pt modelId="{D84B0531-9C4E-42BA-BFA5-A63973D1FA60}" type="pres">
      <dgm:prSet presAssocID="{C56C2DF7-D362-4ACC-A882-4DB9D9543B46}" presName="spacer" presStyleCnt="0"/>
      <dgm:spPr/>
    </dgm:pt>
    <dgm:pt modelId="{AFF4F19C-149D-45E2-B16B-02CD8F51DBC0}" type="pres">
      <dgm:prSet presAssocID="{C2C7465E-74C4-4F5E-8267-516D552D9909}" presName="parentText" presStyleLbl="node1" presStyleIdx="1" presStyleCnt="7">
        <dgm:presLayoutVars>
          <dgm:chMax val="0"/>
          <dgm:bulletEnabled val="1"/>
        </dgm:presLayoutVars>
      </dgm:prSet>
      <dgm:spPr/>
    </dgm:pt>
    <dgm:pt modelId="{F65B04AC-17B0-4BEA-91B4-489AEC9831D8}" type="pres">
      <dgm:prSet presAssocID="{98B57BB3-AD15-4FF8-9AF1-C97F3699615D}" presName="spacer" presStyleCnt="0"/>
      <dgm:spPr/>
    </dgm:pt>
    <dgm:pt modelId="{9BC69DED-8AB2-481B-AE40-78CF10D59599}" type="pres">
      <dgm:prSet presAssocID="{9E648460-C55D-43E7-80B8-F5D8933C6293}" presName="parentText" presStyleLbl="node1" presStyleIdx="2" presStyleCnt="7">
        <dgm:presLayoutVars>
          <dgm:chMax val="0"/>
          <dgm:bulletEnabled val="1"/>
        </dgm:presLayoutVars>
      </dgm:prSet>
      <dgm:spPr/>
    </dgm:pt>
    <dgm:pt modelId="{771A0BD9-E0F6-4E66-B6A6-2D8044B1DEBD}" type="pres">
      <dgm:prSet presAssocID="{A0881B4F-06E3-453A-AFB3-C705266AAAFA}" presName="spacer" presStyleCnt="0"/>
      <dgm:spPr/>
    </dgm:pt>
    <dgm:pt modelId="{B423BCBA-A1A7-4271-90C7-1A266282B324}" type="pres">
      <dgm:prSet presAssocID="{4BD6BC09-C862-40CF-8ABF-9CAC4E7D18E9}" presName="parentText" presStyleLbl="node1" presStyleIdx="3" presStyleCnt="7">
        <dgm:presLayoutVars>
          <dgm:chMax val="0"/>
          <dgm:bulletEnabled val="1"/>
        </dgm:presLayoutVars>
      </dgm:prSet>
      <dgm:spPr/>
    </dgm:pt>
    <dgm:pt modelId="{BD5A4C9A-748B-4180-9269-6D2C7653858A}" type="pres">
      <dgm:prSet presAssocID="{358AB86D-C473-4EDE-9BE3-E68A763F9ACE}" presName="spacer" presStyleCnt="0"/>
      <dgm:spPr/>
    </dgm:pt>
    <dgm:pt modelId="{F79B56E0-7143-4FE0-BCA4-61A13EF9C42B}" type="pres">
      <dgm:prSet presAssocID="{3FC2081B-5D8D-4894-BF86-9D5CABBDCEA2}" presName="parentText" presStyleLbl="node1" presStyleIdx="4" presStyleCnt="7">
        <dgm:presLayoutVars>
          <dgm:chMax val="0"/>
          <dgm:bulletEnabled val="1"/>
        </dgm:presLayoutVars>
      </dgm:prSet>
      <dgm:spPr/>
    </dgm:pt>
    <dgm:pt modelId="{38599D91-867D-4F34-9AB6-8B9D5CE6FBF3}" type="pres">
      <dgm:prSet presAssocID="{ADBA881B-7344-4057-933F-2B97212ACD1F}" presName="spacer" presStyleCnt="0"/>
      <dgm:spPr/>
    </dgm:pt>
    <dgm:pt modelId="{DCB21FE9-0DA4-4AE7-9EB7-7CE614533098}" type="pres">
      <dgm:prSet presAssocID="{D26DC1F2-699A-4067-8963-EE509502C604}" presName="parentText" presStyleLbl="node1" presStyleIdx="5" presStyleCnt="7">
        <dgm:presLayoutVars>
          <dgm:chMax val="0"/>
          <dgm:bulletEnabled val="1"/>
        </dgm:presLayoutVars>
      </dgm:prSet>
      <dgm:spPr/>
    </dgm:pt>
    <dgm:pt modelId="{895E1EB6-6279-4DB1-B477-8609FCD00123}" type="pres">
      <dgm:prSet presAssocID="{096CDE22-7AE9-473C-AADD-A67874205C96}" presName="spacer" presStyleCnt="0"/>
      <dgm:spPr/>
    </dgm:pt>
    <dgm:pt modelId="{9E52F3A5-8FDE-42DB-83EB-9BAC01880784}" type="pres">
      <dgm:prSet presAssocID="{8E35EE79-5D93-4FD3-8D19-29C74D3C0BE5}" presName="parentText" presStyleLbl="node1" presStyleIdx="6" presStyleCnt="7">
        <dgm:presLayoutVars>
          <dgm:chMax val="0"/>
          <dgm:bulletEnabled val="1"/>
        </dgm:presLayoutVars>
      </dgm:prSet>
      <dgm:spPr/>
    </dgm:pt>
  </dgm:ptLst>
  <dgm:cxnLst>
    <dgm:cxn modelId="{3E2D9E2A-BDCD-4D8E-B9E8-D2B19551280D}" type="presOf" srcId="{9E648460-C55D-43E7-80B8-F5D8933C6293}" destId="{9BC69DED-8AB2-481B-AE40-78CF10D59599}" srcOrd="0" destOrd="0" presId="urn:microsoft.com/office/officeart/2005/8/layout/vList2"/>
    <dgm:cxn modelId="{5B154C2D-35F7-4097-81D6-2D827271D316}" srcId="{184AB6EB-361F-41A5-991C-F903B07CC2AC}" destId="{D26DC1F2-699A-4067-8963-EE509502C604}" srcOrd="5" destOrd="0" parTransId="{DA6B6122-A494-4B5A-B58C-E3BF57E776CB}" sibTransId="{096CDE22-7AE9-473C-AADD-A67874205C96}"/>
    <dgm:cxn modelId="{81B69733-E4D4-444E-B449-FBB39844380D}" type="presOf" srcId="{3FC2081B-5D8D-4894-BF86-9D5CABBDCEA2}" destId="{F79B56E0-7143-4FE0-BCA4-61A13EF9C42B}" srcOrd="0" destOrd="0" presId="urn:microsoft.com/office/officeart/2005/8/layout/vList2"/>
    <dgm:cxn modelId="{1B124536-5C6D-429F-94C5-20F36E0925C4}" srcId="{184AB6EB-361F-41A5-991C-F903B07CC2AC}" destId="{0AD12E7E-87A8-4740-835C-9C5DCD7B9380}" srcOrd="0" destOrd="0" parTransId="{06AFC587-B830-41D4-8737-0F237043706C}" sibTransId="{C56C2DF7-D362-4ACC-A882-4DB9D9543B46}"/>
    <dgm:cxn modelId="{21106364-44E9-47B8-91BE-494F67BDFF50}" srcId="{184AB6EB-361F-41A5-991C-F903B07CC2AC}" destId="{4BD6BC09-C862-40CF-8ABF-9CAC4E7D18E9}" srcOrd="3" destOrd="0" parTransId="{8F0EAF67-C207-45E4-B8D0-E6925CFDB2E7}" sibTransId="{358AB86D-C473-4EDE-9BE3-E68A763F9ACE}"/>
    <dgm:cxn modelId="{E54A5146-DA81-4E99-A2C7-25F40C848769}" type="presOf" srcId="{0AD12E7E-87A8-4740-835C-9C5DCD7B9380}" destId="{019DB9BF-B36E-465A-9806-47E99EEDA4EE}" srcOrd="0" destOrd="0" presId="urn:microsoft.com/office/officeart/2005/8/layout/vList2"/>
    <dgm:cxn modelId="{58B7218A-08D7-4B24-B0A7-A7C19A37F255}" srcId="{184AB6EB-361F-41A5-991C-F903B07CC2AC}" destId="{9E648460-C55D-43E7-80B8-F5D8933C6293}" srcOrd="2" destOrd="0" parTransId="{6D0CFB55-77B4-47AA-98D2-207B1A1BB564}" sibTransId="{A0881B4F-06E3-453A-AFB3-C705266AAAFA}"/>
    <dgm:cxn modelId="{691DD09B-9824-4BAC-B8A2-209EBA3DBAA8}" type="presOf" srcId="{4BD6BC09-C862-40CF-8ABF-9CAC4E7D18E9}" destId="{B423BCBA-A1A7-4271-90C7-1A266282B324}" srcOrd="0" destOrd="0" presId="urn:microsoft.com/office/officeart/2005/8/layout/vList2"/>
    <dgm:cxn modelId="{20235E9D-8CB4-402B-9351-A76B51F08808}" srcId="{184AB6EB-361F-41A5-991C-F903B07CC2AC}" destId="{C2C7465E-74C4-4F5E-8267-516D552D9909}" srcOrd="1" destOrd="0" parTransId="{2EDF6602-C0BC-49D5-8F86-59ED24FF51B9}" sibTransId="{98B57BB3-AD15-4FF8-9AF1-C97F3699615D}"/>
    <dgm:cxn modelId="{EB79CBBE-6E4D-4312-83E1-40BFB27336D4}" srcId="{184AB6EB-361F-41A5-991C-F903B07CC2AC}" destId="{8E35EE79-5D93-4FD3-8D19-29C74D3C0BE5}" srcOrd="6" destOrd="0" parTransId="{8FA87425-B683-4047-AD2A-1E4F896274DE}" sibTransId="{3E872F9A-D2FA-4BB3-AF15-168003155A3F}"/>
    <dgm:cxn modelId="{241766D8-5154-457F-800C-2B5BE0661125}" type="presOf" srcId="{8E35EE79-5D93-4FD3-8D19-29C74D3C0BE5}" destId="{9E52F3A5-8FDE-42DB-83EB-9BAC01880784}" srcOrd="0" destOrd="0" presId="urn:microsoft.com/office/officeart/2005/8/layout/vList2"/>
    <dgm:cxn modelId="{04608BDE-082D-424B-BBAD-40B964FA1D15}" srcId="{184AB6EB-361F-41A5-991C-F903B07CC2AC}" destId="{3FC2081B-5D8D-4894-BF86-9D5CABBDCEA2}" srcOrd="4" destOrd="0" parTransId="{7A28C1E2-E6A7-421E-A21C-965E33C5B49A}" sibTransId="{ADBA881B-7344-4057-933F-2B97212ACD1F}"/>
    <dgm:cxn modelId="{5455DFE2-C7AA-415A-9BA6-5D9486C0B6EF}" type="presOf" srcId="{184AB6EB-361F-41A5-991C-F903B07CC2AC}" destId="{07505678-1FC7-450B-8E67-5FD5AECAA89C}" srcOrd="0" destOrd="0" presId="urn:microsoft.com/office/officeart/2005/8/layout/vList2"/>
    <dgm:cxn modelId="{E89C43E8-A78E-431C-BF3F-5391B8518042}" type="presOf" srcId="{C2C7465E-74C4-4F5E-8267-516D552D9909}" destId="{AFF4F19C-149D-45E2-B16B-02CD8F51DBC0}" srcOrd="0" destOrd="0" presId="urn:microsoft.com/office/officeart/2005/8/layout/vList2"/>
    <dgm:cxn modelId="{5A2C17E9-78F0-4F21-8073-D7B47764EF0F}" type="presOf" srcId="{D26DC1F2-699A-4067-8963-EE509502C604}" destId="{DCB21FE9-0DA4-4AE7-9EB7-7CE614533098}" srcOrd="0" destOrd="0" presId="urn:microsoft.com/office/officeart/2005/8/layout/vList2"/>
    <dgm:cxn modelId="{670732D6-6CA7-4E9C-9261-CC58543F441A}" type="presParOf" srcId="{07505678-1FC7-450B-8E67-5FD5AECAA89C}" destId="{019DB9BF-B36E-465A-9806-47E99EEDA4EE}" srcOrd="0" destOrd="0" presId="urn:microsoft.com/office/officeart/2005/8/layout/vList2"/>
    <dgm:cxn modelId="{BE6312B0-842D-4786-ABDD-46BCE649F2C3}" type="presParOf" srcId="{07505678-1FC7-450B-8E67-5FD5AECAA89C}" destId="{D84B0531-9C4E-42BA-BFA5-A63973D1FA60}" srcOrd="1" destOrd="0" presId="urn:microsoft.com/office/officeart/2005/8/layout/vList2"/>
    <dgm:cxn modelId="{F656767A-95E2-436D-B312-269A69669790}" type="presParOf" srcId="{07505678-1FC7-450B-8E67-5FD5AECAA89C}" destId="{AFF4F19C-149D-45E2-B16B-02CD8F51DBC0}" srcOrd="2" destOrd="0" presId="urn:microsoft.com/office/officeart/2005/8/layout/vList2"/>
    <dgm:cxn modelId="{BE1775B5-48D3-4C49-A22B-4E904CA8D335}" type="presParOf" srcId="{07505678-1FC7-450B-8E67-5FD5AECAA89C}" destId="{F65B04AC-17B0-4BEA-91B4-489AEC9831D8}" srcOrd="3" destOrd="0" presId="urn:microsoft.com/office/officeart/2005/8/layout/vList2"/>
    <dgm:cxn modelId="{56B25691-42C7-444C-A6B3-18253AC506BE}" type="presParOf" srcId="{07505678-1FC7-450B-8E67-5FD5AECAA89C}" destId="{9BC69DED-8AB2-481B-AE40-78CF10D59599}" srcOrd="4" destOrd="0" presId="urn:microsoft.com/office/officeart/2005/8/layout/vList2"/>
    <dgm:cxn modelId="{AEB36FC7-9AD2-4B95-A192-E6D599B61EC4}" type="presParOf" srcId="{07505678-1FC7-450B-8E67-5FD5AECAA89C}" destId="{771A0BD9-E0F6-4E66-B6A6-2D8044B1DEBD}" srcOrd="5" destOrd="0" presId="urn:microsoft.com/office/officeart/2005/8/layout/vList2"/>
    <dgm:cxn modelId="{CD2B0010-C85E-4DAA-ABC2-DBD72124063F}" type="presParOf" srcId="{07505678-1FC7-450B-8E67-5FD5AECAA89C}" destId="{B423BCBA-A1A7-4271-90C7-1A266282B324}" srcOrd="6" destOrd="0" presId="urn:microsoft.com/office/officeart/2005/8/layout/vList2"/>
    <dgm:cxn modelId="{FCDD1572-3D68-4C5A-B218-D53C46CB4953}" type="presParOf" srcId="{07505678-1FC7-450B-8E67-5FD5AECAA89C}" destId="{BD5A4C9A-748B-4180-9269-6D2C7653858A}" srcOrd="7" destOrd="0" presId="urn:microsoft.com/office/officeart/2005/8/layout/vList2"/>
    <dgm:cxn modelId="{B77DF535-553D-4A58-BC4D-32CC1C068C06}" type="presParOf" srcId="{07505678-1FC7-450B-8E67-5FD5AECAA89C}" destId="{F79B56E0-7143-4FE0-BCA4-61A13EF9C42B}" srcOrd="8" destOrd="0" presId="urn:microsoft.com/office/officeart/2005/8/layout/vList2"/>
    <dgm:cxn modelId="{36D051FE-03C9-46F1-993F-94A9691A014E}" type="presParOf" srcId="{07505678-1FC7-450B-8E67-5FD5AECAA89C}" destId="{38599D91-867D-4F34-9AB6-8B9D5CE6FBF3}" srcOrd="9" destOrd="0" presId="urn:microsoft.com/office/officeart/2005/8/layout/vList2"/>
    <dgm:cxn modelId="{2E6B23C4-27CB-4AB4-903C-DD0B6DE9740F}" type="presParOf" srcId="{07505678-1FC7-450B-8E67-5FD5AECAA89C}" destId="{DCB21FE9-0DA4-4AE7-9EB7-7CE614533098}" srcOrd="10" destOrd="0" presId="urn:microsoft.com/office/officeart/2005/8/layout/vList2"/>
    <dgm:cxn modelId="{C1E55E2E-6EB4-40F8-AE58-5001DA3D0498}" type="presParOf" srcId="{07505678-1FC7-450B-8E67-5FD5AECAA89C}" destId="{895E1EB6-6279-4DB1-B477-8609FCD00123}" srcOrd="11" destOrd="0" presId="urn:microsoft.com/office/officeart/2005/8/layout/vList2"/>
    <dgm:cxn modelId="{48AD8663-EE34-4989-BD3C-A25808ECF42C}" type="presParOf" srcId="{07505678-1FC7-450B-8E67-5FD5AECAA89C}" destId="{9E52F3A5-8FDE-42DB-83EB-9BAC01880784}"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BA331E-9FD2-49CF-819C-1F8EED9AB985}" type="doc">
      <dgm:prSet loTypeId="urn:microsoft.com/office/officeart/2016/7/layout/LinearArrowProcessNumbered" loCatId="process" qsTypeId="urn:microsoft.com/office/officeart/2005/8/quickstyle/simple1" qsCatId="simple" csTypeId="urn:microsoft.com/office/officeart/2005/8/colors/colorful5" csCatId="colorful"/>
      <dgm:spPr/>
      <dgm:t>
        <a:bodyPr/>
        <a:lstStyle/>
        <a:p>
          <a:endParaRPr lang="en-US"/>
        </a:p>
      </dgm:t>
    </dgm:pt>
    <dgm:pt modelId="{0B5C2244-1239-447F-954B-A79906D34A98}">
      <dgm:prSet/>
      <dgm:spPr/>
      <dgm:t>
        <a:bodyPr/>
        <a:lstStyle/>
        <a:p>
          <a:r>
            <a:rPr lang="en-GB"/>
            <a:t>If the magistrates believe the case is </a:t>
          </a:r>
          <a:r>
            <a:rPr lang="en-GB" u="sng"/>
            <a:t>not</a:t>
          </a:r>
          <a:r>
            <a:rPr lang="en-GB"/>
            <a:t> suitable for summary trial, they will send the case to the Crown Court (</a:t>
          </a:r>
          <a:r>
            <a:rPr lang="en-GB">
              <a:hlinkClick xmlns:r="http://schemas.openxmlformats.org/officeDocument/2006/relationships" r:id="rId1"/>
            </a:rPr>
            <a:t>s21 MCA</a:t>
          </a:r>
          <a:r>
            <a:rPr lang="en-GB"/>
            <a:t>/</a:t>
          </a:r>
          <a:r>
            <a:rPr lang="en-GB">
              <a:hlinkClick xmlns:r="http://schemas.openxmlformats.org/officeDocument/2006/relationships" r:id="rId2"/>
            </a:rPr>
            <a:t>s51 CDA</a:t>
          </a:r>
          <a:r>
            <a:rPr lang="en-GB"/>
            <a:t>).</a:t>
          </a:r>
          <a:endParaRPr lang="en-US"/>
        </a:p>
      </dgm:t>
    </dgm:pt>
    <dgm:pt modelId="{8511C207-C798-451C-934B-13CEF7D8DEF4}" type="parTrans" cxnId="{236BB604-4E91-466A-8188-E7058BFC2070}">
      <dgm:prSet/>
      <dgm:spPr/>
      <dgm:t>
        <a:bodyPr/>
        <a:lstStyle/>
        <a:p>
          <a:endParaRPr lang="en-US"/>
        </a:p>
      </dgm:t>
    </dgm:pt>
    <dgm:pt modelId="{3E02D2F9-FFA2-453E-ACD6-5CC4A1FC8CFF}" type="sibTrans" cxnId="{236BB604-4E91-466A-8188-E7058BFC2070}">
      <dgm:prSet phldrT="1" phldr="0"/>
      <dgm:spPr/>
      <dgm:t>
        <a:bodyPr/>
        <a:lstStyle/>
        <a:p>
          <a:r>
            <a:rPr lang="en-US"/>
            <a:t>1</a:t>
          </a:r>
        </a:p>
      </dgm:t>
    </dgm:pt>
    <dgm:pt modelId="{73990909-2F9D-4E7D-B25D-C748A753F3BF}">
      <dgm:prSet/>
      <dgm:spPr/>
      <dgm:t>
        <a:bodyPr/>
        <a:lstStyle/>
        <a:p>
          <a:r>
            <a:rPr lang="en-GB"/>
            <a:t>If the magistrates decide that the case is suitable for summary trial the procedure in </a:t>
          </a:r>
          <a:r>
            <a:rPr lang="en-GB">
              <a:hlinkClick xmlns:r="http://schemas.openxmlformats.org/officeDocument/2006/relationships" r:id="rId3"/>
            </a:rPr>
            <a:t>s20 MCA </a:t>
          </a:r>
          <a:r>
            <a:rPr lang="en-GB"/>
            <a:t>is followed.</a:t>
          </a:r>
          <a:endParaRPr lang="en-US"/>
        </a:p>
      </dgm:t>
    </dgm:pt>
    <dgm:pt modelId="{D020DF61-A685-4217-92DA-54A52580ED76}" type="parTrans" cxnId="{C374C93C-CDF1-46DF-80F1-B28BEFFD0A59}">
      <dgm:prSet/>
      <dgm:spPr/>
      <dgm:t>
        <a:bodyPr/>
        <a:lstStyle/>
        <a:p>
          <a:endParaRPr lang="en-US"/>
        </a:p>
      </dgm:t>
    </dgm:pt>
    <dgm:pt modelId="{5A462C69-4AC0-498C-8B97-838F8B189755}" type="sibTrans" cxnId="{C374C93C-CDF1-46DF-80F1-B28BEFFD0A59}">
      <dgm:prSet phldrT="2" phldr="0"/>
      <dgm:spPr/>
      <dgm:t>
        <a:bodyPr/>
        <a:lstStyle/>
        <a:p>
          <a:r>
            <a:rPr lang="en-US"/>
            <a:t>2</a:t>
          </a:r>
        </a:p>
      </dgm:t>
    </dgm:pt>
    <dgm:pt modelId="{9908AF05-967B-4CCE-9881-54505EC7B5A2}">
      <dgm:prSet/>
      <dgm:spPr/>
      <dgm:t>
        <a:bodyPr/>
        <a:lstStyle/>
        <a:p>
          <a:r>
            <a:rPr lang="en-GB"/>
            <a:t>The defendant </a:t>
          </a:r>
          <a:r>
            <a:rPr lang="en-GB" u="sng"/>
            <a:t>may </a:t>
          </a:r>
          <a:r>
            <a:rPr lang="en-GB"/>
            <a:t>ask for and the court </a:t>
          </a:r>
          <a:r>
            <a:rPr lang="en-GB" u="sng"/>
            <a:t>may</a:t>
          </a:r>
          <a:r>
            <a:rPr lang="en-GB"/>
            <a:t> give an indication of sentence and in the light if that indication the defendant may change their indication of plea.</a:t>
          </a:r>
          <a:endParaRPr lang="en-US"/>
        </a:p>
      </dgm:t>
    </dgm:pt>
    <dgm:pt modelId="{7BD372A3-948B-46DA-A406-A14C7924033F}" type="parTrans" cxnId="{08C51F52-9499-496D-BBDA-F76CB16A6278}">
      <dgm:prSet/>
      <dgm:spPr/>
      <dgm:t>
        <a:bodyPr/>
        <a:lstStyle/>
        <a:p>
          <a:endParaRPr lang="en-US"/>
        </a:p>
      </dgm:t>
    </dgm:pt>
    <dgm:pt modelId="{C2B51D43-CBFD-436C-9AFE-295237D7D8BD}" type="sibTrans" cxnId="{08C51F52-9499-496D-BBDA-F76CB16A6278}">
      <dgm:prSet phldrT="3" phldr="0"/>
      <dgm:spPr/>
      <dgm:t>
        <a:bodyPr/>
        <a:lstStyle/>
        <a:p>
          <a:r>
            <a:rPr lang="en-US"/>
            <a:t>3</a:t>
          </a:r>
        </a:p>
      </dgm:t>
    </dgm:pt>
    <dgm:pt modelId="{6E6E7942-79B2-4A05-91A7-0603C8E7C021}">
      <dgm:prSet/>
      <dgm:spPr/>
      <dgm:t>
        <a:bodyPr/>
        <a:lstStyle/>
        <a:p>
          <a:r>
            <a:rPr lang="en-GB"/>
            <a:t>If the indication of plea is not changed the defendant is asked if he consents to summary trial or whether he elects trial by jury</a:t>
          </a:r>
          <a:endParaRPr lang="en-US"/>
        </a:p>
      </dgm:t>
    </dgm:pt>
    <dgm:pt modelId="{AAB7799D-8634-4D3B-9199-CFC30125A7D7}" type="parTrans" cxnId="{FCD0C9AA-E853-4E28-988E-6677B17D266B}">
      <dgm:prSet/>
      <dgm:spPr/>
      <dgm:t>
        <a:bodyPr/>
        <a:lstStyle/>
        <a:p>
          <a:endParaRPr lang="en-US"/>
        </a:p>
      </dgm:t>
    </dgm:pt>
    <dgm:pt modelId="{F1313D70-03BA-4D51-B413-D59BBB0F4515}" type="sibTrans" cxnId="{FCD0C9AA-E853-4E28-988E-6677B17D266B}">
      <dgm:prSet phldrT="4" phldr="0"/>
      <dgm:spPr/>
      <dgm:t>
        <a:bodyPr/>
        <a:lstStyle/>
        <a:p>
          <a:r>
            <a:rPr lang="en-US"/>
            <a:t>4</a:t>
          </a:r>
        </a:p>
      </dgm:t>
    </dgm:pt>
    <dgm:pt modelId="{37B59BB9-91A1-4DD2-B7D3-0E6C68CDB458}">
      <dgm:prSet/>
      <dgm:spPr/>
      <dgm:t>
        <a:bodyPr/>
        <a:lstStyle/>
        <a:p>
          <a:r>
            <a:rPr lang="en-GB"/>
            <a:t>If he consents to summary trial case adjourn for trial.</a:t>
          </a:r>
          <a:endParaRPr lang="en-US"/>
        </a:p>
      </dgm:t>
    </dgm:pt>
    <dgm:pt modelId="{5290D6F0-E6A5-44AB-83D2-31E7B6D4EE16}" type="parTrans" cxnId="{697D9986-2327-4116-8B55-5782BE997E52}">
      <dgm:prSet/>
      <dgm:spPr/>
      <dgm:t>
        <a:bodyPr/>
        <a:lstStyle/>
        <a:p>
          <a:endParaRPr lang="en-US"/>
        </a:p>
      </dgm:t>
    </dgm:pt>
    <dgm:pt modelId="{690A3EA5-D943-4D7F-9031-9EC63F8047C5}" type="sibTrans" cxnId="{697D9986-2327-4116-8B55-5782BE997E52}">
      <dgm:prSet phldrT="5" phldr="0"/>
      <dgm:spPr/>
      <dgm:t>
        <a:bodyPr/>
        <a:lstStyle/>
        <a:p>
          <a:r>
            <a:rPr lang="en-US"/>
            <a:t>5</a:t>
          </a:r>
        </a:p>
      </dgm:t>
    </dgm:pt>
    <dgm:pt modelId="{8F3C3BAD-7699-4F79-9580-317633A15D89}">
      <dgm:prSet/>
      <dgm:spPr/>
      <dgm:t>
        <a:bodyPr/>
        <a:lstStyle/>
        <a:p>
          <a:r>
            <a:rPr lang="en-GB"/>
            <a:t>If elects the case is sent to Crown Court pursuant to s51.</a:t>
          </a:r>
          <a:endParaRPr lang="en-US"/>
        </a:p>
      </dgm:t>
    </dgm:pt>
    <dgm:pt modelId="{EF07CC27-2361-4E36-A701-47D7374BDB82}" type="parTrans" cxnId="{74B4FAEC-230D-4569-9362-91776C7CFC37}">
      <dgm:prSet/>
      <dgm:spPr/>
      <dgm:t>
        <a:bodyPr/>
        <a:lstStyle/>
        <a:p>
          <a:endParaRPr lang="en-US"/>
        </a:p>
      </dgm:t>
    </dgm:pt>
    <dgm:pt modelId="{31DB8FC9-3011-4947-B256-191A7B9479AF}" type="sibTrans" cxnId="{74B4FAEC-230D-4569-9362-91776C7CFC37}">
      <dgm:prSet phldrT="6" phldr="0"/>
      <dgm:spPr/>
      <dgm:t>
        <a:bodyPr/>
        <a:lstStyle/>
        <a:p>
          <a:r>
            <a:rPr lang="en-US"/>
            <a:t>6</a:t>
          </a:r>
        </a:p>
      </dgm:t>
    </dgm:pt>
    <dgm:pt modelId="{84117338-5662-4EB4-A452-FADD510D0650}" type="pres">
      <dgm:prSet presAssocID="{4BBA331E-9FD2-49CF-819C-1F8EED9AB985}" presName="linearFlow" presStyleCnt="0">
        <dgm:presLayoutVars>
          <dgm:dir/>
          <dgm:animLvl val="lvl"/>
          <dgm:resizeHandles val="exact"/>
        </dgm:presLayoutVars>
      </dgm:prSet>
      <dgm:spPr/>
    </dgm:pt>
    <dgm:pt modelId="{6DFB4106-9A46-4715-BBC8-A3DF7FE6CB53}" type="pres">
      <dgm:prSet presAssocID="{0B5C2244-1239-447F-954B-A79906D34A98}" presName="compositeNode" presStyleCnt="0"/>
      <dgm:spPr/>
    </dgm:pt>
    <dgm:pt modelId="{3F07A29B-4B16-4635-9500-E7ED2683B070}" type="pres">
      <dgm:prSet presAssocID="{0B5C2244-1239-447F-954B-A79906D34A98}" presName="parTx" presStyleLbl="node1" presStyleIdx="0" presStyleCnt="0">
        <dgm:presLayoutVars>
          <dgm:chMax val="0"/>
          <dgm:chPref val="0"/>
          <dgm:bulletEnabled val="1"/>
        </dgm:presLayoutVars>
      </dgm:prSet>
      <dgm:spPr/>
    </dgm:pt>
    <dgm:pt modelId="{C2F62A24-E0C6-4028-A91C-33C7F9EDB356}" type="pres">
      <dgm:prSet presAssocID="{0B5C2244-1239-447F-954B-A79906D34A98}" presName="parSh" presStyleCnt="0"/>
      <dgm:spPr/>
    </dgm:pt>
    <dgm:pt modelId="{A9F01B87-131A-4E9A-9CE1-B781C4CFAC2A}" type="pres">
      <dgm:prSet presAssocID="{0B5C2244-1239-447F-954B-A79906D34A98}" presName="lineNode" presStyleLbl="alignAccFollowNode1" presStyleIdx="0" presStyleCnt="18"/>
      <dgm:spPr/>
    </dgm:pt>
    <dgm:pt modelId="{918D020D-DC06-4D8F-BE60-D18730837FC4}" type="pres">
      <dgm:prSet presAssocID="{0B5C2244-1239-447F-954B-A79906D34A98}" presName="lineArrowNode" presStyleLbl="alignAccFollowNode1" presStyleIdx="1" presStyleCnt="18"/>
      <dgm:spPr/>
    </dgm:pt>
    <dgm:pt modelId="{130E1300-7792-4FAA-8962-FEE1A642AE49}" type="pres">
      <dgm:prSet presAssocID="{3E02D2F9-FFA2-453E-ACD6-5CC4A1FC8CFF}" presName="sibTransNodeCircle" presStyleLbl="alignNode1" presStyleIdx="0" presStyleCnt="6">
        <dgm:presLayoutVars>
          <dgm:chMax val="0"/>
          <dgm:bulletEnabled/>
        </dgm:presLayoutVars>
      </dgm:prSet>
      <dgm:spPr/>
    </dgm:pt>
    <dgm:pt modelId="{25033B93-15B2-40B8-9814-A6E143F6FB39}" type="pres">
      <dgm:prSet presAssocID="{3E02D2F9-FFA2-453E-ACD6-5CC4A1FC8CFF}" presName="spacerBetweenCircleAndCallout" presStyleCnt="0">
        <dgm:presLayoutVars/>
      </dgm:prSet>
      <dgm:spPr/>
    </dgm:pt>
    <dgm:pt modelId="{36DC229A-5DAA-4730-AF09-8A95AF97042A}" type="pres">
      <dgm:prSet presAssocID="{0B5C2244-1239-447F-954B-A79906D34A98}" presName="nodeText" presStyleLbl="alignAccFollowNode1" presStyleIdx="2" presStyleCnt="18">
        <dgm:presLayoutVars>
          <dgm:bulletEnabled val="1"/>
        </dgm:presLayoutVars>
      </dgm:prSet>
      <dgm:spPr/>
    </dgm:pt>
    <dgm:pt modelId="{6460E19D-B90E-4079-B96C-4EDDE72AE3B7}" type="pres">
      <dgm:prSet presAssocID="{3E02D2F9-FFA2-453E-ACD6-5CC4A1FC8CFF}" presName="sibTransComposite" presStyleCnt="0"/>
      <dgm:spPr/>
    </dgm:pt>
    <dgm:pt modelId="{9128C651-52D7-4300-A54C-0EC7375E8BE5}" type="pres">
      <dgm:prSet presAssocID="{73990909-2F9D-4E7D-B25D-C748A753F3BF}" presName="compositeNode" presStyleCnt="0"/>
      <dgm:spPr/>
    </dgm:pt>
    <dgm:pt modelId="{FFF9A82E-2838-48A5-BF07-FCF5AAD2F6C9}" type="pres">
      <dgm:prSet presAssocID="{73990909-2F9D-4E7D-B25D-C748A753F3BF}" presName="parTx" presStyleLbl="node1" presStyleIdx="0" presStyleCnt="0">
        <dgm:presLayoutVars>
          <dgm:chMax val="0"/>
          <dgm:chPref val="0"/>
          <dgm:bulletEnabled val="1"/>
        </dgm:presLayoutVars>
      </dgm:prSet>
      <dgm:spPr/>
    </dgm:pt>
    <dgm:pt modelId="{62A784FC-E9B9-4837-B1C5-0B051F1E0EBE}" type="pres">
      <dgm:prSet presAssocID="{73990909-2F9D-4E7D-B25D-C748A753F3BF}" presName="parSh" presStyleCnt="0"/>
      <dgm:spPr/>
    </dgm:pt>
    <dgm:pt modelId="{121B1A0B-1226-4902-AA3E-A82B5B291151}" type="pres">
      <dgm:prSet presAssocID="{73990909-2F9D-4E7D-B25D-C748A753F3BF}" presName="lineNode" presStyleLbl="alignAccFollowNode1" presStyleIdx="3" presStyleCnt="18"/>
      <dgm:spPr/>
    </dgm:pt>
    <dgm:pt modelId="{3746D9D2-7949-4140-80D3-C0EDFF28434B}" type="pres">
      <dgm:prSet presAssocID="{73990909-2F9D-4E7D-B25D-C748A753F3BF}" presName="lineArrowNode" presStyleLbl="alignAccFollowNode1" presStyleIdx="4" presStyleCnt="18"/>
      <dgm:spPr/>
    </dgm:pt>
    <dgm:pt modelId="{29C64DA4-2076-41A8-9D50-447F6CD640AC}" type="pres">
      <dgm:prSet presAssocID="{5A462C69-4AC0-498C-8B97-838F8B189755}" presName="sibTransNodeCircle" presStyleLbl="alignNode1" presStyleIdx="1" presStyleCnt="6">
        <dgm:presLayoutVars>
          <dgm:chMax val="0"/>
          <dgm:bulletEnabled/>
        </dgm:presLayoutVars>
      </dgm:prSet>
      <dgm:spPr/>
    </dgm:pt>
    <dgm:pt modelId="{7D665516-5506-40E2-8350-46EB739F5481}" type="pres">
      <dgm:prSet presAssocID="{5A462C69-4AC0-498C-8B97-838F8B189755}" presName="spacerBetweenCircleAndCallout" presStyleCnt="0">
        <dgm:presLayoutVars/>
      </dgm:prSet>
      <dgm:spPr/>
    </dgm:pt>
    <dgm:pt modelId="{5B2CDA1C-94FA-44D4-BAE4-B2DCF7B55A08}" type="pres">
      <dgm:prSet presAssocID="{73990909-2F9D-4E7D-B25D-C748A753F3BF}" presName="nodeText" presStyleLbl="alignAccFollowNode1" presStyleIdx="5" presStyleCnt="18">
        <dgm:presLayoutVars>
          <dgm:bulletEnabled val="1"/>
        </dgm:presLayoutVars>
      </dgm:prSet>
      <dgm:spPr/>
    </dgm:pt>
    <dgm:pt modelId="{38094161-BFE1-4761-90A3-CAFFA32C3F84}" type="pres">
      <dgm:prSet presAssocID="{5A462C69-4AC0-498C-8B97-838F8B189755}" presName="sibTransComposite" presStyleCnt="0"/>
      <dgm:spPr/>
    </dgm:pt>
    <dgm:pt modelId="{2C5F4005-2F0B-4F25-B947-827EDB05A0CE}" type="pres">
      <dgm:prSet presAssocID="{9908AF05-967B-4CCE-9881-54505EC7B5A2}" presName="compositeNode" presStyleCnt="0"/>
      <dgm:spPr/>
    </dgm:pt>
    <dgm:pt modelId="{0866F550-FA0B-4E09-92D5-7217A2A0840F}" type="pres">
      <dgm:prSet presAssocID="{9908AF05-967B-4CCE-9881-54505EC7B5A2}" presName="parTx" presStyleLbl="node1" presStyleIdx="0" presStyleCnt="0">
        <dgm:presLayoutVars>
          <dgm:chMax val="0"/>
          <dgm:chPref val="0"/>
          <dgm:bulletEnabled val="1"/>
        </dgm:presLayoutVars>
      </dgm:prSet>
      <dgm:spPr/>
    </dgm:pt>
    <dgm:pt modelId="{1DF12624-FAD1-417B-9861-54572A7995B1}" type="pres">
      <dgm:prSet presAssocID="{9908AF05-967B-4CCE-9881-54505EC7B5A2}" presName="parSh" presStyleCnt="0"/>
      <dgm:spPr/>
    </dgm:pt>
    <dgm:pt modelId="{EF841573-6D7F-4093-B5B3-52C55D220075}" type="pres">
      <dgm:prSet presAssocID="{9908AF05-967B-4CCE-9881-54505EC7B5A2}" presName="lineNode" presStyleLbl="alignAccFollowNode1" presStyleIdx="6" presStyleCnt="18"/>
      <dgm:spPr/>
    </dgm:pt>
    <dgm:pt modelId="{1928A732-C89C-4831-AC99-684ED043523F}" type="pres">
      <dgm:prSet presAssocID="{9908AF05-967B-4CCE-9881-54505EC7B5A2}" presName="lineArrowNode" presStyleLbl="alignAccFollowNode1" presStyleIdx="7" presStyleCnt="18"/>
      <dgm:spPr/>
    </dgm:pt>
    <dgm:pt modelId="{B2026CAE-4954-49AE-B755-34EC9453512C}" type="pres">
      <dgm:prSet presAssocID="{C2B51D43-CBFD-436C-9AFE-295237D7D8BD}" presName="sibTransNodeCircle" presStyleLbl="alignNode1" presStyleIdx="2" presStyleCnt="6">
        <dgm:presLayoutVars>
          <dgm:chMax val="0"/>
          <dgm:bulletEnabled/>
        </dgm:presLayoutVars>
      </dgm:prSet>
      <dgm:spPr/>
    </dgm:pt>
    <dgm:pt modelId="{9FBD8AB5-AD95-4A1C-9A2F-5400E6229A5E}" type="pres">
      <dgm:prSet presAssocID="{C2B51D43-CBFD-436C-9AFE-295237D7D8BD}" presName="spacerBetweenCircleAndCallout" presStyleCnt="0">
        <dgm:presLayoutVars/>
      </dgm:prSet>
      <dgm:spPr/>
    </dgm:pt>
    <dgm:pt modelId="{2A1AF4A4-6107-4DBD-8A2D-F66EA3E6E13F}" type="pres">
      <dgm:prSet presAssocID="{9908AF05-967B-4CCE-9881-54505EC7B5A2}" presName="nodeText" presStyleLbl="alignAccFollowNode1" presStyleIdx="8" presStyleCnt="18">
        <dgm:presLayoutVars>
          <dgm:bulletEnabled val="1"/>
        </dgm:presLayoutVars>
      </dgm:prSet>
      <dgm:spPr/>
    </dgm:pt>
    <dgm:pt modelId="{EF4A93FA-B799-40B4-B787-A36AC817803F}" type="pres">
      <dgm:prSet presAssocID="{C2B51D43-CBFD-436C-9AFE-295237D7D8BD}" presName="sibTransComposite" presStyleCnt="0"/>
      <dgm:spPr/>
    </dgm:pt>
    <dgm:pt modelId="{8ED96E02-B74F-4FA2-AF51-F5B5A924FA29}" type="pres">
      <dgm:prSet presAssocID="{6E6E7942-79B2-4A05-91A7-0603C8E7C021}" presName="compositeNode" presStyleCnt="0"/>
      <dgm:spPr/>
    </dgm:pt>
    <dgm:pt modelId="{D2502165-D846-451F-BAF9-4C1776944F7C}" type="pres">
      <dgm:prSet presAssocID="{6E6E7942-79B2-4A05-91A7-0603C8E7C021}" presName="parTx" presStyleLbl="node1" presStyleIdx="0" presStyleCnt="0">
        <dgm:presLayoutVars>
          <dgm:chMax val="0"/>
          <dgm:chPref val="0"/>
          <dgm:bulletEnabled val="1"/>
        </dgm:presLayoutVars>
      </dgm:prSet>
      <dgm:spPr/>
    </dgm:pt>
    <dgm:pt modelId="{BC9AB527-0F43-4E7B-A692-E1067C8068F5}" type="pres">
      <dgm:prSet presAssocID="{6E6E7942-79B2-4A05-91A7-0603C8E7C021}" presName="parSh" presStyleCnt="0"/>
      <dgm:spPr/>
    </dgm:pt>
    <dgm:pt modelId="{47BB408C-B5D4-4D82-B87A-0A22340E36A1}" type="pres">
      <dgm:prSet presAssocID="{6E6E7942-79B2-4A05-91A7-0603C8E7C021}" presName="lineNode" presStyleLbl="alignAccFollowNode1" presStyleIdx="9" presStyleCnt="18"/>
      <dgm:spPr/>
    </dgm:pt>
    <dgm:pt modelId="{17ADB957-D958-4CCF-AB2E-EAA36407436B}" type="pres">
      <dgm:prSet presAssocID="{6E6E7942-79B2-4A05-91A7-0603C8E7C021}" presName="lineArrowNode" presStyleLbl="alignAccFollowNode1" presStyleIdx="10" presStyleCnt="18"/>
      <dgm:spPr/>
    </dgm:pt>
    <dgm:pt modelId="{9D60BEB7-006F-4498-B13F-1454D265940E}" type="pres">
      <dgm:prSet presAssocID="{F1313D70-03BA-4D51-B413-D59BBB0F4515}" presName="sibTransNodeCircle" presStyleLbl="alignNode1" presStyleIdx="3" presStyleCnt="6">
        <dgm:presLayoutVars>
          <dgm:chMax val="0"/>
          <dgm:bulletEnabled/>
        </dgm:presLayoutVars>
      </dgm:prSet>
      <dgm:spPr/>
    </dgm:pt>
    <dgm:pt modelId="{CF4A0EAC-6E4C-4ABD-9468-F16881BE7CF6}" type="pres">
      <dgm:prSet presAssocID="{F1313D70-03BA-4D51-B413-D59BBB0F4515}" presName="spacerBetweenCircleAndCallout" presStyleCnt="0">
        <dgm:presLayoutVars/>
      </dgm:prSet>
      <dgm:spPr/>
    </dgm:pt>
    <dgm:pt modelId="{CEEB6EEB-E731-4AC8-B1BC-A253E223FF70}" type="pres">
      <dgm:prSet presAssocID="{6E6E7942-79B2-4A05-91A7-0603C8E7C021}" presName="nodeText" presStyleLbl="alignAccFollowNode1" presStyleIdx="11" presStyleCnt="18">
        <dgm:presLayoutVars>
          <dgm:bulletEnabled val="1"/>
        </dgm:presLayoutVars>
      </dgm:prSet>
      <dgm:spPr/>
    </dgm:pt>
    <dgm:pt modelId="{8CEDA148-4FD9-4CAB-A369-121B2B055FB5}" type="pres">
      <dgm:prSet presAssocID="{F1313D70-03BA-4D51-B413-D59BBB0F4515}" presName="sibTransComposite" presStyleCnt="0"/>
      <dgm:spPr/>
    </dgm:pt>
    <dgm:pt modelId="{2858422F-3304-44C0-AE99-51D3FD38CD5A}" type="pres">
      <dgm:prSet presAssocID="{37B59BB9-91A1-4DD2-B7D3-0E6C68CDB458}" presName="compositeNode" presStyleCnt="0"/>
      <dgm:spPr/>
    </dgm:pt>
    <dgm:pt modelId="{43AE6BC0-743B-4601-92B8-49034CFF72D5}" type="pres">
      <dgm:prSet presAssocID="{37B59BB9-91A1-4DD2-B7D3-0E6C68CDB458}" presName="parTx" presStyleLbl="node1" presStyleIdx="0" presStyleCnt="0">
        <dgm:presLayoutVars>
          <dgm:chMax val="0"/>
          <dgm:chPref val="0"/>
          <dgm:bulletEnabled val="1"/>
        </dgm:presLayoutVars>
      </dgm:prSet>
      <dgm:spPr/>
    </dgm:pt>
    <dgm:pt modelId="{26B996B0-2C6F-4697-9712-8863AC536DD9}" type="pres">
      <dgm:prSet presAssocID="{37B59BB9-91A1-4DD2-B7D3-0E6C68CDB458}" presName="parSh" presStyleCnt="0"/>
      <dgm:spPr/>
    </dgm:pt>
    <dgm:pt modelId="{E6EEAB67-A483-4C28-9BD2-0640CF490BB2}" type="pres">
      <dgm:prSet presAssocID="{37B59BB9-91A1-4DD2-B7D3-0E6C68CDB458}" presName="lineNode" presStyleLbl="alignAccFollowNode1" presStyleIdx="12" presStyleCnt="18"/>
      <dgm:spPr/>
    </dgm:pt>
    <dgm:pt modelId="{C0AEDBA1-C71C-484D-8AC3-C0C24F32F727}" type="pres">
      <dgm:prSet presAssocID="{37B59BB9-91A1-4DD2-B7D3-0E6C68CDB458}" presName="lineArrowNode" presStyleLbl="alignAccFollowNode1" presStyleIdx="13" presStyleCnt="18"/>
      <dgm:spPr/>
    </dgm:pt>
    <dgm:pt modelId="{D4B83432-1281-4964-9B04-EBD5D5480F3B}" type="pres">
      <dgm:prSet presAssocID="{690A3EA5-D943-4D7F-9031-9EC63F8047C5}" presName="sibTransNodeCircle" presStyleLbl="alignNode1" presStyleIdx="4" presStyleCnt="6">
        <dgm:presLayoutVars>
          <dgm:chMax val="0"/>
          <dgm:bulletEnabled/>
        </dgm:presLayoutVars>
      </dgm:prSet>
      <dgm:spPr/>
    </dgm:pt>
    <dgm:pt modelId="{1D4F3F8B-8465-42C3-90E7-2BC603B723AE}" type="pres">
      <dgm:prSet presAssocID="{690A3EA5-D943-4D7F-9031-9EC63F8047C5}" presName="spacerBetweenCircleAndCallout" presStyleCnt="0">
        <dgm:presLayoutVars/>
      </dgm:prSet>
      <dgm:spPr/>
    </dgm:pt>
    <dgm:pt modelId="{B4F89C28-D03F-4379-B4D3-26D000345E2E}" type="pres">
      <dgm:prSet presAssocID="{37B59BB9-91A1-4DD2-B7D3-0E6C68CDB458}" presName="nodeText" presStyleLbl="alignAccFollowNode1" presStyleIdx="14" presStyleCnt="18">
        <dgm:presLayoutVars>
          <dgm:bulletEnabled val="1"/>
        </dgm:presLayoutVars>
      </dgm:prSet>
      <dgm:spPr/>
    </dgm:pt>
    <dgm:pt modelId="{6450BE27-4BA7-4A0C-8DB0-F00D9C74AFFD}" type="pres">
      <dgm:prSet presAssocID="{690A3EA5-D943-4D7F-9031-9EC63F8047C5}" presName="sibTransComposite" presStyleCnt="0"/>
      <dgm:spPr/>
    </dgm:pt>
    <dgm:pt modelId="{3885C8FB-0193-44CC-94AE-C5C9046D49EE}" type="pres">
      <dgm:prSet presAssocID="{8F3C3BAD-7699-4F79-9580-317633A15D89}" presName="compositeNode" presStyleCnt="0"/>
      <dgm:spPr/>
    </dgm:pt>
    <dgm:pt modelId="{1CA32DF3-35D7-42CC-AAF0-9F25CAC49C8F}" type="pres">
      <dgm:prSet presAssocID="{8F3C3BAD-7699-4F79-9580-317633A15D89}" presName="parTx" presStyleLbl="node1" presStyleIdx="0" presStyleCnt="0">
        <dgm:presLayoutVars>
          <dgm:chMax val="0"/>
          <dgm:chPref val="0"/>
          <dgm:bulletEnabled val="1"/>
        </dgm:presLayoutVars>
      </dgm:prSet>
      <dgm:spPr/>
    </dgm:pt>
    <dgm:pt modelId="{1E4D34B4-ECC1-4C18-AABE-4A3E7C80F249}" type="pres">
      <dgm:prSet presAssocID="{8F3C3BAD-7699-4F79-9580-317633A15D89}" presName="parSh" presStyleCnt="0"/>
      <dgm:spPr/>
    </dgm:pt>
    <dgm:pt modelId="{062FC020-F469-40D5-926A-DBF805CBAD2B}" type="pres">
      <dgm:prSet presAssocID="{8F3C3BAD-7699-4F79-9580-317633A15D89}" presName="lineNode" presStyleLbl="alignAccFollowNode1" presStyleIdx="15" presStyleCnt="18"/>
      <dgm:spPr/>
    </dgm:pt>
    <dgm:pt modelId="{6D78F40F-9A32-4665-8054-51F57A970FB3}" type="pres">
      <dgm:prSet presAssocID="{8F3C3BAD-7699-4F79-9580-317633A15D89}" presName="lineArrowNode" presStyleLbl="alignAccFollowNode1" presStyleIdx="16" presStyleCnt="18"/>
      <dgm:spPr/>
    </dgm:pt>
    <dgm:pt modelId="{31ED9AF2-81F0-4E35-BB51-3AD550E6021F}" type="pres">
      <dgm:prSet presAssocID="{31DB8FC9-3011-4947-B256-191A7B9479AF}" presName="sibTransNodeCircle" presStyleLbl="alignNode1" presStyleIdx="5" presStyleCnt="6">
        <dgm:presLayoutVars>
          <dgm:chMax val="0"/>
          <dgm:bulletEnabled/>
        </dgm:presLayoutVars>
      </dgm:prSet>
      <dgm:spPr/>
    </dgm:pt>
    <dgm:pt modelId="{E53F3469-5EB8-47EA-BE8B-DF165C73CA99}" type="pres">
      <dgm:prSet presAssocID="{31DB8FC9-3011-4947-B256-191A7B9479AF}" presName="spacerBetweenCircleAndCallout" presStyleCnt="0">
        <dgm:presLayoutVars/>
      </dgm:prSet>
      <dgm:spPr/>
    </dgm:pt>
    <dgm:pt modelId="{03EEAE4D-E97E-44E0-AD4C-8A7C26F15D4E}" type="pres">
      <dgm:prSet presAssocID="{8F3C3BAD-7699-4F79-9580-317633A15D89}" presName="nodeText" presStyleLbl="alignAccFollowNode1" presStyleIdx="17" presStyleCnt="18">
        <dgm:presLayoutVars>
          <dgm:bulletEnabled val="1"/>
        </dgm:presLayoutVars>
      </dgm:prSet>
      <dgm:spPr/>
    </dgm:pt>
  </dgm:ptLst>
  <dgm:cxnLst>
    <dgm:cxn modelId="{BA573102-E9A7-4F8E-BC85-1DD4EA01FDBA}" type="presOf" srcId="{6E6E7942-79B2-4A05-91A7-0603C8E7C021}" destId="{CEEB6EEB-E731-4AC8-B1BC-A253E223FF70}" srcOrd="0" destOrd="0" presId="urn:microsoft.com/office/officeart/2016/7/layout/LinearArrowProcessNumbered"/>
    <dgm:cxn modelId="{236BB604-4E91-466A-8188-E7058BFC2070}" srcId="{4BBA331E-9FD2-49CF-819C-1F8EED9AB985}" destId="{0B5C2244-1239-447F-954B-A79906D34A98}" srcOrd="0" destOrd="0" parTransId="{8511C207-C798-451C-934B-13CEF7D8DEF4}" sibTransId="{3E02D2F9-FFA2-453E-ACD6-5CC4A1FC8CFF}"/>
    <dgm:cxn modelId="{C538B704-65A9-4B6F-AC21-78DB87DF4488}" type="presOf" srcId="{C2B51D43-CBFD-436C-9AFE-295237D7D8BD}" destId="{B2026CAE-4954-49AE-B755-34EC9453512C}" srcOrd="0" destOrd="0" presId="urn:microsoft.com/office/officeart/2016/7/layout/LinearArrowProcessNumbered"/>
    <dgm:cxn modelId="{B8F52E0E-7938-4557-AF1A-37F7C629F9FB}" type="presOf" srcId="{4BBA331E-9FD2-49CF-819C-1F8EED9AB985}" destId="{84117338-5662-4EB4-A452-FADD510D0650}" srcOrd="0" destOrd="0" presId="urn:microsoft.com/office/officeart/2016/7/layout/LinearArrowProcessNumbered"/>
    <dgm:cxn modelId="{FE37E61B-17E9-4721-BBC8-162666E61CC2}" type="presOf" srcId="{F1313D70-03BA-4D51-B413-D59BBB0F4515}" destId="{9D60BEB7-006F-4498-B13F-1454D265940E}" srcOrd="0" destOrd="0" presId="urn:microsoft.com/office/officeart/2016/7/layout/LinearArrowProcessNumbered"/>
    <dgm:cxn modelId="{D1DA0332-9460-487B-8BBC-2B1FA5D482C2}" type="presOf" srcId="{31DB8FC9-3011-4947-B256-191A7B9479AF}" destId="{31ED9AF2-81F0-4E35-BB51-3AD550E6021F}" srcOrd="0" destOrd="0" presId="urn:microsoft.com/office/officeart/2016/7/layout/LinearArrowProcessNumbered"/>
    <dgm:cxn modelId="{E7897533-C01D-4C0D-ACD9-2109949AE6B3}" type="presOf" srcId="{37B59BB9-91A1-4DD2-B7D3-0E6C68CDB458}" destId="{B4F89C28-D03F-4379-B4D3-26D000345E2E}" srcOrd="0" destOrd="0" presId="urn:microsoft.com/office/officeart/2016/7/layout/LinearArrowProcessNumbered"/>
    <dgm:cxn modelId="{DDB93E39-8D27-4664-A4B5-6F21D80CBB04}" type="presOf" srcId="{3E02D2F9-FFA2-453E-ACD6-5CC4A1FC8CFF}" destId="{130E1300-7792-4FAA-8962-FEE1A642AE49}" srcOrd="0" destOrd="0" presId="urn:microsoft.com/office/officeart/2016/7/layout/LinearArrowProcessNumbered"/>
    <dgm:cxn modelId="{C374C93C-CDF1-46DF-80F1-B28BEFFD0A59}" srcId="{4BBA331E-9FD2-49CF-819C-1F8EED9AB985}" destId="{73990909-2F9D-4E7D-B25D-C748A753F3BF}" srcOrd="1" destOrd="0" parTransId="{D020DF61-A685-4217-92DA-54A52580ED76}" sibTransId="{5A462C69-4AC0-498C-8B97-838F8B189755}"/>
    <dgm:cxn modelId="{BD4DDD4A-42BD-47CF-B333-27DB9B0AC754}" type="presOf" srcId="{5A462C69-4AC0-498C-8B97-838F8B189755}" destId="{29C64DA4-2076-41A8-9D50-447F6CD640AC}" srcOrd="0" destOrd="0" presId="urn:microsoft.com/office/officeart/2016/7/layout/LinearArrowProcessNumbered"/>
    <dgm:cxn modelId="{08C51F52-9499-496D-BBDA-F76CB16A6278}" srcId="{4BBA331E-9FD2-49CF-819C-1F8EED9AB985}" destId="{9908AF05-967B-4CCE-9881-54505EC7B5A2}" srcOrd="2" destOrd="0" parTransId="{7BD372A3-948B-46DA-A406-A14C7924033F}" sibTransId="{C2B51D43-CBFD-436C-9AFE-295237D7D8BD}"/>
    <dgm:cxn modelId="{1D9D5486-A4F8-4A51-9507-03512AEA697D}" type="presOf" srcId="{0B5C2244-1239-447F-954B-A79906D34A98}" destId="{36DC229A-5DAA-4730-AF09-8A95AF97042A}" srcOrd="0" destOrd="0" presId="urn:microsoft.com/office/officeart/2016/7/layout/LinearArrowProcessNumbered"/>
    <dgm:cxn modelId="{697D9986-2327-4116-8B55-5782BE997E52}" srcId="{4BBA331E-9FD2-49CF-819C-1F8EED9AB985}" destId="{37B59BB9-91A1-4DD2-B7D3-0E6C68CDB458}" srcOrd="4" destOrd="0" parTransId="{5290D6F0-E6A5-44AB-83D2-31E7B6D4EE16}" sibTransId="{690A3EA5-D943-4D7F-9031-9EC63F8047C5}"/>
    <dgm:cxn modelId="{EE7B7C87-3F8D-41DD-91E8-981822A24AC8}" type="presOf" srcId="{9908AF05-967B-4CCE-9881-54505EC7B5A2}" destId="{2A1AF4A4-6107-4DBD-8A2D-F66EA3E6E13F}" srcOrd="0" destOrd="0" presId="urn:microsoft.com/office/officeart/2016/7/layout/LinearArrowProcessNumbered"/>
    <dgm:cxn modelId="{9752DF8D-3C76-41CB-8D63-665FA4CD6879}" type="presOf" srcId="{73990909-2F9D-4E7D-B25D-C748A753F3BF}" destId="{5B2CDA1C-94FA-44D4-BAE4-B2DCF7B55A08}" srcOrd="0" destOrd="0" presId="urn:microsoft.com/office/officeart/2016/7/layout/LinearArrowProcessNumbered"/>
    <dgm:cxn modelId="{FCD0C9AA-E853-4E28-988E-6677B17D266B}" srcId="{4BBA331E-9FD2-49CF-819C-1F8EED9AB985}" destId="{6E6E7942-79B2-4A05-91A7-0603C8E7C021}" srcOrd="3" destOrd="0" parTransId="{AAB7799D-8634-4D3B-9199-CFC30125A7D7}" sibTransId="{F1313D70-03BA-4D51-B413-D59BBB0F4515}"/>
    <dgm:cxn modelId="{898D2AAD-3743-4E6C-940A-7DCE574E753E}" type="presOf" srcId="{690A3EA5-D943-4D7F-9031-9EC63F8047C5}" destId="{D4B83432-1281-4964-9B04-EBD5D5480F3B}" srcOrd="0" destOrd="0" presId="urn:microsoft.com/office/officeart/2016/7/layout/LinearArrowProcessNumbered"/>
    <dgm:cxn modelId="{340950B3-2F75-4F6B-9F39-C87A1A5C01D5}" type="presOf" srcId="{8F3C3BAD-7699-4F79-9580-317633A15D89}" destId="{03EEAE4D-E97E-44E0-AD4C-8A7C26F15D4E}" srcOrd="0" destOrd="0" presId="urn:microsoft.com/office/officeart/2016/7/layout/LinearArrowProcessNumbered"/>
    <dgm:cxn modelId="{74B4FAEC-230D-4569-9362-91776C7CFC37}" srcId="{4BBA331E-9FD2-49CF-819C-1F8EED9AB985}" destId="{8F3C3BAD-7699-4F79-9580-317633A15D89}" srcOrd="5" destOrd="0" parTransId="{EF07CC27-2361-4E36-A701-47D7374BDB82}" sibTransId="{31DB8FC9-3011-4947-B256-191A7B9479AF}"/>
    <dgm:cxn modelId="{34333B00-7106-4914-BB74-E55687A2EF5A}" type="presParOf" srcId="{84117338-5662-4EB4-A452-FADD510D0650}" destId="{6DFB4106-9A46-4715-BBC8-A3DF7FE6CB53}" srcOrd="0" destOrd="0" presId="urn:microsoft.com/office/officeart/2016/7/layout/LinearArrowProcessNumbered"/>
    <dgm:cxn modelId="{A01EBC6D-0150-451C-8E36-E703706EFF4E}" type="presParOf" srcId="{6DFB4106-9A46-4715-BBC8-A3DF7FE6CB53}" destId="{3F07A29B-4B16-4635-9500-E7ED2683B070}" srcOrd="0" destOrd="0" presId="urn:microsoft.com/office/officeart/2016/7/layout/LinearArrowProcessNumbered"/>
    <dgm:cxn modelId="{70257FD9-1C8A-49EF-B93B-5B38F9BDD6F2}" type="presParOf" srcId="{6DFB4106-9A46-4715-BBC8-A3DF7FE6CB53}" destId="{C2F62A24-E0C6-4028-A91C-33C7F9EDB356}" srcOrd="1" destOrd="0" presId="urn:microsoft.com/office/officeart/2016/7/layout/LinearArrowProcessNumbered"/>
    <dgm:cxn modelId="{24AABFF1-8EDE-43A3-8B4E-67E4F7FF45F2}" type="presParOf" srcId="{C2F62A24-E0C6-4028-A91C-33C7F9EDB356}" destId="{A9F01B87-131A-4E9A-9CE1-B781C4CFAC2A}" srcOrd="0" destOrd="0" presId="urn:microsoft.com/office/officeart/2016/7/layout/LinearArrowProcessNumbered"/>
    <dgm:cxn modelId="{E1855474-FF21-4517-B7BA-2B30B50C216F}" type="presParOf" srcId="{C2F62A24-E0C6-4028-A91C-33C7F9EDB356}" destId="{918D020D-DC06-4D8F-BE60-D18730837FC4}" srcOrd="1" destOrd="0" presId="urn:microsoft.com/office/officeart/2016/7/layout/LinearArrowProcessNumbered"/>
    <dgm:cxn modelId="{2CA9479B-E83C-4818-8583-367D58054BAA}" type="presParOf" srcId="{C2F62A24-E0C6-4028-A91C-33C7F9EDB356}" destId="{130E1300-7792-4FAA-8962-FEE1A642AE49}" srcOrd="2" destOrd="0" presId="urn:microsoft.com/office/officeart/2016/7/layout/LinearArrowProcessNumbered"/>
    <dgm:cxn modelId="{DE33EBB0-81DB-4773-93DC-E7E5FF617A61}" type="presParOf" srcId="{C2F62A24-E0C6-4028-A91C-33C7F9EDB356}" destId="{25033B93-15B2-40B8-9814-A6E143F6FB39}" srcOrd="3" destOrd="0" presId="urn:microsoft.com/office/officeart/2016/7/layout/LinearArrowProcessNumbered"/>
    <dgm:cxn modelId="{F6CAB75F-C0C8-4B99-9D73-0B22117AC4B1}" type="presParOf" srcId="{6DFB4106-9A46-4715-BBC8-A3DF7FE6CB53}" destId="{36DC229A-5DAA-4730-AF09-8A95AF97042A}" srcOrd="2" destOrd="0" presId="urn:microsoft.com/office/officeart/2016/7/layout/LinearArrowProcessNumbered"/>
    <dgm:cxn modelId="{FFA3CA96-41A6-44AE-8E09-09CE04265BFD}" type="presParOf" srcId="{84117338-5662-4EB4-A452-FADD510D0650}" destId="{6460E19D-B90E-4079-B96C-4EDDE72AE3B7}" srcOrd="1" destOrd="0" presId="urn:microsoft.com/office/officeart/2016/7/layout/LinearArrowProcessNumbered"/>
    <dgm:cxn modelId="{87FA9064-ED90-40F1-A562-DF1666D77E03}" type="presParOf" srcId="{84117338-5662-4EB4-A452-FADD510D0650}" destId="{9128C651-52D7-4300-A54C-0EC7375E8BE5}" srcOrd="2" destOrd="0" presId="urn:microsoft.com/office/officeart/2016/7/layout/LinearArrowProcessNumbered"/>
    <dgm:cxn modelId="{AE5847A6-EFCD-40B6-8A77-CA703E6599DB}" type="presParOf" srcId="{9128C651-52D7-4300-A54C-0EC7375E8BE5}" destId="{FFF9A82E-2838-48A5-BF07-FCF5AAD2F6C9}" srcOrd="0" destOrd="0" presId="urn:microsoft.com/office/officeart/2016/7/layout/LinearArrowProcessNumbered"/>
    <dgm:cxn modelId="{8A4EFAD5-A7A9-4F7E-A75C-EA63CEB352D0}" type="presParOf" srcId="{9128C651-52D7-4300-A54C-0EC7375E8BE5}" destId="{62A784FC-E9B9-4837-B1C5-0B051F1E0EBE}" srcOrd="1" destOrd="0" presId="urn:microsoft.com/office/officeart/2016/7/layout/LinearArrowProcessNumbered"/>
    <dgm:cxn modelId="{4907C2CF-5D0A-463C-9CBA-C7186FB1298E}" type="presParOf" srcId="{62A784FC-E9B9-4837-B1C5-0B051F1E0EBE}" destId="{121B1A0B-1226-4902-AA3E-A82B5B291151}" srcOrd="0" destOrd="0" presId="urn:microsoft.com/office/officeart/2016/7/layout/LinearArrowProcessNumbered"/>
    <dgm:cxn modelId="{A28503F2-B2C5-48AF-8D94-4886A420BEAB}" type="presParOf" srcId="{62A784FC-E9B9-4837-B1C5-0B051F1E0EBE}" destId="{3746D9D2-7949-4140-80D3-C0EDFF28434B}" srcOrd="1" destOrd="0" presId="urn:microsoft.com/office/officeart/2016/7/layout/LinearArrowProcessNumbered"/>
    <dgm:cxn modelId="{C445A9E3-BDB4-41DD-AA64-FC1B712DD0FA}" type="presParOf" srcId="{62A784FC-E9B9-4837-B1C5-0B051F1E0EBE}" destId="{29C64DA4-2076-41A8-9D50-447F6CD640AC}" srcOrd="2" destOrd="0" presId="urn:microsoft.com/office/officeart/2016/7/layout/LinearArrowProcessNumbered"/>
    <dgm:cxn modelId="{E880451D-9626-4984-9D8D-85F4A3409B2B}" type="presParOf" srcId="{62A784FC-E9B9-4837-B1C5-0B051F1E0EBE}" destId="{7D665516-5506-40E2-8350-46EB739F5481}" srcOrd="3" destOrd="0" presId="urn:microsoft.com/office/officeart/2016/7/layout/LinearArrowProcessNumbered"/>
    <dgm:cxn modelId="{88E505D9-EE00-4433-A16C-670D02E7E394}" type="presParOf" srcId="{9128C651-52D7-4300-A54C-0EC7375E8BE5}" destId="{5B2CDA1C-94FA-44D4-BAE4-B2DCF7B55A08}" srcOrd="2" destOrd="0" presId="urn:microsoft.com/office/officeart/2016/7/layout/LinearArrowProcessNumbered"/>
    <dgm:cxn modelId="{150CB2C7-0700-45A2-AD47-D108BA4A81AE}" type="presParOf" srcId="{84117338-5662-4EB4-A452-FADD510D0650}" destId="{38094161-BFE1-4761-90A3-CAFFA32C3F84}" srcOrd="3" destOrd="0" presId="urn:microsoft.com/office/officeart/2016/7/layout/LinearArrowProcessNumbered"/>
    <dgm:cxn modelId="{D30FA8A9-1AC1-4A4E-A310-5A01841F8551}" type="presParOf" srcId="{84117338-5662-4EB4-A452-FADD510D0650}" destId="{2C5F4005-2F0B-4F25-B947-827EDB05A0CE}" srcOrd="4" destOrd="0" presId="urn:microsoft.com/office/officeart/2016/7/layout/LinearArrowProcessNumbered"/>
    <dgm:cxn modelId="{FB886F5C-D95B-4ADB-ADD9-DFACD57DE0A5}" type="presParOf" srcId="{2C5F4005-2F0B-4F25-B947-827EDB05A0CE}" destId="{0866F550-FA0B-4E09-92D5-7217A2A0840F}" srcOrd="0" destOrd="0" presId="urn:microsoft.com/office/officeart/2016/7/layout/LinearArrowProcessNumbered"/>
    <dgm:cxn modelId="{25F61DC9-D74F-4133-89D8-E26439672E07}" type="presParOf" srcId="{2C5F4005-2F0B-4F25-B947-827EDB05A0CE}" destId="{1DF12624-FAD1-417B-9861-54572A7995B1}" srcOrd="1" destOrd="0" presId="urn:microsoft.com/office/officeart/2016/7/layout/LinearArrowProcessNumbered"/>
    <dgm:cxn modelId="{1DA6C006-4606-427B-8700-D1CA26803150}" type="presParOf" srcId="{1DF12624-FAD1-417B-9861-54572A7995B1}" destId="{EF841573-6D7F-4093-B5B3-52C55D220075}" srcOrd="0" destOrd="0" presId="urn:microsoft.com/office/officeart/2016/7/layout/LinearArrowProcessNumbered"/>
    <dgm:cxn modelId="{1EB81477-6A4C-416F-A91E-94511396BE1E}" type="presParOf" srcId="{1DF12624-FAD1-417B-9861-54572A7995B1}" destId="{1928A732-C89C-4831-AC99-684ED043523F}" srcOrd="1" destOrd="0" presId="urn:microsoft.com/office/officeart/2016/7/layout/LinearArrowProcessNumbered"/>
    <dgm:cxn modelId="{7DE13DC8-5FA7-4F5E-ADA6-CEA2BD13114F}" type="presParOf" srcId="{1DF12624-FAD1-417B-9861-54572A7995B1}" destId="{B2026CAE-4954-49AE-B755-34EC9453512C}" srcOrd="2" destOrd="0" presId="urn:microsoft.com/office/officeart/2016/7/layout/LinearArrowProcessNumbered"/>
    <dgm:cxn modelId="{E61BC6D9-3D46-4D23-A2C1-0D859EDE977F}" type="presParOf" srcId="{1DF12624-FAD1-417B-9861-54572A7995B1}" destId="{9FBD8AB5-AD95-4A1C-9A2F-5400E6229A5E}" srcOrd="3" destOrd="0" presId="urn:microsoft.com/office/officeart/2016/7/layout/LinearArrowProcessNumbered"/>
    <dgm:cxn modelId="{B7CE9EF0-1D45-4DCF-9E1B-8C9F451A30B6}" type="presParOf" srcId="{2C5F4005-2F0B-4F25-B947-827EDB05A0CE}" destId="{2A1AF4A4-6107-4DBD-8A2D-F66EA3E6E13F}" srcOrd="2" destOrd="0" presId="urn:microsoft.com/office/officeart/2016/7/layout/LinearArrowProcessNumbered"/>
    <dgm:cxn modelId="{40C62AA5-4BE7-413E-84E3-B842DD60C920}" type="presParOf" srcId="{84117338-5662-4EB4-A452-FADD510D0650}" destId="{EF4A93FA-B799-40B4-B787-A36AC817803F}" srcOrd="5" destOrd="0" presId="urn:microsoft.com/office/officeart/2016/7/layout/LinearArrowProcessNumbered"/>
    <dgm:cxn modelId="{855907AB-66DF-4C36-9421-DD9DA0994966}" type="presParOf" srcId="{84117338-5662-4EB4-A452-FADD510D0650}" destId="{8ED96E02-B74F-4FA2-AF51-F5B5A924FA29}" srcOrd="6" destOrd="0" presId="urn:microsoft.com/office/officeart/2016/7/layout/LinearArrowProcessNumbered"/>
    <dgm:cxn modelId="{769985DC-B3F7-41D7-9263-7296C15DF773}" type="presParOf" srcId="{8ED96E02-B74F-4FA2-AF51-F5B5A924FA29}" destId="{D2502165-D846-451F-BAF9-4C1776944F7C}" srcOrd="0" destOrd="0" presId="urn:microsoft.com/office/officeart/2016/7/layout/LinearArrowProcessNumbered"/>
    <dgm:cxn modelId="{0E9AB357-E64D-417F-87A2-5CC483E089D7}" type="presParOf" srcId="{8ED96E02-B74F-4FA2-AF51-F5B5A924FA29}" destId="{BC9AB527-0F43-4E7B-A692-E1067C8068F5}" srcOrd="1" destOrd="0" presId="urn:microsoft.com/office/officeart/2016/7/layout/LinearArrowProcessNumbered"/>
    <dgm:cxn modelId="{41513065-6517-4B16-B88C-3938D58776F3}" type="presParOf" srcId="{BC9AB527-0F43-4E7B-A692-E1067C8068F5}" destId="{47BB408C-B5D4-4D82-B87A-0A22340E36A1}" srcOrd="0" destOrd="0" presId="urn:microsoft.com/office/officeart/2016/7/layout/LinearArrowProcessNumbered"/>
    <dgm:cxn modelId="{D8A0051D-A65F-4178-A956-67E13F771F47}" type="presParOf" srcId="{BC9AB527-0F43-4E7B-A692-E1067C8068F5}" destId="{17ADB957-D958-4CCF-AB2E-EAA36407436B}" srcOrd="1" destOrd="0" presId="urn:microsoft.com/office/officeart/2016/7/layout/LinearArrowProcessNumbered"/>
    <dgm:cxn modelId="{91110CB7-131A-49BB-9449-1C3C2AFAF565}" type="presParOf" srcId="{BC9AB527-0F43-4E7B-A692-E1067C8068F5}" destId="{9D60BEB7-006F-4498-B13F-1454D265940E}" srcOrd="2" destOrd="0" presId="urn:microsoft.com/office/officeart/2016/7/layout/LinearArrowProcessNumbered"/>
    <dgm:cxn modelId="{D5C88F46-3BE4-48D2-A153-9BC671C9A9BE}" type="presParOf" srcId="{BC9AB527-0F43-4E7B-A692-E1067C8068F5}" destId="{CF4A0EAC-6E4C-4ABD-9468-F16881BE7CF6}" srcOrd="3" destOrd="0" presId="urn:microsoft.com/office/officeart/2016/7/layout/LinearArrowProcessNumbered"/>
    <dgm:cxn modelId="{657B7D7B-5C45-4410-903A-CE8E4BA18AC4}" type="presParOf" srcId="{8ED96E02-B74F-4FA2-AF51-F5B5A924FA29}" destId="{CEEB6EEB-E731-4AC8-B1BC-A253E223FF70}" srcOrd="2" destOrd="0" presId="urn:microsoft.com/office/officeart/2016/7/layout/LinearArrowProcessNumbered"/>
    <dgm:cxn modelId="{F2513986-2DB5-41CA-8BB7-AC07F8C3B463}" type="presParOf" srcId="{84117338-5662-4EB4-A452-FADD510D0650}" destId="{8CEDA148-4FD9-4CAB-A369-121B2B055FB5}" srcOrd="7" destOrd="0" presId="urn:microsoft.com/office/officeart/2016/7/layout/LinearArrowProcessNumbered"/>
    <dgm:cxn modelId="{7EAA64DA-4982-4470-8FF0-5B628AB8E742}" type="presParOf" srcId="{84117338-5662-4EB4-A452-FADD510D0650}" destId="{2858422F-3304-44C0-AE99-51D3FD38CD5A}" srcOrd="8" destOrd="0" presId="urn:microsoft.com/office/officeart/2016/7/layout/LinearArrowProcessNumbered"/>
    <dgm:cxn modelId="{E042616B-6644-4DE5-9647-9F03907DEF44}" type="presParOf" srcId="{2858422F-3304-44C0-AE99-51D3FD38CD5A}" destId="{43AE6BC0-743B-4601-92B8-49034CFF72D5}" srcOrd="0" destOrd="0" presId="urn:microsoft.com/office/officeart/2016/7/layout/LinearArrowProcessNumbered"/>
    <dgm:cxn modelId="{7F133E7A-83C9-4883-83C7-9A8E46E51354}" type="presParOf" srcId="{2858422F-3304-44C0-AE99-51D3FD38CD5A}" destId="{26B996B0-2C6F-4697-9712-8863AC536DD9}" srcOrd="1" destOrd="0" presId="urn:microsoft.com/office/officeart/2016/7/layout/LinearArrowProcessNumbered"/>
    <dgm:cxn modelId="{A06805E6-505A-4598-811F-CD6224719A6E}" type="presParOf" srcId="{26B996B0-2C6F-4697-9712-8863AC536DD9}" destId="{E6EEAB67-A483-4C28-9BD2-0640CF490BB2}" srcOrd="0" destOrd="0" presId="urn:microsoft.com/office/officeart/2016/7/layout/LinearArrowProcessNumbered"/>
    <dgm:cxn modelId="{C16FC3F7-83DC-453D-AA94-27183BBF54DB}" type="presParOf" srcId="{26B996B0-2C6F-4697-9712-8863AC536DD9}" destId="{C0AEDBA1-C71C-484D-8AC3-C0C24F32F727}" srcOrd="1" destOrd="0" presId="urn:microsoft.com/office/officeart/2016/7/layout/LinearArrowProcessNumbered"/>
    <dgm:cxn modelId="{8300F826-3CD7-4560-9C1A-FDC7D4D054AB}" type="presParOf" srcId="{26B996B0-2C6F-4697-9712-8863AC536DD9}" destId="{D4B83432-1281-4964-9B04-EBD5D5480F3B}" srcOrd="2" destOrd="0" presId="urn:microsoft.com/office/officeart/2016/7/layout/LinearArrowProcessNumbered"/>
    <dgm:cxn modelId="{1E4A0479-3B3E-4004-83D5-7D0431923093}" type="presParOf" srcId="{26B996B0-2C6F-4697-9712-8863AC536DD9}" destId="{1D4F3F8B-8465-42C3-90E7-2BC603B723AE}" srcOrd="3" destOrd="0" presId="urn:microsoft.com/office/officeart/2016/7/layout/LinearArrowProcessNumbered"/>
    <dgm:cxn modelId="{35147986-E24C-4027-ADDA-FD241C9D74A5}" type="presParOf" srcId="{2858422F-3304-44C0-AE99-51D3FD38CD5A}" destId="{B4F89C28-D03F-4379-B4D3-26D000345E2E}" srcOrd="2" destOrd="0" presId="urn:microsoft.com/office/officeart/2016/7/layout/LinearArrowProcessNumbered"/>
    <dgm:cxn modelId="{BC244809-1D5B-4675-B1DD-234DF7AC8853}" type="presParOf" srcId="{84117338-5662-4EB4-A452-FADD510D0650}" destId="{6450BE27-4BA7-4A0C-8DB0-F00D9C74AFFD}" srcOrd="9" destOrd="0" presId="urn:microsoft.com/office/officeart/2016/7/layout/LinearArrowProcessNumbered"/>
    <dgm:cxn modelId="{69F30726-ECB3-483F-887E-8264427EB9C8}" type="presParOf" srcId="{84117338-5662-4EB4-A452-FADD510D0650}" destId="{3885C8FB-0193-44CC-94AE-C5C9046D49EE}" srcOrd="10" destOrd="0" presId="urn:microsoft.com/office/officeart/2016/7/layout/LinearArrowProcessNumbered"/>
    <dgm:cxn modelId="{ED600424-B0B7-4F0B-B96C-C3D9F55CF58B}" type="presParOf" srcId="{3885C8FB-0193-44CC-94AE-C5C9046D49EE}" destId="{1CA32DF3-35D7-42CC-AAF0-9F25CAC49C8F}" srcOrd="0" destOrd="0" presId="urn:microsoft.com/office/officeart/2016/7/layout/LinearArrowProcessNumbered"/>
    <dgm:cxn modelId="{AE6CDCF8-CFD5-4B94-8A90-5E35174AE9D5}" type="presParOf" srcId="{3885C8FB-0193-44CC-94AE-C5C9046D49EE}" destId="{1E4D34B4-ECC1-4C18-AABE-4A3E7C80F249}" srcOrd="1" destOrd="0" presId="urn:microsoft.com/office/officeart/2016/7/layout/LinearArrowProcessNumbered"/>
    <dgm:cxn modelId="{2A1F6575-0143-4138-9475-CC38AEEA179F}" type="presParOf" srcId="{1E4D34B4-ECC1-4C18-AABE-4A3E7C80F249}" destId="{062FC020-F469-40D5-926A-DBF805CBAD2B}" srcOrd="0" destOrd="0" presId="urn:microsoft.com/office/officeart/2016/7/layout/LinearArrowProcessNumbered"/>
    <dgm:cxn modelId="{097E3DBD-1953-45D4-9C2D-C021A3343AEE}" type="presParOf" srcId="{1E4D34B4-ECC1-4C18-AABE-4A3E7C80F249}" destId="{6D78F40F-9A32-4665-8054-51F57A970FB3}" srcOrd="1" destOrd="0" presId="urn:microsoft.com/office/officeart/2016/7/layout/LinearArrowProcessNumbered"/>
    <dgm:cxn modelId="{F7FCB149-1DBC-4E7A-98BF-D08870666CEC}" type="presParOf" srcId="{1E4D34B4-ECC1-4C18-AABE-4A3E7C80F249}" destId="{31ED9AF2-81F0-4E35-BB51-3AD550E6021F}" srcOrd="2" destOrd="0" presId="urn:microsoft.com/office/officeart/2016/7/layout/LinearArrowProcessNumbered"/>
    <dgm:cxn modelId="{0CEE9617-2A11-4B59-9BFB-77F1396F39E5}" type="presParOf" srcId="{1E4D34B4-ECC1-4C18-AABE-4A3E7C80F249}" destId="{E53F3469-5EB8-47EA-BE8B-DF165C73CA99}" srcOrd="3" destOrd="0" presId="urn:microsoft.com/office/officeart/2016/7/layout/LinearArrowProcessNumbered"/>
    <dgm:cxn modelId="{1DAD36F9-F079-4DD9-AF0E-45F624996D1C}" type="presParOf" srcId="{3885C8FB-0193-44CC-94AE-C5C9046D49EE}" destId="{03EEAE4D-E97E-44E0-AD4C-8A7C26F15D4E}"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80F5CE-C509-4B2A-9C07-86769DF2A992}">
      <dsp:nvSpPr>
        <dsp:cNvPr id="0" name=""/>
        <dsp:cNvSpPr/>
      </dsp:nvSpPr>
      <dsp:spPr>
        <a:xfrm>
          <a:off x="1802473" y="37134"/>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AF3C05-53B9-4390-AD7A-E0A22933A740}">
      <dsp:nvSpPr>
        <dsp:cNvPr id="0" name=""/>
        <dsp:cNvSpPr/>
      </dsp:nvSpPr>
      <dsp:spPr>
        <a:xfrm>
          <a:off x="787723" y="2117748"/>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Indictable only offences are sent immediately to the Crown Court pursuant to </a:t>
          </a:r>
          <a:r>
            <a:rPr lang="en-GB" sz="1300" kern="1200">
              <a:hlinkClick xmlns:r="http://schemas.openxmlformats.org/officeDocument/2006/relationships" r:id="rId3"/>
            </a:rPr>
            <a:t>s51 of the Crime and Disorder Act 1998.</a:t>
          </a:r>
          <a:endParaRPr lang="en-US" sz="1300" kern="1200"/>
        </a:p>
      </dsp:txBody>
      <dsp:txXfrm>
        <a:off x="787723" y="2117748"/>
        <a:ext cx="3690000" cy="720000"/>
      </dsp:txXfrm>
    </dsp:sp>
    <dsp:sp modelId="{3EC7117E-1319-4FC0-9629-CD43115B3443}">
      <dsp:nvSpPr>
        <dsp:cNvPr id="0" name=""/>
        <dsp:cNvSpPr/>
      </dsp:nvSpPr>
      <dsp:spPr>
        <a:xfrm>
          <a:off x="6138223" y="37134"/>
          <a:ext cx="1660500" cy="16605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94A61F-F4C3-426E-835E-6F13B46E120C}">
      <dsp:nvSpPr>
        <dsp:cNvPr id="0" name=""/>
        <dsp:cNvSpPr/>
      </dsp:nvSpPr>
      <dsp:spPr>
        <a:xfrm>
          <a:off x="5123473" y="2117748"/>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The Magistrates can also send any related either way offence or any summary offence which is imprisonable or it involves obligatory or discretionary disqualification from driving.</a:t>
          </a:r>
          <a:endParaRPr lang="en-US" sz="1300" kern="1200"/>
        </a:p>
      </dsp:txBody>
      <dsp:txXfrm>
        <a:off x="5123473" y="2117748"/>
        <a:ext cx="369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D9248A-073F-4248-9867-2F490815A010}">
      <dsp:nvSpPr>
        <dsp:cNvPr id="0" name=""/>
        <dsp:cNvSpPr/>
      </dsp:nvSpPr>
      <dsp:spPr>
        <a:xfrm>
          <a:off x="4219" y="53870"/>
          <a:ext cx="1844761" cy="276714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All defendants charged with an either-way offence are subject to the PBV procedure.</a:t>
          </a:r>
          <a:endParaRPr lang="en-US" sz="1300" kern="1200"/>
        </a:p>
      </dsp:txBody>
      <dsp:txXfrm>
        <a:off x="58250" y="107901"/>
        <a:ext cx="1736699" cy="2659079"/>
      </dsp:txXfrm>
    </dsp:sp>
    <dsp:sp modelId="{CCEA13AB-1FA4-4F18-92FD-EC92CE7C7683}">
      <dsp:nvSpPr>
        <dsp:cNvPr id="0" name=""/>
        <dsp:cNvSpPr/>
      </dsp:nvSpPr>
      <dsp:spPr>
        <a:xfrm>
          <a:off x="2033456" y="1208691"/>
          <a:ext cx="391089" cy="4575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033456" y="1300191"/>
        <a:ext cx="273762" cy="274500"/>
      </dsp:txXfrm>
    </dsp:sp>
    <dsp:sp modelId="{8DD7D2B6-4237-4424-A93B-036F2DCCE690}">
      <dsp:nvSpPr>
        <dsp:cNvPr id="0" name=""/>
        <dsp:cNvSpPr/>
      </dsp:nvSpPr>
      <dsp:spPr>
        <a:xfrm>
          <a:off x="2586885" y="53870"/>
          <a:ext cx="1844761" cy="2767141"/>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charge is written down and read out to the defendant (s17A(3)).</a:t>
          </a:r>
          <a:endParaRPr lang="en-US" sz="1300" kern="1200"/>
        </a:p>
      </dsp:txBody>
      <dsp:txXfrm>
        <a:off x="2640916" y="107901"/>
        <a:ext cx="1736699" cy="2659079"/>
      </dsp:txXfrm>
    </dsp:sp>
    <dsp:sp modelId="{0DDCE777-7707-4FC1-998F-83F20989A03F}">
      <dsp:nvSpPr>
        <dsp:cNvPr id="0" name=""/>
        <dsp:cNvSpPr/>
      </dsp:nvSpPr>
      <dsp:spPr>
        <a:xfrm>
          <a:off x="4616122" y="1208691"/>
          <a:ext cx="391089" cy="4575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616122" y="1300191"/>
        <a:ext cx="273762" cy="274500"/>
      </dsp:txXfrm>
    </dsp:sp>
    <dsp:sp modelId="{1D75CE04-DD45-4006-9C1E-52510C230402}">
      <dsp:nvSpPr>
        <dsp:cNvPr id="0" name=""/>
        <dsp:cNvSpPr/>
      </dsp:nvSpPr>
      <dsp:spPr>
        <a:xfrm>
          <a:off x="5169550" y="53870"/>
          <a:ext cx="1844761" cy="2767141"/>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defendant is told they will be asked to give an indication of plea. The defendant will be warned if he indicates a guilty plea, it will be treated as a guilty plea and the magistrates will proceed to sentence, including potentially committing the defendant for sentence if they believe their sentencing powers are inadequate. (s17A(4)).</a:t>
          </a:r>
          <a:endParaRPr lang="en-US" sz="1300" kern="1200"/>
        </a:p>
      </dsp:txBody>
      <dsp:txXfrm>
        <a:off x="5223581" y="107901"/>
        <a:ext cx="1736699" cy="2659079"/>
      </dsp:txXfrm>
    </dsp:sp>
    <dsp:sp modelId="{0F989E19-94C3-42F0-A738-8B6E68AC551F}">
      <dsp:nvSpPr>
        <dsp:cNvPr id="0" name=""/>
        <dsp:cNvSpPr/>
      </dsp:nvSpPr>
      <dsp:spPr>
        <a:xfrm>
          <a:off x="7198788" y="1208691"/>
          <a:ext cx="391089" cy="4575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198788" y="1300191"/>
        <a:ext cx="273762" cy="274500"/>
      </dsp:txXfrm>
    </dsp:sp>
    <dsp:sp modelId="{5EED4F8B-00F0-4AE3-80A6-59044AD1D574}">
      <dsp:nvSpPr>
        <dsp:cNvPr id="0" name=""/>
        <dsp:cNvSpPr/>
      </dsp:nvSpPr>
      <dsp:spPr>
        <a:xfrm>
          <a:off x="7752216" y="53870"/>
          <a:ext cx="1844761" cy="2767141"/>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defendant is asked to indicate his plea (s17A(5)).</a:t>
          </a:r>
          <a:endParaRPr lang="en-US" sz="1300" kern="1200"/>
        </a:p>
      </dsp:txBody>
      <dsp:txXfrm>
        <a:off x="7806247" y="107901"/>
        <a:ext cx="1736699" cy="26590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DB9BF-B36E-465A-9806-47E99EEDA4EE}">
      <dsp:nvSpPr>
        <dsp:cNvPr id="0" name=""/>
        <dsp:cNvSpPr/>
      </dsp:nvSpPr>
      <dsp:spPr>
        <a:xfrm>
          <a:off x="0" y="397638"/>
          <a:ext cx="5914209" cy="5967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the defendant indicates a guilty plea;</a:t>
          </a:r>
          <a:endParaRPr lang="en-US" sz="1600" kern="1200"/>
        </a:p>
      </dsp:txBody>
      <dsp:txXfrm>
        <a:off x="29128" y="426766"/>
        <a:ext cx="5855953" cy="538444"/>
      </dsp:txXfrm>
    </dsp:sp>
    <dsp:sp modelId="{AFF4F19C-149D-45E2-B16B-02CD8F51DBC0}">
      <dsp:nvSpPr>
        <dsp:cNvPr id="0" name=""/>
        <dsp:cNvSpPr/>
      </dsp:nvSpPr>
      <dsp:spPr>
        <a:xfrm>
          <a:off x="0" y="1040418"/>
          <a:ext cx="5914209" cy="596700"/>
        </a:xfrm>
        <a:prstGeom prst="roundRect">
          <a:avLst/>
        </a:prstGeom>
        <a:blipFill>
          <a:blip xmlns:r="http://schemas.openxmlformats.org/officeDocument/2006/relationships" r:embed="rId1">
            <a:duotone>
              <a:schemeClr val="accent2">
                <a:hueOff val="-211916"/>
                <a:satOff val="-1077"/>
                <a:lumOff val="-621"/>
                <a:alphaOff val="0"/>
                <a:shade val="74000"/>
                <a:satMod val="130000"/>
                <a:lumMod val="90000"/>
              </a:schemeClr>
              <a:schemeClr val="accent2">
                <a:hueOff val="-211916"/>
                <a:satOff val="-1077"/>
                <a:lumOff val="-62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It is treated as being a guilty plea to a summary matter (MCA s17A(6)).</a:t>
          </a:r>
          <a:endParaRPr lang="en-US" sz="1600" kern="1200"/>
        </a:p>
      </dsp:txBody>
      <dsp:txXfrm>
        <a:off x="29128" y="1069546"/>
        <a:ext cx="5855953" cy="538444"/>
      </dsp:txXfrm>
    </dsp:sp>
    <dsp:sp modelId="{9BC69DED-8AB2-481B-AE40-78CF10D59599}">
      <dsp:nvSpPr>
        <dsp:cNvPr id="0" name=""/>
        <dsp:cNvSpPr/>
      </dsp:nvSpPr>
      <dsp:spPr>
        <a:xfrm>
          <a:off x="0" y="1683198"/>
          <a:ext cx="5914209" cy="596700"/>
        </a:xfrm>
        <a:prstGeom prst="roundRect">
          <a:avLst/>
        </a:prstGeom>
        <a:blipFill>
          <a:blip xmlns:r="http://schemas.openxmlformats.org/officeDocument/2006/relationships" r:embed="rId1">
            <a:duotone>
              <a:schemeClr val="accent2">
                <a:hueOff val="-423832"/>
                <a:satOff val="-2154"/>
                <a:lumOff val="-1242"/>
                <a:alphaOff val="0"/>
                <a:shade val="74000"/>
                <a:satMod val="130000"/>
                <a:lumMod val="90000"/>
              </a:schemeClr>
              <a:schemeClr val="accent2">
                <a:hueOff val="-423832"/>
                <a:satOff val="-2154"/>
                <a:lumOff val="-124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Should follow procedure for guilty pleas in the Magistrates’ Court </a:t>
          </a:r>
          <a:r>
            <a:rPr lang="en-GB" sz="1600" kern="1200">
              <a:hlinkClick xmlns:r="http://schemas.openxmlformats.org/officeDocument/2006/relationships" r:id="rId2"/>
            </a:rPr>
            <a:t>CrPR 24.11</a:t>
          </a:r>
          <a:r>
            <a:rPr lang="en-GB" sz="1600" kern="1200"/>
            <a:t>.</a:t>
          </a:r>
          <a:endParaRPr lang="en-US" sz="1600" kern="1200"/>
        </a:p>
      </dsp:txBody>
      <dsp:txXfrm>
        <a:off x="29128" y="1712326"/>
        <a:ext cx="5855953" cy="538444"/>
      </dsp:txXfrm>
    </dsp:sp>
    <dsp:sp modelId="{B423BCBA-A1A7-4271-90C7-1A266282B324}">
      <dsp:nvSpPr>
        <dsp:cNvPr id="0" name=""/>
        <dsp:cNvSpPr/>
      </dsp:nvSpPr>
      <dsp:spPr>
        <a:xfrm>
          <a:off x="0" y="2325978"/>
          <a:ext cx="5914209" cy="596700"/>
        </a:xfrm>
        <a:prstGeom prst="roundRect">
          <a:avLst/>
        </a:prstGeom>
        <a:blipFill>
          <a:blip xmlns:r="http://schemas.openxmlformats.org/officeDocument/2006/relationships" r:embed="rId1">
            <a:duotone>
              <a:schemeClr val="accent2">
                <a:hueOff val="-635748"/>
                <a:satOff val="-3231"/>
                <a:lumOff val="-1862"/>
                <a:alphaOff val="0"/>
                <a:shade val="74000"/>
                <a:satMod val="130000"/>
                <a:lumMod val="90000"/>
              </a:schemeClr>
              <a:schemeClr val="accent2">
                <a:hueOff val="-635748"/>
                <a:satOff val="-3231"/>
                <a:lumOff val="-186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Prosecution will outline facts and additional information.</a:t>
          </a:r>
          <a:endParaRPr lang="en-US" sz="1600" kern="1200"/>
        </a:p>
      </dsp:txBody>
      <dsp:txXfrm>
        <a:off x="29128" y="2355106"/>
        <a:ext cx="5855953" cy="538444"/>
      </dsp:txXfrm>
    </dsp:sp>
    <dsp:sp modelId="{F79B56E0-7143-4FE0-BCA4-61A13EF9C42B}">
      <dsp:nvSpPr>
        <dsp:cNvPr id="0" name=""/>
        <dsp:cNvSpPr/>
      </dsp:nvSpPr>
      <dsp:spPr>
        <a:xfrm>
          <a:off x="0" y="2968758"/>
          <a:ext cx="5914209" cy="596700"/>
        </a:xfrm>
        <a:prstGeom prst="roundRect">
          <a:avLst/>
        </a:prstGeom>
        <a:blipFill>
          <a:blip xmlns:r="http://schemas.openxmlformats.org/officeDocument/2006/relationships" r:embed="rId1">
            <a:duotone>
              <a:schemeClr val="accent2">
                <a:hueOff val="-847664"/>
                <a:satOff val="-4309"/>
                <a:lumOff val="-2483"/>
                <a:alphaOff val="0"/>
                <a:shade val="74000"/>
                <a:satMod val="130000"/>
                <a:lumMod val="90000"/>
              </a:schemeClr>
              <a:schemeClr val="accent2">
                <a:hueOff val="-847664"/>
                <a:satOff val="-4309"/>
                <a:lumOff val="-248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magistrates’ consider their sentencing powers are inadequate they should commit the case to the Crown Court for sentence. (</a:t>
          </a:r>
          <a:r>
            <a:rPr lang="en-GB" sz="1600" kern="1200">
              <a:hlinkClick xmlns:r="http://schemas.openxmlformats.org/officeDocument/2006/relationships" r:id="rId3"/>
            </a:rPr>
            <a:t>s3 PCCSA</a:t>
          </a:r>
          <a:r>
            <a:rPr lang="en-GB" sz="1600" kern="1200"/>
            <a:t>)</a:t>
          </a:r>
          <a:endParaRPr lang="en-US" sz="1600" kern="1200"/>
        </a:p>
      </dsp:txBody>
      <dsp:txXfrm>
        <a:off x="29128" y="2997886"/>
        <a:ext cx="5855953" cy="538444"/>
      </dsp:txXfrm>
    </dsp:sp>
    <dsp:sp modelId="{DCB21FE9-0DA4-4AE7-9EB7-7CE614533098}">
      <dsp:nvSpPr>
        <dsp:cNvPr id="0" name=""/>
        <dsp:cNvSpPr/>
      </dsp:nvSpPr>
      <dsp:spPr>
        <a:xfrm>
          <a:off x="0" y="3611538"/>
          <a:ext cx="5914209" cy="596700"/>
        </a:xfrm>
        <a:prstGeom prst="roundRect">
          <a:avLst/>
        </a:prstGeom>
        <a:blipFill>
          <a:blip xmlns:r="http://schemas.openxmlformats.org/officeDocument/2006/relationships" r:embed="rId1">
            <a:duotone>
              <a:schemeClr val="accent2">
                <a:hueOff val="-1059580"/>
                <a:satOff val="-5386"/>
                <a:lumOff val="-3104"/>
                <a:alphaOff val="0"/>
                <a:shade val="74000"/>
                <a:satMod val="130000"/>
                <a:lumMod val="90000"/>
              </a:schemeClr>
              <a:schemeClr val="accent2">
                <a:hueOff val="-1059580"/>
                <a:satOff val="-5386"/>
                <a:lumOff val="-310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their sentencing powers are adequate they should proceed to sentence.</a:t>
          </a:r>
          <a:endParaRPr lang="en-US" sz="1600" kern="1200"/>
        </a:p>
      </dsp:txBody>
      <dsp:txXfrm>
        <a:off x="29128" y="3640666"/>
        <a:ext cx="5855953" cy="538444"/>
      </dsp:txXfrm>
    </dsp:sp>
    <dsp:sp modelId="{9E52F3A5-8FDE-42DB-83EB-9BAC01880784}">
      <dsp:nvSpPr>
        <dsp:cNvPr id="0" name=""/>
        <dsp:cNvSpPr/>
      </dsp:nvSpPr>
      <dsp:spPr>
        <a:xfrm>
          <a:off x="0" y="4254318"/>
          <a:ext cx="5914209" cy="596700"/>
        </a:xfrm>
        <a:prstGeom prst="roundRect">
          <a:avLst/>
        </a:prstGeom>
        <a:blipFill>
          <a:blip xmlns:r="http://schemas.openxmlformats.org/officeDocument/2006/relationships" r:embed="rId1">
            <a:duotone>
              <a:schemeClr val="accent2">
                <a:hueOff val="-1271496"/>
                <a:satOff val="-6463"/>
                <a:lumOff val="-3725"/>
                <a:alphaOff val="0"/>
                <a:shade val="74000"/>
                <a:satMod val="130000"/>
                <a:lumMod val="90000"/>
              </a:schemeClr>
              <a:schemeClr val="accent2">
                <a:hueOff val="-1271496"/>
                <a:satOff val="-6463"/>
                <a:lumOff val="-372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the defendant indicates a plea of “not guilty” or gives no indication then proceed to consider mode of trial.</a:t>
          </a:r>
          <a:endParaRPr lang="en-US" sz="1600" kern="1200"/>
        </a:p>
      </dsp:txBody>
      <dsp:txXfrm>
        <a:off x="29128" y="4283446"/>
        <a:ext cx="5855953" cy="5384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01B87-131A-4E9A-9CE1-B781C4CFAC2A}">
      <dsp:nvSpPr>
        <dsp:cNvPr id="0" name=""/>
        <dsp:cNvSpPr/>
      </dsp:nvSpPr>
      <dsp:spPr>
        <a:xfrm>
          <a:off x="804006" y="427201"/>
          <a:ext cx="639454" cy="71"/>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8D020D-DC06-4D8F-BE60-D18730837FC4}">
      <dsp:nvSpPr>
        <dsp:cNvPr id="0" name=""/>
        <dsp:cNvSpPr/>
      </dsp:nvSpPr>
      <dsp:spPr>
        <a:xfrm>
          <a:off x="1481828" y="373523"/>
          <a:ext cx="73537" cy="138121"/>
        </a:xfrm>
        <a:prstGeom prst="chevron">
          <a:avLst>
            <a:gd name="adj" fmla="val 90000"/>
          </a:avLst>
        </a:prstGeom>
        <a:solidFill>
          <a:schemeClr val="accent5">
            <a:tint val="40000"/>
            <a:alpha val="90000"/>
            <a:hueOff val="162767"/>
            <a:satOff val="-569"/>
            <a:lumOff val="-157"/>
            <a:alphaOff val="0"/>
          </a:schemeClr>
        </a:solidFill>
        <a:ln w="15875" cap="flat" cmpd="sng" algn="ctr">
          <a:solidFill>
            <a:schemeClr val="accent5">
              <a:tint val="40000"/>
              <a:alpha val="90000"/>
              <a:hueOff val="162767"/>
              <a:satOff val="-569"/>
              <a:lumOff val="-157"/>
              <a:alphaOff val="0"/>
            </a:schemeClr>
          </a:solidFill>
          <a:prstDash val="solid"/>
        </a:ln>
        <a:effectLst/>
      </dsp:spPr>
      <dsp:style>
        <a:lnRef idx="2">
          <a:scrgbClr r="0" g="0" b="0"/>
        </a:lnRef>
        <a:fillRef idx="1">
          <a:scrgbClr r="0" g="0" b="0"/>
        </a:fillRef>
        <a:effectRef idx="0">
          <a:scrgbClr r="0" g="0" b="0"/>
        </a:effectRef>
        <a:fontRef idx="minor"/>
      </dsp:style>
    </dsp:sp>
    <dsp:sp modelId="{130E1300-7792-4FAA-8962-FEE1A642AE49}">
      <dsp:nvSpPr>
        <dsp:cNvPr id="0" name=""/>
        <dsp:cNvSpPr/>
      </dsp:nvSpPr>
      <dsp:spPr>
        <a:xfrm>
          <a:off x="423201" y="126364"/>
          <a:ext cx="601745" cy="601745"/>
        </a:xfrm>
        <a:prstGeom prst="ellips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 tIns="23351" rIns="23351" bIns="23351" numCol="1" spcCol="1270" anchor="ctr" anchorCtr="0">
          <a:noAutofit/>
        </a:bodyPr>
        <a:lstStyle/>
        <a:p>
          <a:pPr marL="0" lvl="0" indent="0" algn="ctr" defTabSz="1289050">
            <a:lnSpc>
              <a:spcPct val="90000"/>
            </a:lnSpc>
            <a:spcBef>
              <a:spcPct val="0"/>
            </a:spcBef>
            <a:spcAft>
              <a:spcPct val="35000"/>
            </a:spcAft>
            <a:buNone/>
          </a:pPr>
          <a:r>
            <a:rPr lang="en-US" sz="2900" kern="1200"/>
            <a:t>1</a:t>
          </a:r>
        </a:p>
      </dsp:txBody>
      <dsp:txXfrm>
        <a:off x="511325" y="214488"/>
        <a:ext cx="425497" cy="425497"/>
      </dsp:txXfrm>
    </dsp:sp>
    <dsp:sp modelId="{36DC229A-5DAA-4730-AF09-8A95AF97042A}">
      <dsp:nvSpPr>
        <dsp:cNvPr id="0" name=""/>
        <dsp:cNvSpPr/>
      </dsp:nvSpPr>
      <dsp:spPr>
        <a:xfrm>
          <a:off x="4688" y="893710"/>
          <a:ext cx="1438773" cy="1965600"/>
        </a:xfrm>
        <a:prstGeom prst="upArrowCallout">
          <a:avLst>
            <a:gd name="adj1" fmla="val 50000"/>
            <a:gd name="adj2" fmla="val 20000"/>
            <a:gd name="adj3" fmla="val 20000"/>
            <a:gd name="adj4" fmla="val 100000"/>
          </a:avLst>
        </a:prstGeom>
        <a:solidFill>
          <a:schemeClr val="accent5">
            <a:tint val="40000"/>
            <a:alpha val="90000"/>
            <a:hueOff val="325534"/>
            <a:satOff val="-1138"/>
            <a:lumOff val="-313"/>
            <a:alphaOff val="0"/>
          </a:schemeClr>
        </a:solidFill>
        <a:ln w="15875" cap="flat" cmpd="sng" algn="ctr">
          <a:solidFill>
            <a:schemeClr val="accent5">
              <a:tint val="40000"/>
              <a:alpha val="90000"/>
              <a:hueOff val="325534"/>
              <a:satOff val="-1138"/>
              <a:lumOff val="-31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492" tIns="165100" rIns="113492"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believe the case is </a:t>
          </a:r>
          <a:r>
            <a:rPr lang="en-GB" sz="1100" u="sng" kern="1200"/>
            <a:t>not</a:t>
          </a:r>
          <a:r>
            <a:rPr lang="en-GB" sz="1100" kern="1200"/>
            <a:t> suitable for summary trial, they will send the case to the Crown Court (</a:t>
          </a:r>
          <a:r>
            <a:rPr lang="en-GB" sz="1100" kern="1200">
              <a:hlinkClick xmlns:r="http://schemas.openxmlformats.org/officeDocument/2006/relationships" r:id="rId1"/>
            </a:rPr>
            <a:t>s21 MCA</a:t>
          </a:r>
          <a:r>
            <a:rPr lang="en-GB" sz="1100" kern="1200"/>
            <a:t>/</a:t>
          </a:r>
          <a:r>
            <a:rPr lang="en-GB" sz="1100" kern="1200">
              <a:hlinkClick xmlns:r="http://schemas.openxmlformats.org/officeDocument/2006/relationships" r:id="rId2"/>
            </a:rPr>
            <a:t>s51 CDA</a:t>
          </a:r>
          <a:r>
            <a:rPr lang="en-GB" sz="1100" kern="1200"/>
            <a:t>).</a:t>
          </a:r>
          <a:endParaRPr lang="en-US" sz="1100" kern="1200"/>
        </a:p>
      </dsp:txBody>
      <dsp:txXfrm>
        <a:off x="4688" y="1181465"/>
        <a:ext cx="1438773" cy="1677845"/>
      </dsp:txXfrm>
    </dsp:sp>
    <dsp:sp modelId="{121B1A0B-1226-4902-AA3E-A82B5B291151}">
      <dsp:nvSpPr>
        <dsp:cNvPr id="0" name=""/>
        <dsp:cNvSpPr/>
      </dsp:nvSpPr>
      <dsp:spPr>
        <a:xfrm>
          <a:off x="1603324" y="427201"/>
          <a:ext cx="1438773" cy="71"/>
        </a:xfrm>
        <a:prstGeom prst="rect">
          <a:avLst/>
        </a:prstGeom>
        <a:solidFill>
          <a:schemeClr val="accent5">
            <a:tint val="40000"/>
            <a:alpha val="90000"/>
            <a:hueOff val="488301"/>
            <a:satOff val="-1707"/>
            <a:lumOff val="-470"/>
            <a:alphaOff val="0"/>
          </a:schemeClr>
        </a:solidFill>
        <a:ln w="15875" cap="flat" cmpd="sng" algn="ctr">
          <a:solidFill>
            <a:schemeClr val="accent5">
              <a:tint val="40000"/>
              <a:alpha val="90000"/>
              <a:hueOff val="488301"/>
              <a:satOff val="-1707"/>
              <a:lumOff val="-470"/>
              <a:alphaOff val="0"/>
            </a:schemeClr>
          </a:solidFill>
          <a:prstDash val="solid"/>
        </a:ln>
        <a:effectLst/>
      </dsp:spPr>
      <dsp:style>
        <a:lnRef idx="2">
          <a:scrgbClr r="0" g="0" b="0"/>
        </a:lnRef>
        <a:fillRef idx="1">
          <a:scrgbClr r="0" g="0" b="0"/>
        </a:fillRef>
        <a:effectRef idx="0">
          <a:scrgbClr r="0" g="0" b="0"/>
        </a:effectRef>
        <a:fontRef idx="minor"/>
      </dsp:style>
    </dsp:sp>
    <dsp:sp modelId="{3746D9D2-7949-4140-80D3-C0EDFF28434B}">
      <dsp:nvSpPr>
        <dsp:cNvPr id="0" name=""/>
        <dsp:cNvSpPr/>
      </dsp:nvSpPr>
      <dsp:spPr>
        <a:xfrm>
          <a:off x="3080465" y="373523"/>
          <a:ext cx="73537" cy="138122"/>
        </a:xfrm>
        <a:prstGeom prst="chevron">
          <a:avLst>
            <a:gd name="adj" fmla="val 90000"/>
          </a:avLst>
        </a:prstGeom>
        <a:solidFill>
          <a:schemeClr val="accent5">
            <a:tint val="40000"/>
            <a:alpha val="90000"/>
            <a:hueOff val="651067"/>
            <a:satOff val="-2276"/>
            <a:lumOff val="-626"/>
            <a:alphaOff val="0"/>
          </a:schemeClr>
        </a:solidFill>
        <a:ln w="15875" cap="flat" cmpd="sng" algn="ctr">
          <a:solidFill>
            <a:schemeClr val="accent5">
              <a:tint val="40000"/>
              <a:alpha val="90000"/>
              <a:hueOff val="651067"/>
              <a:satOff val="-2276"/>
              <a:lumOff val="-626"/>
              <a:alphaOff val="0"/>
            </a:schemeClr>
          </a:solidFill>
          <a:prstDash val="solid"/>
        </a:ln>
        <a:effectLst/>
      </dsp:spPr>
      <dsp:style>
        <a:lnRef idx="2">
          <a:scrgbClr r="0" g="0" b="0"/>
        </a:lnRef>
        <a:fillRef idx="1">
          <a:scrgbClr r="0" g="0" b="0"/>
        </a:fillRef>
        <a:effectRef idx="0">
          <a:scrgbClr r="0" g="0" b="0"/>
        </a:effectRef>
        <a:fontRef idx="minor"/>
      </dsp:style>
    </dsp:sp>
    <dsp:sp modelId="{29C64DA4-2076-41A8-9D50-447F6CD640AC}">
      <dsp:nvSpPr>
        <dsp:cNvPr id="0" name=""/>
        <dsp:cNvSpPr/>
      </dsp:nvSpPr>
      <dsp:spPr>
        <a:xfrm>
          <a:off x="2021838" y="126364"/>
          <a:ext cx="601745" cy="601745"/>
        </a:xfrm>
        <a:prstGeom prst="ellipse">
          <a:avLst/>
        </a:prstGeom>
        <a:solidFill>
          <a:schemeClr val="accent5">
            <a:hueOff val="497853"/>
            <a:satOff val="-1764"/>
            <a:lumOff val="-2392"/>
            <a:alphaOff val="0"/>
          </a:schemeClr>
        </a:solidFill>
        <a:ln w="15875" cap="flat" cmpd="sng" algn="ctr">
          <a:solidFill>
            <a:schemeClr val="accent5">
              <a:hueOff val="497853"/>
              <a:satOff val="-1764"/>
              <a:lumOff val="-239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 tIns="23351" rIns="23351" bIns="23351" numCol="1" spcCol="1270" anchor="ctr" anchorCtr="0">
          <a:noAutofit/>
        </a:bodyPr>
        <a:lstStyle/>
        <a:p>
          <a:pPr marL="0" lvl="0" indent="0" algn="ctr" defTabSz="1289050">
            <a:lnSpc>
              <a:spcPct val="90000"/>
            </a:lnSpc>
            <a:spcBef>
              <a:spcPct val="0"/>
            </a:spcBef>
            <a:spcAft>
              <a:spcPct val="35000"/>
            </a:spcAft>
            <a:buNone/>
          </a:pPr>
          <a:r>
            <a:rPr lang="en-US" sz="2900" kern="1200"/>
            <a:t>2</a:t>
          </a:r>
        </a:p>
      </dsp:txBody>
      <dsp:txXfrm>
        <a:off x="2109962" y="214488"/>
        <a:ext cx="425497" cy="425497"/>
      </dsp:txXfrm>
    </dsp:sp>
    <dsp:sp modelId="{5B2CDA1C-94FA-44D4-BAE4-B2DCF7B55A08}">
      <dsp:nvSpPr>
        <dsp:cNvPr id="0" name=""/>
        <dsp:cNvSpPr/>
      </dsp:nvSpPr>
      <dsp:spPr>
        <a:xfrm>
          <a:off x="1603324" y="893710"/>
          <a:ext cx="1438773" cy="1965600"/>
        </a:xfrm>
        <a:prstGeom prst="upArrowCallout">
          <a:avLst>
            <a:gd name="adj1" fmla="val 50000"/>
            <a:gd name="adj2" fmla="val 20000"/>
            <a:gd name="adj3" fmla="val 20000"/>
            <a:gd name="adj4" fmla="val 100000"/>
          </a:avLst>
        </a:prstGeom>
        <a:solidFill>
          <a:schemeClr val="accent5">
            <a:tint val="40000"/>
            <a:alpha val="90000"/>
            <a:hueOff val="813834"/>
            <a:satOff val="-2845"/>
            <a:lumOff val="-783"/>
            <a:alphaOff val="0"/>
          </a:schemeClr>
        </a:solidFill>
        <a:ln w="15875" cap="flat" cmpd="sng" algn="ctr">
          <a:solidFill>
            <a:schemeClr val="accent5">
              <a:tint val="40000"/>
              <a:alpha val="90000"/>
              <a:hueOff val="813834"/>
              <a:satOff val="-2845"/>
              <a:lumOff val="-7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492" tIns="165100" rIns="113492" bIns="165100" numCol="1" spcCol="1270" anchor="t" anchorCtr="0">
          <a:noAutofit/>
        </a:bodyPr>
        <a:lstStyle/>
        <a:p>
          <a:pPr marL="0" lvl="0" indent="0" algn="l" defTabSz="488950">
            <a:lnSpc>
              <a:spcPct val="90000"/>
            </a:lnSpc>
            <a:spcBef>
              <a:spcPct val="0"/>
            </a:spcBef>
            <a:spcAft>
              <a:spcPct val="35000"/>
            </a:spcAft>
            <a:buNone/>
          </a:pPr>
          <a:r>
            <a:rPr lang="en-GB" sz="1100" kern="1200"/>
            <a:t>If the magistrates decide that the case is suitable for summary trial the procedure in </a:t>
          </a:r>
          <a:r>
            <a:rPr lang="en-GB" sz="1100" kern="1200">
              <a:hlinkClick xmlns:r="http://schemas.openxmlformats.org/officeDocument/2006/relationships" r:id="rId3"/>
            </a:rPr>
            <a:t>s20 MCA </a:t>
          </a:r>
          <a:r>
            <a:rPr lang="en-GB" sz="1100" kern="1200"/>
            <a:t>is followed.</a:t>
          </a:r>
          <a:endParaRPr lang="en-US" sz="1100" kern="1200"/>
        </a:p>
      </dsp:txBody>
      <dsp:txXfrm>
        <a:off x="1603324" y="1181465"/>
        <a:ext cx="1438773" cy="1677845"/>
      </dsp:txXfrm>
    </dsp:sp>
    <dsp:sp modelId="{EF841573-6D7F-4093-B5B3-52C55D220075}">
      <dsp:nvSpPr>
        <dsp:cNvPr id="0" name=""/>
        <dsp:cNvSpPr/>
      </dsp:nvSpPr>
      <dsp:spPr>
        <a:xfrm>
          <a:off x="3201961" y="427201"/>
          <a:ext cx="1438773" cy="72"/>
        </a:xfrm>
        <a:prstGeom prst="rect">
          <a:avLst/>
        </a:prstGeom>
        <a:solidFill>
          <a:schemeClr val="accent5">
            <a:tint val="40000"/>
            <a:alpha val="90000"/>
            <a:hueOff val="976601"/>
            <a:satOff val="-3414"/>
            <a:lumOff val="-939"/>
            <a:alphaOff val="0"/>
          </a:schemeClr>
        </a:solidFill>
        <a:ln w="15875" cap="flat" cmpd="sng" algn="ctr">
          <a:solidFill>
            <a:schemeClr val="accent5">
              <a:tint val="40000"/>
              <a:alpha val="90000"/>
              <a:hueOff val="976601"/>
              <a:satOff val="-3414"/>
              <a:lumOff val="-939"/>
              <a:alphaOff val="0"/>
            </a:schemeClr>
          </a:solidFill>
          <a:prstDash val="solid"/>
        </a:ln>
        <a:effectLst/>
      </dsp:spPr>
      <dsp:style>
        <a:lnRef idx="2">
          <a:scrgbClr r="0" g="0" b="0"/>
        </a:lnRef>
        <a:fillRef idx="1">
          <a:scrgbClr r="0" g="0" b="0"/>
        </a:fillRef>
        <a:effectRef idx="0">
          <a:scrgbClr r="0" g="0" b="0"/>
        </a:effectRef>
        <a:fontRef idx="minor"/>
      </dsp:style>
    </dsp:sp>
    <dsp:sp modelId="{1928A732-C89C-4831-AC99-684ED043523F}">
      <dsp:nvSpPr>
        <dsp:cNvPr id="0" name=""/>
        <dsp:cNvSpPr/>
      </dsp:nvSpPr>
      <dsp:spPr>
        <a:xfrm>
          <a:off x="4679102" y="373523"/>
          <a:ext cx="73537" cy="138122"/>
        </a:xfrm>
        <a:prstGeom prst="chevron">
          <a:avLst>
            <a:gd name="adj" fmla="val 90000"/>
          </a:avLst>
        </a:prstGeom>
        <a:solidFill>
          <a:schemeClr val="accent5">
            <a:tint val="40000"/>
            <a:alpha val="90000"/>
            <a:hueOff val="1139368"/>
            <a:satOff val="-3983"/>
            <a:lumOff val="-1096"/>
            <a:alphaOff val="0"/>
          </a:schemeClr>
        </a:solidFill>
        <a:ln w="15875" cap="flat" cmpd="sng" algn="ctr">
          <a:solidFill>
            <a:schemeClr val="accent5">
              <a:tint val="40000"/>
              <a:alpha val="90000"/>
              <a:hueOff val="1139368"/>
              <a:satOff val="-3983"/>
              <a:lumOff val="-1096"/>
              <a:alphaOff val="0"/>
            </a:schemeClr>
          </a:solidFill>
          <a:prstDash val="solid"/>
        </a:ln>
        <a:effectLst/>
      </dsp:spPr>
      <dsp:style>
        <a:lnRef idx="2">
          <a:scrgbClr r="0" g="0" b="0"/>
        </a:lnRef>
        <a:fillRef idx="1">
          <a:scrgbClr r="0" g="0" b="0"/>
        </a:fillRef>
        <a:effectRef idx="0">
          <a:scrgbClr r="0" g="0" b="0"/>
        </a:effectRef>
        <a:fontRef idx="minor"/>
      </dsp:style>
    </dsp:sp>
    <dsp:sp modelId="{B2026CAE-4954-49AE-B755-34EC9453512C}">
      <dsp:nvSpPr>
        <dsp:cNvPr id="0" name=""/>
        <dsp:cNvSpPr/>
      </dsp:nvSpPr>
      <dsp:spPr>
        <a:xfrm>
          <a:off x="3620475" y="126364"/>
          <a:ext cx="601745" cy="601745"/>
        </a:xfrm>
        <a:prstGeom prst="ellipse">
          <a:avLst/>
        </a:prstGeom>
        <a:solidFill>
          <a:schemeClr val="accent5">
            <a:hueOff val="995705"/>
            <a:satOff val="-3527"/>
            <a:lumOff val="-4784"/>
            <a:alphaOff val="0"/>
          </a:schemeClr>
        </a:solidFill>
        <a:ln w="15875" cap="flat" cmpd="sng" algn="ctr">
          <a:solidFill>
            <a:schemeClr val="accent5">
              <a:hueOff val="995705"/>
              <a:satOff val="-3527"/>
              <a:lumOff val="-4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 tIns="23351" rIns="23351" bIns="23351" numCol="1" spcCol="1270" anchor="ctr" anchorCtr="0">
          <a:noAutofit/>
        </a:bodyPr>
        <a:lstStyle/>
        <a:p>
          <a:pPr marL="0" lvl="0" indent="0" algn="ctr" defTabSz="1289050">
            <a:lnSpc>
              <a:spcPct val="90000"/>
            </a:lnSpc>
            <a:spcBef>
              <a:spcPct val="0"/>
            </a:spcBef>
            <a:spcAft>
              <a:spcPct val="35000"/>
            </a:spcAft>
            <a:buNone/>
          </a:pPr>
          <a:r>
            <a:rPr lang="en-US" sz="2900" kern="1200"/>
            <a:t>3</a:t>
          </a:r>
        </a:p>
      </dsp:txBody>
      <dsp:txXfrm>
        <a:off x="3708599" y="214488"/>
        <a:ext cx="425497" cy="425497"/>
      </dsp:txXfrm>
    </dsp:sp>
    <dsp:sp modelId="{2A1AF4A4-6107-4DBD-8A2D-F66EA3E6E13F}">
      <dsp:nvSpPr>
        <dsp:cNvPr id="0" name=""/>
        <dsp:cNvSpPr/>
      </dsp:nvSpPr>
      <dsp:spPr>
        <a:xfrm>
          <a:off x="3201961" y="893710"/>
          <a:ext cx="1438773" cy="1965600"/>
        </a:xfrm>
        <a:prstGeom prst="upArrowCallout">
          <a:avLst>
            <a:gd name="adj1" fmla="val 50000"/>
            <a:gd name="adj2" fmla="val 20000"/>
            <a:gd name="adj3" fmla="val 20000"/>
            <a:gd name="adj4" fmla="val 100000"/>
          </a:avLst>
        </a:prstGeom>
        <a:solidFill>
          <a:schemeClr val="accent5">
            <a:tint val="40000"/>
            <a:alpha val="90000"/>
            <a:hueOff val="1302135"/>
            <a:satOff val="-4552"/>
            <a:lumOff val="-1252"/>
            <a:alphaOff val="0"/>
          </a:schemeClr>
        </a:solidFill>
        <a:ln w="15875" cap="flat" cmpd="sng" algn="ctr">
          <a:solidFill>
            <a:schemeClr val="accent5">
              <a:tint val="40000"/>
              <a:alpha val="90000"/>
              <a:hueOff val="1302135"/>
              <a:satOff val="-4552"/>
              <a:lumOff val="-12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492" tIns="165100" rIns="113492" bIns="165100" numCol="1" spcCol="1270" anchor="t" anchorCtr="0">
          <a:noAutofit/>
        </a:bodyPr>
        <a:lstStyle/>
        <a:p>
          <a:pPr marL="0" lvl="0" indent="0" algn="l" defTabSz="488950">
            <a:lnSpc>
              <a:spcPct val="90000"/>
            </a:lnSpc>
            <a:spcBef>
              <a:spcPct val="0"/>
            </a:spcBef>
            <a:spcAft>
              <a:spcPct val="35000"/>
            </a:spcAft>
            <a:buNone/>
          </a:pPr>
          <a:r>
            <a:rPr lang="en-GB" sz="1100" kern="1200"/>
            <a:t>The defendant </a:t>
          </a:r>
          <a:r>
            <a:rPr lang="en-GB" sz="1100" u="sng" kern="1200"/>
            <a:t>may </a:t>
          </a:r>
          <a:r>
            <a:rPr lang="en-GB" sz="1100" kern="1200"/>
            <a:t>ask for and the court </a:t>
          </a:r>
          <a:r>
            <a:rPr lang="en-GB" sz="1100" u="sng" kern="1200"/>
            <a:t>may</a:t>
          </a:r>
          <a:r>
            <a:rPr lang="en-GB" sz="1100" kern="1200"/>
            <a:t> give an indication of sentence and in the light if that indication the defendant may change their indication of plea.</a:t>
          </a:r>
          <a:endParaRPr lang="en-US" sz="1100" kern="1200"/>
        </a:p>
      </dsp:txBody>
      <dsp:txXfrm>
        <a:off x="3201961" y="1181465"/>
        <a:ext cx="1438773" cy="1677845"/>
      </dsp:txXfrm>
    </dsp:sp>
    <dsp:sp modelId="{47BB408C-B5D4-4D82-B87A-0A22340E36A1}">
      <dsp:nvSpPr>
        <dsp:cNvPr id="0" name=""/>
        <dsp:cNvSpPr/>
      </dsp:nvSpPr>
      <dsp:spPr>
        <a:xfrm>
          <a:off x="4800598" y="427201"/>
          <a:ext cx="1438773" cy="72"/>
        </a:xfrm>
        <a:prstGeom prst="rect">
          <a:avLst/>
        </a:prstGeom>
        <a:solidFill>
          <a:schemeClr val="accent5">
            <a:tint val="40000"/>
            <a:alpha val="90000"/>
            <a:hueOff val="1464902"/>
            <a:satOff val="-5122"/>
            <a:lumOff val="-1409"/>
            <a:alphaOff val="0"/>
          </a:schemeClr>
        </a:solidFill>
        <a:ln w="15875" cap="flat" cmpd="sng" algn="ctr">
          <a:solidFill>
            <a:schemeClr val="accent5">
              <a:tint val="40000"/>
              <a:alpha val="90000"/>
              <a:hueOff val="1464902"/>
              <a:satOff val="-5122"/>
              <a:lumOff val="-1409"/>
              <a:alphaOff val="0"/>
            </a:schemeClr>
          </a:solidFill>
          <a:prstDash val="solid"/>
        </a:ln>
        <a:effectLst/>
      </dsp:spPr>
      <dsp:style>
        <a:lnRef idx="2">
          <a:scrgbClr r="0" g="0" b="0"/>
        </a:lnRef>
        <a:fillRef idx="1">
          <a:scrgbClr r="0" g="0" b="0"/>
        </a:fillRef>
        <a:effectRef idx="0">
          <a:scrgbClr r="0" g="0" b="0"/>
        </a:effectRef>
        <a:fontRef idx="minor"/>
      </dsp:style>
    </dsp:sp>
    <dsp:sp modelId="{17ADB957-D958-4CCF-AB2E-EAA36407436B}">
      <dsp:nvSpPr>
        <dsp:cNvPr id="0" name=""/>
        <dsp:cNvSpPr/>
      </dsp:nvSpPr>
      <dsp:spPr>
        <a:xfrm>
          <a:off x="6277738" y="373523"/>
          <a:ext cx="73537" cy="138122"/>
        </a:xfrm>
        <a:prstGeom prst="chevron">
          <a:avLst>
            <a:gd name="adj" fmla="val 90000"/>
          </a:avLst>
        </a:prstGeom>
        <a:solidFill>
          <a:schemeClr val="accent5">
            <a:tint val="40000"/>
            <a:alpha val="90000"/>
            <a:hueOff val="1627668"/>
            <a:satOff val="-5691"/>
            <a:lumOff val="-1565"/>
            <a:alphaOff val="0"/>
          </a:schemeClr>
        </a:solidFill>
        <a:ln w="15875" cap="flat" cmpd="sng" algn="ctr">
          <a:solidFill>
            <a:schemeClr val="accent5">
              <a:tint val="40000"/>
              <a:alpha val="90000"/>
              <a:hueOff val="1627668"/>
              <a:satOff val="-5691"/>
              <a:lumOff val="-1565"/>
              <a:alphaOff val="0"/>
            </a:schemeClr>
          </a:solidFill>
          <a:prstDash val="solid"/>
        </a:ln>
        <a:effectLst/>
      </dsp:spPr>
      <dsp:style>
        <a:lnRef idx="2">
          <a:scrgbClr r="0" g="0" b="0"/>
        </a:lnRef>
        <a:fillRef idx="1">
          <a:scrgbClr r="0" g="0" b="0"/>
        </a:fillRef>
        <a:effectRef idx="0">
          <a:scrgbClr r="0" g="0" b="0"/>
        </a:effectRef>
        <a:fontRef idx="minor"/>
      </dsp:style>
    </dsp:sp>
    <dsp:sp modelId="{9D60BEB7-006F-4498-B13F-1454D265940E}">
      <dsp:nvSpPr>
        <dsp:cNvPr id="0" name=""/>
        <dsp:cNvSpPr/>
      </dsp:nvSpPr>
      <dsp:spPr>
        <a:xfrm>
          <a:off x="5219112" y="126364"/>
          <a:ext cx="601745" cy="601745"/>
        </a:xfrm>
        <a:prstGeom prst="ellipse">
          <a:avLst/>
        </a:prstGeom>
        <a:solidFill>
          <a:schemeClr val="accent5">
            <a:hueOff val="1493558"/>
            <a:satOff val="-5291"/>
            <a:lumOff val="-7177"/>
            <a:alphaOff val="0"/>
          </a:schemeClr>
        </a:solidFill>
        <a:ln w="15875" cap="flat" cmpd="sng" algn="ctr">
          <a:solidFill>
            <a:schemeClr val="accent5">
              <a:hueOff val="1493558"/>
              <a:satOff val="-5291"/>
              <a:lumOff val="-7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 tIns="23351" rIns="23351" bIns="23351" numCol="1" spcCol="1270" anchor="ctr" anchorCtr="0">
          <a:noAutofit/>
        </a:bodyPr>
        <a:lstStyle/>
        <a:p>
          <a:pPr marL="0" lvl="0" indent="0" algn="ctr" defTabSz="1289050">
            <a:lnSpc>
              <a:spcPct val="90000"/>
            </a:lnSpc>
            <a:spcBef>
              <a:spcPct val="0"/>
            </a:spcBef>
            <a:spcAft>
              <a:spcPct val="35000"/>
            </a:spcAft>
            <a:buNone/>
          </a:pPr>
          <a:r>
            <a:rPr lang="en-US" sz="2900" kern="1200"/>
            <a:t>4</a:t>
          </a:r>
        </a:p>
      </dsp:txBody>
      <dsp:txXfrm>
        <a:off x="5307236" y="214488"/>
        <a:ext cx="425497" cy="425497"/>
      </dsp:txXfrm>
    </dsp:sp>
    <dsp:sp modelId="{CEEB6EEB-E731-4AC8-B1BC-A253E223FF70}">
      <dsp:nvSpPr>
        <dsp:cNvPr id="0" name=""/>
        <dsp:cNvSpPr/>
      </dsp:nvSpPr>
      <dsp:spPr>
        <a:xfrm>
          <a:off x="4800598" y="893710"/>
          <a:ext cx="1438773" cy="1965600"/>
        </a:xfrm>
        <a:prstGeom prst="upArrowCallout">
          <a:avLst>
            <a:gd name="adj1" fmla="val 50000"/>
            <a:gd name="adj2" fmla="val 20000"/>
            <a:gd name="adj3" fmla="val 20000"/>
            <a:gd name="adj4" fmla="val 100000"/>
          </a:avLst>
        </a:prstGeom>
        <a:solidFill>
          <a:schemeClr val="accent5">
            <a:tint val="40000"/>
            <a:alpha val="90000"/>
            <a:hueOff val="1790435"/>
            <a:satOff val="-6260"/>
            <a:lumOff val="-1722"/>
            <a:alphaOff val="0"/>
          </a:schemeClr>
        </a:solidFill>
        <a:ln w="15875" cap="flat" cmpd="sng" algn="ctr">
          <a:solidFill>
            <a:schemeClr val="accent5">
              <a:tint val="40000"/>
              <a:alpha val="90000"/>
              <a:hueOff val="1790435"/>
              <a:satOff val="-6260"/>
              <a:lumOff val="-17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492" tIns="165100" rIns="113492" bIns="165100" numCol="1" spcCol="1270" anchor="t" anchorCtr="0">
          <a:noAutofit/>
        </a:bodyPr>
        <a:lstStyle/>
        <a:p>
          <a:pPr marL="0" lvl="0" indent="0" algn="l" defTabSz="488950">
            <a:lnSpc>
              <a:spcPct val="90000"/>
            </a:lnSpc>
            <a:spcBef>
              <a:spcPct val="0"/>
            </a:spcBef>
            <a:spcAft>
              <a:spcPct val="35000"/>
            </a:spcAft>
            <a:buNone/>
          </a:pPr>
          <a:r>
            <a:rPr lang="en-GB" sz="1100" kern="1200"/>
            <a:t>If the indication of plea is not changed the defendant is asked if he consents to summary trial or whether he elects trial by jury</a:t>
          </a:r>
          <a:endParaRPr lang="en-US" sz="1100" kern="1200"/>
        </a:p>
      </dsp:txBody>
      <dsp:txXfrm>
        <a:off x="4800598" y="1181465"/>
        <a:ext cx="1438773" cy="1677845"/>
      </dsp:txXfrm>
    </dsp:sp>
    <dsp:sp modelId="{E6EEAB67-A483-4C28-9BD2-0640CF490BB2}">
      <dsp:nvSpPr>
        <dsp:cNvPr id="0" name=""/>
        <dsp:cNvSpPr/>
      </dsp:nvSpPr>
      <dsp:spPr>
        <a:xfrm>
          <a:off x="6399235" y="427201"/>
          <a:ext cx="1438773" cy="72"/>
        </a:xfrm>
        <a:prstGeom prst="rect">
          <a:avLst/>
        </a:prstGeom>
        <a:solidFill>
          <a:schemeClr val="accent5">
            <a:tint val="40000"/>
            <a:alpha val="90000"/>
            <a:hueOff val="1953202"/>
            <a:satOff val="-6829"/>
            <a:lumOff val="-1878"/>
            <a:alphaOff val="0"/>
          </a:schemeClr>
        </a:solidFill>
        <a:ln w="15875" cap="flat" cmpd="sng" algn="ctr">
          <a:solidFill>
            <a:schemeClr val="accent5">
              <a:tint val="40000"/>
              <a:alpha val="90000"/>
              <a:hueOff val="1953202"/>
              <a:satOff val="-6829"/>
              <a:lumOff val="-1878"/>
              <a:alphaOff val="0"/>
            </a:schemeClr>
          </a:solidFill>
          <a:prstDash val="solid"/>
        </a:ln>
        <a:effectLst/>
      </dsp:spPr>
      <dsp:style>
        <a:lnRef idx="2">
          <a:scrgbClr r="0" g="0" b="0"/>
        </a:lnRef>
        <a:fillRef idx="1">
          <a:scrgbClr r="0" g="0" b="0"/>
        </a:fillRef>
        <a:effectRef idx="0">
          <a:scrgbClr r="0" g="0" b="0"/>
        </a:effectRef>
        <a:fontRef idx="minor"/>
      </dsp:style>
    </dsp:sp>
    <dsp:sp modelId="{C0AEDBA1-C71C-484D-8AC3-C0C24F32F727}">
      <dsp:nvSpPr>
        <dsp:cNvPr id="0" name=""/>
        <dsp:cNvSpPr/>
      </dsp:nvSpPr>
      <dsp:spPr>
        <a:xfrm>
          <a:off x="7876375" y="373523"/>
          <a:ext cx="73537" cy="138122"/>
        </a:xfrm>
        <a:prstGeom prst="chevron">
          <a:avLst>
            <a:gd name="adj" fmla="val 90000"/>
          </a:avLst>
        </a:prstGeom>
        <a:solidFill>
          <a:schemeClr val="accent5">
            <a:tint val="40000"/>
            <a:alpha val="90000"/>
            <a:hueOff val="2115969"/>
            <a:satOff val="-7398"/>
            <a:lumOff val="-2035"/>
            <a:alphaOff val="0"/>
          </a:schemeClr>
        </a:solidFill>
        <a:ln w="15875" cap="flat" cmpd="sng" algn="ctr">
          <a:solidFill>
            <a:schemeClr val="accent5">
              <a:tint val="40000"/>
              <a:alpha val="90000"/>
              <a:hueOff val="2115969"/>
              <a:satOff val="-7398"/>
              <a:lumOff val="-2035"/>
              <a:alphaOff val="0"/>
            </a:schemeClr>
          </a:solidFill>
          <a:prstDash val="solid"/>
        </a:ln>
        <a:effectLst/>
      </dsp:spPr>
      <dsp:style>
        <a:lnRef idx="2">
          <a:scrgbClr r="0" g="0" b="0"/>
        </a:lnRef>
        <a:fillRef idx="1">
          <a:scrgbClr r="0" g="0" b="0"/>
        </a:fillRef>
        <a:effectRef idx="0">
          <a:scrgbClr r="0" g="0" b="0"/>
        </a:effectRef>
        <a:fontRef idx="minor"/>
      </dsp:style>
    </dsp:sp>
    <dsp:sp modelId="{D4B83432-1281-4964-9B04-EBD5D5480F3B}">
      <dsp:nvSpPr>
        <dsp:cNvPr id="0" name=""/>
        <dsp:cNvSpPr/>
      </dsp:nvSpPr>
      <dsp:spPr>
        <a:xfrm>
          <a:off x="6817749" y="126364"/>
          <a:ext cx="601745" cy="601745"/>
        </a:xfrm>
        <a:prstGeom prst="ellipse">
          <a:avLst/>
        </a:prstGeom>
        <a:solidFill>
          <a:schemeClr val="accent5">
            <a:hueOff val="1991410"/>
            <a:satOff val="-7054"/>
            <a:lumOff val="-9569"/>
            <a:alphaOff val="0"/>
          </a:schemeClr>
        </a:solidFill>
        <a:ln w="15875" cap="flat" cmpd="sng" algn="ctr">
          <a:solidFill>
            <a:schemeClr val="accent5">
              <a:hueOff val="1991410"/>
              <a:satOff val="-7054"/>
              <a:lumOff val="-9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 tIns="23351" rIns="23351" bIns="23351" numCol="1" spcCol="1270" anchor="ctr" anchorCtr="0">
          <a:noAutofit/>
        </a:bodyPr>
        <a:lstStyle/>
        <a:p>
          <a:pPr marL="0" lvl="0" indent="0" algn="ctr" defTabSz="1289050">
            <a:lnSpc>
              <a:spcPct val="90000"/>
            </a:lnSpc>
            <a:spcBef>
              <a:spcPct val="0"/>
            </a:spcBef>
            <a:spcAft>
              <a:spcPct val="35000"/>
            </a:spcAft>
            <a:buNone/>
          </a:pPr>
          <a:r>
            <a:rPr lang="en-US" sz="2900" kern="1200"/>
            <a:t>5</a:t>
          </a:r>
        </a:p>
      </dsp:txBody>
      <dsp:txXfrm>
        <a:off x="6905873" y="214488"/>
        <a:ext cx="425497" cy="425497"/>
      </dsp:txXfrm>
    </dsp:sp>
    <dsp:sp modelId="{B4F89C28-D03F-4379-B4D3-26D000345E2E}">
      <dsp:nvSpPr>
        <dsp:cNvPr id="0" name=""/>
        <dsp:cNvSpPr/>
      </dsp:nvSpPr>
      <dsp:spPr>
        <a:xfrm>
          <a:off x="6399235" y="893710"/>
          <a:ext cx="1438773" cy="1965600"/>
        </a:xfrm>
        <a:prstGeom prst="upArrowCallout">
          <a:avLst>
            <a:gd name="adj1" fmla="val 50000"/>
            <a:gd name="adj2" fmla="val 20000"/>
            <a:gd name="adj3" fmla="val 20000"/>
            <a:gd name="adj4" fmla="val 100000"/>
          </a:avLst>
        </a:prstGeom>
        <a:solidFill>
          <a:schemeClr val="accent5">
            <a:tint val="40000"/>
            <a:alpha val="90000"/>
            <a:hueOff val="2278736"/>
            <a:satOff val="-7967"/>
            <a:lumOff val="-2191"/>
            <a:alphaOff val="0"/>
          </a:schemeClr>
        </a:solidFill>
        <a:ln w="15875" cap="flat" cmpd="sng" algn="ctr">
          <a:solidFill>
            <a:schemeClr val="accent5">
              <a:tint val="40000"/>
              <a:alpha val="90000"/>
              <a:hueOff val="2278736"/>
              <a:satOff val="-7967"/>
              <a:lumOff val="-219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492" tIns="165100" rIns="113492" bIns="165100" numCol="1" spcCol="1270" anchor="t" anchorCtr="0">
          <a:noAutofit/>
        </a:bodyPr>
        <a:lstStyle/>
        <a:p>
          <a:pPr marL="0" lvl="0" indent="0" algn="l" defTabSz="488950">
            <a:lnSpc>
              <a:spcPct val="90000"/>
            </a:lnSpc>
            <a:spcBef>
              <a:spcPct val="0"/>
            </a:spcBef>
            <a:spcAft>
              <a:spcPct val="35000"/>
            </a:spcAft>
            <a:buNone/>
          </a:pPr>
          <a:r>
            <a:rPr lang="en-GB" sz="1100" kern="1200"/>
            <a:t>If he consents to summary trial case adjourn for trial.</a:t>
          </a:r>
          <a:endParaRPr lang="en-US" sz="1100" kern="1200"/>
        </a:p>
      </dsp:txBody>
      <dsp:txXfrm>
        <a:off x="6399235" y="1181465"/>
        <a:ext cx="1438773" cy="1677845"/>
      </dsp:txXfrm>
    </dsp:sp>
    <dsp:sp modelId="{062FC020-F469-40D5-926A-DBF805CBAD2B}">
      <dsp:nvSpPr>
        <dsp:cNvPr id="0" name=""/>
        <dsp:cNvSpPr/>
      </dsp:nvSpPr>
      <dsp:spPr>
        <a:xfrm>
          <a:off x="7997872" y="427201"/>
          <a:ext cx="719386" cy="72"/>
        </a:xfrm>
        <a:prstGeom prst="rect">
          <a:avLst/>
        </a:prstGeom>
        <a:solidFill>
          <a:schemeClr val="accent5">
            <a:tint val="40000"/>
            <a:alpha val="90000"/>
            <a:hueOff val="2441502"/>
            <a:satOff val="-8536"/>
            <a:lumOff val="-2348"/>
            <a:alphaOff val="0"/>
          </a:schemeClr>
        </a:solidFill>
        <a:ln w="15875" cap="flat" cmpd="sng" algn="ctr">
          <a:solidFill>
            <a:schemeClr val="accent5">
              <a:tint val="40000"/>
              <a:alpha val="90000"/>
              <a:hueOff val="2441502"/>
              <a:satOff val="-8536"/>
              <a:lumOff val="-2348"/>
              <a:alphaOff val="0"/>
            </a:schemeClr>
          </a:solidFill>
          <a:prstDash val="solid"/>
        </a:ln>
        <a:effectLst/>
      </dsp:spPr>
      <dsp:style>
        <a:lnRef idx="2">
          <a:scrgbClr r="0" g="0" b="0"/>
        </a:lnRef>
        <a:fillRef idx="1">
          <a:scrgbClr r="0" g="0" b="0"/>
        </a:fillRef>
        <a:effectRef idx="0">
          <a:scrgbClr r="0" g="0" b="0"/>
        </a:effectRef>
        <a:fontRef idx="minor"/>
      </dsp:style>
    </dsp:sp>
    <dsp:sp modelId="{31ED9AF2-81F0-4E35-BB51-3AD550E6021F}">
      <dsp:nvSpPr>
        <dsp:cNvPr id="0" name=""/>
        <dsp:cNvSpPr/>
      </dsp:nvSpPr>
      <dsp:spPr>
        <a:xfrm>
          <a:off x="8416385" y="126364"/>
          <a:ext cx="601745" cy="601745"/>
        </a:xfrm>
        <a:prstGeom prst="ellipse">
          <a:avLst/>
        </a:prstGeom>
        <a:solidFill>
          <a:schemeClr val="accent5">
            <a:hueOff val="2489263"/>
            <a:satOff val="-8818"/>
            <a:lumOff val="-11961"/>
            <a:alphaOff val="0"/>
          </a:schemeClr>
        </a:solidFill>
        <a:ln w="15875" cap="flat" cmpd="sng" algn="ctr">
          <a:solidFill>
            <a:schemeClr val="accent5">
              <a:hueOff val="2489263"/>
              <a:satOff val="-8818"/>
              <a:lumOff val="-119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351" tIns="23351" rIns="23351" bIns="23351" numCol="1" spcCol="1270" anchor="ctr" anchorCtr="0">
          <a:noAutofit/>
        </a:bodyPr>
        <a:lstStyle/>
        <a:p>
          <a:pPr marL="0" lvl="0" indent="0" algn="ctr" defTabSz="1289050">
            <a:lnSpc>
              <a:spcPct val="90000"/>
            </a:lnSpc>
            <a:spcBef>
              <a:spcPct val="0"/>
            </a:spcBef>
            <a:spcAft>
              <a:spcPct val="35000"/>
            </a:spcAft>
            <a:buNone/>
          </a:pPr>
          <a:r>
            <a:rPr lang="en-US" sz="2900" kern="1200"/>
            <a:t>6</a:t>
          </a:r>
        </a:p>
      </dsp:txBody>
      <dsp:txXfrm>
        <a:off x="8504509" y="214488"/>
        <a:ext cx="425497" cy="425497"/>
      </dsp:txXfrm>
    </dsp:sp>
    <dsp:sp modelId="{03EEAE4D-E97E-44E0-AD4C-8A7C26F15D4E}">
      <dsp:nvSpPr>
        <dsp:cNvPr id="0" name=""/>
        <dsp:cNvSpPr/>
      </dsp:nvSpPr>
      <dsp:spPr>
        <a:xfrm>
          <a:off x="7997872" y="893710"/>
          <a:ext cx="1438773" cy="1965600"/>
        </a:xfrm>
        <a:prstGeom prst="upArrowCallout">
          <a:avLst>
            <a:gd name="adj1" fmla="val 50000"/>
            <a:gd name="adj2" fmla="val 20000"/>
            <a:gd name="adj3" fmla="val 20000"/>
            <a:gd name="adj4" fmla="val 100000"/>
          </a:avLst>
        </a:prstGeom>
        <a:solidFill>
          <a:schemeClr val="accent5">
            <a:tint val="40000"/>
            <a:alpha val="90000"/>
            <a:hueOff val="2767036"/>
            <a:satOff val="-9674"/>
            <a:lumOff val="-2661"/>
            <a:alphaOff val="0"/>
          </a:schemeClr>
        </a:solidFill>
        <a:ln w="15875" cap="flat" cmpd="sng" algn="ctr">
          <a:solidFill>
            <a:schemeClr val="accent5">
              <a:tint val="40000"/>
              <a:alpha val="90000"/>
              <a:hueOff val="2767036"/>
              <a:satOff val="-9674"/>
              <a:lumOff val="-26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492" tIns="165100" rIns="113492" bIns="165100" numCol="1" spcCol="1270" anchor="t" anchorCtr="0">
          <a:noAutofit/>
        </a:bodyPr>
        <a:lstStyle/>
        <a:p>
          <a:pPr marL="0" lvl="0" indent="0" algn="l" defTabSz="488950">
            <a:lnSpc>
              <a:spcPct val="90000"/>
            </a:lnSpc>
            <a:spcBef>
              <a:spcPct val="0"/>
            </a:spcBef>
            <a:spcAft>
              <a:spcPct val="35000"/>
            </a:spcAft>
            <a:buNone/>
          </a:pPr>
          <a:r>
            <a:rPr lang="en-GB" sz="1100" kern="1200"/>
            <a:t>If elects the case is sent to Crown Court pursuant to s51.</a:t>
          </a:r>
          <a:endParaRPr lang="en-US" sz="1100" kern="1200"/>
        </a:p>
      </dsp:txBody>
      <dsp:txXfrm>
        <a:off x="7997872" y="1181465"/>
        <a:ext cx="1438773" cy="167784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11/18/2022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23964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77FBE95E-9360-4856-B5BA-33A9034977AE}" type="slidenum">
              <a:rPr lang="en-US" smtClean="0"/>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6362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86568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6293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12D574-25AB-4ED9-A06D-4279CBFE7127}"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39274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12D574-25AB-4ED9-A06D-4279CBFE7127}"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7FBE95E-9360-4856-B5BA-33A9034977AE}" type="slidenum">
              <a:rPr lang="en-US" smtClean="0"/>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3422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12D574-25AB-4ED9-A06D-4279CBFE7127}" type="datetimeFigureOut">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7FBE95E-9360-4856-B5BA-33A9034977AE}"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8979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12D574-25AB-4ED9-A06D-4279CBFE7127}" type="datetimeFigureOut">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53889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2D574-25AB-4ED9-A06D-4279CBFE7127}"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59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2D574-25AB-4ED9-A06D-4279CBFE7127}"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746074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2D574-25AB-4ED9-A06D-4279CBFE7127}"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18798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0379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7531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642271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7889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77106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0129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2D574-25AB-4ED9-A06D-4279CBFE7127}"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349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C12D574-25AB-4ED9-A06D-4279CBFE7127}" type="datetimeFigureOut">
              <a:rPr lang="en-US" smtClean="0"/>
              <a:t>11/18/2022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81619930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ukpga/1980/43/section/133" TargetMode="External"/><Relationship Id="rId2" Type="http://schemas.openxmlformats.org/officeDocument/2006/relationships/hyperlink" Target="https://www.legislation.gov.uk/ukpga/2000/6/section/7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justice.gov.uk/courts/procedure-rules/criminal/docs/2015/crim-proc-rules-2015-part-09.pdf" TargetMode="External"/><Relationship Id="rId2" Type="http://schemas.openxmlformats.org/officeDocument/2006/relationships/hyperlink" Target="https://www.legislation.gov.uk/ukpga/1980/43/section/17A" TargetMode="External"/><Relationship Id="rId1" Type="http://schemas.openxmlformats.org/officeDocument/2006/relationships/slideLayout" Target="../slideLayouts/slideLayout2.xml"/><Relationship Id="rId6" Type="http://schemas.openxmlformats.org/officeDocument/2006/relationships/hyperlink" Target="https://www.justice.gov.uk/courts/procedure-rules/criminal/docs/2015/crim-proc-rules-2015-part-08.pdf" TargetMode="External"/><Relationship Id="rId5" Type="http://schemas.openxmlformats.org/officeDocument/2006/relationships/hyperlink" Target="https://www.legislation.gov.uk/ukpga/1980/43/section/20" TargetMode="External"/><Relationship Id="rId4" Type="http://schemas.openxmlformats.org/officeDocument/2006/relationships/hyperlink" Target="https://www.legislation.gov.uk/ukpga/1980/43/section/18"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hyperlink" Target="https://www.legislation.gov.uk/ukpga/1980/43/section/22A" TargetMode="External"/><Relationship Id="rId2" Type="http://schemas.openxmlformats.org/officeDocument/2006/relationships/hyperlink" Target="https://www.legislation.gov.uk/ukpga/1980/43/section/2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6E2E74-06CA-4173-B7B0-204D27B1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1" name="Rectangle 10">
            <a:extLst>
              <a:ext uri="{FF2B5EF4-FFF2-40B4-BE49-F238E27FC236}">
                <a16:creationId xmlns:a16="http://schemas.microsoft.com/office/drawing/2014/main" id="{6970E1C9-C9F9-481F-894F-6978A15CF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5201" y="965200"/>
            <a:ext cx="10286108" cy="4927600"/>
          </a:xfrm>
          <a:prstGeom prst="rect">
            <a:avLst/>
          </a:prstGeom>
          <a:solidFill>
            <a:schemeClr val="bg1">
              <a:lumMod val="95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995FB36-9688-49FD-8F26-AD607176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347" y="1129284"/>
            <a:ext cx="9957816" cy="4599432"/>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67543" y="1588168"/>
            <a:ext cx="9149156" cy="2644719"/>
          </a:xfrm>
        </p:spPr>
        <p:txBody>
          <a:bodyPr anchor="ctr">
            <a:normAutofit/>
          </a:bodyPr>
          <a:lstStyle/>
          <a:p>
            <a:r>
              <a:rPr lang="en-US" sz="4800" dirty="0"/>
              <a:t>Criminal Litigation</a:t>
            </a:r>
          </a:p>
        </p:txBody>
      </p:sp>
      <p:sp>
        <p:nvSpPr>
          <p:cNvPr id="3" name="Content Placeholder 2"/>
          <p:cNvSpPr>
            <a:spLocks noGrp="1"/>
          </p:cNvSpPr>
          <p:nvPr>
            <p:ph type="subTitle" idx="1"/>
          </p:nvPr>
        </p:nvSpPr>
        <p:spPr>
          <a:xfrm>
            <a:off x="1828801" y="4777740"/>
            <a:ext cx="8626640" cy="504682"/>
          </a:xfrm>
        </p:spPr>
        <p:txBody>
          <a:bodyPr>
            <a:normAutofit/>
          </a:bodyPr>
          <a:lstStyle/>
          <a:p>
            <a:r>
              <a:rPr lang="en-GB" dirty="0"/>
              <a:t>Week 8 – Plea before venue and allocation</a:t>
            </a:r>
            <a:endParaRPr dirty="0"/>
          </a:p>
        </p:txBody>
      </p:sp>
      <p:cxnSp>
        <p:nvCxnSpPr>
          <p:cNvPr id="15" name="Straight Connector 14">
            <a:extLst>
              <a:ext uri="{FF2B5EF4-FFF2-40B4-BE49-F238E27FC236}">
                <a16:creationId xmlns:a16="http://schemas.microsoft.com/office/drawing/2014/main" id="{DE8DFF79-735F-44E8-8B9C-D1F28BED7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600" y="4663440"/>
            <a:ext cx="1828800" cy="0"/>
          </a:xfrm>
          <a:prstGeom prst="line">
            <a:avLst/>
          </a:prstGeom>
          <a:ln w="15875">
            <a:solidFill>
              <a:schemeClr val="accent2"/>
            </a:solidFill>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5067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dirty="0">
                <a:solidFill>
                  <a:srgbClr val="FFFFFF"/>
                </a:solidFill>
              </a:rPr>
              <a:t>Aims</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idx="1"/>
          </p:nvPr>
        </p:nvSpPr>
        <p:spPr>
          <a:xfrm>
            <a:off x="5140934" y="469900"/>
            <a:ext cx="5953630" cy="5405968"/>
          </a:xfrm>
        </p:spPr>
        <p:txBody>
          <a:bodyPr anchor="ctr">
            <a:normAutofit/>
          </a:bodyPr>
          <a:lstStyle/>
          <a:p>
            <a:r>
              <a:rPr lang="en-US" dirty="0">
                <a:solidFill>
                  <a:srgbClr val="212121"/>
                </a:solidFill>
              </a:rPr>
              <a:t>To understand the function of the allocation hearing</a:t>
            </a:r>
          </a:p>
          <a:p>
            <a:pPr marL="0" indent="0">
              <a:buNone/>
            </a:pPr>
            <a:endParaRPr lang="en-US" dirty="0">
              <a:solidFill>
                <a:srgbClr val="212121"/>
              </a:solidFill>
            </a:endParaRPr>
          </a:p>
        </p:txBody>
      </p:sp>
    </p:spTree>
    <p:extLst>
      <p:ext uri="{BB962C8B-B14F-4D97-AF65-F5344CB8AC3E}">
        <p14:creationId xmlns:p14="http://schemas.microsoft.com/office/powerpoint/2010/main" val="2124446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9453F-8037-4481-BAFB-67747E05515B}"/>
              </a:ext>
            </a:extLst>
          </p:cNvPr>
          <p:cNvSpPr>
            <a:spLocks noGrp="1"/>
          </p:cNvSpPr>
          <p:nvPr>
            <p:ph type="title"/>
          </p:nvPr>
        </p:nvSpPr>
        <p:spPr>
          <a:xfrm>
            <a:off x="1295402" y="982132"/>
            <a:ext cx="9601196" cy="1303867"/>
          </a:xfrm>
        </p:spPr>
        <p:txBody>
          <a:bodyPr>
            <a:normAutofit/>
          </a:bodyPr>
          <a:lstStyle/>
          <a:p>
            <a:r>
              <a:rPr lang="en-GB">
                <a:solidFill>
                  <a:srgbClr val="262626"/>
                </a:solidFill>
              </a:rPr>
              <a:t>Indictable only offences </a:t>
            </a:r>
          </a:p>
        </p:txBody>
      </p:sp>
      <p:graphicFrame>
        <p:nvGraphicFramePr>
          <p:cNvPr id="5" name="Content Placeholder 2">
            <a:extLst>
              <a:ext uri="{FF2B5EF4-FFF2-40B4-BE49-F238E27FC236}">
                <a16:creationId xmlns:a16="http://schemas.microsoft.com/office/drawing/2014/main" id="{95025C81-9A20-4CF0-8871-E8F509C825BD}"/>
              </a:ext>
            </a:extLst>
          </p:cNvPr>
          <p:cNvGraphicFramePr>
            <a:graphicFrameLocks noGrp="1"/>
          </p:cNvGraphicFramePr>
          <p:nvPr>
            <p:ph idx="1"/>
            <p:extLst>
              <p:ext uri="{D42A27DB-BD31-4B8C-83A1-F6EECF244321}">
                <p14:modId xmlns:p14="http://schemas.microsoft.com/office/powerpoint/2010/main" val="171328747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3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A51BFB3-F089-4DFB-BE54-D1C6638914F3}"/>
              </a:ext>
            </a:extLst>
          </p:cNvPr>
          <p:cNvSpPr>
            <a:spLocks noGrp="1"/>
          </p:cNvSpPr>
          <p:nvPr>
            <p:ph type="title"/>
          </p:nvPr>
        </p:nvSpPr>
        <p:spPr>
          <a:xfrm>
            <a:off x="1295402" y="1508760"/>
            <a:ext cx="2918458" cy="3840480"/>
          </a:xfrm>
        </p:spPr>
        <p:txBody>
          <a:bodyPr>
            <a:normAutofit/>
          </a:bodyPr>
          <a:lstStyle/>
          <a:p>
            <a:r>
              <a:rPr lang="en-GB">
                <a:solidFill>
                  <a:schemeClr val="tx1"/>
                </a:solidFill>
              </a:rPr>
              <a:t>Sentencing powers of the Magistrates’ Court</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04B347-9C52-457D-9999-B703D3DCBA02}"/>
              </a:ext>
            </a:extLst>
          </p:cNvPr>
          <p:cNvSpPr>
            <a:spLocks noGrp="1"/>
          </p:cNvSpPr>
          <p:nvPr>
            <p:ph idx="1"/>
          </p:nvPr>
        </p:nvSpPr>
        <p:spPr>
          <a:xfrm>
            <a:off x="4907279" y="1508760"/>
            <a:ext cx="5989317" cy="3840480"/>
          </a:xfrm>
        </p:spPr>
        <p:txBody>
          <a:bodyPr anchor="ctr">
            <a:normAutofit/>
          </a:bodyPr>
          <a:lstStyle/>
          <a:p>
            <a:r>
              <a:rPr lang="en-GB" sz="2000" dirty="0">
                <a:solidFill>
                  <a:schemeClr val="tx1"/>
                </a:solidFill>
              </a:rPr>
              <a:t>The maximum sentence for summary offences is that contained in the statute or six months (whichever is less) </a:t>
            </a:r>
            <a:r>
              <a:rPr lang="en-GB" sz="2000" dirty="0">
                <a:solidFill>
                  <a:schemeClr val="tx1"/>
                </a:solidFill>
                <a:hlinkClick r:id="rId2"/>
              </a:rPr>
              <a:t>s78 (1) Powers of Criminal Court (Sentencing) Act 2000</a:t>
            </a:r>
            <a:r>
              <a:rPr lang="en-GB" sz="2000" dirty="0">
                <a:solidFill>
                  <a:schemeClr val="tx1"/>
                </a:solidFill>
              </a:rPr>
              <a:t> (“PCCSA”)</a:t>
            </a:r>
          </a:p>
          <a:p>
            <a:r>
              <a:rPr lang="en-GB" sz="2000" dirty="0">
                <a:solidFill>
                  <a:schemeClr val="tx1"/>
                </a:solidFill>
              </a:rPr>
              <a:t>The maximum sentence for an either way offence is also six months.</a:t>
            </a:r>
          </a:p>
          <a:p>
            <a:r>
              <a:rPr lang="en-GB" sz="2000" dirty="0">
                <a:solidFill>
                  <a:schemeClr val="tx1"/>
                </a:solidFill>
              </a:rPr>
              <a:t>Where two or more either way offences these may be imposed to run consecutively up to a maximum of 12 months. (</a:t>
            </a:r>
            <a:r>
              <a:rPr lang="en-GB" sz="2000" dirty="0">
                <a:solidFill>
                  <a:schemeClr val="tx1"/>
                </a:solidFill>
                <a:hlinkClick r:id="rId3"/>
              </a:rPr>
              <a:t>s133 Magistrates’ Court Act 1980</a:t>
            </a:r>
            <a:r>
              <a:rPr lang="en-GB" sz="2000" dirty="0">
                <a:solidFill>
                  <a:schemeClr val="tx1"/>
                </a:solidFill>
              </a:rPr>
              <a:t>) (“MCA”)</a:t>
            </a:r>
          </a:p>
          <a:p>
            <a:endParaRPr lang="en-GB" sz="2000" dirty="0">
              <a:solidFill>
                <a:schemeClr val="tx1"/>
              </a:solidFill>
            </a:endParaRPr>
          </a:p>
        </p:txBody>
      </p:sp>
    </p:spTree>
    <p:extLst>
      <p:ext uri="{BB962C8B-B14F-4D97-AF65-F5344CB8AC3E}">
        <p14:creationId xmlns:p14="http://schemas.microsoft.com/office/powerpoint/2010/main" val="1326641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92081-09C0-4325-9625-49EFE6ED2773}"/>
              </a:ext>
            </a:extLst>
          </p:cNvPr>
          <p:cNvSpPr>
            <a:spLocks noGrp="1"/>
          </p:cNvSpPr>
          <p:nvPr>
            <p:ph type="title"/>
          </p:nvPr>
        </p:nvSpPr>
        <p:spPr/>
        <p:txBody>
          <a:bodyPr/>
          <a:lstStyle/>
          <a:p>
            <a:r>
              <a:rPr lang="en-GB" dirty="0"/>
              <a:t>Mode of Trial</a:t>
            </a:r>
          </a:p>
        </p:txBody>
      </p:sp>
      <p:sp>
        <p:nvSpPr>
          <p:cNvPr id="3" name="Content Placeholder 2">
            <a:extLst>
              <a:ext uri="{FF2B5EF4-FFF2-40B4-BE49-F238E27FC236}">
                <a16:creationId xmlns:a16="http://schemas.microsoft.com/office/drawing/2014/main" id="{388FE960-18E2-4261-ADFF-314F6118D47E}"/>
              </a:ext>
            </a:extLst>
          </p:cNvPr>
          <p:cNvSpPr>
            <a:spLocks noGrp="1"/>
          </p:cNvSpPr>
          <p:nvPr>
            <p:ph idx="1"/>
          </p:nvPr>
        </p:nvSpPr>
        <p:spPr/>
        <p:txBody>
          <a:bodyPr>
            <a:normAutofit lnSpcReduction="10000"/>
          </a:bodyPr>
          <a:lstStyle/>
          <a:p>
            <a:pPr marL="0" indent="0">
              <a:buNone/>
            </a:pPr>
            <a:r>
              <a:rPr lang="en-GB" dirty="0"/>
              <a:t>Three stages;</a:t>
            </a:r>
          </a:p>
          <a:p>
            <a:pPr marL="514350" indent="-514350">
              <a:buAutoNum type="arabicParenR"/>
            </a:pPr>
            <a:r>
              <a:rPr lang="en-GB" dirty="0"/>
              <a:t>Plea before venue (</a:t>
            </a:r>
            <a:r>
              <a:rPr lang="en-GB" dirty="0">
                <a:hlinkClick r:id="rId2"/>
              </a:rPr>
              <a:t>s17A MCA</a:t>
            </a:r>
            <a:r>
              <a:rPr lang="en-GB" dirty="0"/>
              <a:t>/</a:t>
            </a:r>
            <a:r>
              <a:rPr lang="en-GB" dirty="0" err="1"/>
              <a:t>CrPR</a:t>
            </a:r>
            <a:r>
              <a:rPr lang="en-GB" dirty="0"/>
              <a:t> </a:t>
            </a:r>
            <a:r>
              <a:rPr lang="en-GB" dirty="0">
                <a:hlinkClick r:id="rId3"/>
              </a:rPr>
              <a:t>9.8</a:t>
            </a:r>
            <a:r>
              <a:rPr lang="en-GB" dirty="0"/>
              <a:t>-9.9)</a:t>
            </a:r>
          </a:p>
          <a:p>
            <a:pPr marL="514350" indent="-514350">
              <a:buAutoNum type="arabicParenR"/>
            </a:pPr>
            <a:r>
              <a:rPr lang="en-GB" dirty="0"/>
              <a:t>Mode of trial and allocation (</a:t>
            </a:r>
            <a:r>
              <a:rPr lang="en-GB" dirty="0">
                <a:hlinkClick r:id="rId4"/>
              </a:rPr>
              <a:t>s18 -19 MCA</a:t>
            </a:r>
            <a:r>
              <a:rPr lang="en-GB" dirty="0"/>
              <a:t>/</a:t>
            </a:r>
            <a:r>
              <a:rPr lang="en-GB" dirty="0" err="1"/>
              <a:t>CrPR</a:t>
            </a:r>
            <a:r>
              <a:rPr lang="en-GB" dirty="0"/>
              <a:t> </a:t>
            </a:r>
            <a:r>
              <a:rPr lang="en-GB" dirty="0">
                <a:hlinkClick r:id="rId3"/>
              </a:rPr>
              <a:t>9.10</a:t>
            </a:r>
            <a:r>
              <a:rPr lang="en-GB" dirty="0"/>
              <a:t>)</a:t>
            </a:r>
          </a:p>
          <a:p>
            <a:pPr marL="514350" indent="-514350">
              <a:buAutoNum type="arabicParenR"/>
            </a:pPr>
            <a:r>
              <a:rPr lang="en-GB" dirty="0"/>
              <a:t>Defendant’s election (</a:t>
            </a:r>
            <a:r>
              <a:rPr lang="en-GB" dirty="0">
                <a:hlinkClick r:id="rId5"/>
              </a:rPr>
              <a:t>s20 MCA</a:t>
            </a:r>
            <a:r>
              <a:rPr lang="en-GB" dirty="0"/>
              <a:t>)</a:t>
            </a:r>
          </a:p>
          <a:p>
            <a:pPr marL="514350" indent="-514350">
              <a:buAutoNum type="arabicParenR"/>
            </a:pPr>
            <a:endParaRPr lang="en-GB" dirty="0"/>
          </a:p>
          <a:p>
            <a:pPr marL="0" indent="0">
              <a:buNone/>
            </a:pPr>
            <a:r>
              <a:rPr lang="en-GB" dirty="0"/>
              <a:t>Before conducting a mode of trial exercise the prosecution must provide initial details of the prosecution case pursuant to </a:t>
            </a:r>
            <a:r>
              <a:rPr lang="en-GB" dirty="0" err="1">
                <a:hlinkClick r:id="rId6"/>
              </a:rPr>
              <a:t>CrPR</a:t>
            </a:r>
            <a:r>
              <a:rPr lang="en-GB" dirty="0">
                <a:hlinkClick r:id="rId6"/>
              </a:rPr>
              <a:t> 8</a:t>
            </a:r>
            <a:endParaRPr lang="en-GB" dirty="0"/>
          </a:p>
          <a:p>
            <a:endParaRPr lang="en-GB" dirty="0"/>
          </a:p>
        </p:txBody>
      </p:sp>
    </p:spTree>
    <p:extLst>
      <p:ext uri="{BB962C8B-B14F-4D97-AF65-F5344CB8AC3E}">
        <p14:creationId xmlns:p14="http://schemas.microsoft.com/office/powerpoint/2010/main" val="1964555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69CD7-0347-4D1E-A374-6350A5BE0515}"/>
              </a:ext>
            </a:extLst>
          </p:cNvPr>
          <p:cNvSpPr>
            <a:spLocks noGrp="1"/>
          </p:cNvSpPr>
          <p:nvPr>
            <p:ph type="title"/>
          </p:nvPr>
        </p:nvSpPr>
        <p:spPr>
          <a:xfrm>
            <a:off x="1295402" y="982132"/>
            <a:ext cx="9601196" cy="1303867"/>
          </a:xfrm>
        </p:spPr>
        <p:txBody>
          <a:bodyPr>
            <a:normAutofit/>
          </a:bodyPr>
          <a:lstStyle/>
          <a:p>
            <a:r>
              <a:rPr lang="en-GB">
                <a:solidFill>
                  <a:srgbClr val="262626"/>
                </a:solidFill>
              </a:rPr>
              <a:t>Plea before venue (s17A)</a:t>
            </a:r>
          </a:p>
        </p:txBody>
      </p:sp>
      <p:graphicFrame>
        <p:nvGraphicFramePr>
          <p:cNvPr id="5" name="Content Placeholder 2">
            <a:extLst>
              <a:ext uri="{FF2B5EF4-FFF2-40B4-BE49-F238E27FC236}">
                <a16:creationId xmlns:a16="http://schemas.microsoft.com/office/drawing/2014/main" id="{6C9A14F2-2C79-4F1D-BB47-7FC80DED582A}"/>
              </a:ext>
            </a:extLst>
          </p:cNvPr>
          <p:cNvGraphicFramePr>
            <a:graphicFrameLocks noGrp="1"/>
          </p:cNvGraphicFramePr>
          <p:nvPr>
            <p:ph idx="1"/>
            <p:extLst>
              <p:ext uri="{D42A27DB-BD31-4B8C-83A1-F6EECF244321}">
                <p14:modId xmlns:p14="http://schemas.microsoft.com/office/powerpoint/2010/main" val="229293050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334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553AB8-AFF8-40AE-A53C-09FBBC03C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D6575D-C99F-4105-BC67-882C8B1ED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835B6-C4B9-4FB2-B8E6-7348BBA7E937}"/>
              </a:ext>
            </a:extLst>
          </p:cNvPr>
          <p:cNvSpPr>
            <a:spLocks noGrp="1"/>
          </p:cNvSpPr>
          <p:nvPr>
            <p:ph type="title"/>
          </p:nvPr>
        </p:nvSpPr>
        <p:spPr>
          <a:xfrm>
            <a:off x="1055599" y="1055077"/>
            <a:ext cx="2532909" cy="4794578"/>
          </a:xfrm>
        </p:spPr>
        <p:txBody>
          <a:bodyPr>
            <a:normAutofit/>
          </a:bodyPr>
          <a:lstStyle/>
          <a:p>
            <a:r>
              <a:rPr lang="en-GB" sz="3700">
                <a:solidFill>
                  <a:srgbClr val="262626"/>
                </a:solidFill>
              </a:rPr>
              <a:t>Plea before venue continued…</a:t>
            </a:r>
          </a:p>
        </p:txBody>
      </p:sp>
      <p:sp useBgFill="1">
        <p:nvSpPr>
          <p:cNvPr id="13" name="Rectangle 12">
            <a:extLst>
              <a:ext uri="{FF2B5EF4-FFF2-40B4-BE49-F238E27FC236}">
                <a16:creationId xmlns:a16="http://schemas.microsoft.com/office/drawing/2014/main" id="{991975BE-39CD-4AC1-85C4-5653651604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0DEE70C-DD7E-490D-8557-16262FEA4626}"/>
              </a:ext>
            </a:extLst>
          </p:cNvPr>
          <p:cNvGraphicFramePr>
            <a:graphicFrameLocks noGrp="1"/>
          </p:cNvGraphicFramePr>
          <p:nvPr>
            <p:ph idx="1"/>
            <p:extLst>
              <p:ext uri="{D42A27DB-BD31-4B8C-83A1-F6EECF244321}">
                <p14:modId xmlns:p14="http://schemas.microsoft.com/office/powerpoint/2010/main" val="316151136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892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294AA-0FF0-46A7-AD0E-0296D2C89FF1}"/>
              </a:ext>
            </a:extLst>
          </p:cNvPr>
          <p:cNvSpPr>
            <a:spLocks noGrp="1"/>
          </p:cNvSpPr>
          <p:nvPr>
            <p:ph type="title"/>
          </p:nvPr>
        </p:nvSpPr>
        <p:spPr/>
        <p:txBody>
          <a:bodyPr/>
          <a:lstStyle/>
          <a:p>
            <a:r>
              <a:rPr lang="en-GB" dirty="0"/>
              <a:t>Mode of trial (s19 MCA 1980)</a:t>
            </a:r>
          </a:p>
        </p:txBody>
      </p:sp>
      <p:sp>
        <p:nvSpPr>
          <p:cNvPr id="3" name="Content Placeholder 2">
            <a:extLst>
              <a:ext uri="{FF2B5EF4-FFF2-40B4-BE49-F238E27FC236}">
                <a16:creationId xmlns:a16="http://schemas.microsoft.com/office/drawing/2014/main" id="{96167FA7-1F10-483B-B013-97E204E88BE6}"/>
              </a:ext>
            </a:extLst>
          </p:cNvPr>
          <p:cNvSpPr>
            <a:spLocks noGrp="1"/>
          </p:cNvSpPr>
          <p:nvPr>
            <p:ph idx="1"/>
          </p:nvPr>
        </p:nvSpPr>
        <p:spPr/>
        <p:txBody>
          <a:bodyPr>
            <a:normAutofit fontScale="85000" lnSpcReduction="20000"/>
          </a:bodyPr>
          <a:lstStyle/>
          <a:p>
            <a:pPr marL="0" indent="0">
              <a:buNone/>
            </a:pPr>
            <a:r>
              <a:rPr lang="en-GB" dirty="0"/>
              <a:t>Prosecution will give a summary of the facts of the allegations.</a:t>
            </a:r>
          </a:p>
          <a:p>
            <a:pPr marL="0" indent="0">
              <a:buNone/>
            </a:pPr>
            <a:r>
              <a:rPr lang="en-GB" dirty="0"/>
              <a:t>Will also provide antecedents and sentencing guidelines.</a:t>
            </a:r>
          </a:p>
          <a:p>
            <a:pPr marL="0" indent="0">
              <a:buNone/>
            </a:pPr>
            <a:r>
              <a:rPr lang="en-GB" dirty="0"/>
              <a:t>Both parties will make representations as to whether the case is suitable for summary trial.</a:t>
            </a:r>
          </a:p>
          <a:p>
            <a:pPr marL="0" indent="0">
              <a:buNone/>
            </a:pPr>
            <a:r>
              <a:rPr lang="en-GB" dirty="0"/>
              <a:t>S19 (3) In making a decision under this section, the court shall consider—</a:t>
            </a:r>
          </a:p>
          <a:p>
            <a:r>
              <a:rPr lang="en-GB" dirty="0"/>
              <a:t>(a)whether the sentence which a magistrates' court would have power to impose for the offence would be adequate; and</a:t>
            </a:r>
          </a:p>
          <a:p>
            <a:r>
              <a:rPr lang="en-GB" dirty="0"/>
              <a:t>(b)any representations made by the prosecution or the accused…,</a:t>
            </a:r>
          </a:p>
          <a:p>
            <a:r>
              <a:rPr lang="en-GB" dirty="0"/>
              <a:t>and shall have regard to any allocation guidelines (or revised allocation guidelines) issued as definitive guidelines under section 170 of the Criminal Justice Act 2003</a:t>
            </a:r>
          </a:p>
          <a:p>
            <a:endParaRPr lang="en-GB" dirty="0"/>
          </a:p>
        </p:txBody>
      </p:sp>
    </p:spTree>
    <p:extLst>
      <p:ext uri="{BB962C8B-B14F-4D97-AF65-F5344CB8AC3E}">
        <p14:creationId xmlns:p14="http://schemas.microsoft.com/office/powerpoint/2010/main" val="3612645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dirty="0">
                <a:solidFill>
                  <a:srgbClr val="FFFFFF"/>
                </a:solidFill>
              </a:rPr>
              <a:t>Allocation Guidelines 2015</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fontScale="70000" lnSpcReduction="20000"/>
          </a:bodyPr>
          <a:lstStyle/>
          <a:p>
            <a:pPr marL="0" indent="0">
              <a:buNone/>
            </a:pPr>
            <a:r>
              <a:rPr lang="en-GB" dirty="0"/>
              <a:t>1. In general, either way offences should be tried summarily unless:</a:t>
            </a:r>
          </a:p>
          <a:p>
            <a:pPr marL="0" indent="0">
              <a:buNone/>
            </a:pPr>
            <a:r>
              <a:rPr lang="en-GB" dirty="0"/>
              <a:t>the outcome would clearly be a sentence in excess of the court’s powers for the offence(s) concerned after taking into account personal mitigation and any potential reduction for a guilty plea; or for reasons of unusual legal, procedural or factual complexity, the case should be tried in the Crown Court. This exception may apply in cases where a very substantial fine is the likely sentence…</a:t>
            </a:r>
          </a:p>
          <a:p>
            <a:pPr marL="0" indent="0">
              <a:buNone/>
            </a:pPr>
            <a:r>
              <a:rPr lang="en-GB" dirty="0"/>
              <a:t>2. In cases with no factual or legal complications the court should bear in mind its power to commit for sentence after a trial and may retain jurisdiction notwithstanding that the likely sentence might exceed its powers. </a:t>
            </a:r>
          </a:p>
          <a:p>
            <a:pPr marL="0" indent="0">
              <a:buNone/>
            </a:pPr>
            <a:r>
              <a:rPr lang="en-GB" dirty="0"/>
              <a:t>3. Cases may be tried summarily even where the defendant is subject to a Crown Court Suspended Sentence Order or Community Order.</a:t>
            </a:r>
          </a:p>
          <a:p>
            <a:pPr marL="0" indent="0">
              <a:buNone/>
            </a:pPr>
            <a:r>
              <a:rPr lang="en-GB" dirty="0"/>
              <a:t>Where the court decides that the case is suitable to be dealt with in the magistrates’ court, it must warn the defendant that all sentencing options remain open and, if the defendant consents to summary trial and is convicted by the court or pleads guilty, the defendant may be committed to the Crown Court for sentence.</a:t>
            </a:r>
          </a:p>
          <a:p>
            <a:endParaRPr dirty="0">
              <a:solidFill>
                <a:srgbClr val="212121"/>
              </a:solidFill>
            </a:endParaRPr>
          </a:p>
        </p:txBody>
      </p:sp>
    </p:spTree>
    <p:extLst>
      <p:ext uri="{BB962C8B-B14F-4D97-AF65-F5344CB8AC3E}">
        <p14:creationId xmlns:p14="http://schemas.microsoft.com/office/powerpoint/2010/main" val="543083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63150A3-DFD9-4FBE-8947-1FC8C3F8844B}"/>
              </a:ext>
            </a:extLst>
          </p:cNvPr>
          <p:cNvSpPr>
            <a:spLocks noGrp="1"/>
          </p:cNvSpPr>
          <p:nvPr>
            <p:ph type="title"/>
          </p:nvPr>
        </p:nvSpPr>
        <p:spPr>
          <a:xfrm>
            <a:off x="1295402" y="982132"/>
            <a:ext cx="3660056" cy="1325373"/>
          </a:xfrm>
        </p:spPr>
        <p:txBody>
          <a:bodyPr anchor="b">
            <a:normAutofit/>
          </a:bodyPr>
          <a:lstStyle/>
          <a:p>
            <a:r>
              <a:rPr lang="en-GB" sz="2400"/>
              <a:t>Procedure at the allocation hearing</a:t>
            </a:r>
          </a:p>
        </p:txBody>
      </p:sp>
      <p:cxnSp>
        <p:nvCxnSpPr>
          <p:cNvPr id="12" name="Straight Connector 11">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4087C43-D901-4AE2-91D6-3220BBD965F0}"/>
              </a:ext>
            </a:extLst>
          </p:cNvPr>
          <p:cNvSpPr>
            <a:spLocks noGrp="1"/>
          </p:cNvSpPr>
          <p:nvPr>
            <p:ph idx="1"/>
          </p:nvPr>
        </p:nvSpPr>
        <p:spPr>
          <a:xfrm>
            <a:off x="1295401" y="2493774"/>
            <a:ext cx="3660057" cy="3382094"/>
          </a:xfrm>
        </p:spPr>
        <p:txBody>
          <a:bodyPr>
            <a:normAutofit/>
          </a:bodyPr>
          <a:lstStyle/>
          <a:p>
            <a:pPr algn="ctr"/>
            <a:r>
              <a:rPr lang="en-GB" sz="1600"/>
              <a:t>Prosecution will give the court details of the facts of the case and a copy of the defendant’s antecedents.</a:t>
            </a:r>
          </a:p>
          <a:p>
            <a:pPr algn="ctr"/>
            <a:r>
              <a:rPr lang="en-GB" sz="1600"/>
              <a:t>They will suggest where the case should be hear.</a:t>
            </a:r>
          </a:p>
          <a:p>
            <a:pPr algn="ctr"/>
            <a:r>
              <a:rPr lang="en-GB" sz="1600"/>
              <a:t>Defence will then pass comment on the facts of the case and give their suggestion as to where the case should be heard. </a:t>
            </a:r>
          </a:p>
          <a:p>
            <a:pPr algn="ctr"/>
            <a:r>
              <a:rPr lang="en-GB" sz="1600"/>
              <a:t>The court will then make a decision. </a:t>
            </a:r>
          </a:p>
        </p:txBody>
      </p:sp>
      <p:pic>
        <p:nvPicPr>
          <p:cNvPr id="7" name="Graphic 6" descr="Gavel">
            <a:extLst>
              <a:ext uri="{FF2B5EF4-FFF2-40B4-BE49-F238E27FC236}">
                <a16:creationId xmlns:a16="http://schemas.microsoft.com/office/drawing/2014/main" id="{AD5CA46C-88ED-49C3-8165-BC64D00E256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06533" y="982131"/>
            <a:ext cx="4893735"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452819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B5D5F7C-64A6-4B8A-BE55-27BA92D6E365}"/>
              </a:ext>
            </a:extLst>
          </p:cNvPr>
          <p:cNvSpPr>
            <a:spLocks noGrp="1"/>
          </p:cNvSpPr>
          <p:nvPr>
            <p:ph type="title"/>
          </p:nvPr>
        </p:nvSpPr>
        <p:spPr>
          <a:xfrm>
            <a:off x="1295402" y="982132"/>
            <a:ext cx="3660056" cy="1325373"/>
          </a:xfrm>
        </p:spPr>
        <p:txBody>
          <a:bodyPr anchor="b">
            <a:normAutofit/>
          </a:bodyPr>
          <a:lstStyle/>
          <a:p>
            <a:r>
              <a:rPr lang="en-GB" sz="2400"/>
              <a:t>The magistrates’ decision</a:t>
            </a:r>
          </a:p>
        </p:txBody>
      </p:sp>
      <p:cxnSp>
        <p:nvCxnSpPr>
          <p:cNvPr id="12" name="Straight Connector 11">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BC379A9-86DF-4A18-A0A2-7D832C41648A}"/>
              </a:ext>
            </a:extLst>
          </p:cNvPr>
          <p:cNvSpPr>
            <a:spLocks noGrp="1"/>
          </p:cNvSpPr>
          <p:nvPr>
            <p:ph idx="1"/>
          </p:nvPr>
        </p:nvSpPr>
        <p:spPr>
          <a:xfrm>
            <a:off x="1295401" y="2493774"/>
            <a:ext cx="3660057" cy="3382094"/>
          </a:xfrm>
        </p:spPr>
        <p:txBody>
          <a:bodyPr>
            <a:normAutofit/>
          </a:bodyPr>
          <a:lstStyle/>
          <a:p>
            <a:pPr algn="ctr">
              <a:lnSpc>
                <a:spcPct val="90000"/>
              </a:lnSpc>
            </a:pPr>
            <a:r>
              <a:rPr lang="en-GB" sz="1500"/>
              <a:t>The court will invite the prosecution to disclose any previous convictions the defendant may have.</a:t>
            </a:r>
          </a:p>
          <a:p>
            <a:pPr algn="ctr">
              <a:lnSpc>
                <a:spcPct val="90000"/>
              </a:lnSpc>
            </a:pPr>
            <a:r>
              <a:rPr lang="en-GB" sz="1500"/>
              <a:t>The prosecution and defence will be invited to make representations as to where summary trial or trial on indictment is more suitable.</a:t>
            </a:r>
          </a:p>
          <a:p>
            <a:pPr algn="ctr">
              <a:lnSpc>
                <a:spcPct val="90000"/>
              </a:lnSpc>
            </a:pPr>
            <a:r>
              <a:rPr lang="en-GB" sz="1500"/>
              <a:t>In making a decision, magistrates will consider the allocation guideline issued by the Sentencing Council and any relevant sentencing guidelines for the offence. </a:t>
            </a:r>
          </a:p>
          <a:p>
            <a:pPr algn="ctr">
              <a:lnSpc>
                <a:spcPct val="90000"/>
              </a:lnSpc>
            </a:pPr>
            <a:r>
              <a:rPr lang="en-GB" sz="1500"/>
              <a:t>Are there any aggravating features in the offence?</a:t>
            </a:r>
          </a:p>
          <a:p>
            <a:pPr algn="ctr">
              <a:lnSpc>
                <a:spcPct val="90000"/>
              </a:lnSpc>
            </a:pPr>
            <a:endParaRPr lang="en-GB" sz="1500"/>
          </a:p>
        </p:txBody>
      </p:sp>
      <p:pic>
        <p:nvPicPr>
          <p:cNvPr id="7" name="Graphic 6" descr="Judge">
            <a:extLst>
              <a:ext uri="{FF2B5EF4-FFF2-40B4-BE49-F238E27FC236}">
                <a16:creationId xmlns:a16="http://schemas.microsoft.com/office/drawing/2014/main" id="{28A8871A-435D-4AE8-AD7A-650BC88B384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06533" y="982131"/>
            <a:ext cx="4893735"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4252625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8286FD-0D8B-4A23-A1DB-E3296C728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45A990F-5655-4935-A76E-35B43EA795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2CE85CC9-19DF-44B0-AF47-3CE58A731E26}"/>
              </a:ext>
            </a:extLst>
          </p:cNvPr>
          <p:cNvSpPr>
            <a:spLocks noGrp="1"/>
          </p:cNvSpPr>
          <p:nvPr>
            <p:ph type="title"/>
          </p:nvPr>
        </p:nvSpPr>
        <p:spPr>
          <a:xfrm>
            <a:off x="1295402" y="982132"/>
            <a:ext cx="9601196" cy="1303867"/>
          </a:xfrm>
        </p:spPr>
        <p:txBody>
          <a:bodyPr>
            <a:normAutofit/>
          </a:bodyPr>
          <a:lstStyle/>
          <a:p>
            <a:r>
              <a:rPr lang="en-GB">
                <a:solidFill>
                  <a:srgbClr val="262626"/>
                </a:solidFill>
              </a:rPr>
              <a:t>Procedure following allocation decision</a:t>
            </a:r>
          </a:p>
        </p:txBody>
      </p:sp>
      <p:graphicFrame>
        <p:nvGraphicFramePr>
          <p:cNvPr id="5" name="Content Placeholder 2">
            <a:extLst>
              <a:ext uri="{FF2B5EF4-FFF2-40B4-BE49-F238E27FC236}">
                <a16:creationId xmlns:a16="http://schemas.microsoft.com/office/drawing/2014/main" id="{0D75C7F7-0BCE-4870-AABC-C500302C1358}"/>
              </a:ext>
            </a:extLst>
          </p:cNvPr>
          <p:cNvGraphicFramePr>
            <a:graphicFrameLocks noGrp="1"/>
          </p:cNvGraphicFramePr>
          <p:nvPr>
            <p:ph idx="1"/>
            <p:extLst>
              <p:ext uri="{D42A27DB-BD31-4B8C-83A1-F6EECF244321}">
                <p14:modId xmlns:p14="http://schemas.microsoft.com/office/powerpoint/2010/main" val="2398236973"/>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98944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6C19-3721-4FA1-AE21-2F183B899BB4}"/>
              </a:ext>
            </a:extLst>
          </p:cNvPr>
          <p:cNvSpPr>
            <a:spLocks noGrp="1"/>
          </p:cNvSpPr>
          <p:nvPr>
            <p:ph type="title"/>
          </p:nvPr>
        </p:nvSpPr>
        <p:spPr/>
        <p:txBody>
          <a:bodyPr/>
          <a:lstStyle/>
          <a:p>
            <a:r>
              <a:rPr lang="en-GB" dirty="0"/>
              <a:t>Two special cases</a:t>
            </a:r>
          </a:p>
        </p:txBody>
      </p:sp>
      <p:sp>
        <p:nvSpPr>
          <p:cNvPr id="3" name="Content Placeholder 2">
            <a:extLst>
              <a:ext uri="{FF2B5EF4-FFF2-40B4-BE49-F238E27FC236}">
                <a16:creationId xmlns:a16="http://schemas.microsoft.com/office/drawing/2014/main" id="{032D154C-746F-427B-A1D0-6F8E55D6ADDF}"/>
              </a:ext>
            </a:extLst>
          </p:cNvPr>
          <p:cNvSpPr>
            <a:spLocks noGrp="1"/>
          </p:cNvSpPr>
          <p:nvPr>
            <p:ph idx="1"/>
          </p:nvPr>
        </p:nvSpPr>
        <p:spPr/>
        <p:txBody>
          <a:bodyPr/>
          <a:lstStyle/>
          <a:p>
            <a:r>
              <a:rPr lang="en-GB" dirty="0"/>
              <a:t>Criminal Damage under £5000 </a:t>
            </a:r>
            <a:r>
              <a:rPr lang="en-GB" dirty="0">
                <a:hlinkClick r:id="rId2"/>
              </a:rPr>
              <a:t>s22 MCA</a:t>
            </a:r>
            <a:endParaRPr lang="en-GB" dirty="0"/>
          </a:p>
          <a:p>
            <a:r>
              <a:rPr lang="en-GB" dirty="0"/>
              <a:t>Low value shoplifting (under £200) </a:t>
            </a:r>
            <a:r>
              <a:rPr lang="en-GB" dirty="0">
                <a:hlinkClick r:id="rId3"/>
              </a:rPr>
              <a:t>s22A MCA</a:t>
            </a:r>
            <a:endParaRPr lang="en-GB" dirty="0"/>
          </a:p>
          <a:p>
            <a:endParaRPr lang="en-GB" dirty="0"/>
          </a:p>
        </p:txBody>
      </p:sp>
    </p:spTree>
    <p:extLst>
      <p:ext uri="{BB962C8B-B14F-4D97-AF65-F5344CB8AC3E}">
        <p14:creationId xmlns:p14="http://schemas.microsoft.com/office/powerpoint/2010/main" val="1613007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051050-B89E-49D3-826B-6A1EAC70A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133AF6E3-B8BA-445C-9EFB-E970BA4A0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a:gradFill>
            <a:gsLst>
              <a:gs pos="0">
                <a:schemeClr val="accent1">
                  <a:lumMod val="82000"/>
                  <a:lumOff val="18000"/>
                </a:schemeClr>
              </a:gs>
              <a:gs pos="100000">
                <a:schemeClr val="accent1">
                  <a:lumMod val="98000"/>
                </a:schemeClr>
              </a:gs>
            </a:gsLst>
            <a:lin ang="5400000" scaled="0"/>
          </a:gradFill>
        </p:spPr>
      </p:pic>
      <p:pic>
        <p:nvPicPr>
          <p:cNvPr id="12" name="Picture 11">
            <a:extLst>
              <a:ext uri="{FF2B5EF4-FFF2-40B4-BE49-F238E27FC236}">
                <a16:creationId xmlns:a16="http://schemas.microsoft.com/office/drawing/2014/main" id="{7664F659-1366-4A2A-BD0B-AB97FFD1AB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l="5622" t="32929" r="5622" b="21272"/>
          <a:stretch/>
        </p:blipFill>
        <p:spPr>
          <a:xfrm>
            <a:off x="5414212" y="2352170"/>
            <a:ext cx="1363576" cy="441158"/>
          </a:xfrm>
          <a:prstGeom prst="rect">
            <a:avLst/>
          </a:prstGeom>
        </p:spPr>
      </p:pic>
      <p:sp>
        <p:nvSpPr>
          <p:cNvPr id="2" name="Title 1">
            <a:extLst>
              <a:ext uri="{FF2B5EF4-FFF2-40B4-BE49-F238E27FC236}">
                <a16:creationId xmlns:a16="http://schemas.microsoft.com/office/drawing/2014/main" id="{99C509A7-622E-4B7A-B096-CE0B17F6CE9D}"/>
              </a:ext>
            </a:extLst>
          </p:cNvPr>
          <p:cNvSpPr>
            <a:spLocks noGrp="1"/>
          </p:cNvSpPr>
          <p:nvPr>
            <p:ph type="title"/>
          </p:nvPr>
        </p:nvSpPr>
        <p:spPr>
          <a:xfrm>
            <a:off x="1295402" y="982132"/>
            <a:ext cx="9601196" cy="1368252"/>
          </a:xfrm>
        </p:spPr>
        <p:txBody>
          <a:bodyPr>
            <a:normAutofit/>
          </a:bodyPr>
          <a:lstStyle/>
          <a:p>
            <a:r>
              <a:rPr lang="en-GB">
                <a:solidFill>
                  <a:srgbClr val="373737"/>
                </a:solidFill>
              </a:rPr>
              <a:t>Reasons to elect Crown Court trial</a:t>
            </a:r>
          </a:p>
        </p:txBody>
      </p:sp>
      <p:sp>
        <p:nvSpPr>
          <p:cNvPr id="3" name="Content Placeholder 2">
            <a:extLst>
              <a:ext uri="{FF2B5EF4-FFF2-40B4-BE49-F238E27FC236}">
                <a16:creationId xmlns:a16="http://schemas.microsoft.com/office/drawing/2014/main" id="{4EDC6FFA-2612-48FF-9F35-8447A48BCC84}"/>
              </a:ext>
            </a:extLst>
          </p:cNvPr>
          <p:cNvSpPr>
            <a:spLocks noGrp="1"/>
          </p:cNvSpPr>
          <p:nvPr>
            <p:ph idx="1"/>
          </p:nvPr>
        </p:nvSpPr>
        <p:spPr>
          <a:xfrm>
            <a:off x="1295401" y="2919662"/>
            <a:ext cx="9601196" cy="2956205"/>
          </a:xfrm>
        </p:spPr>
        <p:txBody>
          <a:bodyPr>
            <a:normAutofit/>
          </a:bodyPr>
          <a:lstStyle/>
          <a:p>
            <a:r>
              <a:rPr lang="en-GB">
                <a:solidFill>
                  <a:srgbClr val="212121"/>
                </a:solidFill>
              </a:rPr>
              <a:t>There is a greater chance of acquittal.</a:t>
            </a:r>
          </a:p>
          <a:p>
            <a:r>
              <a:rPr lang="en-GB">
                <a:solidFill>
                  <a:srgbClr val="212121"/>
                </a:solidFill>
              </a:rPr>
              <a:t>There are separate triers of fact and law.</a:t>
            </a:r>
          </a:p>
          <a:p>
            <a:r>
              <a:rPr lang="en-GB">
                <a:solidFill>
                  <a:srgbClr val="212121"/>
                </a:solidFill>
              </a:rPr>
              <a:t>There are greater disclosure obligations.</a:t>
            </a:r>
          </a:p>
          <a:p>
            <a:r>
              <a:rPr lang="en-GB">
                <a:solidFill>
                  <a:srgbClr val="212121"/>
                </a:solidFill>
              </a:rPr>
              <a:t>May wish to be tried by ‘peers.’</a:t>
            </a:r>
          </a:p>
          <a:p>
            <a:endParaRPr lang="en-GB">
              <a:solidFill>
                <a:srgbClr val="212121"/>
              </a:solidFill>
            </a:endParaRPr>
          </a:p>
        </p:txBody>
      </p:sp>
    </p:spTree>
    <p:extLst>
      <p:ext uri="{BB962C8B-B14F-4D97-AF65-F5344CB8AC3E}">
        <p14:creationId xmlns:p14="http://schemas.microsoft.com/office/powerpoint/2010/main" val="1437309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2D3996-BA08-4AC2-948E-02DA85C02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B6CA78D-2100-44EF-B3DD-CEF1EB3A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84" y="481264"/>
            <a:ext cx="11213432" cy="5895473"/>
          </a:xfrm>
          <a:prstGeom prst="rect">
            <a:avLst/>
          </a:prstGeom>
          <a:blipFill dpi="0" rotWithShape="1">
            <a:blip r:embed="rId3">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64E9A-0796-4B22-8E71-96C55F483326}"/>
              </a:ext>
            </a:extLst>
          </p:cNvPr>
          <p:cNvSpPr>
            <a:spLocks noGrp="1"/>
          </p:cNvSpPr>
          <p:nvPr>
            <p:ph type="title"/>
          </p:nvPr>
        </p:nvSpPr>
        <p:spPr>
          <a:xfrm>
            <a:off x="1295402" y="982132"/>
            <a:ext cx="9601196" cy="1303867"/>
          </a:xfrm>
        </p:spPr>
        <p:txBody>
          <a:bodyPr>
            <a:normAutofit/>
          </a:bodyPr>
          <a:lstStyle/>
          <a:p>
            <a:r>
              <a:rPr lang="en-GB">
                <a:solidFill>
                  <a:srgbClr val="212121"/>
                </a:solidFill>
              </a:rPr>
              <a:t>Reasons to consent to summary trial</a:t>
            </a:r>
          </a:p>
        </p:txBody>
      </p:sp>
      <p:cxnSp>
        <p:nvCxnSpPr>
          <p:cNvPr id="12" name="Straight Connector 11">
            <a:extLst>
              <a:ext uri="{FF2B5EF4-FFF2-40B4-BE49-F238E27FC236}">
                <a16:creationId xmlns:a16="http://schemas.microsoft.com/office/drawing/2014/main" id="{8AEF6D22-D80F-4107-8B30-6AB147A508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2400639"/>
            <a:ext cx="2286000" cy="0"/>
          </a:xfrm>
          <a:prstGeom prst="line">
            <a:avLst/>
          </a:prstGeom>
          <a:ln w="19050"/>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144EF77-3375-4C69-AA95-87D0627298FE}"/>
              </a:ext>
            </a:extLst>
          </p:cNvPr>
          <p:cNvSpPr>
            <a:spLocks noGrp="1"/>
          </p:cNvSpPr>
          <p:nvPr>
            <p:ph idx="1"/>
          </p:nvPr>
        </p:nvSpPr>
        <p:spPr>
          <a:xfrm>
            <a:off x="1295401" y="2556932"/>
            <a:ext cx="9601196" cy="3318936"/>
          </a:xfrm>
        </p:spPr>
        <p:txBody>
          <a:bodyPr>
            <a:normAutofit/>
          </a:bodyPr>
          <a:lstStyle/>
          <a:p>
            <a:pPr>
              <a:lnSpc>
                <a:spcPct val="90000"/>
              </a:lnSpc>
            </a:pPr>
            <a:r>
              <a:rPr lang="en-US">
                <a:solidFill>
                  <a:srgbClr val="373737"/>
                </a:solidFill>
              </a:rPr>
              <a:t>Trial procedure is less formalised.</a:t>
            </a:r>
          </a:p>
          <a:p>
            <a:pPr>
              <a:lnSpc>
                <a:spcPct val="90000"/>
              </a:lnSpc>
            </a:pPr>
            <a:r>
              <a:rPr lang="en-US">
                <a:solidFill>
                  <a:srgbClr val="373737"/>
                </a:solidFill>
              </a:rPr>
              <a:t>Likely to be shorter adjournment procedure.</a:t>
            </a:r>
          </a:p>
          <a:p>
            <a:pPr>
              <a:lnSpc>
                <a:spcPct val="90000"/>
              </a:lnSpc>
            </a:pPr>
            <a:r>
              <a:rPr lang="en-US">
                <a:solidFill>
                  <a:srgbClr val="373737"/>
                </a:solidFill>
              </a:rPr>
              <a:t>No obligation to produce defence statement.</a:t>
            </a:r>
          </a:p>
          <a:p>
            <a:pPr>
              <a:lnSpc>
                <a:spcPct val="90000"/>
              </a:lnSpc>
            </a:pPr>
            <a:r>
              <a:rPr lang="en-US">
                <a:solidFill>
                  <a:srgbClr val="373737"/>
                </a:solidFill>
              </a:rPr>
              <a:t>Prosecution costs are lower if convicted. No power to order repayment of defence costs.</a:t>
            </a:r>
          </a:p>
          <a:p>
            <a:pPr>
              <a:lnSpc>
                <a:spcPct val="90000"/>
              </a:lnSpc>
            </a:pPr>
            <a:r>
              <a:rPr lang="en-US">
                <a:solidFill>
                  <a:srgbClr val="373737"/>
                </a:solidFill>
              </a:rPr>
              <a:t>Automatic right of appeal to the Crown Court.</a:t>
            </a:r>
          </a:p>
          <a:p>
            <a:pPr>
              <a:lnSpc>
                <a:spcPct val="90000"/>
              </a:lnSpc>
            </a:pPr>
            <a:r>
              <a:rPr lang="en-US">
                <a:solidFill>
                  <a:srgbClr val="373737"/>
                </a:solidFill>
              </a:rPr>
              <a:t>Fines and sentences are lower.</a:t>
            </a:r>
          </a:p>
          <a:p>
            <a:pPr>
              <a:lnSpc>
                <a:spcPct val="90000"/>
              </a:lnSpc>
            </a:pPr>
            <a:endParaRPr lang="en-GB">
              <a:solidFill>
                <a:srgbClr val="373737"/>
              </a:solidFill>
            </a:endParaRPr>
          </a:p>
        </p:txBody>
      </p:sp>
    </p:spTree>
    <p:extLst>
      <p:ext uri="{BB962C8B-B14F-4D97-AF65-F5344CB8AC3E}">
        <p14:creationId xmlns:p14="http://schemas.microsoft.com/office/powerpoint/2010/main" val="3214322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39CD864-9B80-4217-918A-A08DD428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0" name="Straight Connector 9">
            <a:extLst>
              <a:ext uri="{FF2B5EF4-FFF2-40B4-BE49-F238E27FC236}">
                <a16:creationId xmlns:a16="http://schemas.microsoft.com/office/drawing/2014/main" id="{1C376FBE-D09E-4799-BCF8-13452CEC1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useBgFill="1">
        <p:nvSpPr>
          <p:cNvPr id="12" name="Rectangle 11">
            <a:extLst>
              <a:ext uri="{FF2B5EF4-FFF2-40B4-BE49-F238E27FC236}">
                <a16:creationId xmlns:a16="http://schemas.microsoft.com/office/drawing/2014/main" id="{7E3F2784-92E5-48AF-8AA7-DA101BE3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DC48685-54C0-406B-BCC6-CD5287724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4">
              <a:duotone>
                <a:schemeClr val="bg2">
                  <a:shade val="45000"/>
                  <a:satMod val="135000"/>
                </a:schemeClr>
                <a:prstClr val="white"/>
              </a:duotone>
            </a:blip>
            <a:srcRect/>
            <a:tile tx="0" ty="0" sx="90000" sy="100000" flip="none" algn="ctr"/>
          </a:blipFill>
          <a:ln>
            <a:noFill/>
          </a:ln>
          <a:effectLst>
            <a:outerShdw blurRad="114300" dist="139700" dir="3000000" sx="98000" sy="98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95C30-AFEF-418F-BB6E-E7B7ECE34A0E}"/>
              </a:ext>
            </a:extLst>
          </p:cNvPr>
          <p:cNvSpPr>
            <a:spLocks noGrp="1"/>
          </p:cNvSpPr>
          <p:nvPr>
            <p:ph type="title"/>
          </p:nvPr>
        </p:nvSpPr>
        <p:spPr>
          <a:xfrm>
            <a:off x="2698861" y="1871131"/>
            <a:ext cx="6815669" cy="2349721"/>
          </a:xfrm>
        </p:spPr>
        <p:txBody>
          <a:bodyPr vert="horz" lIns="91440" tIns="45720" rIns="91440" bIns="45720" rtlCol="0" anchor="ctr">
            <a:normAutofit/>
          </a:bodyPr>
          <a:lstStyle/>
          <a:p>
            <a:r>
              <a:rPr lang="en-US">
                <a:solidFill>
                  <a:srgbClr val="212121"/>
                </a:solidFill>
              </a:rPr>
              <a:t>Tutorial</a:t>
            </a:r>
          </a:p>
        </p:txBody>
      </p:sp>
      <p:sp>
        <p:nvSpPr>
          <p:cNvPr id="3" name="Content Placeholder 2">
            <a:extLst>
              <a:ext uri="{FF2B5EF4-FFF2-40B4-BE49-F238E27FC236}">
                <a16:creationId xmlns:a16="http://schemas.microsoft.com/office/drawing/2014/main" id="{E663066E-97DA-48D0-95A3-FCFCA85DA827}"/>
              </a:ext>
            </a:extLst>
          </p:cNvPr>
          <p:cNvSpPr>
            <a:spLocks noGrp="1"/>
          </p:cNvSpPr>
          <p:nvPr>
            <p:ph idx="1"/>
          </p:nvPr>
        </p:nvSpPr>
        <p:spPr>
          <a:xfrm>
            <a:off x="2698861" y="4463715"/>
            <a:ext cx="6815669" cy="514683"/>
          </a:xfrm>
        </p:spPr>
        <p:txBody>
          <a:bodyPr vert="horz" lIns="91440" tIns="45720" rIns="91440" bIns="45720" rtlCol="0" anchor="t">
            <a:normAutofit/>
          </a:bodyPr>
          <a:lstStyle/>
          <a:p>
            <a:pPr marL="0" indent="0" algn="ctr">
              <a:buNone/>
            </a:pPr>
            <a:r>
              <a:rPr lang="en-US" sz="2100">
                <a:solidFill>
                  <a:srgbClr val="212121"/>
                </a:solidFill>
              </a:rPr>
              <a:t>Please see separate handout</a:t>
            </a:r>
          </a:p>
        </p:txBody>
      </p:sp>
      <p:cxnSp>
        <p:nvCxnSpPr>
          <p:cNvPr id="16" name="Straight Connector 15">
            <a:extLst>
              <a:ext uri="{FF2B5EF4-FFF2-40B4-BE49-F238E27FC236}">
                <a16:creationId xmlns:a16="http://schemas.microsoft.com/office/drawing/2014/main" id="{DE9E818D-F990-490E-9599-A842EBC9B0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0895" y="4280121"/>
            <a:ext cx="1371600" cy="0"/>
          </a:xfrm>
          <a:prstGeom prst="line">
            <a:avLst/>
          </a:prstGeom>
          <a:ln w="19050">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3557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1183</Words>
  <Application>Microsoft Office PowerPoint</Application>
  <PresentationFormat>Widescreen</PresentationFormat>
  <Paragraphs>85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Garamond</vt:lpstr>
      <vt:lpstr>Organic</vt:lpstr>
      <vt:lpstr>Criminal Litigation</vt:lpstr>
      <vt:lpstr>Aims</vt:lpstr>
      <vt:lpstr>Indictable only offences </vt:lpstr>
      <vt:lpstr>Sentencing powers of the Magistrates’ Court</vt:lpstr>
      <vt:lpstr>Mode of Trial</vt:lpstr>
      <vt:lpstr>Plea before venue (s17A)</vt:lpstr>
      <vt:lpstr>Plea before venue continued…</vt:lpstr>
      <vt:lpstr>Mode of trial (s19 MCA 1980)</vt:lpstr>
      <vt:lpstr>Allocation Guidelines 2015</vt:lpstr>
      <vt:lpstr>Procedure at the allocation hearing</vt:lpstr>
      <vt:lpstr>The magistrates’ decision</vt:lpstr>
      <vt:lpstr>Procedure following allocation decision</vt:lpstr>
      <vt:lpstr>Two special cases</vt:lpstr>
      <vt:lpstr>Reasons to elect Crown Court trial</vt:lpstr>
      <vt:lpstr>Reasons to consent to summary trial</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James Drew</cp:lastModifiedBy>
  <cp:revision>2</cp:revision>
  <dcterms:created xsi:type="dcterms:W3CDTF">2021-02-05T19:05:21Z</dcterms:created>
  <dcterms:modified xsi:type="dcterms:W3CDTF">2022-11-18T14:53:09Z</dcterms:modified>
</cp:coreProperties>
</file>