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447" autoAdjust="0"/>
  </p:normalViewPr>
  <p:slideViewPr>
    <p:cSldViewPr>
      <p:cViewPr>
        <p:scale>
          <a:sx n="83" d="100"/>
          <a:sy n="83" d="100"/>
        </p:scale>
        <p:origin x="76" y="-78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E15FC1-80C8-4A23-8D8E-A2AFD98623E7}" type="datetimeFigureOut">
              <a:rPr lang="en-US" smtClean="0"/>
              <a:t>2/10/2023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28ADF1-2633-4BF9-815E-6AC22FBE9F6C}" type="slidenum">
              <a:rPr lang="en-US" smtClean="0"/>
              <a:t>‹#›</a:t>
            </a:fld>
            <a:endParaRPr lang="en-US"/>
          </a:p>
        </p:txBody>
      </p:sp>
    </p:spTree>
    <p:extLst>
      <p:ext uri="{BB962C8B-B14F-4D97-AF65-F5344CB8AC3E}">
        <p14:creationId xmlns:p14="http://schemas.microsoft.com/office/powerpoint/2010/main" val="1392111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Madrid has scored the highest number of recognition for its sustainability as well as in providing its travellers with comfortable accommodations globally (Statista. 2022). Therefore, due to the vast geographical area of the hotel,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focusing on developing its marketing plan within that particular area.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Purpose of marketing plan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main objective of this marketing plan is to attract a huge amount of new customers that are located within the new market area. This marketing plan is determined to be focusing on improving, changing as well as introducing the latest ideas that are effective for developing the customer base of the hotel within Spain.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The main reason for the marketing plan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main reason behind the marketing plan is to focus on attracting new customers through developing the imagination as well as improving, and analysing both the micro &amp; macro environment. This marketing plan is mainly being developed for the citizens of Spain and also foreign travellers.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2</a:t>
            </a:fld>
            <a:endParaRPr lang="en-US"/>
          </a:p>
        </p:txBody>
      </p:sp>
    </p:spTree>
    <p:extLst>
      <p:ext uri="{BB962C8B-B14F-4D97-AF65-F5344CB8AC3E}">
        <p14:creationId xmlns:p14="http://schemas.microsoft.com/office/powerpoint/2010/main" val="3102470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b="1" kern="1200" dirty="0">
                <a:solidFill>
                  <a:schemeClr val="tx1"/>
                </a:solidFill>
                <a:latin typeface="+mn-lt"/>
                <a:ea typeface="+mn-ea"/>
                <a:cs typeface="+mn-cs"/>
              </a:rPr>
              <a:t>Place</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place that has been chosen by the organisation to build up the high focus of the company is Spain, Madrid. This place is suitable for organisational development as well as improving the product development and market share of the company. This place could be helping the organisation in building up the standards as well as in maintaining the accommodations comfortable for the travellers from a global perspective (</a:t>
            </a:r>
            <a:r>
              <a:rPr lang="en-GB" sz="1200" kern="1200" dirty="0" err="1">
                <a:solidFill>
                  <a:schemeClr val="tx1"/>
                </a:solidFill>
                <a:latin typeface="+mn-lt"/>
                <a:ea typeface="+mn-ea"/>
                <a:cs typeface="+mn-cs"/>
              </a:rPr>
              <a:t>Lilien</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Furthermore, it has been noticed that this destination has been topping the list of the tourism sector and for its high recognition; the Hotel company is concentrating on having high growth factors of the marketing plan. The developed product of the company would be distributed through internet services. The website that would be used by the company is the organisation’s company website.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Price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Hotel has estimated an amount for the usage of this kit included within the total package. The pricing strategy used by the hotel is a competitive strategy to focus on the new customer market area that could focus on having stable competition concerning its competitors (</a:t>
            </a:r>
            <a:r>
              <a:rPr lang="en-GB" sz="1200" kern="1200" dirty="0" err="1">
                <a:solidFill>
                  <a:schemeClr val="tx1"/>
                </a:solidFill>
                <a:latin typeface="+mn-lt"/>
                <a:ea typeface="+mn-ea"/>
                <a:cs typeface="+mn-cs"/>
              </a:rPr>
              <a:t>Alzoubi</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p. 459). The market research that would be effective for the company before establishing their product within the new market is to have research in the market.  Spain has been identified to aim towards addressing effective rank first in protecting the ecosystem vitality furthermore the country is also having strong dependence upon renewable energy resources.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Promotion</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Hotel company has been identified to be using effective marketing campaigns that would be providing its customers with better impactful views upon reacting positively as well as in resulting towards developing constant customer engagement growth facilities. The campaign hashtag of the company is #</a:t>
            </a:r>
            <a:r>
              <a:rPr lang="en-GB" sz="1200" kern="1200" dirty="0" err="1">
                <a:solidFill>
                  <a:schemeClr val="tx1"/>
                </a:solidFill>
                <a:latin typeface="+mn-lt"/>
                <a:ea typeface="+mn-ea"/>
                <a:cs typeface="+mn-cs"/>
              </a:rPr>
              <a:t>GoldenRule</a:t>
            </a:r>
            <a:r>
              <a:rPr lang="en-GB" sz="1200" kern="1200" dirty="0">
                <a:solidFill>
                  <a:schemeClr val="tx1"/>
                </a:solidFill>
                <a:latin typeface="+mn-lt"/>
                <a:ea typeface="+mn-ea"/>
                <a:cs typeface="+mn-cs"/>
              </a:rPr>
              <a:t>. This idea is projected to showcase the meaning and the purpose of the classic selection of brands. Furthermore, the hotel could be using the social media platform for forming an effective high amount of recognition while focusing on a new market area (Bar-</a:t>
            </a:r>
            <a:r>
              <a:rPr lang="en-GB" sz="1200" kern="1200" dirty="0" err="1">
                <a:solidFill>
                  <a:schemeClr val="tx1"/>
                </a:solidFill>
                <a:latin typeface="+mn-lt"/>
                <a:ea typeface="+mn-ea"/>
                <a:cs typeface="+mn-cs"/>
              </a:rPr>
              <a:t>Zeev</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p. 101). This procedure is also determined to be involved focusing on maintaining the best connections that would be helpful for the company to attract new customers towards themselves. Moreover, the company is required to be focusing more on making attractive features that would be helpful for the company.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3</a:t>
            </a:fld>
            <a:endParaRPr lang="en-US"/>
          </a:p>
        </p:txBody>
      </p:sp>
    </p:spTree>
    <p:extLst>
      <p:ext uri="{BB962C8B-B14F-4D97-AF65-F5344CB8AC3E}">
        <p14:creationId xmlns:p14="http://schemas.microsoft.com/office/powerpoint/2010/main" val="3317296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sz="1200" b="1" i="1" kern="1200" dirty="0">
                <a:solidFill>
                  <a:schemeClr val="tx1"/>
                </a:solidFill>
                <a:latin typeface="+mn-lt"/>
                <a:ea typeface="+mn-ea"/>
                <a:cs typeface="+mn-cs"/>
              </a:rPr>
              <a:t>SWOT analysis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From the above idea, it has been recognised that the company has been having high access to shifting demographics as there has been high involvement of millennial as well as Gen-Z within the consumer market. The Hotel Company has been getting this opportunity as its strong point is based on having an excellent global presence that not just increases the revenues but also has the access to reduce the risk factors of the company. Furthermore, a high global presence allows the company to operate across 127 countries across the globe. Moreover, this also stimulates the Hotel to be one of the largest hotel chains in the global market. This is because over 30 brands, 81 hotels as well as $25.1 billion as these are determined to assert within impressive portfolios (</a:t>
            </a:r>
            <a:r>
              <a:rPr lang="en-GB" sz="1200" kern="1200" dirty="0" err="1">
                <a:solidFill>
                  <a:schemeClr val="tx1"/>
                </a:solidFill>
                <a:latin typeface="+mn-lt"/>
                <a:ea typeface="+mn-ea"/>
                <a:cs typeface="+mn-cs"/>
              </a:rPr>
              <a:t>bstrategyhub</a:t>
            </a:r>
            <a:r>
              <a:rPr lang="en-GB" sz="1200" kern="1200" dirty="0">
                <a:solidFill>
                  <a:schemeClr val="tx1"/>
                </a:solidFill>
                <a:latin typeface="+mn-lt"/>
                <a:ea typeface="+mn-ea"/>
                <a:cs typeface="+mn-cs"/>
              </a:rPr>
              <a:t>. 2020). Furthermore, the company has also evolved within accessing high focus on the emerging economies within the area it is present currently.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effectively based upon demand for high-end opportunities for hospitality services that would be based in developing countries. This also projects in focusing on increasing rapid changes and also in processing access in presenting lucrative opportunities for the hotel chains. As this Hotel organisation has been projected in getting high access within diversification therefore they mostly concentrate on customer satisfaction procedures whether it is through digital marketing.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evident in processing demands for best-personalised services as these are considered to be satisfying for the customers who are focusing on processing their needs. As the company is having vast diversity to be offering high effectiveness of the reputation.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determined to be ranked 44 across the diversity; moreover, the company is ranked 100 among its competitors (</a:t>
            </a:r>
            <a:r>
              <a:rPr lang="en-GB" sz="1200" kern="1200" dirty="0" err="1">
                <a:solidFill>
                  <a:schemeClr val="tx1"/>
                </a:solidFill>
                <a:latin typeface="+mn-lt"/>
                <a:ea typeface="+mn-ea"/>
                <a:cs typeface="+mn-cs"/>
              </a:rPr>
              <a:t>bstrategyhub</a:t>
            </a:r>
            <a:r>
              <a:rPr lang="en-GB" sz="1200" kern="1200" dirty="0">
                <a:solidFill>
                  <a:schemeClr val="tx1"/>
                </a:solidFill>
                <a:latin typeface="+mn-lt"/>
                <a:ea typeface="+mn-ea"/>
                <a:cs typeface="+mn-cs"/>
              </a:rPr>
              <a:t>. 2020). It has also been stated that the Hotel Company is 84 among the top similar companies. In contrast to these strengths and opportunities, the organisation has been determined to have certain issues whilst maintaining its sustainability and stability within the UK market space. Some consumers cannot be trusted and therefore need to avoid organisations that fail in protecting their data. </a:t>
            </a:r>
            <a:r>
              <a:rPr lang="en-GB" sz="1200" i="1" kern="1200" dirty="0">
                <a:solidFill>
                  <a:schemeClr val="tx1"/>
                </a:solidFill>
                <a:latin typeface="+mn-lt"/>
                <a:ea typeface="+mn-ea"/>
                <a:cs typeface="+mn-cs"/>
              </a:rPr>
              <a:t>Swansea Marriott Hotel</a:t>
            </a:r>
            <a:r>
              <a:rPr lang="en-GB" sz="1200" kern="1200" dirty="0">
                <a:solidFill>
                  <a:schemeClr val="tx1"/>
                </a:solidFill>
                <a:latin typeface="+mn-lt"/>
                <a:ea typeface="+mn-ea"/>
                <a:cs typeface="+mn-cs"/>
              </a:rPr>
              <a:t> is evident in getting acquainted with the issue of not being active in protecting their data properly and due to this reason they fail in keeping the data of customers or staff very often. On the other hand due to the lack of positioning it has also been identified that due to poor positioning strategies of the company they suffer a lot in maintaining the future of the hospitality sector. These are also the results of the increase in threats within the company. The weaknesses of the company have been indicated to face issues within the global pandemic with a loss of 92% of profits that stimulates permanent decline due to the Covid-19 issue (</a:t>
            </a:r>
            <a:r>
              <a:rPr lang="en-GB" sz="1200" kern="1200" dirty="0" err="1">
                <a:solidFill>
                  <a:schemeClr val="tx1"/>
                </a:solidFill>
                <a:latin typeface="+mn-lt"/>
                <a:ea typeface="+mn-ea"/>
                <a:cs typeface="+mn-cs"/>
              </a:rPr>
              <a:t>bstrategyhub</a:t>
            </a:r>
            <a:r>
              <a:rPr lang="en-GB" sz="1200" kern="1200" dirty="0">
                <a:solidFill>
                  <a:schemeClr val="tx1"/>
                </a:solidFill>
                <a:latin typeface="+mn-lt"/>
                <a:ea typeface="+mn-ea"/>
                <a:cs typeface="+mn-cs"/>
              </a:rPr>
              <a:t>. 2020). Furthermore, the company has also seen a high amount of stuff competition level within the UK marketplace. The competitors of the company are Hilton as well as </a:t>
            </a:r>
            <a:r>
              <a:rPr lang="en-GB" sz="1200" kern="1200" dirty="0" err="1">
                <a:solidFill>
                  <a:schemeClr val="tx1"/>
                </a:solidFill>
                <a:latin typeface="+mn-lt"/>
                <a:ea typeface="+mn-ea"/>
                <a:cs typeface="+mn-cs"/>
              </a:rPr>
              <a:t>Novotel</a:t>
            </a:r>
            <a:r>
              <a:rPr lang="en-GB" sz="1200" kern="1200" dirty="0">
                <a:solidFill>
                  <a:schemeClr val="tx1"/>
                </a:solidFill>
                <a:latin typeface="+mn-lt"/>
                <a:ea typeface="+mn-ea"/>
                <a:cs typeface="+mn-cs"/>
              </a:rPr>
              <a:t> and many more that are determined to be having renowned hotel chains and facilities. However, on the other hand, the market of the Swansea</a:t>
            </a:r>
            <a:r>
              <a:rPr lang="en-GB" sz="1200" i="1" kern="1200" dirty="0">
                <a:solidFill>
                  <a:schemeClr val="tx1"/>
                </a:solidFill>
                <a:latin typeface="+mn-lt"/>
                <a:ea typeface="+mn-ea"/>
                <a:cs typeface="+mn-cs"/>
              </a:rPr>
              <a:t> Marriott Hotel </a:t>
            </a:r>
            <a:r>
              <a:rPr lang="en-GB" sz="1200" kern="1200" dirty="0">
                <a:solidFill>
                  <a:schemeClr val="tx1"/>
                </a:solidFill>
                <a:latin typeface="+mn-lt"/>
                <a:ea typeface="+mn-ea"/>
                <a:cs typeface="+mn-cs"/>
              </a:rPr>
              <a:t>has been drastically changing.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4</a:t>
            </a:fld>
            <a:endParaRPr lang="en-US"/>
          </a:p>
        </p:txBody>
      </p:sp>
    </p:spTree>
    <p:extLst>
      <p:ext uri="{BB962C8B-B14F-4D97-AF65-F5344CB8AC3E}">
        <p14:creationId xmlns:p14="http://schemas.microsoft.com/office/powerpoint/2010/main" val="615478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sz="1200" b="1" i="1" kern="1200" dirty="0">
                <a:solidFill>
                  <a:schemeClr val="tx1"/>
                </a:solidFill>
                <a:latin typeface="+mn-lt"/>
                <a:ea typeface="+mn-ea"/>
                <a:cs typeface="+mn-cs"/>
              </a:rPr>
              <a:t>Socio-cultural </a:t>
            </a:r>
            <a:endParaRPr lang="en-US" sz="1200"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Demographics as well as the skill level of the population</a:t>
            </a:r>
            <a:endParaRPr lang="en-US"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Good involvement in cultural diversity </a:t>
            </a:r>
            <a:endParaRPr lang="en-US"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The demographics of Spain are estimated to have highly developed within the social market of the economy. Europe is estimated as the sixth largest according to the GDP (Miranda and Ruiz-Moreno, 2022, p. 1901).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also needed to acquire the need of making their staff members skilled in acknowledging </a:t>
            </a:r>
            <a:r>
              <a:rPr lang="en-GB" sz="1200" i="1" kern="1200" dirty="0">
                <a:solidFill>
                  <a:schemeClr val="tx1"/>
                </a:solidFill>
                <a:latin typeface="+mn-lt"/>
                <a:ea typeface="+mn-ea"/>
                <a:cs typeface="+mn-cs"/>
              </a:rPr>
              <a:t>digital skills, cognitive skills and educational skills.</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On the other hand, as Spain is in comparison to the UK is the largest tourism destination; therefore it has to have access to vast cultural diversity. </a:t>
            </a:r>
            <a:r>
              <a:rPr lang="en-GB" sz="1200" i="1" kern="1200" dirty="0">
                <a:solidFill>
                  <a:schemeClr val="tx1"/>
                </a:solidFill>
                <a:latin typeface="+mn-lt"/>
                <a:ea typeface="+mn-ea"/>
                <a:cs typeface="+mn-cs"/>
              </a:rPr>
              <a:t> Swansea Marriott Hotel </a:t>
            </a:r>
            <a:r>
              <a:rPr lang="en-GB" sz="1200" kern="1200" dirty="0">
                <a:solidFill>
                  <a:schemeClr val="tx1"/>
                </a:solidFill>
                <a:latin typeface="+mn-lt"/>
                <a:ea typeface="+mn-ea"/>
                <a:cs typeface="+mn-cs"/>
              </a:rPr>
              <a:t>is needed to get access to high cultural diversity within the productivity of the company.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Technological</a:t>
            </a:r>
            <a:endParaRPr lang="en-US" sz="1200"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AI technology advances </a:t>
            </a:r>
            <a:endParaRPr lang="en-US"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Impact of value chain structure </a:t>
            </a:r>
            <a:endParaRPr lang="en-US"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In comparison to the UK, Spain is not so developed in building technological; factors, therefore the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needed to focus more on utilising AI technology advances that are processed in building high-rise of promotional facilities for the Hotel Company.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On the other hand, in comparison to the UK, Spain does not carry high productivity within the value chain with effective design, production, and distribution.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the company is required to maintain its technological procedures within Spain's market area and this would bring high productivity scope within a new marketplace.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Environmental</a:t>
            </a:r>
            <a:endParaRPr lang="en-US" sz="1200"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The law regulating the environmental pollution</a:t>
            </a:r>
            <a:endParaRPr lang="en-US"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Air as well as water pollution regulations in the lodging industry</a:t>
            </a:r>
            <a:endParaRPr lang="en-US"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In comparison to the UK, Spain is much more into maintaining sustainability therefore, the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needed to maintain the air as well as water pollution regulations within getting into the new market area with the new product launch (</a:t>
            </a:r>
            <a:r>
              <a:rPr lang="en-GB" sz="1200" kern="1200" dirty="0" err="1">
                <a:solidFill>
                  <a:schemeClr val="tx1"/>
                </a:solidFill>
                <a:latin typeface="+mn-lt"/>
                <a:ea typeface="+mn-ea"/>
                <a:cs typeface="+mn-cs"/>
              </a:rPr>
              <a:t>Xu</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On the other hand, being involved in Spain's marketplace, the company is required to obtain the law regulating environmental pollution.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Legal</a:t>
            </a:r>
            <a:endParaRPr lang="en-US" sz="1200"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Anti-trust law in the lodging industry</a:t>
            </a:r>
            <a:endParaRPr lang="en-US" sz="1200" u="none" strike="noStrike" kern="1200" dirty="0">
              <a:solidFill>
                <a:schemeClr val="tx1"/>
              </a:solidFill>
              <a:latin typeface="+mn-lt"/>
              <a:ea typeface="+mn-ea"/>
              <a:cs typeface="+mn-cs"/>
            </a:endParaRPr>
          </a:p>
          <a:p>
            <a:pPr lvl="0"/>
            <a:r>
              <a:rPr lang="en-GB" sz="1200" u="none" strike="noStrike" kern="1200" dirty="0">
                <a:solidFill>
                  <a:schemeClr val="tx1"/>
                </a:solidFill>
                <a:latin typeface="+mn-lt"/>
                <a:ea typeface="+mn-ea"/>
                <a:cs typeface="+mn-cs"/>
              </a:rPr>
              <a:t>Taxation law </a:t>
            </a:r>
            <a:endParaRPr lang="en-US"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In comparison to the UK, Spain is evident in using prohibitions in maintaining anticompetitive restraints on those who are involved in maintaining the licence agreements of the company.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On the other hand, Spain uses the </a:t>
            </a:r>
            <a:r>
              <a:rPr lang="en-GB" sz="1200" kern="1200" dirty="0" err="1">
                <a:solidFill>
                  <a:schemeClr val="tx1"/>
                </a:solidFill>
                <a:latin typeface="+mn-lt"/>
                <a:ea typeface="+mn-ea"/>
                <a:cs typeface="+mn-cs"/>
              </a:rPr>
              <a:t>Beckam</a:t>
            </a:r>
            <a:r>
              <a:rPr lang="en-GB" sz="1200" kern="1200" dirty="0">
                <a:solidFill>
                  <a:schemeClr val="tx1"/>
                </a:solidFill>
                <a:latin typeface="+mn-lt"/>
                <a:ea typeface="+mn-ea"/>
                <a:cs typeface="+mn-cs"/>
              </a:rPr>
              <a:t> special tax regime that helps the company establishing or are established within Spain can lay less amount of taxes in Spain.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would be able to income allocation regime for income generated through business entities without having separate legal personalities.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 PESTLE analysis</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Through the above impact study, it has been seen that as political stability is good within Spain, therefore the </a:t>
            </a:r>
            <a:r>
              <a:rPr lang="en-GB" sz="1200" i="1" kern="1200" dirty="0">
                <a:solidFill>
                  <a:schemeClr val="tx1"/>
                </a:solidFill>
                <a:latin typeface="+mn-lt"/>
                <a:ea typeface="+mn-ea"/>
                <a:cs typeface="+mn-cs"/>
              </a:rPr>
              <a:t>Swansea Marriott Hotel</a:t>
            </a:r>
            <a:r>
              <a:rPr lang="en-GB" sz="1200" kern="1200" dirty="0">
                <a:solidFill>
                  <a:schemeClr val="tx1"/>
                </a:solidFill>
                <a:latin typeface="+mn-lt"/>
                <a:ea typeface="+mn-ea"/>
                <a:cs typeface="+mn-cs"/>
              </a:rPr>
              <a:t> can take effective measures on political stability and regulations. As the company can take a positive role as the inflation rate is low and the Hotel would be able to obtain high-yield facilities. The hotel may capitalise on positive impacts by using political, economic factors, social factors as well as environmental factors. The hotel may address its negative sides, by developing the technological factors as well as legal norms within the Hotel (</a:t>
            </a:r>
            <a:r>
              <a:rPr lang="en-GB" sz="1200" kern="1200" dirty="0" err="1">
                <a:solidFill>
                  <a:schemeClr val="tx1"/>
                </a:solidFill>
                <a:latin typeface="+mn-lt"/>
                <a:ea typeface="+mn-ea"/>
                <a:cs typeface="+mn-cs"/>
              </a:rPr>
              <a:t>Zhong</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p. 482). It has been seen that due to the good involvement of the company in cultural diversity, they are being able to address their issues using digital skills, cognitive skills as well as educational skills of the company. Furthermore, the company is needed to maintain the best technological affairs that they have gained within the UK, as this is evident to be affecting the company with a high amount of production. The company could be able to gain the best factors and elements for maintaining the air as well as water pollution facilities within the lodging industry. This is therefore the state that the company is effective in forming a high amount of legal facilities within the organisation. The company is also needed to be based on anti-trust facilities as well as taxation laws that would help the company in gaining maximum benefits and social media security.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E28ADF1-2633-4BF9-815E-6AC22FBE9F6C}" type="slidenum">
              <a:rPr lang="en-US" smtClean="0"/>
              <a:t>5</a:t>
            </a:fld>
            <a:endParaRPr lang="en-US"/>
          </a:p>
        </p:txBody>
      </p:sp>
    </p:spTree>
    <p:extLst>
      <p:ext uri="{BB962C8B-B14F-4D97-AF65-F5344CB8AC3E}">
        <p14:creationId xmlns:p14="http://schemas.microsoft.com/office/powerpoint/2010/main" val="2149984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simple equation of this process is customer value benefitting- cost (CV = B-C). Moreover, with the utilisation of the four types of customer value, the company could be able to focus on the functions such as sales, marketing, as well as advertising for selling the product in a new product (functional value) (Zhang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p. 180). On the other hand, the monetary value of the company is concentrated to focus on the economy or the profits gained by the company within a new market segment. With the initiation of social value, the organisation could indicate by highlighting the environmental or trending factors within the market the company is radically being concentrated. Furthermore, the psychological value could focus on the customer's thinking ability and the customers interests with the help of which the company could gain a high amount of success within diversification.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Benefits of offering present and potential visitors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With the utilisation of the creation of customer value, the company can focus on increasing the customer satisfaction procedure as well as maintaining the customer experience. Furthermore, the reverse of this is also stated to be true, as a good customer experience is stated to create effective value for the customers (Bu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Therefore the creation of customer value is stated to have better benefits versus price to perform an increase in loyalty, and market share as well as in maintaining the price through the reduction of maximum errors of the company. These benefits are considered to be provided to potential travellers. Furthermore, the benefits provided to their present travellers are high customer loyalty, an increase in profits as well as in having increased conversion procedures.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Develop visitor engagement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For increasing the engagement facilities in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in Spain, the hotel Company is evident in providing attractive offers as well as high-quality services and products that would attract the travellers to get accommodated within the Hotel (</a:t>
            </a:r>
            <a:r>
              <a:rPr lang="en-GB" sz="1200" kern="1200" dirty="0" err="1">
                <a:solidFill>
                  <a:schemeClr val="tx1"/>
                </a:solidFill>
                <a:latin typeface="+mn-lt"/>
                <a:ea typeface="+mn-ea"/>
                <a:cs typeface="+mn-cs"/>
              </a:rPr>
              <a:t>Maciejewski</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Krowicki</a:t>
            </a:r>
            <a:r>
              <a:rPr lang="en-GB" sz="1200" kern="1200" dirty="0">
                <a:solidFill>
                  <a:schemeClr val="tx1"/>
                </a:solidFill>
                <a:latin typeface="+mn-lt"/>
                <a:ea typeface="+mn-ea"/>
                <a:cs typeface="+mn-cs"/>
              </a:rPr>
              <a:t>, 2022, p. 70). The company is effectively based on providing their customers with boasting as well as attracting the evolution of customer engagement procedure. Social media platforms are also considered one of the productive platforms that increase the revenue sales of the company.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Marketing channels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company is stated to provide their customers with a direct marketing channel consisting of a producer and a consumer (</a:t>
            </a:r>
            <a:r>
              <a:rPr lang="en-GB" sz="1200" kern="1200" dirty="0" err="1">
                <a:solidFill>
                  <a:schemeClr val="tx1"/>
                </a:solidFill>
                <a:latin typeface="+mn-lt"/>
                <a:ea typeface="+mn-ea"/>
                <a:cs typeface="+mn-cs"/>
              </a:rPr>
              <a:t>Hadjielias</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2022). The company may also use digital or social media marketing channels that could help them with a high amount of effectiveness and easy working ability within the Spain market. Social media are nowadays having high power over their customers which also help in bringing effective productivity.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6</a:t>
            </a:fld>
            <a:endParaRPr lang="en-US"/>
          </a:p>
        </p:txBody>
      </p:sp>
    </p:spTree>
    <p:extLst>
      <p:ext uri="{BB962C8B-B14F-4D97-AF65-F5344CB8AC3E}">
        <p14:creationId xmlns:p14="http://schemas.microsoft.com/office/powerpoint/2010/main" val="1282356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These are stated to be focusing on bringing the most essential advents as these are playing the most essential role within the industry. Digital marketing such as social media marketing and influencer marketing has been stated to contain huge amounts of productivity nowadays (Shin and Perdue, 2022, p. 1100). Therefore, the </a:t>
            </a:r>
            <a:r>
              <a:rPr lang="en-GB" sz="1200" i="1" kern="1200" dirty="0">
                <a:solidFill>
                  <a:schemeClr val="tx1"/>
                </a:solidFill>
                <a:latin typeface="+mn-lt"/>
                <a:ea typeface="+mn-ea"/>
                <a:cs typeface="+mn-cs"/>
              </a:rPr>
              <a:t>Swansea Marriott Hotel</a:t>
            </a:r>
            <a:r>
              <a:rPr lang="en-GB" sz="1200" kern="1200" dirty="0">
                <a:solidFill>
                  <a:schemeClr val="tx1"/>
                </a:solidFill>
                <a:latin typeface="+mn-lt"/>
                <a:ea typeface="+mn-ea"/>
                <a:cs typeface="+mn-cs"/>
              </a:rPr>
              <a:t> could use this to help them increase their marketing effectiveness. These are also concentrated to be measured by short-term as well as long-term sustainability based on the revenue those are being generated with the help of a campaign.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The message that would be delivered in attracting new customers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message that the company is stated to be having while attracting new customers within Spain is health and safety matters. Moreover, the company could show the advances of technological factors by promoting its hotel facilities through social media platforms such as </a:t>
            </a:r>
            <a:r>
              <a:rPr lang="en-GB" sz="1200" i="1" kern="1200" dirty="0">
                <a:solidFill>
                  <a:schemeClr val="tx1"/>
                </a:solidFill>
                <a:latin typeface="+mn-lt"/>
                <a:ea typeface="+mn-ea"/>
                <a:cs typeface="+mn-cs"/>
              </a:rPr>
              <a:t>Instagram, Twitter, </a:t>
            </a:r>
            <a:r>
              <a:rPr lang="en-GB" sz="1200" i="1" kern="1200" dirty="0" err="1">
                <a:solidFill>
                  <a:schemeClr val="tx1"/>
                </a:solidFill>
                <a:latin typeface="+mn-lt"/>
                <a:ea typeface="+mn-ea"/>
                <a:cs typeface="+mn-cs"/>
              </a:rPr>
              <a:t>Pinterest</a:t>
            </a:r>
            <a:r>
              <a:rPr lang="en-GB" sz="1200" i="1" kern="1200" dirty="0">
                <a:solidFill>
                  <a:schemeClr val="tx1"/>
                </a:solidFill>
                <a:latin typeface="+mn-lt"/>
                <a:ea typeface="+mn-ea"/>
                <a:cs typeface="+mn-cs"/>
              </a:rPr>
              <a:t>, Facebook and YouTube. </a:t>
            </a:r>
            <a:r>
              <a:rPr lang="en-GB" sz="1200" kern="1200" dirty="0">
                <a:solidFill>
                  <a:schemeClr val="tx1"/>
                </a:solidFill>
                <a:latin typeface="+mn-lt"/>
                <a:ea typeface="+mn-ea"/>
                <a:cs typeface="+mn-cs"/>
              </a:rPr>
              <a:t>The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is also seen to use productive customer discounts as well as promotions that would help the company retain productivity within the Spain marketplace.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7</a:t>
            </a:fld>
            <a:endParaRPr lang="en-US"/>
          </a:p>
        </p:txBody>
      </p:sp>
    </p:spTree>
    <p:extLst>
      <p:ext uri="{BB962C8B-B14F-4D97-AF65-F5344CB8AC3E}">
        <p14:creationId xmlns:p14="http://schemas.microsoft.com/office/powerpoint/2010/main" val="2997126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As Spain is having a high amount of strategies as well as the hospitality sector has observed high competitive levels within the area. Therefore, while establishing a new product the company is required to reflect upon their strengths and also improve the weaknesses and threats that may reduce the sustainability factor within the company. </a:t>
            </a:r>
            <a:endParaRPr lang="en-US" sz="1200" kern="1200" dirty="0">
              <a:solidFill>
                <a:schemeClr val="tx1"/>
              </a:solidFill>
              <a:latin typeface="+mn-lt"/>
              <a:ea typeface="+mn-ea"/>
              <a:cs typeface="+mn-cs"/>
            </a:endParaRPr>
          </a:p>
          <a:p>
            <a:r>
              <a:rPr lang="en-GB" sz="1200" b="1" i="1" kern="1200" dirty="0">
                <a:solidFill>
                  <a:schemeClr val="tx1"/>
                </a:solidFill>
                <a:latin typeface="+mn-lt"/>
                <a:ea typeface="+mn-ea"/>
                <a:cs typeface="+mn-cs"/>
              </a:rPr>
              <a:t>Recommendations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While focusing on providing their new customers with Covid-19 precaution kits in Spain's hospitality sector, the organisation is required to focus on </a:t>
            </a:r>
            <a:r>
              <a:rPr lang="en-GB" sz="1200" i="1" kern="1200" dirty="0">
                <a:solidFill>
                  <a:schemeClr val="tx1"/>
                </a:solidFill>
                <a:latin typeface="+mn-lt"/>
                <a:ea typeface="+mn-ea"/>
                <a:cs typeface="+mn-cs"/>
              </a:rPr>
              <a:t>consumer-oriented marketing as well as customer value marketing. </a:t>
            </a:r>
            <a:r>
              <a:rPr lang="en-GB" sz="1200" kern="1200" dirty="0">
                <a:solidFill>
                  <a:schemeClr val="tx1"/>
                </a:solidFill>
                <a:latin typeface="+mn-lt"/>
                <a:ea typeface="+mn-ea"/>
                <a:cs typeface="+mn-cs"/>
              </a:rPr>
              <a:t>These would be focusing on building up the </a:t>
            </a:r>
            <a:r>
              <a:rPr lang="en-GB" sz="1200" i="1" kern="1200" dirty="0">
                <a:solidFill>
                  <a:schemeClr val="tx1"/>
                </a:solidFill>
                <a:latin typeface="+mn-lt"/>
                <a:ea typeface="+mn-ea"/>
                <a:cs typeface="+mn-cs"/>
              </a:rPr>
              <a:t>Swansea Marriott Hotel </a:t>
            </a:r>
            <a:r>
              <a:rPr lang="en-GB" sz="1200" kern="1200" dirty="0">
                <a:solidFill>
                  <a:schemeClr val="tx1"/>
                </a:solidFill>
                <a:latin typeface="+mn-lt"/>
                <a:ea typeface="+mn-ea"/>
                <a:cs typeface="+mn-cs"/>
              </a:rPr>
              <a:t>company's marketing strategy. The company is also recommended to focus on innovative marketing as well as social media marketing platforms that would help the company in being able to build the determination and sustainability of the marketing segments.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E28ADF1-2633-4BF9-815E-6AC22FBE9F6C}" type="slidenum">
              <a:rPr lang="en-US" smtClean="0"/>
              <a:t>8</a:t>
            </a:fld>
            <a:endParaRPr lang="en-US"/>
          </a:p>
        </p:txBody>
      </p:sp>
    </p:spTree>
    <p:extLst>
      <p:ext uri="{BB962C8B-B14F-4D97-AF65-F5344CB8AC3E}">
        <p14:creationId xmlns:p14="http://schemas.microsoft.com/office/powerpoint/2010/main" val="3994599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E30607D-4D88-422B-8EAF-E32E6DB2052E}"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30607D-4D88-422B-8EAF-E32E6DB2052E}"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30607D-4D88-422B-8EAF-E32E6DB2052E}"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30607D-4D88-422B-8EAF-E32E6DB2052E}" type="datetimeFigureOut">
              <a:rPr lang="en-US" smtClean="0"/>
              <a:pPr/>
              <a:t>2/10/2023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30607D-4D88-422B-8EAF-E32E6DB2052E}" type="datetimeFigureOut">
              <a:rPr lang="en-US" smtClean="0"/>
              <a:pPr/>
              <a:t>2/10/2023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30607D-4D88-422B-8EAF-E32E6DB2052E}" type="datetimeFigureOut">
              <a:rPr lang="en-US" smtClean="0"/>
              <a:pPr/>
              <a:t>2/10/2023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30607D-4D88-422B-8EAF-E32E6DB2052E}" type="datetimeFigureOut">
              <a:rPr lang="en-US" smtClean="0"/>
              <a:pPr/>
              <a:t>2/10/2023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30607D-4D88-422B-8EAF-E32E6DB2052E}" type="datetimeFigureOut">
              <a:rPr lang="en-US" smtClean="0"/>
              <a:pPr/>
              <a:t>2/10/2023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30607D-4D88-422B-8EAF-E32E6DB2052E}" type="datetimeFigureOut">
              <a:rPr lang="en-US" smtClean="0"/>
              <a:pPr/>
              <a:t>2/10/2023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30607D-4D88-422B-8EAF-E32E6DB2052E}"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30607D-4D88-422B-8EAF-E32E6DB2052E}" type="datetimeFigureOut">
              <a:rPr lang="en-US" smtClean="0"/>
              <a:pPr/>
              <a:t>2/10/2023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05EE13-6BC1-46A9-ADB5-98BA79A8C62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30607D-4D88-422B-8EAF-E32E6DB2052E}" type="datetimeFigureOut">
              <a:rPr lang="en-US" smtClean="0"/>
              <a:pPr/>
              <a:t>2/10/2023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05EE13-6BC1-46A9-ADB5-98BA79A8C6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hyperlink" Target="https://www.statista.com/statistics/449249/yearly-number-of-international-tourists-visiting-madrid/" TargetMode="External"/><Relationship Id="rId3" Type="http://schemas.openxmlformats.org/officeDocument/2006/relationships/hyperlink" Target="https://www.tandfonline.com/doi/abs/10.1080/00076791.2020.1717473" TargetMode="External"/><Relationship Id="rId7" Type="http://schemas.openxmlformats.org/officeDocument/2006/relationships/hyperlink" Target="https://bstrategyhub.com/marriot-swot-analysis/" TargetMode="External"/><Relationship Id="rId2" Type="http://schemas.openxmlformats.org/officeDocument/2006/relationships/hyperlink" Target="https://www.researchgate.net/profile/Grzegorz-Maciejewski/publication/360217829_Brand_as_a_Customer_Value_Driver_Relationships_with_Customer_Engagement/links/6268fa86ee24725b3ecae61d/Brand-as-a-Customer-Value-Driver-Relationships-with-Customer-Engagement.pdf" TargetMode="External"/><Relationship Id="rId1" Type="http://schemas.openxmlformats.org/officeDocument/2006/relationships/slideLayout" Target="../slideLayouts/slideLayout2.xml"/><Relationship Id="rId6" Type="http://schemas.openxmlformats.org/officeDocument/2006/relationships/hyperlink" Target="https://www.researchgate.net/profile/Jonathan-Zhang-4/publication/350714741_EXPRESS_How_Physical_Stores_Enhance_Customer_Value_The_Importance_of_Product_Inspection_Depth/links/6312f9961ddd4470212f3c1f/EXPRESS-How-Physical-Stores-Enhance-Customer-Value-The-Importance-of-Product-Inspection-Depth.pdf" TargetMode="External"/><Relationship Id="rId11" Type="http://schemas.openxmlformats.org/officeDocument/2006/relationships/image" Target="../media/image9.jpeg"/><Relationship Id="rId5" Type="http://schemas.openxmlformats.org/officeDocument/2006/relationships/hyperlink" Target="https://www.sciencedirect.com/science/article/pii/S0306457321002788" TargetMode="External"/><Relationship Id="rId10" Type="http://schemas.openxmlformats.org/officeDocument/2006/relationships/hyperlink" Target="https://www.journey.ritzcarlton.com/food_drink/meet-michelin-starred-chef-sven-elverfeld" TargetMode="External"/><Relationship Id="rId4" Type="http://schemas.openxmlformats.org/officeDocument/2006/relationships/hyperlink" Target="http://ojs.transpublika.com/index.php/JHSSB/article/download/123/114" TargetMode="External"/><Relationship Id="rId9" Type="http://schemas.openxmlformats.org/officeDocument/2006/relationships/hyperlink" Target="https://www.ritzcarlton.com/en/hotel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685800"/>
            <a:ext cx="7772400" cy="2438400"/>
          </a:xfrm>
        </p:spPr>
        <p:txBody>
          <a:bodyPr>
            <a:noAutofit/>
          </a:bodyPr>
          <a:lstStyle/>
          <a:p>
            <a:r>
              <a:rPr lang="en-US" sz="2800" b="1" dirty="0">
                <a:latin typeface="Arial" pitchFamily="34" charset="0"/>
                <a:cs typeface="Arial" pitchFamily="34" charset="0"/>
              </a:rPr>
              <a:t>PRESENTATION</a:t>
            </a:r>
            <a:br>
              <a:rPr lang="en-US" sz="2800" b="1" dirty="0">
                <a:latin typeface="Arial" pitchFamily="34" charset="0"/>
                <a:cs typeface="Arial" pitchFamily="34" charset="0"/>
              </a:rPr>
            </a:br>
            <a:br>
              <a:rPr lang="en-US" sz="3600" b="1" dirty="0">
                <a:latin typeface="Arial" pitchFamily="34" charset="0"/>
                <a:cs typeface="Arial" pitchFamily="34" charset="0"/>
              </a:rPr>
            </a:br>
            <a:r>
              <a:rPr lang="en-US" sz="3600" b="1" dirty="0">
                <a:latin typeface="Arial" pitchFamily="34" charset="0"/>
                <a:cs typeface="Arial" pitchFamily="34" charset="0"/>
              </a:rPr>
              <a:t>THE RITZ CARLTON</a:t>
            </a:r>
            <a:endParaRPr lang="en-US" sz="3600" dirty="0">
              <a:latin typeface="Arial" pitchFamily="34" charset="0"/>
              <a:cs typeface="Arial" pitchFamily="34" charset="0"/>
            </a:endParaRPr>
          </a:p>
        </p:txBody>
      </p:sp>
      <p:sp>
        <p:nvSpPr>
          <p:cNvPr id="3" name="Subtitle 2"/>
          <p:cNvSpPr>
            <a:spLocks noGrp="1"/>
          </p:cNvSpPr>
          <p:nvPr>
            <p:ph type="subTitle" idx="1"/>
          </p:nvPr>
        </p:nvSpPr>
        <p:spPr>
          <a:xfrm>
            <a:off x="762000" y="3733800"/>
            <a:ext cx="7543800" cy="2209800"/>
          </a:xfrm>
        </p:spPr>
        <p:txBody>
          <a:bodyPr>
            <a:noAutofit/>
          </a:bodyPr>
          <a:lstStyle/>
          <a:p>
            <a:r>
              <a:rPr lang="en-US" sz="2000" b="1" i="1" dirty="0">
                <a:solidFill>
                  <a:schemeClr val="tx1"/>
                </a:solidFill>
                <a:latin typeface="Arial" pitchFamily="34" charset="0"/>
                <a:cs typeface="Arial" pitchFamily="34" charset="0"/>
              </a:rPr>
              <a:t>Student Name: STELUTA MARINA HANEA</a:t>
            </a:r>
            <a:endParaRPr lang="en-US" sz="2000" dirty="0">
              <a:solidFill>
                <a:schemeClr val="tx1"/>
              </a:solidFill>
              <a:latin typeface="Arial" pitchFamily="34" charset="0"/>
              <a:cs typeface="Arial" pitchFamily="34" charset="0"/>
            </a:endParaRPr>
          </a:p>
          <a:p>
            <a:r>
              <a:rPr lang="en-US" sz="2000" b="1" i="1" dirty="0">
                <a:solidFill>
                  <a:schemeClr val="tx1"/>
                </a:solidFill>
                <a:latin typeface="Arial" pitchFamily="34" charset="0"/>
                <a:cs typeface="Arial" pitchFamily="34" charset="0"/>
              </a:rPr>
              <a:t>Student ID: 2212027</a:t>
            </a:r>
            <a:endParaRPr lang="en-US" sz="2000" dirty="0">
              <a:solidFill>
                <a:schemeClr val="tx1"/>
              </a:solidFill>
              <a:latin typeface="Arial" pitchFamily="34" charset="0"/>
              <a:cs typeface="Arial" pitchFamily="34" charset="0"/>
            </a:endParaRPr>
          </a:p>
          <a:p>
            <a:r>
              <a:rPr lang="en-US" sz="2000" b="1" i="1" dirty="0">
                <a:solidFill>
                  <a:schemeClr val="tx1"/>
                </a:solidFill>
                <a:latin typeface="Arial" pitchFamily="34" charset="0"/>
                <a:cs typeface="Arial" pitchFamily="34" charset="0"/>
              </a:rPr>
              <a:t>Course Name: </a:t>
            </a:r>
            <a:r>
              <a:rPr kumimoji="0" lang="en-US" sz="2000" b="1" i="0" u="none" strike="noStrike" kern="1200" cap="none" spc="0" normalizeH="0" baseline="0" noProof="0" dirty="0">
                <a:ln>
                  <a:noFill/>
                </a:ln>
                <a:solidFill>
                  <a:prstClr val="black"/>
                </a:solidFill>
                <a:effectLst/>
                <a:uLnTx/>
                <a:uFillTx/>
                <a:latin typeface="Arial" pitchFamily="34" charset="0"/>
                <a:ea typeface="+mj-ea"/>
                <a:cs typeface="Arial" pitchFamily="34" charset="0"/>
              </a:rPr>
              <a:t>HOSPITALITY AND GUEST SERVICE MANAGEMENT</a:t>
            </a:r>
            <a:endParaRPr lang="en-US" sz="2000" dirty="0">
              <a:solidFill>
                <a:schemeClr val="tx1"/>
              </a:solidFill>
              <a:latin typeface="Arial" pitchFamily="34" charset="0"/>
              <a:cs typeface="Arial" pitchFamily="34" charset="0"/>
            </a:endParaRPr>
          </a:p>
          <a:p>
            <a:r>
              <a:rPr lang="en-US" sz="2000" b="1" i="1" dirty="0">
                <a:solidFill>
                  <a:schemeClr val="tx1"/>
                </a:solidFill>
                <a:latin typeface="Arial" pitchFamily="34" charset="0"/>
                <a:cs typeface="Arial" pitchFamily="34" charset="0"/>
              </a:rPr>
              <a:t>BMIH4003</a:t>
            </a:r>
          </a:p>
          <a:p>
            <a:r>
              <a:rPr lang="en-US" sz="2000" b="1" i="1" dirty="0">
                <a:solidFill>
                  <a:schemeClr val="tx1"/>
                </a:solidFill>
                <a:latin typeface="Arial" pitchFamily="34" charset="0"/>
                <a:cs typeface="Arial" pitchFamily="34" charset="0"/>
              </a:rPr>
              <a:t>LECTURER: MUHAMMAD CASAMO</a:t>
            </a:r>
            <a:endParaRPr lang="en-US" sz="2000" dirty="0">
              <a:solidFill>
                <a:schemeClr val="tx1"/>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sz="3600" b="1" dirty="0">
                <a:latin typeface="Arial" pitchFamily="34" charset="0"/>
                <a:cs typeface="Arial" pitchFamily="34" charset="0"/>
              </a:rPr>
              <a:t>1</a:t>
            </a:r>
            <a:r>
              <a:rPr lang="en-US" b="1" dirty="0">
                <a:latin typeface="Arial" pitchFamily="34" charset="0"/>
                <a:cs typeface="Arial" pitchFamily="34" charset="0"/>
              </a:rPr>
              <a:t>. </a:t>
            </a:r>
            <a:r>
              <a:rPr lang="en-US" sz="3600" b="1" dirty="0">
                <a:latin typeface="Arial" pitchFamily="34" charset="0"/>
                <a:cs typeface="Arial" pitchFamily="34" charset="0"/>
              </a:rPr>
              <a:t>Introduction</a:t>
            </a:r>
            <a:r>
              <a:rPr lang="en-US" b="1" dirty="0">
                <a:latin typeface="Arial" pitchFamily="34" charset="0"/>
                <a:cs typeface="Arial" pitchFamily="34" charset="0"/>
              </a:rPr>
              <a:t>  </a:t>
            </a:r>
            <a:endParaRPr lang="en-US" dirty="0">
              <a:latin typeface="Arial" pitchFamily="34" charset="0"/>
              <a:cs typeface="Arial" pitchFamily="34" charset="0"/>
            </a:endParaRPr>
          </a:p>
        </p:txBody>
      </p:sp>
      <p:sp>
        <p:nvSpPr>
          <p:cNvPr id="3" name="Content Placeholder 2"/>
          <p:cNvSpPr>
            <a:spLocks noGrp="1"/>
          </p:cNvSpPr>
          <p:nvPr>
            <p:ph idx="1"/>
          </p:nvPr>
        </p:nvSpPr>
        <p:spPr>
          <a:xfrm>
            <a:off x="685800" y="5105400"/>
            <a:ext cx="8194040" cy="1630363"/>
          </a:xfrm>
        </p:spPr>
        <p:txBody>
          <a:bodyPr>
            <a:no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Ritz-Carlton is one of the luxury brands owned by Marriott International and a symbol of elegance, luxury, and the highest quality services provided in the Hospitality Industry.</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brand was founded by Cesar Ritz in 1906, a pioneer in the Hospitality Industry, the first hotelier who creates the concept of “grand hotel” and the standards of high-quality services. </a:t>
            </a:r>
          </a:p>
          <a:p>
            <a:pPr algn="ctr"/>
            <a:endParaRPr lang="en-US" sz="1400" dirty="0">
              <a:latin typeface="Arial" pitchFamily="34" charset="0"/>
              <a:cs typeface="Arial" pitchFamily="34" charset="0"/>
            </a:endParaRPr>
          </a:p>
        </p:txBody>
      </p:sp>
      <p:pic>
        <p:nvPicPr>
          <p:cNvPr id="6" name="image2.png"/>
          <p:cNvPicPr/>
          <p:nvPr/>
        </p:nvPicPr>
        <p:blipFill>
          <a:blip r:embed="rId3">
            <a:extLst>
              <a:ext uri="{28A0092B-C50C-407E-A947-70E740481C1C}">
                <a14:useLocalDpi xmlns:a14="http://schemas.microsoft.com/office/drawing/2010/main" val="0"/>
              </a:ext>
            </a:extLst>
          </a:blip>
          <a:srcRect/>
          <a:stretch/>
        </p:blipFill>
        <p:spPr>
          <a:xfrm>
            <a:off x="2239567" y="1143000"/>
            <a:ext cx="5028250" cy="3566408"/>
          </a:xfrm>
          <a:prstGeom prst="rect">
            <a:avLst/>
          </a:prstGeom>
          <a:ln w="25400">
            <a:solidFill>
              <a:srgbClr val="000000"/>
            </a:solidFill>
            <a:prstDash val="solid"/>
          </a:ln>
        </p:spPr>
      </p:pic>
      <p:pic>
        <p:nvPicPr>
          <p:cNvPr id="1030" name="Picture 6" descr="Ritz Paris (1898), Paris | Historic Hotels of the World-Then&amp;Now">
            <a:extLst>
              <a:ext uri="{FF2B5EF4-FFF2-40B4-BE49-F238E27FC236}">
                <a16:creationId xmlns:a16="http://schemas.microsoft.com/office/drawing/2014/main" id="{AE710641-5519-4865-EEFF-F0D2A5899E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475" y="1117724"/>
            <a:ext cx="5380434" cy="381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br>
            <a:br>
              <a:rPr lang="en-US" b="1" dirty="0"/>
            </a:br>
            <a:r>
              <a:rPr lang="en-US" b="1" dirty="0"/>
              <a:t>2.</a:t>
            </a:r>
            <a:r>
              <a:rPr lang="en-US" b="1" dirty="0">
                <a:latin typeface="Arial" pitchFamily="34" charset="0"/>
                <a:cs typeface="Arial" pitchFamily="34" charset="0"/>
              </a:rPr>
              <a:t>History</a:t>
            </a:r>
            <a:br>
              <a:rPr lang="en-US" b="0" dirty="0">
                <a:latin typeface="Arial" pitchFamily="34" charset="0"/>
                <a:cs typeface="Arial" pitchFamily="34" charset="0"/>
              </a:rPr>
            </a:br>
            <a:br>
              <a:rPr lang="en-US" dirty="0"/>
            </a:b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50465244"/>
              </p:ext>
            </p:extLst>
          </p:nvPr>
        </p:nvGraphicFramePr>
        <p:xfrm>
          <a:off x="762000" y="1828800"/>
          <a:ext cx="8001000" cy="5016477"/>
        </p:xfrm>
        <a:graphic>
          <a:graphicData uri="http://schemas.openxmlformats.org/drawingml/2006/table">
            <a:tbl>
              <a:tblPr firstRow="1" bandRow="1">
                <a:tableStyleId>{0660B408-B3CF-4A94-85FC-2B1E0A45F4A2}</a:tableStyleId>
              </a:tblPr>
              <a:tblGrid>
                <a:gridCol w="3886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044996">
                <a:tc>
                  <a:txBody>
                    <a:bodyPr/>
                    <a:lstStyle/>
                    <a:p>
                      <a:pPr marL="0" marR="0" algn="just">
                        <a:lnSpc>
                          <a:spcPct val="150000"/>
                        </a:lnSpc>
                        <a:spcBef>
                          <a:spcPts val="0"/>
                        </a:spcBef>
                        <a:spcAft>
                          <a:spcPts val="0"/>
                        </a:spcAft>
                      </a:pPr>
                      <a:endParaRPr lang="en-US" sz="800" dirty="0">
                        <a:solidFill>
                          <a:schemeClr val="tx1"/>
                        </a:solidFill>
                        <a:latin typeface="Arial" pitchFamily="34" charset="0"/>
                        <a:ea typeface="Arial"/>
                        <a:cs typeface="Arial" pitchFamily="34" charset="0"/>
                      </a:endParaRPr>
                    </a:p>
                  </a:txBody>
                  <a:tcPr marL="63500" marR="63500" marT="63500" marB="63500"/>
                </a:tc>
                <a:tc>
                  <a:txBody>
                    <a:bodyPr/>
                    <a:lstStyle/>
                    <a:p>
                      <a:pPr marL="0" marR="0" algn="just">
                        <a:lnSpc>
                          <a:spcPct val="150000"/>
                        </a:lnSpc>
                        <a:spcBef>
                          <a:spcPts val="0"/>
                        </a:spcBef>
                        <a:spcAft>
                          <a:spcPts val="0"/>
                        </a:spcAft>
                      </a:pPr>
                      <a:endParaRPr lang="en-US" sz="800" dirty="0">
                        <a:solidFill>
                          <a:schemeClr val="tx1"/>
                        </a:solidFill>
                        <a:latin typeface="Arial" pitchFamily="34" charset="0"/>
                        <a:ea typeface="Arial"/>
                        <a:cs typeface="Arial" pitchFamily="34" charset="0"/>
                      </a:endParaRPr>
                    </a:p>
                  </a:txBody>
                  <a:tcPr marL="63500" marR="63500" marT="63500" marB="63500"/>
                </a:tc>
                <a:extLst>
                  <a:ext uri="{0D108BD9-81ED-4DB2-BD59-A6C34878D82A}">
                    <a16:rowId xmlns:a16="http://schemas.microsoft.com/office/drawing/2014/main" val="10000"/>
                  </a:ext>
                </a:extLst>
              </a:tr>
              <a:tr h="3603205">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Ritz-Carlton is one of the luxury brands owned by Marriott International and a symbol of elegance, luxury, and the highest quality services provided in the Hospitality Industry.</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brand was founded by Cesar Ritz in 1898, a Swiss hotelier and a pioneer in the Hospitality Industry, the first hotelier who creates the concepts of a “grand hotel” and “grand cuisine” and creates the standards of high-quality services. </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first Ritz Hotel was Ritz Parsi opened in 1898 by Cesar and his best friend chef Auguste Escoffier.</a:t>
                      </a:r>
                    </a:p>
                  </a:txBody>
                  <a:tcPr marL="63500" marR="63500" marT="63500" marB="63500"/>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Ritz Paris was the first hotel in Europe that provided a bathroom, electricity, and a telephone in each room.  Due to its innovative concepts, luxury standards, and high-quality services, Ritz Paris becomes famous quickly among the important personality of that period</a:t>
                      </a:r>
                    </a:p>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The most famous guest of Ritz Paris was Coco Chanel who lived at Ritz for 34 years.</a:t>
                      </a: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endParaRPr lang="en-US" sz="1200" dirty="0">
                        <a:solidFill>
                          <a:schemeClr val="tx1"/>
                        </a:solidFill>
                        <a:latin typeface="Arial" pitchFamily="34" charset="0"/>
                        <a:ea typeface="Arial"/>
                        <a:cs typeface="Arial" pitchFamily="34" charset="0"/>
                      </a:endParaRPr>
                    </a:p>
                  </a:txBody>
                  <a:tcPr marL="63500" marR="63500" marT="63500" marB="63500"/>
                </a:tc>
                <a:extLst>
                  <a:ext uri="{0D108BD9-81ED-4DB2-BD59-A6C34878D82A}">
                    <a16:rowId xmlns:a16="http://schemas.microsoft.com/office/drawing/2014/main" val="10001"/>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br>
            <a:br>
              <a:rPr lang="en-US" b="0" dirty="0"/>
            </a:br>
            <a:br>
              <a:rPr lang="en-US" dirty="0"/>
            </a:br>
            <a:endParaRPr lang="en-US" dirty="0"/>
          </a:p>
        </p:txBody>
      </p:sp>
      <p:sp>
        <p:nvSpPr>
          <p:cNvPr id="6" name="Text Placeholder 5">
            <a:extLst>
              <a:ext uri="{FF2B5EF4-FFF2-40B4-BE49-F238E27FC236}">
                <a16:creationId xmlns:a16="http://schemas.microsoft.com/office/drawing/2014/main" id="{EC7CF2F7-54CB-4D78-B076-FD89C70D902E}"/>
              </a:ext>
            </a:extLst>
          </p:cNvPr>
          <p:cNvSpPr>
            <a:spLocks noGrp="1"/>
          </p:cNvSpPr>
          <p:nvPr>
            <p:ph type="body" idx="1"/>
          </p:nvPr>
        </p:nvSpPr>
        <p:spPr/>
        <p:txBody>
          <a:bodyPr/>
          <a:lstStyle/>
          <a:p>
            <a:endParaRPr lang="en-GB"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1680001190"/>
              </p:ext>
            </p:extLst>
          </p:nvPr>
        </p:nvGraphicFramePr>
        <p:xfrm>
          <a:off x="457201" y="2174875"/>
          <a:ext cx="8422798" cy="3204153"/>
        </p:xfrm>
        <a:graphic>
          <a:graphicData uri="http://schemas.openxmlformats.org/drawingml/2006/table">
            <a:tbl>
              <a:tblPr/>
              <a:tblGrid>
                <a:gridCol w="136228">
                  <a:extLst>
                    <a:ext uri="{9D8B030D-6E8A-4147-A177-3AD203B41FA5}">
                      <a16:colId xmlns:a16="http://schemas.microsoft.com/office/drawing/2014/main" val="20000"/>
                    </a:ext>
                  </a:extLst>
                </a:gridCol>
                <a:gridCol w="8286570">
                  <a:extLst>
                    <a:ext uri="{9D8B030D-6E8A-4147-A177-3AD203B41FA5}">
                      <a16:colId xmlns:a16="http://schemas.microsoft.com/office/drawing/2014/main" val="20001"/>
                    </a:ext>
                  </a:extLst>
                </a:gridCol>
              </a:tblGrid>
              <a:tr h="2455890">
                <a:tc>
                  <a:txBody>
                    <a:bodyPr/>
                    <a:lstStyle/>
                    <a:p>
                      <a:pPr marL="0" marR="0" algn="just">
                        <a:lnSpc>
                          <a:spcPct val="150000"/>
                        </a:lnSpc>
                        <a:spcBef>
                          <a:spcPts val="0"/>
                        </a:spcBef>
                        <a:spcAft>
                          <a:spcPts val="0"/>
                        </a:spcAft>
                      </a:pPr>
                      <a:endParaRPr lang="en-US" sz="1200" dirty="0">
                        <a:blipFill>
                          <a:blip r:embed="rId3"/>
                          <a:tile tx="0" ty="0" sx="100000" sy="100000" flip="none" algn="tl"/>
                        </a:blipFill>
                        <a:latin typeface="Arial" pitchFamily="34" charset="0"/>
                        <a:ea typeface="Arial"/>
                        <a:cs typeface="Arial" pitchFamily="34" charset="0"/>
                      </a:endParaRPr>
                    </a:p>
                  </a:txBody>
                  <a:tcPr marL="52631" marR="52631" marT="52631" marB="5263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GB" sz="1400" b="1" i="1" dirty="0">
                          <a:blipFill>
                            <a:blip r:embed="rId3"/>
                            <a:tile tx="0" ty="0" sx="100000" sy="100000" flip="none" algn="tl"/>
                          </a:blipFill>
                          <a:latin typeface="Arial" pitchFamily="34" charset="0"/>
                          <a:ea typeface="Times New Roman"/>
                          <a:cs typeface="Arial" pitchFamily="34" charset="0"/>
                        </a:rPr>
                        <a:t>Weakness</a:t>
                      </a:r>
                      <a:endParaRPr lang="en-US" sz="1200" dirty="0">
                        <a:blipFill>
                          <a:blip r:embed="rId3"/>
                          <a:tile tx="0" ty="0" sx="100000" sy="100000" flip="none" algn="tl"/>
                        </a:blipFill>
                        <a:latin typeface="Arial" pitchFamily="34" charset="0"/>
                        <a:ea typeface="Arial"/>
                        <a:cs typeface="Arial" pitchFamily="34" charset="0"/>
                      </a:endParaRPr>
                    </a:p>
                  </a:txBody>
                  <a:tcPr marL="52631" marR="52631" marT="52631" marB="5263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95274">
                <a:tc gridSpan="2">
                  <a:txBody>
                    <a:bodyPr/>
                    <a:lstStyle/>
                    <a:p>
                      <a:pPr algn="l">
                        <a:lnSpc>
                          <a:spcPct val="107000"/>
                        </a:lnSpc>
                        <a:spcAft>
                          <a:spcPts val="800"/>
                        </a:spcAft>
                      </a:pPr>
                      <a:endParaRPr lang="en-GB" sz="1600" b="1" dirty="0">
                        <a:blipFill>
                          <a:blip r:embed="rId3"/>
                          <a:tile tx="0" ty="0" sx="100000" sy="100000" flip="none" algn="tl"/>
                        </a:blipFill>
                        <a:effectLst/>
                        <a:latin typeface="Calibri" panose="020F0502020204030204" pitchFamily="34" charset="0"/>
                        <a:cs typeface="Times New Roman" panose="02020603050405020304" pitchFamily="18" charset="0"/>
                      </a:endParaRPr>
                    </a:p>
                    <a:p>
                      <a:pPr marL="0" marR="0" lvl="0" indent="0" algn="just">
                        <a:lnSpc>
                          <a:spcPct val="150000"/>
                        </a:lnSpc>
                        <a:spcBef>
                          <a:spcPts val="0"/>
                        </a:spcBef>
                        <a:spcAft>
                          <a:spcPts val="0"/>
                        </a:spcAft>
                        <a:buFont typeface="Arial"/>
                        <a:buNone/>
                      </a:pPr>
                      <a:r>
                        <a:rPr lang="en-GB" sz="1400" b="1" u="none" strike="noStrike" dirty="0">
                          <a:blipFill>
                            <a:blip r:embed="rId3"/>
                            <a:tile tx="0" ty="0" sx="100000" sy="100000" flip="none" algn="tl"/>
                          </a:blipFill>
                          <a:latin typeface="Arial" pitchFamily="34" charset="0"/>
                          <a:cs typeface="Arial" pitchFamily="34" charset="0"/>
                        </a:rPr>
                        <a:t> RITZ PARIS </a:t>
                      </a:r>
                      <a:endParaRPr lang="en-US" sz="1200" b="1" u="none" strike="noStrike" dirty="0">
                        <a:blipFill>
                          <a:blip r:embed="rId3"/>
                          <a:tile tx="0" ty="0" sx="100000" sy="100000" flip="none" algn="tl"/>
                        </a:blipFill>
                        <a:latin typeface="Arial" pitchFamily="34" charset="0"/>
                        <a:cs typeface="Arial" pitchFamily="34" charset="0"/>
                      </a:endParaRPr>
                    </a:p>
                  </a:txBody>
                  <a:tcPr marL="0" marR="52631" marT="52631" marB="5263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lumMod val="95000"/>
                        <a:lumOff val="5000"/>
                      </a:schemeClr>
                    </a:solidFill>
                  </a:tcPr>
                </a:tc>
                <a:tc hMerge="1">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Whether the guests are choosing Ritz-Carlton for a business trip, whether for events or a relaxing trip, Ritz is providing the same exquisite travel experience.</a:t>
                      </a:r>
                    </a:p>
                    <a:p>
                      <a:pPr marL="0" marR="0" lvl="0" indent="0" algn="just">
                        <a:lnSpc>
                          <a:spcPct val="150000"/>
                        </a:lnSpc>
                        <a:spcBef>
                          <a:spcPts val="0"/>
                        </a:spcBef>
                        <a:spcAft>
                          <a:spcPts val="0"/>
                        </a:spcAft>
                        <a:buFont typeface="Arial"/>
                        <a:buNone/>
                      </a:pPr>
                      <a:r>
                        <a:rPr lang="en-GB" sz="1400" b="1" u="none" strike="noStrike" dirty="0">
                          <a:latin typeface="Arial" pitchFamily="34" charset="0"/>
                          <a:ea typeface="Times New Roman"/>
                          <a:cs typeface="Arial" pitchFamily="34" charset="0"/>
                        </a:rPr>
                        <a:t> </a:t>
                      </a:r>
                      <a:endParaRPr lang="en-US" sz="1200" b="1" u="none" strike="noStrike" dirty="0">
                        <a:latin typeface="Arial" pitchFamily="34" charset="0"/>
                        <a:ea typeface="Arial"/>
                        <a:cs typeface="Arial" pitchFamily="34" charset="0"/>
                      </a:endParaRPr>
                    </a:p>
                  </a:txBody>
                  <a:tcPr marL="0" marR="52631" marT="52631" marB="5263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3"/>
                      <a:tile tx="0" ty="0" sx="100000" sy="100000" flip="none" algn="tl"/>
                    </a:blipFill>
                  </a:tcPr>
                </a:tc>
                <a:extLst>
                  <a:ext uri="{0D108BD9-81ED-4DB2-BD59-A6C34878D82A}">
                    <a16:rowId xmlns:a16="http://schemas.microsoft.com/office/drawing/2014/main" val="10003"/>
                  </a:ext>
                </a:extLst>
              </a:tr>
            </a:tbl>
          </a:graphicData>
        </a:graphic>
      </p:graphicFrame>
      <p:sp>
        <p:nvSpPr>
          <p:cNvPr id="7" name="Text Placeholder 6">
            <a:extLst>
              <a:ext uri="{FF2B5EF4-FFF2-40B4-BE49-F238E27FC236}">
                <a16:creationId xmlns:a16="http://schemas.microsoft.com/office/drawing/2014/main" id="{8150EFBB-77A0-CBB8-31BC-1C2197E8ED72}"/>
              </a:ext>
            </a:extLst>
          </p:cNvPr>
          <p:cNvSpPr>
            <a:spLocks noGrp="1"/>
          </p:cNvSpPr>
          <p:nvPr>
            <p:ph type="body" sz="quarter" idx="3"/>
          </p:nvPr>
        </p:nvSpPr>
        <p:spPr/>
        <p:txBody>
          <a:bodyPr/>
          <a:lstStyle/>
          <a:p>
            <a:endParaRPr lang="en-GB"/>
          </a:p>
        </p:txBody>
      </p:sp>
      <p:sp>
        <p:nvSpPr>
          <p:cNvPr id="8" name="Content Placeholder 7">
            <a:extLst>
              <a:ext uri="{FF2B5EF4-FFF2-40B4-BE49-F238E27FC236}">
                <a16:creationId xmlns:a16="http://schemas.microsoft.com/office/drawing/2014/main" id="{D0E951D0-7E1F-4191-2022-6F1091AA9648}"/>
              </a:ext>
            </a:extLst>
          </p:cNvPr>
          <p:cNvSpPr>
            <a:spLocks noGrp="1"/>
          </p:cNvSpPr>
          <p:nvPr>
            <p:ph sz="quarter" idx="4"/>
          </p:nvPr>
        </p:nvSpPr>
        <p:spPr>
          <a:xfrm>
            <a:off x="4419600" y="1381703"/>
            <a:ext cx="4083981" cy="3997325"/>
          </a:xfrm>
        </p:spPr>
        <p:txBody>
          <a:bodyPr/>
          <a:lstStyle/>
          <a:p>
            <a:pPr marL="0" indent="0">
              <a:buNone/>
            </a:pPr>
            <a:endParaRPr lang="en-GB" dirty="0"/>
          </a:p>
        </p:txBody>
      </p:sp>
      <p:pic>
        <p:nvPicPr>
          <p:cNvPr id="4" name="Picture 3" descr="A picture containing building&#10;&#10;Description automatically generated">
            <a:extLst>
              <a:ext uri="{FF2B5EF4-FFF2-40B4-BE49-F238E27FC236}">
                <a16:creationId xmlns:a16="http://schemas.microsoft.com/office/drawing/2014/main" id="{A01C61E3-381C-4FFC-ED1B-08FD04AFC4BF}"/>
              </a:ext>
            </a:extLst>
          </p:cNvPr>
          <p:cNvPicPr>
            <a:picLocks noChangeAspect="1"/>
          </p:cNvPicPr>
          <p:nvPr/>
        </p:nvPicPr>
        <p:blipFill rotWithShape="1">
          <a:blip r:embed="rId4"/>
          <a:srcRect l="478" r="478"/>
          <a:stretch/>
        </p:blipFill>
        <p:spPr>
          <a:xfrm>
            <a:off x="457200" y="685800"/>
            <a:ext cx="8422799" cy="42144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latin typeface="Arial" pitchFamily="34" charset="0"/>
                <a:cs typeface="Arial" pitchFamily="34" charset="0"/>
              </a:rPr>
              <a:t>3. The main consumers of Ritz- Carlton </a:t>
            </a:r>
            <a:endParaRPr lang="en-US" dirty="0"/>
          </a:p>
        </p:txBody>
      </p:sp>
      <p:sp>
        <p:nvSpPr>
          <p:cNvPr id="4" name="Content Placeholder 3">
            <a:extLst>
              <a:ext uri="{FF2B5EF4-FFF2-40B4-BE49-F238E27FC236}">
                <a16:creationId xmlns:a16="http://schemas.microsoft.com/office/drawing/2014/main" id="{E4344A1B-5492-0705-CDE5-75B6CBDBEE52}"/>
              </a:ext>
            </a:extLst>
          </p:cNvPr>
          <p:cNvSpPr>
            <a:spLocks noGrp="1"/>
          </p:cNvSpPr>
          <p:nvPr>
            <p:ph idx="1"/>
          </p:nvPr>
        </p:nvSpPr>
        <p:spPr/>
        <p:txBody>
          <a:bodyPr>
            <a:normAutofit fontScale="92500"/>
          </a:bodyPr>
          <a:lstStyle/>
          <a:p>
            <a:pPr>
              <a:lnSpc>
                <a:spcPct val="107000"/>
              </a:lnSpc>
              <a:spcAft>
                <a:spcPts val="8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RITZ-CARLTON owns over 100 hotels and 50 properties in more than 30 countries. Each hotel and resort keep the same opulent, elegant, and extravagant decoration according to its destination aesthetic and provides more than high-quality services, it provides the finest luxury experience for guests perfected over a century.</a:t>
            </a:r>
          </a:p>
          <a:p>
            <a:pPr>
              <a:lnSpc>
                <a:spcPct val="107000"/>
              </a:lnSpc>
              <a:spcAft>
                <a:spcPts val="8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Its main consumers are people willing to pay for this fancy and classy unique experience and include business people, and leisure </a:t>
            </a:r>
            <a:r>
              <a:rPr lang="en-GB" sz="2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GB" sz="2100" dirty="0">
                <a:effectLst/>
                <a:latin typeface="Calibri" panose="020F0502020204030204" pitchFamily="34" charset="0"/>
                <a:ea typeface="Calibri" panose="020F0502020204030204" pitchFamily="34" charset="0"/>
                <a:cs typeface="Times New Roman" panose="02020603050405020304" pitchFamily="18" charset="0"/>
              </a:rPr>
              <a:t>, mostly people from an upper and upper-middle-class section of society.</a:t>
            </a:r>
          </a:p>
          <a:p>
            <a:pPr>
              <a:lnSpc>
                <a:spcPct val="107000"/>
              </a:lnSpc>
              <a:spcAft>
                <a:spcPts val="8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Whether the guests are choosing Ritz-Carlton for a business trip, whether for events or a relaxing trip, Ritz is providing the same exquisite travel experience.</a:t>
            </a:r>
          </a:p>
          <a:p>
            <a:pPr>
              <a:lnSpc>
                <a:spcPct val="107000"/>
              </a:lnSpc>
              <a:spcAft>
                <a:spcPts val="800"/>
              </a:spcAft>
            </a:pPr>
            <a:r>
              <a:rPr lang="en-GB" sz="2100" dirty="0">
                <a:effectLst/>
                <a:latin typeface="Calibri" panose="020F0502020204030204" pitchFamily="34" charset="0"/>
                <a:ea typeface="Calibri" panose="020F0502020204030204" pitchFamily="34" charset="0"/>
                <a:cs typeface="Times New Roman" panose="02020603050405020304" pitchFamily="18" charset="0"/>
              </a:rPr>
              <a:t>The motto that defined the brand is “We are ladies and gentlemen serving ladies and gentlemen” and reflects the high standard of their services. </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br>
            <a:br>
              <a:rPr lang="en-US" b="1" dirty="0"/>
            </a:br>
            <a:r>
              <a:rPr lang="en-US" sz="4000" b="1" dirty="0">
                <a:latin typeface="Arial" pitchFamily="34" charset="0"/>
                <a:cs typeface="Arial" pitchFamily="34" charset="0"/>
              </a:rPr>
              <a:t>3</a:t>
            </a:r>
            <a:r>
              <a:rPr lang="en-US" sz="3600" b="1" dirty="0">
                <a:latin typeface="Arial" pitchFamily="34" charset="0"/>
                <a:cs typeface="Arial" pitchFamily="34" charset="0"/>
              </a:rPr>
              <a:t>. Business Values</a:t>
            </a:r>
            <a:br>
              <a:rPr lang="en-US" b="0" dirty="0"/>
            </a:br>
            <a:br>
              <a:rPr lang="en-US" dirty="0"/>
            </a:br>
            <a:endParaRPr lang="en-US" dirty="0"/>
          </a:p>
        </p:txBody>
      </p:sp>
      <p:sp>
        <p:nvSpPr>
          <p:cNvPr id="3" name="Content Placeholder 2"/>
          <p:cNvSpPr>
            <a:spLocks noGrp="1"/>
          </p:cNvSpPr>
          <p:nvPr>
            <p:ph idx="1"/>
          </p:nvPr>
        </p:nvSpPr>
        <p:spPr>
          <a:xfrm>
            <a:off x="457200" y="4419600"/>
            <a:ext cx="8229600" cy="1706563"/>
          </a:xfrm>
        </p:spPr>
        <p:txBody>
          <a:bodyPr>
            <a:noAutofit/>
          </a:bodyPr>
          <a:lstStyle/>
          <a:p>
            <a:pPr marL="0" indent="0" algn="ctr">
              <a:buNone/>
            </a:pPr>
            <a:endParaRPr lang="en-US" sz="1400" dirty="0">
              <a:latin typeface="Arial" pitchFamily="34" charset="0"/>
              <a:cs typeface="Arial" pitchFamily="34" charset="0"/>
            </a:endParaRPr>
          </a:p>
          <a:p>
            <a:r>
              <a:rPr lang="en-GB" sz="1400" dirty="0">
                <a:latin typeface="Arial" pitchFamily="34" charset="0"/>
                <a:cs typeface="Arial" pitchFamily="34" charset="0"/>
              </a:rPr>
              <a:t>According to the introduction The Ritz-Carlton started as a new concept dedicated to the luxury sector of the Hospitality Industry</a:t>
            </a:r>
            <a:r>
              <a:rPr lang="en-GB" sz="1400" i="1" dirty="0">
                <a:latin typeface="Arial" pitchFamily="34" charset="0"/>
                <a:cs typeface="Arial" pitchFamily="34" charset="0"/>
              </a:rPr>
              <a:t>, </a:t>
            </a:r>
            <a:r>
              <a:rPr lang="en-GB" sz="1400" dirty="0">
                <a:latin typeface="Arial" pitchFamily="34" charset="0"/>
                <a:cs typeface="Arial" pitchFamily="34" charset="0"/>
              </a:rPr>
              <a:t>the organization is required to focus on details, on seeking opportunities to innovate and improve the Ritz experience in order to provide the finest personal services, memorable experiences and on exceeding highest customers’ expectations.</a:t>
            </a:r>
          </a:p>
          <a:p>
            <a:r>
              <a:rPr lang="en-GB" sz="1400" dirty="0">
                <a:latin typeface="Arial" pitchFamily="34" charset="0"/>
                <a:cs typeface="Arial" pitchFamily="34" charset="0"/>
              </a:rPr>
              <a:t>The company values and gold standards attracted a loyal following of customers who are choosing their destination whether there is a Ritz Carlton in their desired city.</a:t>
            </a:r>
          </a:p>
        </p:txBody>
      </p:sp>
      <p:pic>
        <p:nvPicPr>
          <p:cNvPr id="6" name="image1.png"/>
          <p:cNvPicPr/>
          <p:nvPr/>
        </p:nvPicPr>
        <p:blipFill>
          <a:blip r:embed="rId3" cstate="print"/>
          <a:stretch>
            <a:fillRect/>
          </a:stretch>
        </p:blipFill>
        <p:spPr>
          <a:xfrm>
            <a:off x="2362200" y="2072217"/>
            <a:ext cx="4876800" cy="1481666"/>
          </a:xfrm>
          <a:prstGeom prst="rect">
            <a:avLst/>
          </a:prstGeom>
          <a:ln w="25400">
            <a:solidFill>
              <a:srgbClr val="000000"/>
            </a:solidFill>
            <a:prstDash val="solid"/>
          </a:ln>
        </p:spPr>
      </p:pic>
      <p:pic>
        <p:nvPicPr>
          <p:cNvPr id="1026" name="Picture 2" descr="PPT - The Ritz Carlton Legendary Service from a Legendary Culture with ...">
            <a:extLst>
              <a:ext uri="{FF2B5EF4-FFF2-40B4-BE49-F238E27FC236}">
                <a16:creationId xmlns:a16="http://schemas.microsoft.com/office/drawing/2014/main" id="{6398224A-4FEB-322C-24BE-CCC90595BC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219200"/>
            <a:ext cx="6858000" cy="3333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br>
            <a:br>
              <a:rPr lang="en-US" b="1" dirty="0"/>
            </a:br>
            <a:r>
              <a:rPr lang="en-US" sz="4000" b="1" dirty="0"/>
              <a:t>SERVICES AND FACILITIES </a:t>
            </a:r>
            <a:br>
              <a:rPr lang="en-US" b="0" dirty="0"/>
            </a:br>
            <a:br>
              <a:rPr lang="en-US" dirty="0"/>
            </a:br>
            <a:endParaRPr lang="en-US" dirty="0"/>
          </a:p>
        </p:txBody>
      </p:sp>
      <p:sp>
        <p:nvSpPr>
          <p:cNvPr id="3" name="Content Placeholder 2"/>
          <p:cNvSpPr>
            <a:spLocks noGrp="1"/>
          </p:cNvSpPr>
          <p:nvPr>
            <p:ph idx="1"/>
          </p:nvPr>
        </p:nvSpPr>
        <p:spPr>
          <a:xfrm>
            <a:off x="457200" y="1905000"/>
            <a:ext cx="8229600" cy="4495800"/>
          </a:xfrm>
        </p:spPr>
        <p:txBody>
          <a:bodyPr>
            <a:normAutofit/>
          </a:bodyPr>
          <a:lstStyle/>
          <a:p>
            <a:pPr marL="0" indent="0">
              <a:buNone/>
            </a:pPr>
            <a:r>
              <a:rPr lang="en-US" sz="1400" dirty="0">
                <a:latin typeface="Arial" pitchFamily="34" charset="0"/>
                <a:cs typeface="Arial" pitchFamily="34" charset="0"/>
              </a:rPr>
              <a:t> In The Ritz Hotel chain, all the rooms are extremely elegant and timeless decorations, no matter the type of accommodations chosen by the customer and the services are gold standards and is offering :</a:t>
            </a:r>
          </a:p>
          <a:p>
            <a:pPr marL="0" indent="0">
              <a:buNone/>
            </a:pPr>
            <a:endParaRPr lang="en-US" sz="1400" dirty="0">
              <a:latin typeface="Arial" pitchFamily="34" charset="0"/>
              <a:cs typeface="Arial" pitchFamily="34" charset="0"/>
            </a:endParaRPr>
          </a:p>
          <a:p>
            <a:pPr>
              <a:buFontTx/>
              <a:buChar char="-"/>
            </a:pPr>
            <a:r>
              <a:rPr lang="en-US" sz="1400" dirty="0">
                <a:latin typeface="Arial" pitchFamily="34" charset="0"/>
                <a:cs typeface="Arial" pitchFamily="34" charset="0"/>
              </a:rPr>
              <a:t>Accommodations in suits and villas – for traveling with friends and families</a:t>
            </a:r>
          </a:p>
          <a:p>
            <a:pPr>
              <a:buFontTx/>
              <a:buChar char="-"/>
            </a:pPr>
            <a:r>
              <a:rPr lang="en-US" sz="1400" dirty="0">
                <a:latin typeface="Arial" pitchFamily="34" charset="0"/>
                <a:cs typeface="Arial" pitchFamily="34" charset="0"/>
              </a:rPr>
              <a:t>Sky-high penthouses with spectacular views</a:t>
            </a:r>
          </a:p>
          <a:p>
            <a:pPr>
              <a:buFontTx/>
              <a:buChar char="-"/>
            </a:pPr>
            <a:r>
              <a:rPr lang="en-US" sz="1400" dirty="0">
                <a:latin typeface="Arial" pitchFamily="34" charset="0"/>
                <a:cs typeface="Arial" pitchFamily="34" charset="0"/>
              </a:rPr>
              <a:t>Lounge and bars, in some locations have sky lounge and bar with a panoramic view over the city</a:t>
            </a:r>
          </a:p>
          <a:p>
            <a:pPr>
              <a:buFontTx/>
              <a:buChar char="-"/>
            </a:pPr>
            <a:r>
              <a:rPr lang="en-US" sz="1400" dirty="0">
                <a:latin typeface="Arial" pitchFamily="34" charset="0"/>
                <a:cs typeface="Arial" pitchFamily="34" charset="0"/>
              </a:rPr>
              <a:t>Voyages with luxury cruise ships</a:t>
            </a:r>
          </a:p>
          <a:p>
            <a:pPr>
              <a:buFontTx/>
              <a:buChar char="-"/>
            </a:pPr>
            <a:r>
              <a:rPr lang="en-US" sz="1400" dirty="0">
                <a:latin typeface="Arial" pitchFamily="34" charset="0"/>
                <a:cs typeface="Arial" pitchFamily="34" charset="0"/>
              </a:rPr>
              <a:t>Some of The Ritz-Carlton restaurants are providing dining experience at Michelin-starred, one of these restaurants is situated in The Ritz London</a:t>
            </a:r>
          </a:p>
          <a:p>
            <a:pPr>
              <a:buFontTx/>
              <a:buChar char="-"/>
            </a:pPr>
            <a:r>
              <a:rPr lang="en-US" sz="1400" dirty="0">
                <a:latin typeface="Arial" pitchFamily="34" charset="0"/>
                <a:cs typeface="Arial" pitchFamily="34" charset="0"/>
              </a:rPr>
              <a:t>Conference hall and meeting facilities </a:t>
            </a:r>
          </a:p>
          <a:p>
            <a:pPr>
              <a:buFontTx/>
              <a:buChar char="-"/>
            </a:pPr>
            <a:r>
              <a:rPr lang="en-US" sz="1400" dirty="0">
                <a:latin typeface="Arial" pitchFamily="34" charset="0"/>
                <a:cs typeface="Arial" pitchFamily="34" charset="0"/>
              </a:rPr>
              <a:t>Spa and sauna</a:t>
            </a:r>
          </a:p>
          <a:p>
            <a:pPr>
              <a:buFontTx/>
              <a:buChar char="-"/>
            </a:pPr>
            <a:r>
              <a:rPr lang="en-US" sz="1400" dirty="0">
                <a:latin typeface="Arial" pitchFamily="34" charset="0"/>
                <a:cs typeface="Arial" pitchFamily="34" charset="0"/>
              </a:rPr>
              <a:t>Special facilities for families with babies called </a:t>
            </a:r>
            <a:r>
              <a:rPr lang="en-US" sz="1400" dirty="0" err="1">
                <a:latin typeface="Arial" pitchFamily="34" charset="0"/>
                <a:cs typeface="Arial" pitchFamily="34" charset="0"/>
              </a:rPr>
              <a:t>Itzy</a:t>
            </a:r>
            <a:r>
              <a:rPr lang="en-US" sz="1400" dirty="0">
                <a:latin typeface="Arial" pitchFamily="34" charset="0"/>
                <a:cs typeface="Arial" pitchFamily="34" charset="0"/>
              </a:rPr>
              <a:t> </a:t>
            </a:r>
            <a:r>
              <a:rPr lang="en-US" sz="1400" dirty="0" err="1">
                <a:latin typeface="Arial" pitchFamily="34" charset="0"/>
                <a:cs typeface="Arial" pitchFamily="34" charset="0"/>
              </a:rPr>
              <a:t>Bitzy</a:t>
            </a:r>
            <a:r>
              <a:rPr lang="en-US" sz="1400" dirty="0">
                <a:latin typeface="Arial" pitchFamily="34" charset="0"/>
                <a:cs typeface="Arial" pitchFamily="34" charset="0"/>
              </a:rPr>
              <a:t> Baby service where it can be found essentials including a baby bathtub, changing table </a:t>
            </a:r>
          </a:p>
          <a:p>
            <a:pPr>
              <a:buFontTx/>
              <a:buChar char="-"/>
            </a:pPr>
            <a:r>
              <a:rPr lang="en-US" sz="1400" dirty="0">
                <a:latin typeface="Arial" pitchFamily="34" charset="0"/>
                <a:cs typeface="Arial" pitchFamily="34" charset="0"/>
              </a:rPr>
              <a:t>Airport transfers</a:t>
            </a:r>
          </a:p>
          <a:p>
            <a:pPr>
              <a:buFontTx/>
              <a:buChar char="-"/>
            </a:pPr>
            <a:endParaRPr lang="en-US" sz="1400" dirty="0">
              <a:latin typeface="Arial" pitchFamily="34" charset="0"/>
              <a:cs typeface="Arial" pitchFamily="34" charset="0"/>
            </a:endParaRPr>
          </a:p>
          <a:p>
            <a:pPr marL="0" indent="0">
              <a:buNone/>
            </a:pPr>
            <a:r>
              <a:rPr lang="en-US" sz="1400" dirty="0">
                <a:latin typeface="Arial" pitchFamily="34" charset="0"/>
                <a:cs typeface="Arial" pitchFamily="34" charset="0"/>
              </a:rPr>
              <a:t>Overall, The Ritz Hotel chain is offering the highest quality services in Hospitality Industry, is offering an experience .</a:t>
            </a:r>
          </a:p>
          <a:p>
            <a:pPr marL="0" indent="0">
              <a:buNone/>
            </a:pPr>
            <a:r>
              <a:rPr lang="en-US" sz="1400" dirty="0">
                <a:latin typeface="Arial" pitchFamily="34" charset="0"/>
                <a:cs typeface="Arial" pitchFamily="34" charset="0"/>
              </a:rPr>
              <a:t>  </a:t>
            </a:r>
          </a:p>
          <a:p>
            <a:pPr marL="0" indent="0">
              <a:buNone/>
            </a:pPr>
            <a:endParaRPr lang="en-US" sz="1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1" dirty="0"/>
            </a:br>
            <a:br>
              <a:rPr lang="en-US" b="1" dirty="0"/>
            </a:br>
            <a:r>
              <a:rPr lang="en-US" b="1" dirty="0">
                <a:latin typeface="Arial" pitchFamily="34" charset="0"/>
                <a:cs typeface="Arial" pitchFamily="34" charset="0"/>
              </a:rPr>
              <a:t>7. Conclusion</a:t>
            </a:r>
            <a:br>
              <a:rPr lang="en-US" b="0" dirty="0"/>
            </a:br>
            <a:br>
              <a:rPr lang="en-US" dirty="0"/>
            </a:br>
            <a:endParaRPr lang="en-US" dirty="0"/>
          </a:p>
        </p:txBody>
      </p:sp>
      <p:sp>
        <p:nvSpPr>
          <p:cNvPr id="3" name="Content Placeholder 2"/>
          <p:cNvSpPr>
            <a:spLocks noGrp="1"/>
          </p:cNvSpPr>
          <p:nvPr>
            <p:ph idx="1"/>
          </p:nvPr>
        </p:nvSpPr>
        <p:spPr>
          <a:xfrm>
            <a:off x="457200" y="4419600"/>
            <a:ext cx="8229600" cy="1706563"/>
          </a:xfrm>
        </p:spPr>
        <p:txBody>
          <a:bodyPr>
            <a:normAutofit fontScale="62500" lnSpcReduction="20000"/>
          </a:bodyPr>
          <a:lstStyle/>
          <a:p>
            <a:pPr algn="ctr"/>
            <a:r>
              <a:rPr lang="en-GB" dirty="0">
                <a:latin typeface="Arial" pitchFamily="34" charset="0"/>
                <a:cs typeface="Arial" pitchFamily="34" charset="0"/>
              </a:rPr>
              <a:t>The completion of the above study observed the </a:t>
            </a:r>
            <a:r>
              <a:rPr lang="en-GB" i="1" dirty="0">
                <a:latin typeface="Arial" pitchFamily="34" charset="0"/>
                <a:cs typeface="Arial" pitchFamily="34" charset="0"/>
              </a:rPr>
              <a:t>marketing plan challenges</a:t>
            </a:r>
            <a:r>
              <a:rPr lang="en-GB" dirty="0">
                <a:latin typeface="Arial" pitchFamily="34" charset="0"/>
                <a:cs typeface="Arial" pitchFamily="34" charset="0"/>
              </a:rPr>
              <a:t> in determining the sustainable market strategy against the competitors of the company. </a:t>
            </a:r>
          </a:p>
          <a:p>
            <a:pPr algn="ctr"/>
            <a:r>
              <a:rPr lang="en-GB" dirty="0">
                <a:latin typeface="Arial" pitchFamily="34" charset="0"/>
                <a:cs typeface="Arial" pitchFamily="34" charset="0"/>
              </a:rPr>
              <a:t>Issues in presenting a sustainable market strategy for launching new products within new markets are due to the selection of Spain as the geographical area. </a:t>
            </a:r>
            <a:endParaRPr lang="en-US" dirty="0">
              <a:latin typeface="Arial" pitchFamily="34" charset="0"/>
              <a:cs typeface="Arial" pitchFamily="34" charset="0"/>
            </a:endParaRPr>
          </a:p>
        </p:txBody>
      </p:sp>
      <p:pic>
        <p:nvPicPr>
          <p:cNvPr id="5" name="Picture 2" descr="Customer Engagement Value in Destination Marketing – Customer Engagement  Management in Tourism"/>
          <p:cNvPicPr>
            <a:picLocks noChangeAspect="1" noChangeArrowheads="1"/>
          </p:cNvPicPr>
          <p:nvPr/>
        </p:nvPicPr>
        <p:blipFill>
          <a:blip r:embed="rId3"/>
          <a:srcRect/>
          <a:stretch>
            <a:fillRect/>
          </a:stretch>
        </p:blipFill>
        <p:spPr bwMode="auto">
          <a:xfrm>
            <a:off x="3505200" y="1524000"/>
            <a:ext cx="2555875" cy="2667000"/>
          </a:xfrm>
          <a:prstGeom prst="rect">
            <a:avLst/>
          </a:prstGeom>
          <a:ln w="88900" cap="sq" cmpd="thickThin">
            <a:solidFill>
              <a:srgbClr val="000000"/>
            </a:solidFill>
            <a:prstDash val="solid"/>
            <a:miter lim="800000"/>
          </a:ln>
          <a:effectLst>
            <a:innerShdw blurRad="76200">
              <a:srgbClr val="000000"/>
            </a:innerShdw>
          </a:effectLst>
        </p:spPr>
      </p:pic>
      <p:pic>
        <p:nvPicPr>
          <p:cNvPr id="2050" name="Picture 2" descr="Hotel Review: The Ritz Carlton Hong Kong - voyagefox">
            <a:extLst>
              <a:ext uri="{FF2B5EF4-FFF2-40B4-BE49-F238E27FC236}">
                <a16:creationId xmlns:a16="http://schemas.microsoft.com/office/drawing/2014/main" id="{7DBDE705-EC6B-C82A-7D90-2EA83AB0A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9413"/>
            <a:ext cx="8763000" cy="6099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 </a:t>
            </a:r>
          </a:p>
        </p:txBody>
      </p:sp>
      <p:sp>
        <p:nvSpPr>
          <p:cNvPr id="3" name="Content Placeholder 2"/>
          <p:cNvSpPr>
            <a:spLocks noGrp="1"/>
          </p:cNvSpPr>
          <p:nvPr>
            <p:ph idx="1"/>
          </p:nvPr>
        </p:nvSpPr>
        <p:spPr>
          <a:xfrm>
            <a:off x="457200" y="2895600"/>
            <a:ext cx="8229600" cy="3810000"/>
          </a:xfrm>
        </p:spPr>
        <p:txBody>
          <a:bodyPr>
            <a:noAutofit/>
          </a:bodyPr>
          <a:lstStyle/>
          <a:p>
            <a:pPr algn="just"/>
            <a:r>
              <a:rPr lang="en-US" sz="600" dirty="0" err="1">
                <a:latin typeface="Arial" pitchFamily="34" charset="0"/>
                <a:cs typeface="Arial" pitchFamily="34" charset="0"/>
              </a:rPr>
              <a:t>Maciejewski</a:t>
            </a:r>
            <a:r>
              <a:rPr lang="en-US" sz="600" dirty="0">
                <a:latin typeface="Arial" pitchFamily="34" charset="0"/>
                <a:cs typeface="Arial" pitchFamily="34" charset="0"/>
              </a:rPr>
              <a:t>, G. and </a:t>
            </a:r>
            <a:r>
              <a:rPr lang="en-US" sz="600" dirty="0" err="1">
                <a:latin typeface="Arial" pitchFamily="34" charset="0"/>
                <a:cs typeface="Arial" pitchFamily="34" charset="0"/>
              </a:rPr>
              <a:t>Krowicki</a:t>
            </a:r>
            <a:r>
              <a:rPr lang="en-US" sz="600" dirty="0">
                <a:latin typeface="Arial" pitchFamily="34" charset="0"/>
                <a:cs typeface="Arial" pitchFamily="34" charset="0"/>
              </a:rPr>
              <a:t>, P., 2022. Brand as a Customer Value Driver: Relationships with Customer Engagement. </a:t>
            </a:r>
            <a:r>
              <a:rPr lang="en-US" sz="600" i="1" dirty="0">
                <a:latin typeface="Arial" pitchFamily="34" charset="0"/>
                <a:cs typeface="Arial" pitchFamily="34" charset="0"/>
              </a:rPr>
              <a:t>Marketing of Scientific and Research Organizations</a:t>
            </a:r>
            <a:r>
              <a:rPr lang="en-US" sz="600" dirty="0">
                <a:latin typeface="Arial" pitchFamily="34" charset="0"/>
                <a:cs typeface="Arial" pitchFamily="34" charset="0"/>
              </a:rPr>
              <a:t>, </a:t>
            </a:r>
            <a:r>
              <a:rPr lang="en-US" sz="600" i="1" dirty="0">
                <a:latin typeface="Arial" pitchFamily="34" charset="0"/>
                <a:cs typeface="Arial" pitchFamily="34" charset="0"/>
              </a:rPr>
              <a:t>43</a:t>
            </a:r>
            <a:r>
              <a:rPr lang="en-US" sz="600" dirty="0">
                <a:latin typeface="Arial" pitchFamily="34" charset="0"/>
                <a:cs typeface="Arial" pitchFamily="34" charset="0"/>
              </a:rPr>
              <a:t>(1), pp.53-74. </a:t>
            </a:r>
            <a:r>
              <a:rPr lang="en-US" sz="600" u="sng" dirty="0">
                <a:latin typeface="Arial" pitchFamily="34" charset="0"/>
                <a:cs typeface="Arial" pitchFamily="34" charset="0"/>
                <a:hlinkClick r:id="rId2"/>
              </a:rPr>
              <a:t>https://www.researchgate.net/profile/Grzegorz-Maciejewski/publication/360217829_Brand_as_a_Customer_Value_Driver_Relationships_with_Customer_Engagement/links/6268fa86ee24725b3ecae61d/Brand-as-a-Customer-Value-Driver-Relationships-with-Customer-Engagement.pdf</a:t>
            </a:r>
            <a:endParaRPr lang="en-US" sz="600" dirty="0">
              <a:latin typeface="Arial" pitchFamily="34" charset="0"/>
              <a:cs typeface="Arial" pitchFamily="34" charset="0"/>
            </a:endParaRPr>
          </a:p>
          <a:p>
            <a:pPr algn="just"/>
            <a:r>
              <a:rPr lang="en-US" sz="600" dirty="0">
                <a:latin typeface="Arial" pitchFamily="34" charset="0"/>
                <a:cs typeface="Arial" pitchFamily="34" charset="0"/>
              </a:rPr>
              <a:t>Miranda, J.A. and Ruiz-Moreno, F., 2022. Selling the past. The use of history as a marketing strategy in Spain, 1900-1980. </a:t>
            </a:r>
            <a:r>
              <a:rPr lang="en-US" sz="600" i="1" dirty="0">
                <a:latin typeface="Arial" pitchFamily="34" charset="0"/>
                <a:cs typeface="Arial" pitchFamily="34" charset="0"/>
              </a:rPr>
              <a:t>Business History</a:t>
            </a:r>
            <a:r>
              <a:rPr lang="en-US" sz="600" dirty="0">
                <a:latin typeface="Arial" pitchFamily="34" charset="0"/>
                <a:cs typeface="Arial" pitchFamily="34" charset="0"/>
              </a:rPr>
              <a:t>, </a:t>
            </a:r>
            <a:r>
              <a:rPr lang="en-US" sz="600" i="1" dirty="0">
                <a:latin typeface="Arial" pitchFamily="34" charset="0"/>
                <a:cs typeface="Arial" pitchFamily="34" charset="0"/>
              </a:rPr>
              <a:t>64</a:t>
            </a:r>
            <a:r>
              <a:rPr lang="en-US" sz="600" dirty="0">
                <a:latin typeface="Arial" pitchFamily="34" charset="0"/>
                <a:cs typeface="Arial" pitchFamily="34" charset="0"/>
              </a:rPr>
              <a:t>(3), pp.491-510. </a:t>
            </a:r>
            <a:r>
              <a:rPr lang="en-US" sz="600" u="sng" dirty="0">
                <a:latin typeface="Arial" pitchFamily="34" charset="0"/>
                <a:cs typeface="Arial" pitchFamily="34" charset="0"/>
                <a:hlinkClick r:id="rId3"/>
              </a:rPr>
              <a:t>https://www.tandfonline.com/doi/abs/10.1080/00076791.2020.1717473</a:t>
            </a:r>
            <a:endParaRPr lang="en-US" sz="600" dirty="0">
              <a:latin typeface="Arial" pitchFamily="34" charset="0"/>
              <a:cs typeface="Arial" pitchFamily="34" charset="0"/>
            </a:endParaRPr>
          </a:p>
          <a:p>
            <a:pPr algn="just"/>
            <a:r>
              <a:rPr lang="en-US" sz="600" dirty="0" err="1">
                <a:latin typeface="Arial" pitchFamily="34" charset="0"/>
                <a:cs typeface="Arial" pitchFamily="34" charset="0"/>
              </a:rPr>
              <a:t>Piranda</a:t>
            </a:r>
            <a:r>
              <a:rPr lang="en-US" sz="600" dirty="0">
                <a:latin typeface="Arial" pitchFamily="34" charset="0"/>
                <a:cs typeface="Arial" pitchFamily="34" charset="0"/>
              </a:rPr>
              <a:t>, D.R., </a:t>
            </a:r>
            <a:r>
              <a:rPr lang="en-US" sz="600" dirty="0" err="1">
                <a:latin typeface="Arial" pitchFamily="34" charset="0"/>
                <a:cs typeface="Arial" pitchFamily="34" charset="0"/>
              </a:rPr>
              <a:t>Sinaga</a:t>
            </a:r>
            <a:r>
              <a:rPr lang="en-US" sz="600" dirty="0">
                <a:latin typeface="Arial" pitchFamily="34" charset="0"/>
                <a:cs typeface="Arial" pitchFamily="34" charset="0"/>
              </a:rPr>
              <a:t>, D.Z. and </a:t>
            </a:r>
            <a:r>
              <a:rPr lang="en-US" sz="600" dirty="0" err="1">
                <a:latin typeface="Arial" pitchFamily="34" charset="0"/>
                <a:cs typeface="Arial" pitchFamily="34" charset="0"/>
              </a:rPr>
              <a:t>Putri</a:t>
            </a:r>
            <a:r>
              <a:rPr lang="en-US" sz="600" dirty="0">
                <a:latin typeface="Arial" pitchFamily="34" charset="0"/>
                <a:cs typeface="Arial" pitchFamily="34" charset="0"/>
              </a:rPr>
              <a:t>, E.E., 2022. Online Marketing Strategy In Facebook Marketplace As A Digital Marketing Tool. </a:t>
            </a:r>
            <a:r>
              <a:rPr lang="en-US" sz="600" i="1" dirty="0">
                <a:latin typeface="Arial" pitchFamily="34" charset="0"/>
                <a:cs typeface="Arial" pitchFamily="34" charset="0"/>
              </a:rPr>
              <a:t>Journal of Humanities, Social Sciences and Business (JHSSB)</a:t>
            </a:r>
            <a:r>
              <a:rPr lang="en-US" sz="600" dirty="0">
                <a:latin typeface="Arial" pitchFamily="34" charset="0"/>
                <a:cs typeface="Arial" pitchFamily="34" charset="0"/>
              </a:rPr>
              <a:t>, </a:t>
            </a:r>
            <a:r>
              <a:rPr lang="en-US" sz="600" i="1" dirty="0">
                <a:latin typeface="Arial" pitchFamily="34" charset="0"/>
                <a:cs typeface="Arial" pitchFamily="34" charset="0"/>
              </a:rPr>
              <a:t>1</a:t>
            </a:r>
            <a:r>
              <a:rPr lang="en-US" sz="600" dirty="0">
                <a:latin typeface="Arial" pitchFamily="34" charset="0"/>
                <a:cs typeface="Arial" pitchFamily="34" charset="0"/>
              </a:rPr>
              <a:t>(3), pp.1-8. </a:t>
            </a:r>
            <a:r>
              <a:rPr lang="en-US" sz="600" u="sng" dirty="0">
                <a:latin typeface="Arial" pitchFamily="34" charset="0"/>
                <a:cs typeface="Arial" pitchFamily="34" charset="0"/>
                <a:hlinkClick r:id="rId4"/>
              </a:rPr>
              <a:t>http://ojs.transpublika.com/index.php/JHSSB/article/download/123/114</a:t>
            </a:r>
            <a:endParaRPr lang="en-US" sz="600" dirty="0">
              <a:latin typeface="Arial" pitchFamily="34" charset="0"/>
              <a:cs typeface="Arial" pitchFamily="34" charset="0"/>
            </a:endParaRPr>
          </a:p>
          <a:p>
            <a:pPr algn="just"/>
            <a:r>
              <a:rPr lang="en-US" sz="600" dirty="0">
                <a:latin typeface="Arial" pitchFamily="34" charset="0"/>
                <a:cs typeface="Arial" pitchFamily="34" charset="0"/>
              </a:rPr>
              <a:t>Shin, H. and Perdue, R.R., 2022. Customer </a:t>
            </a:r>
            <a:r>
              <a:rPr lang="en-US" sz="600" dirty="0" err="1">
                <a:latin typeface="Arial" pitchFamily="34" charset="0"/>
                <a:cs typeface="Arial" pitchFamily="34" charset="0"/>
              </a:rPr>
              <a:t>nontransactional</a:t>
            </a:r>
            <a:r>
              <a:rPr lang="en-US" sz="600" dirty="0">
                <a:latin typeface="Arial" pitchFamily="34" charset="0"/>
                <a:cs typeface="Arial" pitchFamily="34" charset="0"/>
              </a:rPr>
              <a:t> value </a:t>
            </a:r>
            <a:r>
              <a:rPr lang="en-US" sz="600" dirty="0" err="1">
                <a:latin typeface="Arial" pitchFamily="34" charset="0"/>
                <a:cs typeface="Arial" pitchFamily="34" charset="0"/>
              </a:rPr>
              <a:t>cocreation</a:t>
            </a:r>
            <a:r>
              <a:rPr lang="en-US" sz="600" dirty="0">
                <a:latin typeface="Arial" pitchFamily="34" charset="0"/>
                <a:cs typeface="Arial" pitchFamily="34" charset="0"/>
              </a:rPr>
              <a:t> in an online hotel Brand community: driving motivation, engagement behavior, and value beneficiary. </a:t>
            </a:r>
            <a:r>
              <a:rPr lang="en-US" sz="600" i="1" dirty="0">
                <a:latin typeface="Arial" pitchFamily="34" charset="0"/>
                <a:cs typeface="Arial" pitchFamily="34" charset="0"/>
              </a:rPr>
              <a:t>Journal of Travel Research</a:t>
            </a:r>
            <a:r>
              <a:rPr lang="en-US" sz="600" dirty="0">
                <a:latin typeface="Arial" pitchFamily="34" charset="0"/>
                <a:cs typeface="Arial" pitchFamily="34" charset="0"/>
              </a:rPr>
              <a:t>, </a:t>
            </a:r>
            <a:r>
              <a:rPr lang="en-US" sz="600" i="1" dirty="0">
                <a:latin typeface="Arial" pitchFamily="34" charset="0"/>
                <a:cs typeface="Arial" pitchFamily="34" charset="0"/>
              </a:rPr>
              <a:t>61</a:t>
            </a:r>
            <a:r>
              <a:rPr lang="en-US" sz="600" dirty="0">
                <a:latin typeface="Arial" pitchFamily="34" charset="0"/>
                <a:cs typeface="Arial" pitchFamily="34" charset="0"/>
              </a:rPr>
              <a:t>(5), pp.1088-1104. https://journals.sagepub.com/doi/pdf/10.1177/00472875211024752</a:t>
            </a:r>
          </a:p>
          <a:p>
            <a:pPr algn="just"/>
            <a:r>
              <a:rPr lang="en-US" sz="600" dirty="0" err="1">
                <a:latin typeface="Arial" pitchFamily="34" charset="0"/>
                <a:cs typeface="Arial" pitchFamily="34" charset="0"/>
              </a:rPr>
              <a:t>Xu</a:t>
            </a:r>
            <a:r>
              <a:rPr lang="en-US" sz="600" dirty="0">
                <a:latin typeface="Arial" pitchFamily="34" charset="0"/>
                <a:cs typeface="Arial" pitchFamily="34" charset="0"/>
              </a:rPr>
              <a:t>, Z., Zhu, G., </a:t>
            </a:r>
            <a:r>
              <a:rPr lang="en-US" sz="600" dirty="0" err="1">
                <a:latin typeface="Arial" pitchFamily="34" charset="0"/>
                <a:cs typeface="Arial" pitchFamily="34" charset="0"/>
              </a:rPr>
              <a:t>Metawa</a:t>
            </a:r>
            <a:r>
              <a:rPr lang="en-US" sz="600" dirty="0">
                <a:latin typeface="Arial" pitchFamily="34" charset="0"/>
                <a:cs typeface="Arial" pitchFamily="34" charset="0"/>
              </a:rPr>
              <a:t>, N. and Zhou, Q., 2022. Machine learning based customer meta-combination brand equity analysis for marketing behavior evaluation. </a:t>
            </a:r>
            <a:r>
              <a:rPr lang="en-US" sz="600" i="1" dirty="0">
                <a:latin typeface="Arial" pitchFamily="34" charset="0"/>
                <a:cs typeface="Arial" pitchFamily="34" charset="0"/>
              </a:rPr>
              <a:t>Information Processing &amp; Management</a:t>
            </a:r>
            <a:r>
              <a:rPr lang="en-US" sz="600" dirty="0">
                <a:latin typeface="Arial" pitchFamily="34" charset="0"/>
                <a:cs typeface="Arial" pitchFamily="34" charset="0"/>
              </a:rPr>
              <a:t>, </a:t>
            </a:r>
            <a:r>
              <a:rPr lang="en-US" sz="600" i="1" dirty="0">
                <a:latin typeface="Arial" pitchFamily="34" charset="0"/>
                <a:cs typeface="Arial" pitchFamily="34" charset="0"/>
              </a:rPr>
              <a:t>59</a:t>
            </a:r>
            <a:r>
              <a:rPr lang="en-US" sz="600" dirty="0">
                <a:latin typeface="Arial" pitchFamily="34" charset="0"/>
                <a:cs typeface="Arial" pitchFamily="34" charset="0"/>
              </a:rPr>
              <a:t>(1), p.102800. </a:t>
            </a:r>
            <a:r>
              <a:rPr lang="en-US" sz="600" u="sng" dirty="0">
                <a:latin typeface="Arial" pitchFamily="34" charset="0"/>
                <a:cs typeface="Arial" pitchFamily="34" charset="0"/>
                <a:hlinkClick r:id="rId5"/>
              </a:rPr>
              <a:t>https://www.sciencedirect.com/science/article/pii/S0306457321002788</a:t>
            </a:r>
            <a:endParaRPr lang="en-US" sz="600" dirty="0">
              <a:latin typeface="Arial" pitchFamily="34" charset="0"/>
              <a:cs typeface="Arial" pitchFamily="34" charset="0"/>
            </a:endParaRPr>
          </a:p>
          <a:p>
            <a:pPr algn="just"/>
            <a:r>
              <a:rPr lang="en-US" sz="600" dirty="0">
                <a:latin typeface="Arial" pitchFamily="34" charset="0"/>
                <a:cs typeface="Arial" pitchFamily="34" charset="0"/>
              </a:rPr>
              <a:t>Zhang, J.Z., Chang, C.W. and </a:t>
            </a:r>
            <a:r>
              <a:rPr lang="en-US" sz="600" dirty="0" err="1">
                <a:latin typeface="Arial" pitchFamily="34" charset="0"/>
                <a:cs typeface="Arial" pitchFamily="34" charset="0"/>
              </a:rPr>
              <a:t>Neslin</a:t>
            </a:r>
            <a:r>
              <a:rPr lang="en-US" sz="600" dirty="0">
                <a:latin typeface="Arial" pitchFamily="34" charset="0"/>
                <a:cs typeface="Arial" pitchFamily="34" charset="0"/>
              </a:rPr>
              <a:t>, S.A., 2022. How physical stores enhance customer value: The importance of product inspection depth. </a:t>
            </a:r>
            <a:r>
              <a:rPr lang="en-US" sz="600" i="1" dirty="0">
                <a:latin typeface="Arial" pitchFamily="34" charset="0"/>
                <a:cs typeface="Arial" pitchFamily="34" charset="0"/>
              </a:rPr>
              <a:t>Journal of Marketing</a:t>
            </a:r>
            <a:r>
              <a:rPr lang="en-US" sz="600" dirty="0">
                <a:latin typeface="Arial" pitchFamily="34" charset="0"/>
                <a:cs typeface="Arial" pitchFamily="34" charset="0"/>
              </a:rPr>
              <a:t>, </a:t>
            </a:r>
            <a:r>
              <a:rPr lang="en-US" sz="600" i="1" dirty="0">
                <a:latin typeface="Arial" pitchFamily="34" charset="0"/>
                <a:cs typeface="Arial" pitchFamily="34" charset="0"/>
              </a:rPr>
              <a:t>86</a:t>
            </a:r>
            <a:r>
              <a:rPr lang="en-US" sz="600" dirty="0">
                <a:latin typeface="Arial" pitchFamily="34" charset="0"/>
                <a:cs typeface="Arial" pitchFamily="34" charset="0"/>
              </a:rPr>
              <a:t>(2), pp.166-185. </a:t>
            </a:r>
            <a:r>
              <a:rPr lang="en-US" sz="600" u="sng" dirty="0">
                <a:latin typeface="Arial" pitchFamily="34" charset="0"/>
                <a:cs typeface="Arial" pitchFamily="34" charset="0"/>
                <a:hlinkClick r:id="rId6"/>
              </a:rPr>
              <a:t>https://www.researchgate.net/profile/Jonathan-Zhang-4/publication/350714741_EXPRESS_How_Physical_Stores_Enhance_Customer_Value_The_Importance_of_Product_Inspection_Depth/links/6312f9961ddd4470212f3c1f/EXPRESS-How-Physical-Stores-Enhance-Customer-Value-The-Importance-of-Product-Inspection-Depth.pdf</a:t>
            </a:r>
            <a:endParaRPr lang="en-US" sz="600" dirty="0">
              <a:latin typeface="Arial" pitchFamily="34" charset="0"/>
              <a:cs typeface="Arial" pitchFamily="34" charset="0"/>
            </a:endParaRPr>
          </a:p>
          <a:p>
            <a:pPr marL="0" indent="0" algn="just">
              <a:buNone/>
            </a:pPr>
            <a:endParaRPr lang="en-US" sz="600" dirty="0">
              <a:latin typeface="Arial" pitchFamily="34" charset="0"/>
              <a:cs typeface="Arial" pitchFamily="34" charset="0"/>
            </a:endParaRPr>
          </a:p>
          <a:p>
            <a:pPr algn="just"/>
            <a:r>
              <a:rPr lang="en-US" sz="600" b="1" dirty="0">
                <a:latin typeface="Arial" pitchFamily="34" charset="0"/>
                <a:cs typeface="Arial" pitchFamily="34" charset="0"/>
              </a:rPr>
              <a:t>Website </a:t>
            </a:r>
            <a:endParaRPr lang="en-US" sz="600" dirty="0">
              <a:latin typeface="Arial" pitchFamily="34" charset="0"/>
              <a:cs typeface="Arial" pitchFamily="34" charset="0"/>
            </a:endParaRPr>
          </a:p>
          <a:p>
            <a:pPr algn="just"/>
            <a:r>
              <a:rPr lang="en-US" sz="600" dirty="0" err="1">
                <a:latin typeface="Arial" pitchFamily="34" charset="0"/>
                <a:cs typeface="Arial" pitchFamily="34" charset="0"/>
              </a:rPr>
              <a:t>bstrategyhub</a:t>
            </a:r>
            <a:r>
              <a:rPr lang="en-US" sz="600" dirty="0">
                <a:latin typeface="Arial" pitchFamily="34" charset="0"/>
                <a:cs typeface="Arial" pitchFamily="34" charset="0"/>
              </a:rPr>
              <a:t> (2020). </a:t>
            </a:r>
            <a:r>
              <a:rPr lang="en-US" sz="600" i="1" dirty="0">
                <a:latin typeface="Arial" pitchFamily="34" charset="0"/>
                <a:cs typeface="Arial" pitchFamily="34" charset="0"/>
              </a:rPr>
              <a:t>Marriott SWOT Analysis</a:t>
            </a:r>
            <a:r>
              <a:rPr lang="en-US" sz="600" dirty="0">
                <a:latin typeface="Arial" pitchFamily="34" charset="0"/>
                <a:cs typeface="Arial" pitchFamily="34" charset="0"/>
              </a:rPr>
              <a:t>. [online] Business Strategy Hub. Available at: </a:t>
            </a:r>
            <a:r>
              <a:rPr lang="en-US" sz="600" u="sng" dirty="0">
                <a:latin typeface="Arial" pitchFamily="34" charset="0"/>
                <a:cs typeface="Arial" pitchFamily="34" charset="0"/>
                <a:hlinkClick r:id="rId7"/>
              </a:rPr>
              <a:t>https://bstrategyhub.com/marriot-swot-analysis/</a:t>
            </a:r>
            <a:r>
              <a:rPr lang="en-US" sz="600" dirty="0">
                <a:latin typeface="Arial" pitchFamily="34" charset="0"/>
                <a:cs typeface="Arial" pitchFamily="34" charset="0"/>
              </a:rPr>
              <a:t> [Accessed 3 Nov. 2022].</a:t>
            </a:r>
          </a:p>
          <a:p>
            <a:pPr algn="just"/>
            <a:r>
              <a:rPr lang="en-US" sz="600" dirty="0">
                <a:latin typeface="Arial" pitchFamily="34" charset="0"/>
                <a:cs typeface="Arial" pitchFamily="34" charset="0"/>
              </a:rPr>
              <a:t>festival, P. management (2018). </a:t>
            </a:r>
            <a:r>
              <a:rPr lang="en-US" sz="600" i="1" dirty="0">
                <a:latin typeface="Arial" pitchFamily="34" charset="0"/>
                <a:cs typeface="Arial" pitchFamily="34" charset="0"/>
              </a:rPr>
              <a:t>Defining the Future of Product Management</a:t>
            </a:r>
            <a:r>
              <a:rPr lang="en-US" sz="600" dirty="0">
                <a:latin typeface="Arial" pitchFamily="34" charset="0"/>
                <a:cs typeface="Arial" pitchFamily="34" charset="0"/>
              </a:rPr>
              <a:t>. [online] Product Management Festival. Available at: https://productmanagementfestival.com/three-games-customer-engagement-strategy-guest-post/ [Accessed 3 Dec. 2022].</a:t>
            </a:r>
          </a:p>
          <a:p>
            <a:pPr algn="just"/>
            <a:r>
              <a:rPr lang="en-US" sz="600" dirty="0">
                <a:latin typeface="Arial" pitchFamily="34" charset="0"/>
                <a:cs typeface="Arial" pitchFamily="34" charset="0"/>
              </a:rPr>
              <a:t>Statista. (2022). </a:t>
            </a:r>
            <a:r>
              <a:rPr lang="en-US" sz="600" i="1" dirty="0">
                <a:latin typeface="Arial" pitchFamily="34" charset="0"/>
                <a:cs typeface="Arial" pitchFamily="34" charset="0"/>
              </a:rPr>
              <a:t>International tourist numbers Madrid Spain</a:t>
            </a:r>
            <a:r>
              <a:rPr lang="en-US" sz="600" dirty="0">
                <a:latin typeface="Arial" pitchFamily="34" charset="0"/>
                <a:cs typeface="Arial" pitchFamily="34" charset="0"/>
              </a:rPr>
              <a:t>. [online] Available at: </a:t>
            </a:r>
            <a:r>
              <a:rPr lang="en-US" sz="600" u="sng" dirty="0">
                <a:latin typeface="Arial" pitchFamily="34" charset="0"/>
                <a:cs typeface="Arial" pitchFamily="34" charset="0"/>
                <a:hlinkClick r:id="rId8"/>
              </a:rPr>
              <a:t>https://www.statista.com/statistics/449249/yearly-number-of-international-tourists-visiting-madrid/</a:t>
            </a:r>
            <a:r>
              <a:rPr lang="en-US" sz="600" dirty="0">
                <a:latin typeface="Arial" pitchFamily="34" charset="0"/>
                <a:cs typeface="Arial" pitchFamily="34" charset="0"/>
              </a:rPr>
              <a:t> [Accessed 3 Nov. 2022].</a:t>
            </a:r>
          </a:p>
          <a:p>
            <a:pPr algn="just"/>
            <a:r>
              <a:rPr lang="en-GB" sz="800" dirty="0">
                <a:hlinkClick r:id="rId9"/>
              </a:rPr>
              <a:t>Luxury Hotel Accommodations | The Ritz-Carlton (ritzcarlton.com)</a:t>
            </a:r>
            <a:endParaRPr lang="en-GB" sz="800" dirty="0"/>
          </a:p>
          <a:p>
            <a:pPr algn="just"/>
            <a:r>
              <a:rPr lang="en-GB" sz="800" dirty="0">
                <a:hlinkClick r:id="rId10"/>
              </a:rPr>
              <a:t>Meet Three-Michelin Starred Chef Sven </a:t>
            </a:r>
            <a:r>
              <a:rPr lang="en-GB" sz="800" dirty="0" err="1">
                <a:hlinkClick r:id="rId10"/>
              </a:rPr>
              <a:t>Elverfeld</a:t>
            </a:r>
            <a:r>
              <a:rPr lang="en-GB" sz="800" dirty="0">
                <a:hlinkClick r:id="rId10"/>
              </a:rPr>
              <a:t> | Journey Into The Ritz-Carlton (ritzcarlton.com)</a:t>
            </a:r>
            <a:endParaRPr lang="en-US" sz="600" dirty="0">
              <a:latin typeface="Arial" pitchFamily="34" charset="0"/>
              <a:cs typeface="Arial" pitchFamily="34" charset="0"/>
            </a:endParaRPr>
          </a:p>
        </p:txBody>
      </p:sp>
      <p:pic>
        <p:nvPicPr>
          <p:cNvPr id="5122" name="Picture 2" descr="Are paper books really disappearing? - BBC Future"/>
          <p:cNvPicPr>
            <a:picLocks noChangeAspect="1" noChangeArrowheads="1"/>
          </p:cNvPicPr>
          <p:nvPr/>
        </p:nvPicPr>
        <p:blipFill>
          <a:blip r:embed="rId11"/>
          <a:srcRect/>
          <a:stretch>
            <a:fillRect/>
          </a:stretch>
        </p:blipFill>
        <p:spPr bwMode="auto">
          <a:xfrm>
            <a:off x="3200400" y="1219200"/>
            <a:ext cx="2819400" cy="158591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383,361 Thank You Images, Stock Photos &amp; Vectors | Shutterstoc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8" name="AutoShape 4" descr="383,361 Thank You Images, Stock Photos &amp; Vectors | Shutterstoc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383,361 Thank You Images, Stock Photos &amp; Vectors | Shutterstoc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383,361 Thank You Images, Stock Photos &amp; Vectors | Shutterstoc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34" name="Picture 10" descr="71,453 Thank You Stock Photos, Pictures &amp; Royalty-Free Images - iStock"/>
          <p:cNvPicPr>
            <a:picLocks noChangeAspect="1" noChangeArrowheads="1"/>
          </p:cNvPicPr>
          <p:nvPr/>
        </p:nvPicPr>
        <p:blipFill>
          <a:blip r:embed="rId2"/>
          <a:srcRect/>
          <a:stretch>
            <a:fillRect/>
          </a:stretch>
        </p:blipFill>
        <p:spPr bwMode="auto">
          <a:xfrm>
            <a:off x="980901" y="1143000"/>
            <a:ext cx="7489767" cy="403860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592</TotalTime>
  <Words>3972</Words>
  <Application>Microsoft Office PowerPoint</Application>
  <PresentationFormat>On-screen Show (4:3)</PresentationFormat>
  <Paragraphs>115</Paragraphs>
  <Slides>10</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PRESENTATION  THE RITZ CARLTON</vt:lpstr>
      <vt:lpstr>1. Introduction  </vt:lpstr>
      <vt:lpstr>  2.History  </vt:lpstr>
      <vt:lpstr>   </vt:lpstr>
      <vt:lpstr>3. The main consumers of Ritz- Carlton </vt:lpstr>
      <vt:lpstr>  3. Business Values  </vt:lpstr>
      <vt:lpstr>  SERVICES AND FACILITIES   </vt:lpstr>
      <vt:lpstr>  7. 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Swansea Marriott Hotel, of a marketing strategy</dc:title>
  <dc:creator>user</dc:creator>
  <cp:lastModifiedBy>Marina H</cp:lastModifiedBy>
  <cp:revision>36</cp:revision>
  <dcterms:created xsi:type="dcterms:W3CDTF">2022-12-03T12:47:58Z</dcterms:created>
  <dcterms:modified xsi:type="dcterms:W3CDTF">2023-02-10T12:02:10Z</dcterms:modified>
</cp:coreProperties>
</file>