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2" r:id="rId3"/>
    <p:sldId id="268" r:id="rId4"/>
    <p:sldId id="258" r:id="rId5"/>
    <p:sldId id="259" r:id="rId6"/>
    <p:sldId id="260" r:id="rId7"/>
    <p:sldId id="261"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5" autoAdjust="0"/>
    <p:restoredTop sz="94660"/>
  </p:normalViewPr>
  <p:slideViewPr>
    <p:cSldViewPr snapToGrid="0">
      <p:cViewPr varScale="1">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0" baseline="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p>
            <a:fld id="{A96150D2-1C08-4ADE-BC26-4B11E2E0DB4F}" type="datetimeFigureOut">
              <a:rPr lang="en-GB" smtClean="0"/>
              <a:t>26/09/2019</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57BEA89-805C-49D8-95CA-E37A8F0174BA}" type="slidenum">
              <a:rPr lang="en-GB" smtClean="0"/>
              <a:t>‹#›</a:t>
            </a:fld>
            <a:endParaRPr lang="en-GB"/>
          </a:p>
        </p:txBody>
      </p:sp>
      <p:sp>
        <p:nvSpPr>
          <p:cNvPr id="11" name="Rectangle 10"/>
          <p:cNvSpPr/>
          <p:nvPr/>
        </p:nvSpPr>
        <p:spPr>
          <a:xfrm>
            <a:off x="11292840" y="0"/>
            <a:ext cx="914400"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7707914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6150D2-1C08-4ADE-BC26-4B11E2E0DB4F}"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7BEA89-805C-49D8-95CA-E37A8F0174BA}" type="slidenum">
              <a:rPr lang="en-GB" smtClean="0"/>
              <a:t>‹#›</a:t>
            </a:fld>
            <a:endParaRPr lang="en-GB"/>
          </a:p>
        </p:txBody>
      </p:sp>
    </p:spTree>
    <p:extLst>
      <p:ext uri="{BB962C8B-B14F-4D97-AF65-F5344CB8AC3E}">
        <p14:creationId xmlns:p14="http://schemas.microsoft.com/office/powerpoint/2010/main" val="1157952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smtClean="0"/>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96150D2-1C08-4ADE-BC26-4B11E2E0DB4F}"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7BEA89-805C-49D8-95CA-E37A8F0174BA}" type="slidenum">
              <a:rPr lang="en-GB" smtClean="0"/>
              <a:t>‹#›</a:t>
            </a:fld>
            <a:endParaRPr lang="en-GB"/>
          </a:p>
        </p:txBody>
      </p:sp>
      <p:sp>
        <p:nvSpPr>
          <p:cNvPr id="8" name="Rectangle 7"/>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53419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96150D2-1C08-4ADE-BC26-4B11E2E0DB4F}"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7BEA89-805C-49D8-95CA-E37A8F0174BA}" type="slidenum">
              <a:rPr lang="en-GB" smtClean="0"/>
              <a:t>‹#›</a:t>
            </a:fld>
            <a:endParaRPr lang="en-GB"/>
          </a:p>
        </p:txBody>
      </p:sp>
    </p:spTree>
    <p:extLst>
      <p:ext uri="{BB962C8B-B14F-4D97-AF65-F5344CB8AC3E}">
        <p14:creationId xmlns:p14="http://schemas.microsoft.com/office/powerpoint/2010/main" val="2148846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61872" y="1721606"/>
            <a:ext cx="4480560" cy="731520"/>
          </a:xfrm>
        </p:spPr>
        <p:txBody>
          <a:bodyPr anchor="b">
            <a:normAutofit/>
          </a:bodyPr>
          <a:lstStyle>
            <a:lvl1pPr marL="0" indent="0">
              <a:spcBef>
                <a:spcPts val="0"/>
              </a:spcBef>
              <a:buNone/>
              <a:defRPr sz="2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3"/>
          </p:nvPr>
        </p:nvSpPr>
        <p:spPr>
          <a:xfrm>
            <a:off x="6126480" y="1721606"/>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smtClean="0"/>
              <a:t>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96150D2-1C08-4ADE-BC26-4B11E2E0DB4F}" type="datetimeFigureOut">
              <a:rPr lang="en-GB" smtClean="0"/>
              <a:t>26/09/2019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7BEA89-805C-49D8-95CA-E37A8F0174BA}" type="slidenum">
              <a:rPr lang="en-GB" smtClean="0"/>
              <a:t>‹#›</a:t>
            </a:fld>
            <a:endParaRPr lang="en-GB"/>
          </a:p>
        </p:txBody>
      </p:sp>
    </p:spTree>
    <p:extLst>
      <p:ext uri="{BB962C8B-B14F-4D97-AF65-F5344CB8AC3E}">
        <p14:creationId xmlns:p14="http://schemas.microsoft.com/office/powerpoint/2010/main" val="353853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96150D2-1C08-4ADE-BC26-4B11E2E0DB4F}" type="datetimeFigureOut">
              <a:rPr lang="en-GB" smtClean="0"/>
              <a:t>26/09/2019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7BEA89-805C-49D8-95CA-E37A8F0174BA}" type="slidenum">
              <a:rPr lang="en-GB" smtClean="0"/>
              <a:t>‹#›</a:t>
            </a:fld>
            <a:endParaRPr lang="en-GB"/>
          </a:p>
        </p:txBody>
      </p:sp>
    </p:spTree>
    <p:extLst>
      <p:ext uri="{BB962C8B-B14F-4D97-AF65-F5344CB8AC3E}">
        <p14:creationId xmlns:p14="http://schemas.microsoft.com/office/powerpoint/2010/main" val="333792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6150D2-1C08-4ADE-BC26-4B11E2E0DB4F}" type="datetimeFigureOut">
              <a:rPr lang="en-GB" smtClean="0"/>
              <a:t>26/09/2019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7BEA89-805C-49D8-95CA-E37A8F0174BA}" type="slidenum">
              <a:rPr lang="en-GB" smtClean="0"/>
              <a:t>‹#›</a:t>
            </a:fld>
            <a:endParaRPr lang="en-GB"/>
          </a:p>
        </p:txBody>
      </p:sp>
    </p:spTree>
    <p:extLst>
      <p:ext uri="{BB962C8B-B14F-4D97-AF65-F5344CB8AC3E}">
        <p14:creationId xmlns:p14="http://schemas.microsoft.com/office/powerpoint/2010/main" val="2296971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1" baseline="0"/>
            </a:lvl1pPr>
          </a:lstStyle>
          <a:p>
            <a:r>
              <a:rPr lang="en-US" smtClean="0"/>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96150D2-1C08-4ADE-BC26-4B11E2E0DB4F}"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7BEA89-805C-49D8-95CA-E37A8F0174BA}" type="slidenum">
              <a:rPr lang="en-GB" smtClean="0"/>
              <a:t>‹#›</a:t>
            </a:fld>
            <a:endParaRPr lang="en-GB"/>
          </a:p>
        </p:txBody>
      </p:sp>
    </p:spTree>
    <p:extLst>
      <p:ext uri="{BB962C8B-B14F-4D97-AF65-F5344CB8AC3E}">
        <p14:creationId xmlns:p14="http://schemas.microsoft.com/office/powerpoint/2010/main" val="1328734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a:solidFill>
                  <a:schemeClr val="accent1">
                    <a:lumMod val="20000"/>
                    <a:lumOff val="8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96150D2-1C08-4ADE-BC26-4B11E2E0DB4F}"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57BEA89-805C-49D8-95CA-E37A8F0174BA}" type="slidenum">
              <a:rPr lang="en-GB" smtClean="0"/>
              <a:t>‹#›</a:t>
            </a:fld>
            <a:endParaRPr lang="en-GB"/>
          </a:p>
        </p:txBody>
      </p:sp>
    </p:spTree>
    <p:extLst>
      <p:ext uri="{BB962C8B-B14F-4D97-AF65-F5344CB8AC3E}">
        <p14:creationId xmlns:p14="http://schemas.microsoft.com/office/powerpoint/2010/main" val="387985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6150D2-1C08-4ADE-BC26-4B11E2E0DB4F}"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7BEA89-805C-49D8-95CA-E37A8F0174BA}" type="slidenum">
              <a:rPr lang="en-GB" smtClean="0"/>
              <a:t>‹#›</a:t>
            </a:fld>
            <a:endParaRPr lang="en-GB"/>
          </a:p>
        </p:txBody>
      </p:sp>
    </p:spTree>
    <p:extLst>
      <p:ext uri="{BB962C8B-B14F-4D97-AF65-F5344CB8AC3E}">
        <p14:creationId xmlns:p14="http://schemas.microsoft.com/office/powerpoint/2010/main" val="3746246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6150D2-1C08-4ADE-BC26-4B11E2E0DB4F}"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7BEA89-805C-49D8-95CA-E37A8F0174BA}" type="slidenum">
              <a:rPr lang="en-GB" smtClean="0"/>
              <a:t>‹#›</a:t>
            </a:fld>
            <a:endParaRPr lang="en-GB"/>
          </a:p>
        </p:txBody>
      </p:sp>
    </p:spTree>
    <p:extLst>
      <p:ext uri="{BB962C8B-B14F-4D97-AF65-F5344CB8AC3E}">
        <p14:creationId xmlns:p14="http://schemas.microsoft.com/office/powerpoint/2010/main" val="98377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C99"/>
        </a:solidFill>
        <a:effectLst/>
      </p:bgPr>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262393"/>
            <a:ext cx="9692640" cy="1428929"/>
          </a:xfrm>
          <a:prstGeom prst="rect">
            <a:avLst/>
          </a:prstGeom>
        </p:spPr>
        <p:txBody>
          <a:bodyPr vert="horz" lIns="91440" tIns="27432"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100" b="0">
                <a:solidFill>
                  <a:schemeClr val="tx2">
                    <a:lumMod val="40000"/>
                    <a:lumOff val="60000"/>
                  </a:schemeClr>
                </a:solidFill>
              </a:defRPr>
            </a:lvl1pPr>
          </a:lstStyle>
          <a:p>
            <a:fld id="{A96150D2-1C08-4ADE-BC26-4B11E2E0DB4F}" type="datetimeFigureOut">
              <a:rPr lang="en-GB" smtClean="0"/>
              <a:t>26/09/2019</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100">
                <a:solidFill>
                  <a:schemeClr val="tx2">
                    <a:lumMod val="40000"/>
                    <a:lumOff val="6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latin typeface="+mj-lt"/>
              </a:defRPr>
            </a:lvl1pPr>
          </a:lstStyle>
          <a:p>
            <a:fld id="{857BEA89-805C-49D8-95CA-E37A8F0174BA}" type="slidenum">
              <a:rPr lang="en-GB" smtClean="0"/>
              <a:t>‹#›</a:t>
            </a:fld>
            <a:endParaRPr lang="en-GB"/>
          </a:p>
        </p:txBody>
      </p:sp>
    </p:spTree>
    <p:extLst>
      <p:ext uri="{BB962C8B-B14F-4D97-AF65-F5344CB8AC3E}">
        <p14:creationId xmlns:p14="http://schemas.microsoft.com/office/powerpoint/2010/main" val="105634155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Catherine.hancox@uwtsd.ac.uk" TargetMode="External"/><Relationship Id="rId2" Type="http://schemas.openxmlformats.org/officeDocument/2006/relationships/hyperlink" Target="mailto:catherine.slade@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MA in Psychotherapeutic Practice: Humanistic</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solidFill>
                  <a:schemeClr val="bg1"/>
                </a:solidFill>
              </a:rPr>
              <a:t>Introduction to the course</a:t>
            </a:r>
            <a:endParaRPr lang="en-GB" dirty="0">
              <a:solidFill>
                <a:schemeClr val="bg1"/>
              </a:solidFill>
            </a:endParaRPr>
          </a:p>
        </p:txBody>
      </p:sp>
    </p:spTree>
    <p:extLst>
      <p:ext uri="{BB962C8B-B14F-4D97-AF65-F5344CB8AC3E}">
        <p14:creationId xmlns:p14="http://schemas.microsoft.com/office/powerpoint/2010/main" val="4134920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 Tutors</a:t>
            </a:r>
            <a:endParaRPr lang="en-GB" dirty="0"/>
          </a:p>
        </p:txBody>
      </p:sp>
      <p:sp>
        <p:nvSpPr>
          <p:cNvPr id="3" name="Content Placeholder 2"/>
          <p:cNvSpPr>
            <a:spLocks noGrp="1"/>
          </p:cNvSpPr>
          <p:nvPr>
            <p:ph idx="1"/>
          </p:nvPr>
        </p:nvSpPr>
        <p:spPr/>
        <p:txBody>
          <a:bodyPr>
            <a:normAutofit/>
          </a:bodyPr>
          <a:lstStyle/>
          <a:p>
            <a:r>
              <a:rPr lang="en-GB" dirty="0" smtClean="0"/>
              <a:t>Catherine Slade (Programme Director)</a:t>
            </a:r>
          </a:p>
          <a:p>
            <a:pPr lvl="1"/>
            <a:r>
              <a:rPr lang="en-GB" dirty="0" smtClean="0">
                <a:hlinkClick r:id="rId2"/>
              </a:rPr>
              <a:t>catherine.slade@uwtsd.ac.uk</a:t>
            </a:r>
            <a:endParaRPr lang="en-GB" dirty="0" smtClean="0"/>
          </a:p>
          <a:p>
            <a:pPr lvl="1"/>
            <a:endParaRPr lang="en-GB" dirty="0"/>
          </a:p>
          <a:p>
            <a:r>
              <a:rPr lang="en-GB" dirty="0" smtClean="0"/>
              <a:t>Cath Hancox </a:t>
            </a:r>
            <a:r>
              <a:rPr lang="en-GB" dirty="0" smtClean="0">
                <a:hlinkClick r:id="rId3"/>
              </a:rPr>
              <a:t>Catherine.hancox@uwtsd.ac.uk</a:t>
            </a:r>
            <a:endParaRPr lang="en-GB" dirty="0" smtClean="0"/>
          </a:p>
          <a:p>
            <a:pPr lvl="1"/>
            <a:endParaRPr lang="en-GB" dirty="0"/>
          </a:p>
          <a:p>
            <a:pPr lvl="1"/>
            <a:endParaRPr lang="en-GB" dirty="0" smtClean="0"/>
          </a:p>
          <a:p>
            <a:r>
              <a:rPr lang="en-GB" u="sng" dirty="0" smtClean="0"/>
              <a:t>Counselling Tutors</a:t>
            </a:r>
          </a:p>
          <a:p>
            <a:r>
              <a:rPr lang="en-GB" dirty="0" smtClean="0"/>
              <a:t>Bev Cole – bev.cole@uwtsd.ac.uk</a:t>
            </a:r>
          </a:p>
          <a:p>
            <a:r>
              <a:rPr lang="en-GB" dirty="0" smtClean="0"/>
              <a:t>Ruth Groff – ruth.groff@uwtsd.ac.uk</a:t>
            </a:r>
          </a:p>
          <a:p>
            <a:r>
              <a:rPr lang="en-GB" dirty="0" smtClean="0"/>
              <a:t>Andrea Williams – andrea.williams@uwtsd.ac.uk</a:t>
            </a:r>
            <a:endParaRPr lang="en-GB" dirty="0"/>
          </a:p>
        </p:txBody>
      </p:sp>
    </p:spTree>
    <p:extLst>
      <p:ext uri="{BB962C8B-B14F-4D97-AF65-F5344CB8AC3E}">
        <p14:creationId xmlns:p14="http://schemas.microsoft.com/office/powerpoint/2010/main" val="2725501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Expectations</a:t>
            </a:r>
            <a:endParaRPr lang="en-GB" dirty="0"/>
          </a:p>
        </p:txBody>
      </p:sp>
      <p:sp>
        <p:nvSpPr>
          <p:cNvPr id="3" name="Content Placeholder 2"/>
          <p:cNvSpPr>
            <a:spLocks noGrp="1"/>
          </p:cNvSpPr>
          <p:nvPr>
            <p:ph idx="1"/>
          </p:nvPr>
        </p:nvSpPr>
        <p:spPr/>
        <p:txBody>
          <a:bodyPr/>
          <a:lstStyle/>
          <a:p>
            <a:r>
              <a:rPr lang="en-GB" dirty="0" smtClean="0"/>
              <a:t>Email and responses</a:t>
            </a:r>
          </a:p>
          <a:p>
            <a:pPr lvl="1"/>
            <a:r>
              <a:rPr lang="en-GB" dirty="0" smtClean="0"/>
              <a:t>Due to staff cuts during the last academic year lecturing staff now have additional duties to other programmes, therefore it may take 48 </a:t>
            </a:r>
            <a:r>
              <a:rPr lang="en-GB" dirty="0"/>
              <a:t>hours for a response from your course lecturers. </a:t>
            </a:r>
            <a:endParaRPr lang="en-GB" dirty="0" smtClean="0"/>
          </a:p>
          <a:p>
            <a:pPr lvl="1"/>
            <a:r>
              <a:rPr lang="en-GB" dirty="0" smtClean="0"/>
              <a:t>Please also be advised that emails received outside office hours will not be responded to until the next working day.</a:t>
            </a:r>
          </a:p>
          <a:p>
            <a:pPr lvl="1"/>
            <a:endParaRPr lang="en-GB" dirty="0" smtClean="0"/>
          </a:p>
        </p:txBody>
      </p:sp>
    </p:spTree>
    <p:extLst>
      <p:ext uri="{BB962C8B-B14F-4D97-AF65-F5344CB8AC3E}">
        <p14:creationId xmlns:p14="http://schemas.microsoft.com/office/powerpoint/2010/main" val="968058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 Dates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5988786"/>
              </p:ext>
            </p:extLst>
          </p:nvPr>
        </p:nvGraphicFramePr>
        <p:xfrm>
          <a:off x="2050026" y="1887793"/>
          <a:ext cx="8479949" cy="4304027"/>
        </p:xfrm>
        <a:graphic>
          <a:graphicData uri="http://schemas.openxmlformats.org/drawingml/2006/table">
            <a:tbl>
              <a:tblPr firstRow="1" firstCol="1" bandRow="1">
                <a:tableStyleId>{5940675A-B579-460E-94D1-54222C63F5DA}</a:tableStyleId>
              </a:tblPr>
              <a:tblGrid>
                <a:gridCol w="2852208">
                  <a:extLst>
                    <a:ext uri="{9D8B030D-6E8A-4147-A177-3AD203B41FA5}">
                      <a16:colId xmlns:a16="http://schemas.microsoft.com/office/drawing/2014/main" val="3639066734"/>
                    </a:ext>
                  </a:extLst>
                </a:gridCol>
                <a:gridCol w="5627741">
                  <a:extLst>
                    <a:ext uri="{9D8B030D-6E8A-4147-A177-3AD203B41FA5}">
                      <a16:colId xmlns:a16="http://schemas.microsoft.com/office/drawing/2014/main" val="829954315"/>
                    </a:ext>
                  </a:extLst>
                </a:gridCol>
              </a:tblGrid>
              <a:tr h="790709">
                <a:tc>
                  <a:txBody>
                    <a:bodyPr/>
                    <a:lstStyle/>
                    <a:p>
                      <a:pPr>
                        <a:lnSpc>
                          <a:spcPct val="107000"/>
                        </a:lnSpc>
                        <a:spcAft>
                          <a:spcPts val="0"/>
                        </a:spcAft>
                      </a:pPr>
                      <a:r>
                        <a:rPr lang="en-GB" sz="2000" dirty="0">
                          <a:effectLst/>
                        </a:rPr>
                        <a:t>Start date (induction and orientation)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smtClean="0">
                          <a:effectLst/>
                        </a:rPr>
                        <a:t>26</a:t>
                      </a:r>
                      <a:r>
                        <a:rPr lang="en-GB" sz="2000" baseline="30000" dirty="0" smtClean="0">
                          <a:effectLst/>
                        </a:rPr>
                        <a:t>th</a:t>
                      </a:r>
                      <a:r>
                        <a:rPr lang="en-GB" sz="2000" dirty="0" smtClean="0">
                          <a:effectLst/>
                        </a:rPr>
                        <a:t> September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73668465"/>
                  </a:ext>
                </a:extLst>
              </a:tr>
              <a:tr h="790709">
                <a:tc>
                  <a:txBody>
                    <a:bodyPr/>
                    <a:lstStyle/>
                    <a:p>
                      <a:pPr>
                        <a:lnSpc>
                          <a:spcPct val="107000"/>
                        </a:lnSpc>
                        <a:spcAft>
                          <a:spcPts val="0"/>
                        </a:spcAft>
                      </a:pPr>
                      <a:r>
                        <a:rPr lang="en-GB" sz="2000" dirty="0">
                          <a:effectLst/>
                        </a:rPr>
                        <a:t>Reading week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smtClean="0">
                          <a:effectLst/>
                        </a:rPr>
                        <a:t>1</a:t>
                      </a:r>
                      <a:r>
                        <a:rPr lang="en-GB" sz="2000" baseline="30000" dirty="0" smtClean="0">
                          <a:effectLst/>
                        </a:rPr>
                        <a:t>st</a:t>
                      </a:r>
                      <a:r>
                        <a:rPr lang="en-GB" sz="2000" dirty="0" smtClean="0">
                          <a:effectLst/>
                        </a:rPr>
                        <a:t> November </a:t>
                      </a:r>
                      <a:r>
                        <a:rPr lang="en-GB" sz="2000" dirty="0">
                          <a:effectLst/>
                        </a:rPr>
                        <a:t>(no class this week)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46694478"/>
                  </a:ext>
                </a:extLst>
              </a:tr>
              <a:tr h="386380">
                <a:tc>
                  <a:txBody>
                    <a:bodyPr/>
                    <a:lstStyle/>
                    <a:p>
                      <a:pPr>
                        <a:lnSpc>
                          <a:spcPct val="107000"/>
                        </a:lnSpc>
                        <a:spcAft>
                          <a:spcPts val="0"/>
                        </a:spcAft>
                      </a:pPr>
                      <a:r>
                        <a:rPr lang="en-GB" sz="2000" dirty="0">
                          <a:effectLst/>
                        </a:rPr>
                        <a:t>End of term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smtClean="0">
                          <a:effectLst/>
                        </a:rPr>
                        <a:t>13</a:t>
                      </a:r>
                      <a:r>
                        <a:rPr lang="en-GB" sz="2000" baseline="30000" dirty="0" smtClean="0">
                          <a:effectLst/>
                        </a:rPr>
                        <a:t>th</a:t>
                      </a:r>
                      <a:r>
                        <a:rPr lang="en-GB" sz="2000" dirty="0" smtClean="0">
                          <a:effectLst/>
                        </a:rPr>
                        <a:t> </a:t>
                      </a:r>
                      <a:r>
                        <a:rPr lang="en-GB" sz="2000" dirty="0">
                          <a:effectLst/>
                        </a:rPr>
                        <a:t>December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39883041"/>
                  </a:ext>
                </a:extLst>
              </a:tr>
              <a:tr h="386380">
                <a:tc>
                  <a:txBody>
                    <a:bodyPr/>
                    <a:lstStyle/>
                    <a:p>
                      <a:pPr>
                        <a:lnSpc>
                          <a:spcPct val="107000"/>
                        </a:lnSpc>
                        <a:spcAft>
                          <a:spcPts val="0"/>
                        </a:spcAft>
                      </a:pPr>
                      <a:r>
                        <a:rPr lang="en-GB" sz="2000" dirty="0">
                          <a:effectLst/>
                        </a:rPr>
                        <a:t>Return to class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smtClean="0">
                          <a:effectLst/>
                        </a:rPr>
                        <a:t>17th </a:t>
                      </a:r>
                      <a:r>
                        <a:rPr lang="en-GB" sz="2000" dirty="0">
                          <a:effectLst/>
                        </a:rPr>
                        <a:t>January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02542254"/>
                  </a:ext>
                </a:extLst>
              </a:tr>
              <a:tr h="790709">
                <a:tc>
                  <a:txBody>
                    <a:bodyPr/>
                    <a:lstStyle/>
                    <a:p>
                      <a:pPr>
                        <a:lnSpc>
                          <a:spcPct val="107000"/>
                        </a:lnSpc>
                        <a:spcAft>
                          <a:spcPts val="0"/>
                        </a:spcAft>
                      </a:pPr>
                      <a:r>
                        <a:rPr lang="en-GB" sz="2000" dirty="0">
                          <a:effectLst/>
                        </a:rPr>
                        <a:t>Reading Week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smtClean="0">
                          <a:effectLst/>
                        </a:rPr>
                        <a:t>21st </a:t>
                      </a:r>
                      <a:r>
                        <a:rPr lang="en-GB" sz="2000" dirty="0">
                          <a:effectLst/>
                        </a:rPr>
                        <a:t>February (no class this week</a:t>
                      </a:r>
                      <a:r>
                        <a:rPr lang="en-GB" sz="2000" dirty="0" smtClean="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82655129"/>
                  </a:ext>
                </a:extLst>
              </a:tr>
              <a:tr h="386380">
                <a:tc>
                  <a:txBody>
                    <a:bodyPr/>
                    <a:lstStyle/>
                    <a:p>
                      <a:pPr>
                        <a:lnSpc>
                          <a:spcPct val="107000"/>
                        </a:lnSpc>
                        <a:spcAft>
                          <a:spcPts val="0"/>
                        </a:spcAft>
                      </a:pPr>
                      <a:r>
                        <a:rPr lang="en-GB" sz="2000" dirty="0">
                          <a:effectLst/>
                        </a:rPr>
                        <a:t>Break for Easter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smtClean="0">
                          <a:effectLst/>
                        </a:rPr>
                        <a:t>27</a:t>
                      </a:r>
                      <a:r>
                        <a:rPr lang="en-GB" sz="2000" baseline="30000" dirty="0" smtClean="0">
                          <a:effectLst/>
                        </a:rPr>
                        <a:t>th</a:t>
                      </a:r>
                      <a:r>
                        <a:rPr lang="en-GB" sz="2000" dirty="0" smtClean="0">
                          <a:effectLst/>
                        </a:rPr>
                        <a:t> March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9904803"/>
                  </a:ext>
                </a:extLst>
              </a:tr>
              <a:tr h="386380">
                <a:tc>
                  <a:txBody>
                    <a:bodyPr/>
                    <a:lstStyle/>
                    <a:p>
                      <a:pPr>
                        <a:lnSpc>
                          <a:spcPct val="107000"/>
                        </a:lnSpc>
                        <a:spcAft>
                          <a:spcPts val="0"/>
                        </a:spcAft>
                      </a:pPr>
                      <a:r>
                        <a:rPr lang="en-GB" sz="2000" dirty="0">
                          <a:effectLst/>
                        </a:rPr>
                        <a:t>Return to class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smtClean="0">
                          <a:effectLst/>
                        </a:rPr>
                        <a:t>24</a:t>
                      </a:r>
                      <a:r>
                        <a:rPr lang="en-GB" sz="2000" baseline="30000" dirty="0" smtClean="0">
                          <a:effectLst/>
                        </a:rPr>
                        <a:t>th</a:t>
                      </a:r>
                      <a:r>
                        <a:rPr lang="en-GB" sz="2000" baseline="0" dirty="0" smtClean="0">
                          <a:effectLst/>
                        </a:rPr>
                        <a:t> </a:t>
                      </a:r>
                      <a:r>
                        <a:rPr lang="en-GB" sz="2000" dirty="0" smtClean="0">
                          <a:effectLst/>
                        </a:rPr>
                        <a:t>April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3305936"/>
                  </a:ext>
                </a:extLst>
              </a:tr>
              <a:tr h="386380">
                <a:tc>
                  <a:txBody>
                    <a:bodyPr/>
                    <a:lstStyle/>
                    <a:p>
                      <a:pPr>
                        <a:lnSpc>
                          <a:spcPct val="107000"/>
                        </a:lnSpc>
                        <a:spcAft>
                          <a:spcPts val="0"/>
                        </a:spcAft>
                      </a:pPr>
                      <a:r>
                        <a:rPr lang="en-GB" sz="2000" dirty="0">
                          <a:effectLst/>
                        </a:rPr>
                        <a:t>Final day of term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smtClean="0">
                          <a:effectLst/>
                        </a:rPr>
                        <a:t>1</a:t>
                      </a:r>
                      <a:r>
                        <a:rPr lang="en-GB" sz="2000" baseline="30000" dirty="0" smtClean="0">
                          <a:effectLst/>
                        </a:rPr>
                        <a:t>st</a:t>
                      </a:r>
                      <a:r>
                        <a:rPr lang="en-GB" sz="2000" dirty="0" smtClean="0">
                          <a:effectLst/>
                        </a:rPr>
                        <a:t> May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8500784"/>
                  </a:ext>
                </a:extLst>
              </a:tr>
            </a:tbl>
          </a:graphicData>
        </a:graphic>
      </p:graphicFrame>
    </p:spTree>
    <p:extLst>
      <p:ext uri="{BB962C8B-B14F-4D97-AF65-F5344CB8AC3E}">
        <p14:creationId xmlns:p14="http://schemas.microsoft.com/office/powerpoint/2010/main" val="473645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a:t>
            </a:r>
            <a:r>
              <a:rPr lang="en-GB" dirty="0" smtClean="0"/>
              <a:t>Details</a:t>
            </a:r>
            <a:endParaRPr lang="en-GB" dirty="0"/>
          </a:p>
        </p:txBody>
      </p:sp>
      <p:sp>
        <p:nvSpPr>
          <p:cNvPr id="3" name="Content Placeholder 2"/>
          <p:cNvSpPr>
            <a:spLocks noGrp="1"/>
          </p:cNvSpPr>
          <p:nvPr>
            <p:ph idx="1"/>
          </p:nvPr>
        </p:nvSpPr>
        <p:spPr/>
        <p:txBody>
          <a:bodyPr/>
          <a:lstStyle/>
          <a:p>
            <a:r>
              <a:rPr lang="en-GB" dirty="0" smtClean="0"/>
              <a:t>We will go into details about the assignment shortly.</a:t>
            </a:r>
            <a:endParaRPr lang="en-GB" dirty="0"/>
          </a:p>
        </p:txBody>
      </p:sp>
    </p:spTree>
    <p:extLst>
      <p:ext uri="{BB962C8B-B14F-4D97-AF65-F5344CB8AC3E}">
        <p14:creationId xmlns:p14="http://schemas.microsoft.com/office/powerpoint/2010/main" val="3559293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will the day look?</a:t>
            </a:r>
            <a:endParaRPr lang="en-GB" dirty="0"/>
          </a:p>
        </p:txBody>
      </p:sp>
      <p:sp>
        <p:nvSpPr>
          <p:cNvPr id="3" name="Content Placeholder 2"/>
          <p:cNvSpPr>
            <a:spLocks noGrp="1"/>
          </p:cNvSpPr>
          <p:nvPr>
            <p:ph idx="1"/>
          </p:nvPr>
        </p:nvSpPr>
        <p:spPr/>
        <p:txBody>
          <a:bodyPr/>
          <a:lstStyle/>
          <a:p>
            <a:r>
              <a:rPr lang="en-GB" dirty="0" smtClean="0"/>
              <a:t>Your class will be every </a:t>
            </a:r>
            <a:r>
              <a:rPr lang="en-GB" dirty="0" smtClean="0"/>
              <a:t>Friday</a:t>
            </a:r>
            <a:r>
              <a:rPr lang="en-GB" dirty="0" smtClean="0"/>
              <a:t>, </a:t>
            </a:r>
            <a:r>
              <a:rPr lang="en-GB" dirty="0" smtClean="0"/>
              <a:t>from 9.30-4.30pm. There is an expectation that you will attend for each full day. If you anticipate a period of absence please let us know.</a:t>
            </a:r>
          </a:p>
          <a:p>
            <a:endParaRPr lang="en-GB" dirty="0"/>
          </a:p>
          <a:p>
            <a:r>
              <a:rPr lang="en-GB" dirty="0" smtClean="0"/>
              <a:t>Your day will be split into different activities:</a:t>
            </a:r>
          </a:p>
          <a:p>
            <a:r>
              <a:rPr lang="en-GB" dirty="0" smtClean="0"/>
              <a:t>9.30-11.00 Personal Development Group (Cath Hancox</a:t>
            </a:r>
          </a:p>
          <a:p>
            <a:r>
              <a:rPr lang="en-GB" dirty="0" smtClean="0"/>
              <a:t>11.15-1pm Theory (Catherine S.)</a:t>
            </a:r>
          </a:p>
          <a:p>
            <a:r>
              <a:rPr lang="en-GB" dirty="0" smtClean="0"/>
              <a:t>2-3.45pm Group work and experiential practice (Cath Hancox)</a:t>
            </a:r>
          </a:p>
          <a:p>
            <a:r>
              <a:rPr lang="en-GB" dirty="0" smtClean="0"/>
              <a:t>4-4.30pm Consolidation and closing round (Cath H. and/or Cath S.)</a:t>
            </a:r>
            <a:endParaRPr lang="en-GB" dirty="0"/>
          </a:p>
        </p:txBody>
      </p:sp>
    </p:spTree>
    <p:extLst>
      <p:ext uri="{BB962C8B-B14F-4D97-AF65-F5344CB8AC3E}">
        <p14:creationId xmlns:p14="http://schemas.microsoft.com/office/powerpoint/2010/main" val="13027449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Lists</a:t>
            </a:r>
            <a:endParaRPr lang="en-GB" dirty="0"/>
          </a:p>
        </p:txBody>
      </p:sp>
      <p:sp>
        <p:nvSpPr>
          <p:cNvPr id="3" name="Content Placeholder 2"/>
          <p:cNvSpPr>
            <a:spLocks noGrp="1"/>
          </p:cNvSpPr>
          <p:nvPr>
            <p:ph idx="1"/>
          </p:nvPr>
        </p:nvSpPr>
        <p:spPr/>
        <p:txBody>
          <a:bodyPr/>
          <a:lstStyle/>
          <a:p>
            <a:r>
              <a:rPr lang="en-GB" dirty="0" smtClean="0"/>
              <a:t>There is a significant amount of reading material for this programme, we will identify various journals and texts for you to read, but there is also an expectation that you will seek out appropriate reading material independently.</a:t>
            </a:r>
          </a:p>
          <a:p>
            <a:r>
              <a:rPr lang="en-GB" dirty="0" smtClean="0"/>
              <a:t>Reading lists will be provided on Moodle for you to access, as much as possible electronic options will be provided.</a:t>
            </a:r>
            <a:endParaRPr lang="en-GB" dirty="0"/>
          </a:p>
        </p:txBody>
      </p:sp>
    </p:spTree>
    <p:extLst>
      <p:ext uri="{BB962C8B-B14F-4D97-AF65-F5344CB8AC3E}">
        <p14:creationId xmlns:p14="http://schemas.microsoft.com/office/powerpoint/2010/main" val="15102324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Tutors</a:t>
            </a:r>
            <a:endParaRPr lang="en-GB" dirty="0"/>
          </a:p>
        </p:txBody>
      </p:sp>
      <p:sp>
        <p:nvSpPr>
          <p:cNvPr id="4" name="Content Placeholder 3"/>
          <p:cNvSpPr>
            <a:spLocks noGrp="1"/>
          </p:cNvSpPr>
          <p:nvPr>
            <p:ph sz="half" idx="1"/>
          </p:nvPr>
        </p:nvSpPr>
        <p:spPr/>
        <p:txBody>
          <a:bodyPr>
            <a:normAutofit fontScale="92500" lnSpcReduction="20000"/>
          </a:bodyPr>
          <a:lstStyle/>
          <a:p>
            <a:pPr marL="0" indent="0">
              <a:buNone/>
            </a:pPr>
            <a:r>
              <a:rPr lang="en-GB" u="sng" dirty="0" smtClean="0"/>
              <a:t>Catherine </a:t>
            </a:r>
            <a:r>
              <a:rPr lang="en-GB" u="sng" dirty="0" smtClean="0"/>
              <a:t>Slade</a:t>
            </a:r>
          </a:p>
          <a:p>
            <a:pPr marL="0" indent="0">
              <a:buNone/>
            </a:pPr>
            <a:r>
              <a:rPr lang="en-GB" dirty="0" smtClean="0"/>
              <a:t>Carla</a:t>
            </a:r>
          </a:p>
          <a:p>
            <a:pPr marL="0" indent="0">
              <a:buNone/>
            </a:pPr>
            <a:r>
              <a:rPr lang="en-GB" dirty="0" smtClean="0"/>
              <a:t>Linda</a:t>
            </a:r>
          </a:p>
          <a:p>
            <a:pPr marL="0" indent="0">
              <a:buNone/>
            </a:pPr>
            <a:r>
              <a:rPr lang="en-GB" dirty="0" smtClean="0"/>
              <a:t>Hannah</a:t>
            </a:r>
          </a:p>
          <a:p>
            <a:pPr marL="0" indent="0">
              <a:buNone/>
            </a:pPr>
            <a:r>
              <a:rPr lang="en-GB" dirty="0" smtClean="0"/>
              <a:t>Louise S.</a:t>
            </a:r>
          </a:p>
          <a:p>
            <a:pPr marL="0" indent="0">
              <a:buNone/>
            </a:pPr>
            <a:r>
              <a:rPr lang="en-GB" dirty="0" smtClean="0"/>
              <a:t>Katie</a:t>
            </a:r>
          </a:p>
          <a:p>
            <a:pPr marL="0" indent="0">
              <a:buNone/>
            </a:pPr>
            <a:r>
              <a:rPr lang="en-GB" dirty="0" smtClean="0"/>
              <a:t>Caroline </a:t>
            </a:r>
          </a:p>
          <a:p>
            <a:pPr marL="0" indent="0">
              <a:buNone/>
            </a:pPr>
            <a:r>
              <a:rPr lang="en-GB" dirty="0" smtClean="0"/>
              <a:t>Louise T. </a:t>
            </a:r>
          </a:p>
          <a:p>
            <a:pPr marL="0" indent="0">
              <a:buNone/>
            </a:pPr>
            <a:r>
              <a:rPr lang="en-GB" dirty="0" smtClean="0"/>
              <a:t>Ruth M.</a:t>
            </a:r>
          </a:p>
          <a:p>
            <a:pPr marL="0" indent="0">
              <a:buNone/>
            </a:pPr>
            <a:r>
              <a:rPr lang="en-GB" dirty="0" smtClean="0"/>
              <a:t>Sam</a:t>
            </a:r>
          </a:p>
          <a:p>
            <a:pPr marL="0" indent="0">
              <a:buNone/>
            </a:pPr>
            <a:endParaRPr lang="en-GB" dirty="0" smtClean="0"/>
          </a:p>
        </p:txBody>
      </p:sp>
      <p:sp>
        <p:nvSpPr>
          <p:cNvPr id="5" name="Content Placeholder 4"/>
          <p:cNvSpPr>
            <a:spLocks noGrp="1"/>
          </p:cNvSpPr>
          <p:nvPr>
            <p:ph sz="half" idx="2"/>
          </p:nvPr>
        </p:nvSpPr>
        <p:spPr/>
        <p:txBody>
          <a:bodyPr>
            <a:normAutofit fontScale="92500" lnSpcReduction="20000"/>
          </a:bodyPr>
          <a:lstStyle/>
          <a:p>
            <a:r>
              <a:rPr lang="en-GB" u="sng" dirty="0" smtClean="0"/>
              <a:t>Cath </a:t>
            </a:r>
            <a:r>
              <a:rPr lang="en-GB" u="sng" dirty="0" smtClean="0"/>
              <a:t>Hancox</a:t>
            </a:r>
            <a:endParaRPr lang="en-GB" u="sng" dirty="0"/>
          </a:p>
          <a:p>
            <a:r>
              <a:rPr lang="en-GB" dirty="0" smtClean="0"/>
              <a:t>Lauren</a:t>
            </a:r>
          </a:p>
          <a:p>
            <a:r>
              <a:rPr lang="en-GB" dirty="0" smtClean="0"/>
              <a:t>Abi</a:t>
            </a:r>
            <a:endParaRPr lang="en-GB" dirty="0"/>
          </a:p>
          <a:p>
            <a:r>
              <a:rPr lang="en-GB" dirty="0" smtClean="0"/>
              <a:t>Helen E.</a:t>
            </a:r>
          </a:p>
          <a:p>
            <a:r>
              <a:rPr lang="en-GB" dirty="0" smtClean="0"/>
              <a:t>Philippa</a:t>
            </a:r>
          </a:p>
          <a:p>
            <a:r>
              <a:rPr lang="en-GB" dirty="0" smtClean="0"/>
              <a:t>Shamim</a:t>
            </a:r>
          </a:p>
          <a:p>
            <a:r>
              <a:rPr lang="en-GB" dirty="0" smtClean="0"/>
              <a:t>Ruth K.</a:t>
            </a:r>
          </a:p>
          <a:p>
            <a:r>
              <a:rPr lang="en-GB" dirty="0" smtClean="0"/>
              <a:t>Kleio</a:t>
            </a:r>
          </a:p>
          <a:p>
            <a:r>
              <a:rPr lang="en-GB" dirty="0" smtClean="0"/>
              <a:t>Rebecca</a:t>
            </a:r>
          </a:p>
        </p:txBody>
      </p:sp>
    </p:spTree>
    <p:extLst>
      <p:ext uri="{BB962C8B-B14F-4D97-AF65-F5344CB8AC3E}">
        <p14:creationId xmlns:p14="http://schemas.microsoft.com/office/powerpoint/2010/main" val="3050205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Reps</a:t>
            </a:r>
            <a:endParaRPr lang="en-GB" dirty="0"/>
          </a:p>
        </p:txBody>
      </p:sp>
      <p:sp>
        <p:nvSpPr>
          <p:cNvPr id="3" name="Content Placeholder 2"/>
          <p:cNvSpPr>
            <a:spLocks noGrp="1"/>
          </p:cNvSpPr>
          <p:nvPr>
            <p:ph idx="1"/>
          </p:nvPr>
        </p:nvSpPr>
        <p:spPr/>
        <p:txBody>
          <a:bodyPr/>
          <a:lstStyle/>
          <a:p>
            <a:r>
              <a:rPr lang="en-GB" dirty="0" smtClean="0"/>
              <a:t>We shall be looking for two student reps to support your cohort throughout the year.</a:t>
            </a:r>
          </a:p>
          <a:p>
            <a:r>
              <a:rPr lang="en-GB" dirty="0" smtClean="0"/>
              <a:t>There will be training given for this role.</a:t>
            </a:r>
          </a:p>
          <a:p>
            <a:r>
              <a:rPr lang="en-GB" dirty="0" smtClean="0"/>
              <a:t>Student/Staff meetings will be held during the teaching day wherever possible.</a:t>
            </a:r>
          </a:p>
          <a:p>
            <a:endParaRPr lang="en-GB" dirty="0"/>
          </a:p>
          <a:p>
            <a:r>
              <a:rPr lang="en-GB" dirty="0" smtClean="0"/>
              <a:t>Volunteers?</a:t>
            </a:r>
            <a:endParaRPr lang="en-GB" dirty="0"/>
          </a:p>
        </p:txBody>
      </p:sp>
    </p:spTree>
    <p:extLst>
      <p:ext uri="{BB962C8B-B14F-4D97-AF65-F5344CB8AC3E}">
        <p14:creationId xmlns:p14="http://schemas.microsoft.com/office/powerpoint/2010/main" val="1447359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HWB</a:t>
            </a:r>
            <a:endParaRPr lang="en-GB" dirty="0"/>
          </a:p>
        </p:txBody>
      </p:sp>
      <p:sp>
        <p:nvSpPr>
          <p:cNvPr id="3" name="Content Placeholder 2"/>
          <p:cNvSpPr>
            <a:spLocks noGrp="1"/>
          </p:cNvSpPr>
          <p:nvPr>
            <p:ph idx="1"/>
          </p:nvPr>
        </p:nvSpPr>
        <p:spPr/>
        <p:txBody>
          <a:bodyPr/>
          <a:lstStyle/>
          <a:p>
            <a:pPr marL="0" indent="0">
              <a:buNone/>
            </a:pPr>
            <a:r>
              <a:rPr lang="en-GB" dirty="0" smtClean="0"/>
              <a:t>The student </a:t>
            </a:r>
            <a:r>
              <a:rPr lang="en-GB" dirty="0" err="1" smtClean="0"/>
              <a:t>hwb</a:t>
            </a:r>
            <a:r>
              <a:rPr lang="en-GB" dirty="0"/>
              <a:t> </a:t>
            </a:r>
            <a:r>
              <a:rPr lang="en-GB" dirty="0" smtClean="0"/>
              <a:t>offers support in the following areas:</a:t>
            </a:r>
          </a:p>
          <a:p>
            <a:r>
              <a:rPr lang="en-GB" dirty="0" smtClean="0"/>
              <a:t>Academic support</a:t>
            </a:r>
          </a:p>
          <a:p>
            <a:r>
              <a:rPr lang="en-GB" dirty="0" smtClean="0"/>
              <a:t>Financial support</a:t>
            </a:r>
          </a:p>
          <a:p>
            <a:r>
              <a:rPr lang="en-GB" dirty="0" smtClean="0"/>
              <a:t>Student life</a:t>
            </a:r>
          </a:p>
          <a:p>
            <a:r>
              <a:rPr lang="en-GB" dirty="0" smtClean="0"/>
              <a:t>Health and well-being.</a:t>
            </a:r>
          </a:p>
          <a:p>
            <a:endParaRPr lang="en-GB" dirty="0"/>
          </a:p>
          <a:p>
            <a:r>
              <a:rPr lang="en-GB" dirty="0" smtClean="0"/>
              <a:t>They are based in the foyer of the IQ building and will signpost you to the correct service if required.</a:t>
            </a:r>
            <a:endParaRPr lang="en-GB" dirty="0"/>
          </a:p>
        </p:txBody>
      </p:sp>
    </p:spTree>
    <p:extLst>
      <p:ext uri="{BB962C8B-B14F-4D97-AF65-F5344CB8AC3E}">
        <p14:creationId xmlns:p14="http://schemas.microsoft.com/office/powerpoint/2010/main" val="339484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Any thoughts, questions, comments?</a:t>
            </a:r>
            <a:endParaRPr lang="en-GB" dirty="0"/>
          </a:p>
        </p:txBody>
      </p:sp>
    </p:spTree>
    <p:extLst>
      <p:ext uri="{BB962C8B-B14F-4D97-AF65-F5344CB8AC3E}">
        <p14:creationId xmlns:p14="http://schemas.microsoft.com/office/powerpoint/2010/main" val="3313184594"/>
      </p:ext>
    </p:extLst>
  </p:cSld>
  <p:clrMapOvr>
    <a:masterClrMapping/>
  </p:clrMapOvr>
</p:sld>
</file>

<file path=ppt/theme/theme1.xml><?xml version="1.0" encoding="utf-8"?>
<a:theme xmlns:a="http://schemas.openxmlformats.org/drawingml/2006/main" name="View">
  <a:themeElements>
    <a:clrScheme name="View">
      <a:dk1>
        <a:sysClr val="windowText" lastClr="000000"/>
      </a:dk1>
      <a:lt1>
        <a:sysClr val="window" lastClr="FFFFFF"/>
      </a:lt1>
      <a:dk2>
        <a:srgbClr val="666666"/>
      </a:dk2>
      <a:lt2>
        <a:srgbClr val="D2D2D2"/>
      </a:lt2>
      <a:accent1>
        <a:srgbClr val="FF388C"/>
      </a:accent1>
      <a:accent2>
        <a:srgbClr val="D70D5E"/>
      </a:accent2>
      <a:accent3>
        <a:srgbClr val="98037E"/>
      </a:accent3>
      <a:accent4>
        <a:srgbClr val="68027D"/>
      </a:accent4>
      <a:accent5>
        <a:srgbClr val="095ACA"/>
      </a:accent5>
      <a:accent6>
        <a:srgbClr val="063597"/>
      </a:accent6>
      <a:hlink>
        <a:srgbClr val="17BBFD"/>
      </a:hlink>
      <a:folHlink>
        <a:srgbClr val="FF79C2"/>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23C5FE65-18CC-4A65-9EBC-B05E331504EC}"/>
    </a:ext>
  </a:extLst>
</a:theme>
</file>

<file path=docProps/app.xml><?xml version="1.0" encoding="utf-8"?>
<Properties xmlns="http://schemas.openxmlformats.org/officeDocument/2006/extended-properties" xmlns:vt="http://schemas.openxmlformats.org/officeDocument/2006/docPropsVTypes">
  <Template>View</Template>
  <TotalTime>3290</TotalTime>
  <Words>439</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Schoolbook</vt:lpstr>
      <vt:lpstr>Times New Roman</vt:lpstr>
      <vt:lpstr>Wingdings 2</vt:lpstr>
      <vt:lpstr>View</vt:lpstr>
      <vt:lpstr>MA in Psychotherapeutic Practice: Humanistic</vt:lpstr>
      <vt:lpstr>Course Tutors</vt:lpstr>
      <vt:lpstr>Expectations</vt:lpstr>
      <vt:lpstr>Term Dates</vt:lpstr>
      <vt:lpstr>Assignment Details</vt:lpstr>
      <vt:lpstr>How will the day look?</vt:lpstr>
      <vt:lpstr>Reading Lists</vt:lpstr>
      <vt:lpstr>Personal Tutors</vt:lpstr>
      <vt:lpstr>Student Reps</vt:lpstr>
      <vt:lpstr>The HWB</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in Psychotherapeutic Practice: Humanistic</dc:title>
  <dc:creator>Catherine Slade</dc:creator>
  <cp:lastModifiedBy>Catherine Slade</cp:lastModifiedBy>
  <cp:revision>16</cp:revision>
  <dcterms:created xsi:type="dcterms:W3CDTF">2019-09-17T11:40:03Z</dcterms:created>
  <dcterms:modified xsi:type="dcterms:W3CDTF">2019-09-27T07:24:16Z</dcterms:modified>
</cp:coreProperties>
</file>