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57" r:id="rId3"/>
    <p:sldId id="259" r:id="rId4"/>
    <p:sldId id="261" r:id="rId5"/>
    <p:sldId id="262" r:id="rId6"/>
    <p:sldId id="263" r:id="rId7"/>
    <p:sldId id="264" r:id="rId8"/>
    <p:sldId id="265" r:id="rId9"/>
    <p:sldId id="266" r:id="rId10"/>
    <p:sldId id="267" r:id="rId11"/>
    <p:sldId id="268" r:id="rId12"/>
    <p:sldId id="269" r:id="rId13"/>
    <p:sldId id="270" r:id="rId14"/>
    <p:sldId id="271" r:id="rId15"/>
    <p:sldId id="272" r:id="rId16"/>
    <p:sldId id="260" r:id="rId17"/>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DEA"/>
    <a:srgbClr val="DD87A6"/>
    <a:srgbClr val="BA2D1C"/>
    <a:srgbClr val="EAB05C"/>
    <a:srgbClr val="FFE4BD"/>
    <a:srgbClr val="CB8E3D"/>
    <a:srgbClr val="FFF0D5"/>
    <a:srgbClr val="047D9E"/>
    <a:srgbClr val="06ACDC"/>
    <a:srgbClr val="FFE7B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528" autoAdjust="0"/>
  </p:normalViewPr>
  <p:slideViewPr>
    <p:cSldViewPr>
      <p:cViewPr varScale="1">
        <p:scale>
          <a:sx n="67" d="100"/>
          <a:sy n="67" d="100"/>
        </p:scale>
        <p:origin x="1260" y="23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3/28/2026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This presentation explains why emotional intelligence and cultural intelligence are critical in contemporary leadership. The contemporary organisations are highly diverse and globalised such that the leaders in them have to deal with the difference in values, communication styles and expectations. Any hierarchical leadership model is becoming less effective in working teams. The quote by Edith Heard is an indication of a change in the leadership approach to be more inclusive and horizontal. She gives much attention to empathy, listening, and collaboration with teams. These concepts are tied to the emotional and cultural intelligence theories. In this presentation, both concepts will be defined, vital models will be critically assessed and how they can lead to good leadership analysed. There will be four business cases when these skills come into operation in both multinational and collaborative organisations.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According to Edith Heard, her leadership approach is horizontal, that is, she does not lead her team but works alongside them. This exudes the aspects of participative and collaborative leadership. Her focus on empathy and listening fits well within the theory of emotional intelligence specifically the empathy and the social skills dimension defined by </a:t>
            </a:r>
            <a:r>
              <a:rPr lang="en-IN" sz="1200" kern="1200" dirty="0" err="1">
                <a:solidFill>
                  <a:schemeClr val="tx1"/>
                </a:solidFill>
                <a:latin typeface="+mn-lt"/>
                <a:ea typeface="+mn-ea"/>
                <a:cs typeface="+mn-cs"/>
              </a:rPr>
              <a:t>Goleman</a:t>
            </a:r>
            <a:r>
              <a:rPr lang="en-IN" sz="1200" kern="1200" dirty="0">
                <a:solidFill>
                  <a:schemeClr val="tx1"/>
                </a:solidFill>
                <a:latin typeface="+mn-lt"/>
                <a:ea typeface="+mn-ea"/>
                <a:cs typeface="+mn-cs"/>
              </a:rPr>
              <a:t>. Furthermore, she was raised in a multicultural environment and thus her capacity to manoeuvre within the various views is related to cultural intelligence. In her statement, it is important to mention that inclusion, trust, and shared purpose are essential in high-performance environments. International collaboration is a necessity in interdisciplinary and intercultural research organisations such as EMBL. The philosophy provided by Heard illustrates that emotional awareness and sensitivity to culture adds to the effects of innovation and engagement, as well as organisational success in the long-term.</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Intelligence is the emotional cognition of recognising, understanding and managing emotions in one self and others. The concept was popularised in the 1990s by Daniel </a:t>
            </a:r>
            <a:r>
              <a:rPr lang="en-IN" sz="1200" kern="1200" dirty="0" err="1">
                <a:solidFill>
                  <a:schemeClr val="tx1"/>
                </a:solidFill>
                <a:latin typeface="+mn-lt"/>
                <a:ea typeface="+mn-ea"/>
                <a:cs typeface="+mn-cs"/>
              </a:rPr>
              <a:t>Goleman</a:t>
            </a:r>
            <a:r>
              <a:rPr lang="en-IN" sz="1200" kern="1200" dirty="0">
                <a:solidFill>
                  <a:schemeClr val="tx1"/>
                </a:solidFill>
                <a:latin typeface="+mn-lt"/>
                <a:ea typeface="+mn-ea"/>
                <a:cs typeface="+mn-cs"/>
              </a:rPr>
              <a:t> in the studies of leadership. In contrast to IQ which is a measure of cognitive ability, EI pays attention to interpersonal effectiveness. It affects relationships building, conflict management and communication. Emotionally intelligent leaders are able to control their response to the pressure and react positively to others emotions. This enhances trust and confidence in groups. EI would be especially significant in the collaborative and multicultural conditions, where the misunderstanding can occur very easy. Emotional control helps leaders to develop psychologically safe spaces that support innovation, participation, and open communication.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According to Goleman model, there are five elements of emotional intelligence self-awareness, self-regulation, motivation, empathy, and social skills. Self-awareness entails being aware of the way an individual is emotional and affecting other individuals. Self-regulation can be defined as the ability to control impulse and react in a relaxed way. Motivation deals with internal force than money. Empathy refers to the capability of visualising the emotions and thoughts of other people. Social skills are communication, influence and conflict management. Such competencies aid in good management of teams in leadership situations. Indicatively, leaders who are empathetic find it easier to solve conflicts and encourage workers. Critics however note that the model is overlapping with personality traits and does not have uniform tools of measurement and this creates concern about the conceptual clarity of the model.</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It means that emotional intelligence is closely related to leadership effectiveness, employee engagement, and organisational performance. High EI research indicates that leaders are able to establish stronger cooperative relationships at the workplace and reduce turnover rates. But critics claim that EI has no demarcations and it blends with personality psychology. Measurement instruments are diverse and this influences reliability and validity of measurements. Also, emotional intelligence can have different meanings in diverse cultures, and therefore it cannot be generalised. Whereas EI increases the interpersonal leadership, it does not supersede technical competence or strategic ability. This is why emotional intelligence can only be considered an additional leadership skill and not a complete solution. Its success is based on the setting context, organisational culture and integration of the leadership style.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Cultural intelligence can be described as the capacity of a leader to be able to operate in various cultural settings. CQ was developed by </a:t>
            </a:r>
            <a:r>
              <a:rPr lang="en-IN" sz="1200" kern="1200" dirty="0" err="1">
                <a:solidFill>
                  <a:schemeClr val="tx1"/>
                </a:solidFill>
                <a:latin typeface="+mn-lt"/>
                <a:ea typeface="+mn-ea"/>
                <a:cs typeface="+mn-cs"/>
              </a:rPr>
              <a:t>Earley</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Ang</a:t>
            </a:r>
            <a:r>
              <a:rPr lang="en-IN" sz="1200" kern="1200" dirty="0">
                <a:solidFill>
                  <a:schemeClr val="tx1"/>
                </a:solidFill>
                <a:latin typeface="+mn-lt"/>
                <a:ea typeface="+mn-ea"/>
                <a:cs typeface="+mn-cs"/>
              </a:rPr>
              <a:t>; it is concerned with changing the environment. As opposed to emotional intelligence, which focuses on feelings, CQ focuses on cross-cultural knowledge and behavioural elasticity. It will allow the leaders to decode cultural signals that are unknown and adapt accordingly. In international organisations, the leaders have regular contact with a wide range of employees, customers, and partners. In the absence of cultural intelligence, the lack of understanding may lessen trust and performance. CQ promotes inclusive leadership in non-stereotypical acknowledgement of diversity. Due to the rise in globalisation, cultural intelligence is now one of the leadership competency required to engage multinational level, and gain sustainable competitive advantage.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Four-Factor Model of CQ has Drive, Knowledge, Strategy and Action. CQ Drive is an indicator of interest to intercultural interaction. CQ Knowledge is to be aware of the cultural norms and systems. CQ Strategy means anticipating and mindfulness during and before interaction. CQ Action relates to the proper adaptation of verbal and non-verbal behaviour. This model emphasises the fact that cultural intelligence is cognitive and behavioural. It involves active reflections and learning. CQ leaders have the ability to change communication style, mode of negotiation and decision making. Critics however opine that cultural models will over simplify multi-faceted identities. This can only be effectively applied by not stereotyping down and not building cultural stereotypes and by acknowledging the intra-cultural diversity.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Global leadership effectiveness and success of expatriates have close connexion to cultural intelligence. Studies demonstrate that high CQ enhances cross cultural negotiation and integration in the teams. Nonetheless, it is difficult to measure CQ. Other critics believe that it can possibly promote cultural generalisation unintentionally. As well, cultivating cultural intelligence takes time, exposure and organisational back up. One cannot develop it by theory. Irrespective of such limitations, CQ is still very relevant in multinational organisations. It can be used in conjunction with emotional intelligence to increase inclusiveness and flexibility. Integrated leaders are able to achieve strategic management of diversity as well as building collaboration and trust along cultural lines.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example of Microsoft and its cultural change under the leadership of CEO </a:t>
            </a:r>
            <a:r>
              <a:rPr lang="en-IN" sz="1200" kern="1200" dirty="0" err="1">
                <a:solidFill>
                  <a:schemeClr val="tx1"/>
                </a:solidFill>
                <a:latin typeface="+mn-lt"/>
                <a:ea typeface="+mn-ea"/>
                <a:cs typeface="+mn-cs"/>
              </a:rPr>
              <a:t>Satya</a:t>
            </a:r>
            <a:r>
              <a:rPr lang="en-IN" sz="1200" kern="1200" dirty="0">
                <a:solidFill>
                  <a:schemeClr val="tx1"/>
                </a:solidFill>
                <a:latin typeface="+mn-lt"/>
                <a:ea typeface="+mn-ea"/>
                <a:cs typeface="+mn-cs"/>
              </a:rPr>
              <a:t> </a:t>
            </a:r>
            <a:r>
              <a:rPr lang="en-IN" sz="1200" kern="1200" dirty="0" err="1">
                <a:solidFill>
                  <a:schemeClr val="tx1"/>
                </a:solidFill>
                <a:latin typeface="+mn-lt"/>
                <a:ea typeface="+mn-ea"/>
                <a:cs typeface="+mn-cs"/>
              </a:rPr>
              <a:t>Nadella</a:t>
            </a:r>
            <a:r>
              <a:rPr lang="en-IN" sz="1200" kern="1200" dirty="0">
                <a:solidFill>
                  <a:schemeClr val="tx1"/>
                </a:solidFill>
                <a:latin typeface="+mn-lt"/>
                <a:ea typeface="+mn-ea"/>
                <a:cs typeface="+mn-cs"/>
              </a:rPr>
              <a:t> reflects the way emotional intelligence should be employed. </a:t>
            </a:r>
            <a:r>
              <a:rPr lang="en-IN" sz="1200" kern="1200" dirty="0" err="1">
                <a:solidFill>
                  <a:schemeClr val="tx1"/>
                </a:solidFill>
                <a:latin typeface="+mn-lt"/>
                <a:ea typeface="+mn-ea"/>
                <a:cs typeface="+mn-cs"/>
              </a:rPr>
              <a:t>Nadella</a:t>
            </a:r>
            <a:r>
              <a:rPr lang="en-IN" sz="1200" kern="1200" dirty="0">
                <a:solidFill>
                  <a:schemeClr val="tx1"/>
                </a:solidFill>
                <a:latin typeface="+mn-lt"/>
                <a:ea typeface="+mn-ea"/>
                <a:cs typeface="+mn-cs"/>
              </a:rPr>
              <a:t> has valued understanding and transformed the organisation to lack internal rivalry, but rather to collaboration. He created the culture of a growth mindset that promoted learning and openness. This enhanced the staff morale and innovativeness. Most of the dimensions of empathy and social skills in his leadership style are contained in </a:t>
            </a:r>
            <a:r>
              <a:rPr lang="en-IN" sz="1200" kern="1200" dirty="0" err="1">
                <a:solidFill>
                  <a:schemeClr val="tx1"/>
                </a:solidFill>
                <a:latin typeface="+mn-lt"/>
                <a:ea typeface="+mn-ea"/>
                <a:cs typeface="+mn-cs"/>
              </a:rPr>
              <a:t>Goleman</a:t>
            </a:r>
            <a:r>
              <a:rPr lang="en-IN" sz="1200" kern="1200" dirty="0">
                <a:solidFill>
                  <a:schemeClr val="tx1"/>
                </a:solidFill>
                <a:latin typeface="+mn-lt"/>
                <a:ea typeface="+mn-ea"/>
                <a:cs typeface="+mn-cs"/>
              </a:rPr>
              <a:t>. More so, Microsoft is an international company; hence, cultural intelligence to deal with different markets and diverse teams is mandatory. </a:t>
            </a:r>
            <a:r>
              <a:rPr lang="en-IN" sz="1200" kern="1200" dirty="0" err="1">
                <a:solidFill>
                  <a:schemeClr val="tx1"/>
                </a:solidFill>
                <a:latin typeface="+mn-lt"/>
                <a:ea typeface="+mn-ea"/>
                <a:cs typeface="+mn-cs"/>
              </a:rPr>
              <a:t>Nadella</a:t>
            </a:r>
            <a:r>
              <a:rPr lang="en-IN" sz="1200" kern="1200" dirty="0">
                <a:solidFill>
                  <a:schemeClr val="tx1"/>
                </a:solidFill>
                <a:latin typeface="+mn-lt"/>
                <a:ea typeface="+mn-ea"/>
                <a:cs typeface="+mn-cs"/>
              </a:rPr>
              <a:t> enhanced organisational resilience and financial performance by integrating awareness and cultural adaptability into emotional awareness. The turnaround by Microsoft depicts how leadership cultural transformation can be introduced through emotional intelligence and impact to overall competitiveness within the ever-changing global industries.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Psychological safety was the key factor in the effectiveness of teams as identified by Project Aristotle of Google. Emotionally intelligent leadership is very essential in providing psychological safety. Managers have to promote openness, respect and constructive criticism. The cultural intelligence is also needed by Google with the diverse workforce in order to communicate inclusively. Leaders should be able to identify cultural differences among communication style and risk-taking. Google provides trust and inclusion to promote creativity and innovation. This illustration shows that emotional intelligence helps in cohesion of team, whereas cultural intelligence can be applied to assure cross-country cooperation. These abilities collectively enhance performance of organisations in knowledge based sectors where team work leads to competitive edge.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Unilever has over 190 countries of operations and effective leadership needs to be culturally intelligent in all aspects. The company spends on diversity and inclusion programmes and cross-cultural training programmes. Leaders need to customise marketing policies and management practises to the local environment. This flexibility is made possible through cultural intelligence. Moreover, emotional intelligence facilitates stakeholder involvement and ethical leadership especially in sustainability programmes. The global leadership development programmes at Unilever deal with collaboration and empathy. This is an integrated strategy that boosts brand recognition and sensitivity in the market. The long term success of the company on the global front has shown that the integration of emotional and cultural intelligence helps in attaining strategic alignment, innovation, and the sustainability of the organisation in the long run.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a:t>
            </a:r>
            <a:r>
              <a:rPr lang="en-IN" sz="1200" kern="1200" dirty="0" err="1">
                <a:solidFill>
                  <a:schemeClr val="tx1"/>
                </a:solidFill>
                <a:latin typeface="+mn-lt"/>
                <a:ea typeface="+mn-ea"/>
                <a:cs typeface="+mn-cs"/>
              </a:rPr>
              <a:t>Airbnb</a:t>
            </a:r>
            <a:r>
              <a:rPr lang="en-IN" sz="1200" kern="1200" dirty="0">
                <a:solidFill>
                  <a:schemeClr val="tx1"/>
                </a:solidFill>
                <a:latin typeface="+mn-lt"/>
                <a:ea typeface="+mn-ea"/>
                <a:cs typeface="+mn-cs"/>
              </a:rPr>
              <a:t> business model relies on the exchange of cross-cultural interactions between hosts and guests across the world. To ensure the trust of various markets, leadership needs to be culturally sensitive. Emotional intelligence plays a pivotal role in open communication and reassuring the customers during a crisis, like in the context of travel disturbances. The corporation encourages the spirit of the belonging both internally and externally. Managers need to align their policies to the culture of the locality but continue to observe the universal standards. This is indicative of a great deal of cultural intelligence. </a:t>
            </a:r>
            <a:r>
              <a:rPr lang="en-IN" sz="1200" kern="1200" dirty="0" err="1">
                <a:solidFill>
                  <a:schemeClr val="tx1"/>
                </a:solidFill>
                <a:latin typeface="+mn-lt"/>
                <a:ea typeface="+mn-ea"/>
                <a:cs typeface="+mn-cs"/>
              </a:rPr>
              <a:t>Airbnb</a:t>
            </a:r>
            <a:r>
              <a:rPr lang="en-IN" sz="1200" kern="1200" dirty="0">
                <a:solidFill>
                  <a:schemeClr val="tx1"/>
                </a:solidFill>
                <a:latin typeface="+mn-lt"/>
                <a:ea typeface="+mn-ea"/>
                <a:cs typeface="+mn-cs"/>
              </a:rPr>
              <a:t> shows that empathy and flexibility directly affect brand loyalty, customer loyalty, and organisational resilience even within an online-based system of the world.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To sum up, emotional intelligence and cultural intelligence are the complements of each other as far as leadership skills are concerned. Emotional intelligence creates a stronger relationship, conflict management, and team employee interaction. Cultural intelligence increases flexibility and cross cultural performance. The leadership philosophy of Edith Heard demonstrates both leadership competencies, which are empathy and multicultural awareness. More importantly, the two capabilities by themselves will not guarantee success because they have to correlate with both strategic vision and organisational culture. Leaders who are emotionally and culturally intelligent promote innovation, trust and inclusion by incorporating these attributes into their environments in situations of globalisation. These skills have ceased being optional to becoming critical in efficient leadership in multicultural, collaborative and unstable organisational environments.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pPr/>
              <a:t>16</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46140" y="2877160"/>
            <a:ext cx="7940660" cy="1679755"/>
          </a:xfrm>
          <a:noFill/>
          <a:effectLst>
            <a:outerShdw blurRad="50800" dist="38100" dir="2700000" algn="tl" rotWithShape="0">
              <a:prstClr val="black">
                <a:alpha val="40000"/>
              </a:prstClr>
            </a:outerShdw>
          </a:effectLst>
        </p:spPr>
        <p:txBody>
          <a:bodyPr>
            <a:normAutofit/>
          </a:bodyPr>
          <a:lstStyle>
            <a:lvl1pPr algn="r">
              <a:defRPr sz="3600">
                <a:solidFill>
                  <a:srgbClr val="002060"/>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631209" y="718734"/>
            <a:ext cx="7940659" cy="610820"/>
          </a:xfrm>
        </p:spPr>
        <p:txBody>
          <a:bodyPr>
            <a:normAutofit/>
          </a:bodyPr>
          <a:lstStyle>
            <a:lvl1pPr marL="0" indent="0" algn="l">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3/28/2026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02393"/>
            <a:ext cx="8286617" cy="1095012"/>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0" y="1502815"/>
            <a:ext cx="8286617" cy="3222586"/>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39540" y="281175"/>
            <a:ext cx="5931358" cy="1012017"/>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739540" y="1293192"/>
            <a:ext cx="5931358" cy="3410190"/>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3/28/2026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3/28/2026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6880" y="215608"/>
            <a:ext cx="8075311" cy="871876"/>
          </a:xfrm>
        </p:spPr>
        <p:txBody>
          <a:bodyPr>
            <a:normAutofit/>
          </a:bodyPr>
          <a:lstStyle>
            <a:lvl1pPr algn="l">
              <a:defRPr sz="3600" u="none"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1809" y="1502816"/>
            <a:ext cx="4040188" cy="568644"/>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80" y="2071459"/>
            <a:ext cx="4035120" cy="2427818"/>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502815"/>
            <a:ext cx="4041775" cy="568643"/>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1" y="2071458"/>
            <a:ext cx="4041775" cy="242781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3/28/2026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3/28/2026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3/28/2026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3/28/2026</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627534"/>
            <a:ext cx="6357982" cy="1679755"/>
          </a:xfrm>
        </p:spPr>
        <p:txBody>
          <a:bodyPr>
            <a:normAutofit/>
          </a:bodyPr>
          <a:lstStyle/>
          <a:p>
            <a:pPr algn="l"/>
            <a:r>
              <a:rPr lang="en-GB" b="1" dirty="0">
                <a:solidFill>
                  <a:schemeClr val="bg1"/>
                </a:solidFill>
              </a:rPr>
              <a:t>Emotional and Cultural Intelligence in Leadership</a:t>
            </a:r>
            <a:endParaRPr lang="en-US" b="1" dirty="0">
              <a:solidFill>
                <a:schemeClr val="bg1"/>
              </a:solidFill>
            </a:endParaRPr>
          </a:p>
        </p:txBody>
      </p:sp>
      <p:sp>
        <p:nvSpPr>
          <p:cNvPr id="3" name="Title 1">
            <a:extLst>
              <a:ext uri="{FF2B5EF4-FFF2-40B4-BE49-F238E27FC236}">
                <a16:creationId xmlns:a16="http://schemas.microsoft.com/office/drawing/2014/main" id="{F525443F-A33D-B75D-B1C7-9E2101D1A0EF}"/>
              </a:ext>
            </a:extLst>
          </p:cNvPr>
          <p:cNvSpPr txBox="1">
            <a:spLocks/>
          </p:cNvSpPr>
          <p:nvPr/>
        </p:nvSpPr>
        <p:spPr>
          <a:xfrm>
            <a:off x="194400" y="3003798"/>
            <a:ext cx="6357982" cy="1679755"/>
          </a:xfrm>
          <a:prstGeom prst="rect">
            <a:avLst/>
          </a:prstGeom>
          <a:noFill/>
          <a:effectLst>
            <a:outerShdw blurRad="50800" dist="38100" dir="2700000" algn="tl" rotWithShape="0">
              <a:prstClr val="black">
                <a:alpha val="40000"/>
              </a:prstClr>
            </a:outerShdw>
          </a:effectLst>
        </p:spPr>
        <p:txBody>
          <a:bodyPr vert="horz" lIns="91440" tIns="45720" rIns="91440" bIns="45720" rtlCol="0" anchor="ctr">
            <a:normAutofit/>
          </a:bodyPr>
          <a:lstStyle>
            <a:lvl1pPr algn="r" defTabSz="914400" rtl="0" eaLnBrk="1" latinLnBrk="0" hangingPunct="1">
              <a:spcBef>
                <a:spcPct val="0"/>
              </a:spcBef>
              <a:buNone/>
              <a:defRPr sz="3600" kern="1200">
                <a:solidFill>
                  <a:srgbClr val="002060"/>
                </a:solidFill>
                <a:latin typeface="+mj-lt"/>
                <a:ea typeface="+mj-ea"/>
                <a:cs typeface="+mj-cs"/>
              </a:defRPr>
            </a:lvl1pPr>
          </a:lstStyle>
          <a:p>
            <a:pPr algn="l"/>
            <a:r>
              <a:rPr lang="en-GB" b="1" dirty="0">
                <a:solidFill>
                  <a:schemeClr val="bg1"/>
                </a:solidFill>
              </a:rPr>
              <a:t>Name: Silviu Pirvu</a:t>
            </a:r>
          </a:p>
          <a:p>
            <a:pPr algn="l"/>
            <a:r>
              <a:rPr lang="en-GB" b="1">
                <a:solidFill>
                  <a:schemeClr val="bg1"/>
                </a:solidFill>
              </a:rPr>
              <a:t>ID:2315010</a:t>
            </a:r>
            <a:endParaRPr lang="en-US" b="1" dirty="0">
              <a:solidFill>
                <a:schemeClr val="bg1"/>
              </a:solidFill>
            </a:endParaRPr>
          </a:p>
        </p:txBody>
      </p:sp>
      <p:pic>
        <p:nvPicPr>
          <p:cNvPr id="5" name="Picture 4">
            <a:extLst>
              <a:ext uri="{FF2B5EF4-FFF2-40B4-BE49-F238E27FC236}">
                <a16:creationId xmlns:a16="http://schemas.microsoft.com/office/drawing/2014/main" id="{9FD6E2C7-06A5-EE7A-0532-B57B3F8FB93A}"/>
              </a:ext>
            </a:extLst>
          </p:cNvPr>
          <p:cNvPicPr>
            <a:picLocks noChangeAspect="1"/>
          </p:cNvPicPr>
          <p:nvPr/>
        </p:nvPicPr>
        <p:blipFill>
          <a:blip r:embed="rId2"/>
          <a:stretch>
            <a:fillRect/>
          </a:stretch>
        </p:blipFill>
        <p:spPr>
          <a:xfrm>
            <a:off x="7257787" y="0"/>
            <a:ext cx="1886213" cy="704948"/>
          </a:xfrm>
          <a:prstGeom prst="rect">
            <a:avLst/>
          </a:prstGeom>
        </p:spPr>
      </p:pic>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Introduction – Leadership in Multicultural Contexts</a:t>
            </a:r>
            <a:endParaRPr lang="en-US" dirty="0"/>
          </a:p>
        </p:txBody>
      </p:sp>
      <p:sp>
        <p:nvSpPr>
          <p:cNvPr id="3" name="Content Placeholder 2"/>
          <p:cNvSpPr>
            <a:spLocks noGrp="1"/>
          </p:cNvSpPr>
          <p:nvPr>
            <p:ph idx="1"/>
          </p:nvPr>
        </p:nvSpPr>
        <p:spPr/>
        <p:txBody>
          <a:bodyPr>
            <a:normAutofit fontScale="85000" lnSpcReduction="20000"/>
          </a:bodyPr>
          <a:lstStyle/>
          <a:p>
            <a:pPr lvl="0"/>
            <a:r>
              <a:rPr lang="en-IN" dirty="0"/>
              <a:t>Leadership requires more than authority.</a:t>
            </a:r>
            <a:endParaRPr lang="en-US" dirty="0"/>
          </a:p>
          <a:p>
            <a:pPr lvl="0"/>
            <a:r>
              <a:rPr lang="en-IN" dirty="0"/>
              <a:t>Modern organisations are diverse and global.</a:t>
            </a:r>
            <a:endParaRPr lang="en-US" dirty="0"/>
          </a:p>
          <a:p>
            <a:pPr lvl="0"/>
            <a:r>
              <a:rPr lang="en-IN" dirty="0"/>
              <a:t>Emotional and cultural intelligence are critical skills.</a:t>
            </a:r>
            <a:endParaRPr lang="en-US" dirty="0"/>
          </a:p>
          <a:p>
            <a:pPr lvl="0"/>
            <a:r>
              <a:rPr lang="en-IN" dirty="0"/>
              <a:t>Edith Heard promotes horizontal leadership (</a:t>
            </a:r>
            <a:r>
              <a:rPr lang="en-US" dirty="0"/>
              <a:t>Harrison, 2025)</a:t>
            </a:r>
            <a:r>
              <a:rPr lang="en-IN" dirty="0"/>
              <a:t>.</a:t>
            </a:r>
            <a:endParaRPr lang="en-US" dirty="0"/>
          </a:p>
          <a:p>
            <a:pPr lvl="0"/>
            <a:r>
              <a:rPr lang="en-IN" dirty="0"/>
              <a:t>She values empathy and listening.</a:t>
            </a:r>
            <a:endParaRPr lang="en-US" dirty="0"/>
          </a:p>
          <a:p>
            <a:pPr lvl="0"/>
            <a:r>
              <a:rPr lang="en-IN" dirty="0"/>
              <a:t>This presentation analyses both concepts.</a:t>
            </a:r>
            <a:endParaRPr lang="en-US" dirty="0"/>
          </a:p>
          <a:p>
            <a:pPr lvl="0"/>
            <a:r>
              <a:rPr lang="en-IN" dirty="0"/>
              <a:t>It evaluates key theories.</a:t>
            </a:r>
            <a:endParaRPr lang="en-US" dirty="0"/>
          </a:p>
          <a:p>
            <a:pPr lvl="0"/>
            <a:r>
              <a:rPr lang="en-IN" dirty="0"/>
              <a:t>It applies business examples.</a:t>
            </a:r>
            <a:endParaRPr lang="en-US" dirty="0"/>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IN" b="1" dirty="0"/>
              <a:t>Edith </a:t>
            </a:r>
            <a:r>
              <a:rPr lang="en-IN" b="1" dirty="0" err="1"/>
              <a:t>Heard’s</a:t>
            </a:r>
            <a:r>
              <a:rPr lang="en-IN" b="1" dirty="0"/>
              <a:t> Leadership Philosophy</a:t>
            </a:r>
            <a:endParaRPr lang="en-US" dirty="0"/>
          </a:p>
        </p:txBody>
      </p:sp>
      <p:sp>
        <p:nvSpPr>
          <p:cNvPr id="5" name="Content Placeholder 4"/>
          <p:cNvSpPr>
            <a:spLocks noGrp="1"/>
          </p:cNvSpPr>
          <p:nvPr>
            <p:ph idx="1"/>
          </p:nvPr>
        </p:nvSpPr>
        <p:spPr>
          <a:xfrm>
            <a:off x="3286116" y="1293192"/>
            <a:ext cx="5384782" cy="3410190"/>
          </a:xfrm>
        </p:spPr>
        <p:txBody>
          <a:bodyPr>
            <a:normAutofit fontScale="77500" lnSpcReduction="20000"/>
          </a:bodyPr>
          <a:lstStyle/>
          <a:p>
            <a:pPr lvl="0"/>
            <a:r>
              <a:rPr lang="en-IN" dirty="0"/>
              <a:t>Works “with” people, not above them.</a:t>
            </a:r>
            <a:endParaRPr lang="en-US" dirty="0"/>
          </a:p>
          <a:p>
            <a:pPr lvl="0"/>
            <a:r>
              <a:rPr lang="en-IN" dirty="0"/>
              <a:t>Prefers horizontal structures.</a:t>
            </a:r>
            <a:endParaRPr lang="en-US" dirty="0"/>
          </a:p>
          <a:p>
            <a:pPr lvl="0"/>
            <a:r>
              <a:rPr lang="en-IN" dirty="0"/>
              <a:t>Encourages collaboration.</a:t>
            </a:r>
            <a:endParaRPr lang="en-US" dirty="0"/>
          </a:p>
          <a:p>
            <a:pPr lvl="0"/>
            <a:r>
              <a:rPr lang="en-IN" dirty="0"/>
              <a:t>Values empathy in decision-making.</a:t>
            </a:r>
            <a:endParaRPr lang="en-US" dirty="0"/>
          </a:p>
          <a:p>
            <a:pPr lvl="0"/>
            <a:r>
              <a:rPr lang="en-IN" dirty="0"/>
              <a:t>Listens actively to teams.</a:t>
            </a:r>
            <a:endParaRPr lang="en-US" dirty="0"/>
          </a:p>
          <a:p>
            <a:pPr lvl="0"/>
            <a:r>
              <a:rPr lang="en-IN" dirty="0"/>
              <a:t>Influenced by multicultural upbringing.</a:t>
            </a:r>
            <a:endParaRPr lang="en-US" dirty="0"/>
          </a:p>
          <a:p>
            <a:pPr lvl="0"/>
            <a:r>
              <a:rPr lang="en-IN" dirty="0"/>
              <a:t>Believes inclusion improves performance (</a:t>
            </a:r>
            <a:r>
              <a:rPr lang="en-GB" dirty="0" err="1"/>
              <a:t>Els</a:t>
            </a:r>
            <a:r>
              <a:rPr lang="en-GB" dirty="0"/>
              <a:t> and Jacobs, 2023</a:t>
            </a:r>
            <a:r>
              <a:rPr lang="en-IN" dirty="0"/>
              <a:t>).</a:t>
            </a:r>
            <a:endParaRPr lang="en-US" dirty="0"/>
          </a:p>
          <a:p>
            <a:pPr lvl="0"/>
            <a:r>
              <a:rPr lang="en-IN" dirty="0"/>
              <a:t>Reflects emotionally intelligent leadership.</a:t>
            </a:r>
            <a:endParaRPr lang="en-US" dirty="0"/>
          </a:p>
        </p:txBody>
      </p:sp>
      <p:pic>
        <p:nvPicPr>
          <p:cNvPr id="6146" name="Picture 2"/>
          <p:cNvPicPr>
            <a:picLocks noChangeAspect="1" noChangeArrowheads="1"/>
          </p:cNvPicPr>
          <p:nvPr/>
        </p:nvPicPr>
        <p:blipFill>
          <a:blip r:embed="rId3"/>
          <a:srcRect/>
          <a:stretch>
            <a:fillRect/>
          </a:stretch>
        </p:blipFill>
        <p:spPr bwMode="auto">
          <a:xfrm>
            <a:off x="214282" y="1857370"/>
            <a:ext cx="2781300" cy="1943100"/>
          </a:xfrm>
          <a:prstGeom prst="rect">
            <a:avLst/>
          </a:prstGeom>
          <a:noFill/>
          <a:ln w="9525">
            <a:noFill/>
            <a:miter lim="800000"/>
            <a:headEnd/>
            <a:tailEnd/>
          </a:ln>
          <a:effectLst/>
        </p:spPr>
      </p:pic>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IN" b="1" dirty="0"/>
              <a:t>Emotional Intelligence (EI) Definition</a:t>
            </a:r>
            <a:endParaRPr lang="en-US" dirty="0"/>
          </a:p>
        </p:txBody>
      </p:sp>
      <p:sp>
        <p:nvSpPr>
          <p:cNvPr id="5" name="Content Placeholder 4"/>
          <p:cNvSpPr>
            <a:spLocks noGrp="1"/>
          </p:cNvSpPr>
          <p:nvPr>
            <p:ph idx="1"/>
          </p:nvPr>
        </p:nvSpPr>
        <p:spPr>
          <a:xfrm>
            <a:off x="4214810" y="1293192"/>
            <a:ext cx="4456088" cy="3410190"/>
          </a:xfrm>
        </p:spPr>
        <p:txBody>
          <a:bodyPr>
            <a:normAutofit fontScale="77500" lnSpcReduction="20000"/>
          </a:bodyPr>
          <a:lstStyle/>
          <a:p>
            <a:pPr lvl="0"/>
            <a:r>
              <a:rPr lang="en-IN" dirty="0"/>
              <a:t>Concept popularised by Daniel </a:t>
            </a:r>
            <a:r>
              <a:rPr lang="en-IN" dirty="0" err="1"/>
              <a:t>Goleman</a:t>
            </a:r>
            <a:r>
              <a:rPr lang="en-IN" dirty="0"/>
              <a:t>.</a:t>
            </a:r>
            <a:endParaRPr lang="en-US" dirty="0"/>
          </a:p>
          <a:p>
            <a:pPr lvl="0"/>
            <a:r>
              <a:rPr lang="en-IN" dirty="0"/>
              <a:t>Ability to recognise emotions.</a:t>
            </a:r>
            <a:endParaRPr lang="en-US" dirty="0"/>
          </a:p>
          <a:p>
            <a:pPr lvl="0"/>
            <a:r>
              <a:rPr lang="en-IN" dirty="0"/>
              <a:t>Understand own feelings.</a:t>
            </a:r>
            <a:endParaRPr lang="en-US" dirty="0"/>
          </a:p>
          <a:p>
            <a:pPr lvl="0"/>
            <a:r>
              <a:rPr lang="en-IN" dirty="0"/>
              <a:t>Manage emotional responses.</a:t>
            </a:r>
            <a:endParaRPr lang="en-US" dirty="0"/>
          </a:p>
          <a:p>
            <a:pPr lvl="0"/>
            <a:r>
              <a:rPr lang="en-IN" dirty="0"/>
              <a:t>Recognise others’ emotions.</a:t>
            </a:r>
            <a:endParaRPr lang="en-US" dirty="0"/>
          </a:p>
          <a:p>
            <a:pPr lvl="0"/>
            <a:r>
              <a:rPr lang="en-IN" dirty="0"/>
              <a:t>Use emotions constructively.</a:t>
            </a:r>
            <a:endParaRPr lang="en-US" dirty="0"/>
          </a:p>
          <a:p>
            <a:pPr lvl="0"/>
            <a:r>
              <a:rPr lang="en-IN" dirty="0"/>
              <a:t>Supports relationship building.</a:t>
            </a:r>
            <a:endParaRPr lang="en-US" dirty="0"/>
          </a:p>
          <a:p>
            <a:pPr lvl="0"/>
            <a:r>
              <a:rPr lang="en-IN" dirty="0"/>
              <a:t>Linked to leadership effectiveness.</a:t>
            </a:r>
            <a:endParaRPr lang="en-US" dirty="0"/>
          </a:p>
        </p:txBody>
      </p:sp>
      <p:pic>
        <p:nvPicPr>
          <p:cNvPr id="5122" name="Picture 2"/>
          <p:cNvPicPr>
            <a:picLocks noChangeAspect="1" noChangeArrowheads="1"/>
          </p:cNvPicPr>
          <p:nvPr/>
        </p:nvPicPr>
        <p:blipFill>
          <a:blip r:embed="rId3"/>
          <a:srcRect/>
          <a:stretch>
            <a:fillRect/>
          </a:stretch>
        </p:blipFill>
        <p:spPr bwMode="auto">
          <a:xfrm>
            <a:off x="571472" y="1785932"/>
            <a:ext cx="3086100" cy="2124075"/>
          </a:xfrm>
          <a:prstGeom prst="rect">
            <a:avLst/>
          </a:prstGeom>
          <a:noFill/>
          <a:ln w="9525">
            <a:noFill/>
            <a:miter lim="800000"/>
            <a:headEnd/>
            <a:tailEnd/>
          </a:ln>
          <a:effectLst/>
        </p:spPr>
      </p:pic>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IN" b="1" dirty="0" err="1"/>
              <a:t>Goleman’s</a:t>
            </a:r>
            <a:r>
              <a:rPr lang="en-IN" b="1" dirty="0"/>
              <a:t> Emotional Intelligence Model</a:t>
            </a:r>
            <a:endParaRPr lang="en-US" dirty="0"/>
          </a:p>
        </p:txBody>
      </p:sp>
      <p:sp>
        <p:nvSpPr>
          <p:cNvPr id="5" name="Content Placeholder 4"/>
          <p:cNvSpPr>
            <a:spLocks noGrp="1"/>
          </p:cNvSpPr>
          <p:nvPr>
            <p:ph idx="1"/>
          </p:nvPr>
        </p:nvSpPr>
        <p:spPr>
          <a:xfrm>
            <a:off x="3643306" y="1293192"/>
            <a:ext cx="5027592" cy="3410190"/>
          </a:xfrm>
        </p:spPr>
        <p:txBody>
          <a:bodyPr>
            <a:normAutofit fontScale="85000" lnSpcReduction="20000"/>
          </a:bodyPr>
          <a:lstStyle/>
          <a:p>
            <a:pPr lvl="0"/>
            <a:r>
              <a:rPr lang="en-IN" dirty="0"/>
              <a:t>Five core components.</a:t>
            </a:r>
            <a:endParaRPr lang="en-US" dirty="0"/>
          </a:p>
          <a:p>
            <a:pPr lvl="0"/>
            <a:r>
              <a:rPr lang="en-IN" dirty="0"/>
              <a:t>Self-awareness.</a:t>
            </a:r>
            <a:endParaRPr lang="en-US" dirty="0"/>
          </a:p>
          <a:p>
            <a:pPr lvl="0"/>
            <a:r>
              <a:rPr lang="en-IN" dirty="0"/>
              <a:t>Self-regulation.</a:t>
            </a:r>
            <a:endParaRPr lang="en-US" dirty="0"/>
          </a:p>
          <a:p>
            <a:pPr lvl="0"/>
            <a:r>
              <a:rPr lang="en-IN" dirty="0"/>
              <a:t>Motivation.</a:t>
            </a:r>
            <a:endParaRPr lang="en-US" dirty="0"/>
          </a:p>
          <a:p>
            <a:pPr lvl="0"/>
            <a:r>
              <a:rPr lang="en-IN" dirty="0"/>
              <a:t>Empathy.</a:t>
            </a:r>
            <a:endParaRPr lang="en-US" dirty="0"/>
          </a:p>
          <a:p>
            <a:pPr lvl="0"/>
            <a:r>
              <a:rPr lang="en-IN" dirty="0"/>
              <a:t>Social skills.</a:t>
            </a:r>
            <a:endParaRPr lang="en-US" dirty="0"/>
          </a:p>
          <a:p>
            <a:pPr lvl="0"/>
            <a:r>
              <a:rPr lang="en-IN" dirty="0"/>
              <a:t>Leaders with EI manage conflict better (</a:t>
            </a:r>
            <a:r>
              <a:rPr lang="en-GB" dirty="0" err="1"/>
              <a:t>Bratianu</a:t>
            </a:r>
            <a:r>
              <a:rPr lang="en-GB" dirty="0"/>
              <a:t> and </a:t>
            </a:r>
            <a:r>
              <a:rPr lang="en-GB" dirty="0" err="1"/>
              <a:t>Paiuc</a:t>
            </a:r>
            <a:r>
              <a:rPr lang="en-GB" dirty="0"/>
              <a:t>, 2025</a:t>
            </a:r>
            <a:r>
              <a:rPr lang="en-IN" dirty="0"/>
              <a:t>).</a:t>
            </a:r>
            <a:endParaRPr lang="en-US" dirty="0"/>
          </a:p>
          <a:p>
            <a:pPr lvl="0"/>
            <a:r>
              <a:rPr lang="en-IN" dirty="0"/>
              <a:t>EI improves communication quality.</a:t>
            </a:r>
            <a:endParaRPr lang="en-US" dirty="0"/>
          </a:p>
        </p:txBody>
      </p:sp>
      <p:pic>
        <p:nvPicPr>
          <p:cNvPr id="4098" name="Picture 2"/>
          <p:cNvPicPr>
            <a:picLocks noChangeAspect="1" noChangeArrowheads="1"/>
          </p:cNvPicPr>
          <p:nvPr/>
        </p:nvPicPr>
        <p:blipFill>
          <a:blip r:embed="rId3"/>
          <a:srcRect/>
          <a:stretch>
            <a:fillRect/>
          </a:stretch>
        </p:blipFill>
        <p:spPr bwMode="auto">
          <a:xfrm>
            <a:off x="428596" y="1928808"/>
            <a:ext cx="3114675" cy="1866900"/>
          </a:xfrm>
          <a:prstGeom prst="rect">
            <a:avLst/>
          </a:prstGeom>
          <a:noFill/>
          <a:ln w="9525">
            <a:noFill/>
            <a:miter lim="800000"/>
            <a:headEnd/>
            <a:tailEnd/>
          </a:ln>
          <a:effectLst/>
        </p:spPr>
      </p:pic>
    </p:spTree>
    <p:extLst>
      <p:ext uri="{BB962C8B-B14F-4D97-AF65-F5344CB8AC3E}">
        <p14:creationId xmlns:p14="http://schemas.microsoft.com/office/powerpoint/2010/main" val="1101633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IN" b="1" dirty="0"/>
              <a:t>Critical Evaluation of EI</a:t>
            </a:r>
            <a:endParaRPr lang="en-US" dirty="0"/>
          </a:p>
        </p:txBody>
      </p:sp>
      <p:sp>
        <p:nvSpPr>
          <p:cNvPr id="5" name="Content Placeholder 4"/>
          <p:cNvSpPr>
            <a:spLocks noGrp="1"/>
          </p:cNvSpPr>
          <p:nvPr>
            <p:ph idx="1"/>
          </p:nvPr>
        </p:nvSpPr>
        <p:spPr/>
        <p:txBody>
          <a:bodyPr>
            <a:normAutofit fontScale="92500"/>
          </a:bodyPr>
          <a:lstStyle/>
          <a:p>
            <a:pPr lvl="0"/>
            <a:r>
              <a:rPr lang="en-IN" dirty="0"/>
              <a:t>Strong predictor of leadership success.</a:t>
            </a:r>
            <a:endParaRPr lang="en-US" dirty="0"/>
          </a:p>
          <a:p>
            <a:pPr lvl="0"/>
            <a:r>
              <a:rPr lang="en-IN" dirty="0"/>
              <a:t>Improves teamwork and trust.</a:t>
            </a:r>
            <a:endParaRPr lang="en-US" dirty="0"/>
          </a:p>
          <a:p>
            <a:pPr lvl="0"/>
            <a:r>
              <a:rPr lang="en-IN" dirty="0"/>
              <a:t>Enhances employee engagement.</a:t>
            </a:r>
            <a:endParaRPr lang="en-US" dirty="0"/>
          </a:p>
          <a:p>
            <a:pPr lvl="0"/>
            <a:r>
              <a:rPr lang="en-IN" dirty="0"/>
              <a:t>Difficult to measure objectively.</a:t>
            </a:r>
            <a:endParaRPr lang="en-US" dirty="0"/>
          </a:p>
          <a:p>
            <a:pPr lvl="0"/>
            <a:r>
              <a:rPr lang="en-IN" dirty="0"/>
              <a:t>Overlaps with personality traits.</a:t>
            </a:r>
            <a:endParaRPr lang="en-US" dirty="0"/>
          </a:p>
          <a:p>
            <a:pPr lvl="0"/>
            <a:r>
              <a:rPr lang="en-IN" dirty="0"/>
              <a:t>Cultural bias in assessment tools.</a:t>
            </a:r>
            <a:endParaRPr lang="en-US" dirty="0"/>
          </a:p>
          <a:p>
            <a:pPr lvl="0"/>
            <a:r>
              <a:rPr lang="en-IN" dirty="0"/>
              <a:t>Requires development over time.</a:t>
            </a:r>
            <a:endParaRPr lang="en-US" dirty="0"/>
          </a:p>
        </p:txBody>
      </p:sp>
    </p:spTree>
    <p:extLst>
      <p:ext uri="{BB962C8B-B14F-4D97-AF65-F5344CB8AC3E}">
        <p14:creationId xmlns:p14="http://schemas.microsoft.com/office/powerpoint/2010/main" val="1101633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IN" b="1" dirty="0"/>
              <a:t>Cultural Intelligence (CQ) Definition</a:t>
            </a:r>
            <a:endParaRPr lang="en-US" dirty="0"/>
          </a:p>
        </p:txBody>
      </p:sp>
      <p:sp>
        <p:nvSpPr>
          <p:cNvPr id="5" name="Content Placeholder 4"/>
          <p:cNvSpPr>
            <a:spLocks noGrp="1"/>
          </p:cNvSpPr>
          <p:nvPr>
            <p:ph idx="1"/>
          </p:nvPr>
        </p:nvSpPr>
        <p:spPr/>
        <p:txBody>
          <a:bodyPr>
            <a:normAutofit fontScale="85000" lnSpcReduction="20000"/>
          </a:bodyPr>
          <a:lstStyle/>
          <a:p>
            <a:pPr lvl="0"/>
            <a:r>
              <a:rPr lang="en-IN" dirty="0"/>
              <a:t>Developed by </a:t>
            </a:r>
            <a:r>
              <a:rPr lang="en-IN" dirty="0" err="1"/>
              <a:t>Earley</a:t>
            </a:r>
            <a:r>
              <a:rPr lang="en-IN" dirty="0"/>
              <a:t> and Ang.</a:t>
            </a:r>
            <a:endParaRPr lang="en-US" dirty="0"/>
          </a:p>
          <a:p>
            <a:pPr lvl="0"/>
            <a:r>
              <a:rPr lang="en-IN" dirty="0"/>
              <a:t>Ability to function across cultures.</a:t>
            </a:r>
            <a:endParaRPr lang="en-US" dirty="0"/>
          </a:p>
          <a:p>
            <a:pPr lvl="0"/>
            <a:r>
              <a:rPr lang="en-IN" dirty="0"/>
              <a:t>Adapt behaviour appropriately.</a:t>
            </a:r>
            <a:endParaRPr lang="en-US" dirty="0"/>
          </a:p>
          <a:p>
            <a:pPr lvl="0"/>
            <a:r>
              <a:rPr lang="en-IN" dirty="0"/>
              <a:t>Understand cultural norms.</a:t>
            </a:r>
            <a:endParaRPr lang="en-US" dirty="0"/>
          </a:p>
          <a:p>
            <a:pPr lvl="0"/>
            <a:r>
              <a:rPr lang="en-IN" dirty="0"/>
              <a:t>Interpret unfamiliar situations.</a:t>
            </a:r>
            <a:endParaRPr lang="en-US" dirty="0"/>
          </a:p>
          <a:p>
            <a:pPr lvl="0"/>
            <a:r>
              <a:rPr lang="en-IN" dirty="0"/>
              <a:t>Manage cross-cultural interactions.</a:t>
            </a:r>
            <a:endParaRPr lang="en-US" dirty="0"/>
          </a:p>
          <a:p>
            <a:pPr lvl="0"/>
            <a:r>
              <a:rPr lang="en-IN" dirty="0"/>
              <a:t>Critical in global business (</a:t>
            </a:r>
            <a:r>
              <a:rPr lang="en-GB" dirty="0" err="1"/>
              <a:t>Duan</a:t>
            </a:r>
            <a:r>
              <a:rPr lang="en-GB" dirty="0"/>
              <a:t> </a:t>
            </a:r>
            <a:r>
              <a:rPr lang="en-GB" i="1" dirty="0"/>
              <a:t>et al. </a:t>
            </a:r>
            <a:r>
              <a:rPr lang="en-GB" dirty="0"/>
              <a:t>2023</a:t>
            </a:r>
            <a:r>
              <a:rPr lang="en-IN" dirty="0"/>
              <a:t>).</a:t>
            </a:r>
            <a:endParaRPr lang="en-US" dirty="0"/>
          </a:p>
          <a:p>
            <a:pPr lvl="0"/>
            <a:r>
              <a:rPr lang="en-IN" dirty="0"/>
              <a:t>Supports inclusive leadership.</a:t>
            </a:r>
            <a:endParaRPr lang="en-US" dirty="0"/>
          </a:p>
        </p:txBody>
      </p:sp>
    </p:spTree>
    <p:extLst>
      <p:ext uri="{BB962C8B-B14F-4D97-AF65-F5344CB8AC3E}">
        <p14:creationId xmlns:p14="http://schemas.microsoft.com/office/powerpoint/2010/main" val="1101633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IN" b="1" dirty="0"/>
              <a:t>Four-Factor Model of Cultural Intelligence</a:t>
            </a:r>
            <a:endParaRPr lang="en-US" dirty="0"/>
          </a:p>
        </p:txBody>
      </p:sp>
      <p:sp>
        <p:nvSpPr>
          <p:cNvPr id="5" name="Content Placeholder 4"/>
          <p:cNvSpPr>
            <a:spLocks noGrp="1"/>
          </p:cNvSpPr>
          <p:nvPr>
            <p:ph idx="1"/>
          </p:nvPr>
        </p:nvSpPr>
        <p:spPr/>
        <p:txBody>
          <a:bodyPr>
            <a:normAutofit fontScale="85000" lnSpcReduction="20000"/>
          </a:bodyPr>
          <a:lstStyle/>
          <a:p>
            <a:pPr lvl="0"/>
            <a:r>
              <a:rPr lang="en-IN" dirty="0"/>
              <a:t>CQ Drive. Motivation to adapt.</a:t>
            </a:r>
            <a:endParaRPr lang="en-US" dirty="0"/>
          </a:p>
          <a:p>
            <a:pPr lvl="0"/>
            <a:r>
              <a:rPr lang="en-IN" dirty="0"/>
              <a:t>CQ Knowledge. Cultural understanding.</a:t>
            </a:r>
            <a:endParaRPr lang="en-US" dirty="0"/>
          </a:p>
          <a:p>
            <a:pPr lvl="0"/>
            <a:r>
              <a:rPr lang="en-IN" dirty="0"/>
              <a:t>CQ Strategy. Planning and awareness.</a:t>
            </a:r>
            <a:endParaRPr lang="en-US" dirty="0"/>
          </a:p>
          <a:p>
            <a:pPr lvl="0"/>
            <a:r>
              <a:rPr lang="en-IN" dirty="0"/>
              <a:t>CQ Action. Behavioural adaptation.</a:t>
            </a:r>
            <a:endParaRPr lang="en-US" dirty="0"/>
          </a:p>
          <a:p>
            <a:pPr lvl="0"/>
            <a:r>
              <a:rPr lang="en-IN" dirty="0"/>
              <a:t>Encourages flexibility.</a:t>
            </a:r>
            <a:endParaRPr lang="en-US" dirty="0"/>
          </a:p>
          <a:p>
            <a:pPr lvl="0"/>
            <a:r>
              <a:rPr lang="en-IN" dirty="0"/>
              <a:t>Reduces misunderstandings.</a:t>
            </a:r>
            <a:endParaRPr lang="en-US" dirty="0"/>
          </a:p>
          <a:p>
            <a:pPr lvl="0"/>
            <a:r>
              <a:rPr lang="en-IN" dirty="0"/>
              <a:t>Enhances collaboration (</a:t>
            </a:r>
            <a:r>
              <a:rPr lang="en-GB" dirty="0" err="1"/>
              <a:t>Binsaeed</a:t>
            </a:r>
            <a:r>
              <a:rPr lang="en-GB" dirty="0"/>
              <a:t> </a:t>
            </a:r>
            <a:r>
              <a:rPr lang="en-GB" i="1" dirty="0"/>
              <a:t>et al. </a:t>
            </a:r>
            <a:r>
              <a:rPr lang="en-GB" dirty="0"/>
              <a:t>2023</a:t>
            </a:r>
            <a:r>
              <a:rPr lang="en-IN" dirty="0"/>
              <a:t>).</a:t>
            </a:r>
            <a:endParaRPr lang="en-US" dirty="0"/>
          </a:p>
          <a:p>
            <a:pPr lvl="0"/>
            <a:r>
              <a:rPr lang="en-IN" dirty="0"/>
              <a:t>Essential in multinational organisations.</a:t>
            </a:r>
            <a:endParaRPr lang="en-US" dirty="0"/>
          </a:p>
        </p:txBody>
      </p:sp>
    </p:spTree>
    <p:extLst>
      <p:ext uri="{BB962C8B-B14F-4D97-AF65-F5344CB8AC3E}">
        <p14:creationId xmlns:p14="http://schemas.microsoft.com/office/powerpoint/2010/main" val="1101633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IN" b="1" dirty="0"/>
              <a:t>Critical Evaluation of CQ</a:t>
            </a:r>
            <a:endParaRPr lang="en-US" dirty="0"/>
          </a:p>
        </p:txBody>
      </p:sp>
      <p:sp>
        <p:nvSpPr>
          <p:cNvPr id="5" name="Content Placeholder 4"/>
          <p:cNvSpPr>
            <a:spLocks noGrp="1"/>
          </p:cNvSpPr>
          <p:nvPr>
            <p:ph idx="1"/>
          </p:nvPr>
        </p:nvSpPr>
        <p:spPr/>
        <p:txBody>
          <a:bodyPr>
            <a:normAutofit fontScale="92500" lnSpcReduction="20000"/>
          </a:bodyPr>
          <a:lstStyle/>
          <a:p>
            <a:pPr lvl="0"/>
            <a:r>
              <a:rPr lang="en-IN" dirty="0"/>
              <a:t>Strong link to global leadership success.</a:t>
            </a:r>
            <a:endParaRPr lang="en-US" dirty="0"/>
          </a:p>
          <a:p>
            <a:pPr lvl="0"/>
            <a:r>
              <a:rPr lang="en-IN" dirty="0"/>
              <a:t>Improves cross-border teamwork.</a:t>
            </a:r>
            <a:endParaRPr lang="en-US" dirty="0"/>
          </a:p>
          <a:p>
            <a:pPr lvl="0"/>
            <a:r>
              <a:rPr lang="en-IN" dirty="0"/>
              <a:t>Supports diversity management.</a:t>
            </a:r>
            <a:endParaRPr lang="en-US" dirty="0"/>
          </a:p>
          <a:p>
            <a:pPr lvl="0"/>
            <a:r>
              <a:rPr lang="en-IN" dirty="0"/>
              <a:t>Risk of stereotyping cultures.</a:t>
            </a:r>
            <a:endParaRPr lang="en-US" dirty="0"/>
          </a:p>
          <a:p>
            <a:pPr lvl="0"/>
            <a:r>
              <a:rPr lang="en-IN" dirty="0"/>
              <a:t>Cultural learning takes time.</a:t>
            </a:r>
            <a:endParaRPr lang="en-US" dirty="0"/>
          </a:p>
          <a:p>
            <a:pPr lvl="0"/>
            <a:r>
              <a:rPr lang="en-IN" dirty="0"/>
              <a:t>May conflict with personal identity.</a:t>
            </a:r>
            <a:endParaRPr lang="en-US" dirty="0"/>
          </a:p>
          <a:p>
            <a:pPr lvl="0"/>
            <a:r>
              <a:rPr lang="en-IN" dirty="0"/>
              <a:t>Context-dependent effectiveness.</a:t>
            </a:r>
            <a:endParaRPr lang="en-US" dirty="0"/>
          </a:p>
          <a:p>
            <a:pPr lvl="0"/>
            <a:r>
              <a:rPr lang="en-IN" dirty="0"/>
              <a:t>Needs organisational support.</a:t>
            </a:r>
            <a:endParaRPr lang="en-US" dirty="0"/>
          </a:p>
        </p:txBody>
      </p:sp>
    </p:spTree>
    <p:extLst>
      <p:ext uri="{BB962C8B-B14F-4D97-AF65-F5344CB8AC3E}">
        <p14:creationId xmlns:p14="http://schemas.microsoft.com/office/powerpoint/2010/main" val="1101633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IN" b="1" dirty="0"/>
              <a:t>Business Example 1 – Microsoft</a:t>
            </a:r>
            <a:endParaRPr lang="en-US" dirty="0"/>
          </a:p>
        </p:txBody>
      </p:sp>
      <p:sp>
        <p:nvSpPr>
          <p:cNvPr id="5" name="Content Placeholder 4"/>
          <p:cNvSpPr>
            <a:spLocks noGrp="1"/>
          </p:cNvSpPr>
          <p:nvPr>
            <p:ph idx="1"/>
          </p:nvPr>
        </p:nvSpPr>
        <p:spPr>
          <a:xfrm>
            <a:off x="3428992" y="1293192"/>
            <a:ext cx="5241906" cy="3410190"/>
          </a:xfrm>
        </p:spPr>
        <p:txBody>
          <a:bodyPr>
            <a:normAutofit fontScale="77500" lnSpcReduction="20000"/>
          </a:bodyPr>
          <a:lstStyle/>
          <a:p>
            <a:pPr lvl="0"/>
            <a:r>
              <a:rPr lang="en-IN" dirty="0"/>
              <a:t>CEO </a:t>
            </a:r>
            <a:r>
              <a:rPr lang="en-IN" dirty="0" err="1"/>
              <a:t>Satya</a:t>
            </a:r>
            <a:r>
              <a:rPr lang="en-IN" dirty="0"/>
              <a:t> </a:t>
            </a:r>
            <a:r>
              <a:rPr lang="en-IN" dirty="0" err="1"/>
              <a:t>Nadella</a:t>
            </a:r>
            <a:r>
              <a:rPr lang="en-IN" dirty="0"/>
              <a:t> promotes empathy.</a:t>
            </a:r>
            <a:endParaRPr lang="en-US" dirty="0"/>
          </a:p>
          <a:p>
            <a:pPr lvl="0"/>
            <a:r>
              <a:rPr lang="en-IN" dirty="0"/>
              <a:t>Shifted culture from competition to collaboration.</a:t>
            </a:r>
            <a:endParaRPr lang="en-US" dirty="0"/>
          </a:p>
          <a:p>
            <a:pPr lvl="0"/>
            <a:r>
              <a:rPr lang="en-IN" dirty="0"/>
              <a:t>Encouraged growth mindset (</a:t>
            </a:r>
            <a:r>
              <a:rPr lang="en-GB" dirty="0" err="1"/>
              <a:t>Saha</a:t>
            </a:r>
            <a:r>
              <a:rPr lang="en-GB" dirty="0"/>
              <a:t> </a:t>
            </a:r>
            <a:r>
              <a:rPr lang="en-GB" i="1" dirty="0"/>
              <a:t>et al. </a:t>
            </a:r>
            <a:r>
              <a:rPr lang="en-GB" dirty="0"/>
              <a:t>2023</a:t>
            </a:r>
            <a:r>
              <a:rPr lang="en-IN" dirty="0"/>
              <a:t>).</a:t>
            </a:r>
            <a:endParaRPr lang="en-US" dirty="0"/>
          </a:p>
          <a:p>
            <a:pPr lvl="0"/>
            <a:r>
              <a:rPr lang="en-IN" dirty="0"/>
              <a:t>Increased innovation.</a:t>
            </a:r>
            <a:endParaRPr lang="en-US" dirty="0"/>
          </a:p>
          <a:p>
            <a:pPr lvl="0"/>
            <a:r>
              <a:rPr lang="en-IN" dirty="0"/>
              <a:t>Improved employee engagement.</a:t>
            </a:r>
            <a:endParaRPr lang="en-US" dirty="0"/>
          </a:p>
          <a:p>
            <a:pPr lvl="0"/>
            <a:r>
              <a:rPr lang="en-IN" dirty="0"/>
              <a:t>Strengthened global operations.</a:t>
            </a:r>
            <a:endParaRPr lang="en-US" dirty="0"/>
          </a:p>
          <a:p>
            <a:pPr lvl="0"/>
            <a:r>
              <a:rPr lang="en-IN" dirty="0"/>
              <a:t>Demonstrates emotional intelligence.</a:t>
            </a:r>
            <a:endParaRPr lang="en-US" dirty="0"/>
          </a:p>
          <a:p>
            <a:pPr lvl="0"/>
            <a:r>
              <a:rPr lang="en-IN" dirty="0"/>
              <a:t>Enhanced financial performance.</a:t>
            </a:r>
            <a:endParaRPr lang="en-US" dirty="0"/>
          </a:p>
        </p:txBody>
      </p:sp>
      <p:pic>
        <p:nvPicPr>
          <p:cNvPr id="3074" name="Picture 2"/>
          <p:cNvPicPr>
            <a:picLocks noChangeAspect="1" noChangeArrowheads="1"/>
          </p:cNvPicPr>
          <p:nvPr/>
        </p:nvPicPr>
        <p:blipFill>
          <a:blip r:embed="rId3"/>
          <a:srcRect/>
          <a:stretch>
            <a:fillRect/>
          </a:stretch>
        </p:blipFill>
        <p:spPr bwMode="auto">
          <a:xfrm>
            <a:off x="428596" y="1563638"/>
            <a:ext cx="2409825" cy="2376264"/>
          </a:xfrm>
          <a:prstGeom prst="rect">
            <a:avLst/>
          </a:prstGeom>
          <a:noFill/>
          <a:ln w="9525">
            <a:noFill/>
            <a:miter lim="800000"/>
            <a:headEnd/>
            <a:tailEnd/>
          </a:ln>
          <a:effectLst/>
        </p:spPr>
      </p:pic>
    </p:spTree>
    <p:extLst>
      <p:ext uri="{BB962C8B-B14F-4D97-AF65-F5344CB8AC3E}">
        <p14:creationId xmlns:p14="http://schemas.microsoft.com/office/powerpoint/2010/main" val="1101633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IN" b="1" dirty="0"/>
              <a:t>Business Example 2 – Google</a:t>
            </a:r>
            <a:endParaRPr lang="en-US" dirty="0"/>
          </a:p>
        </p:txBody>
      </p:sp>
      <p:sp>
        <p:nvSpPr>
          <p:cNvPr id="5" name="Content Placeholder 4"/>
          <p:cNvSpPr>
            <a:spLocks noGrp="1"/>
          </p:cNvSpPr>
          <p:nvPr>
            <p:ph idx="1"/>
          </p:nvPr>
        </p:nvSpPr>
        <p:spPr>
          <a:xfrm>
            <a:off x="3635896" y="1293192"/>
            <a:ext cx="5384782" cy="3410190"/>
          </a:xfrm>
        </p:spPr>
        <p:txBody>
          <a:bodyPr>
            <a:normAutofit fontScale="77500" lnSpcReduction="20000"/>
          </a:bodyPr>
          <a:lstStyle/>
          <a:p>
            <a:pPr lvl="0"/>
            <a:r>
              <a:rPr lang="en-IN" dirty="0"/>
              <a:t>Emphasises psychological safety.</a:t>
            </a:r>
            <a:endParaRPr lang="en-US" dirty="0"/>
          </a:p>
          <a:p>
            <a:pPr lvl="0"/>
            <a:r>
              <a:rPr lang="en-IN" dirty="0"/>
              <a:t>Project Aristotle findings.</a:t>
            </a:r>
            <a:endParaRPr lang="en-US" dirty="0"/>
          </a:p>
          <a:p>
            <a:pPr lvl="0"/>
            <a:r>
              <a:rPr lang="en-IN" dirty="0"/>
              <a:t>Teams perform better with trust.</a:t>
            </a:r>
            <a:endParaRPr lang="en-US" dirty="0"/>
          </a:p>
          <a:p>
            <a:pPr lvl="0"/>
            <a:r>
              <a:rPr lang="en-IN" dirty="0"/>
              <a:t>Leaders encourage open communication (</a:t>
            </a:r>
            <a:r>
              <a:rPr lang="en-GB" dirty="0"/>
              <a:t>Coronado-Maldonado and </a:t>
            </a:r>
            <a:r>
              <a:rPr lang="en-GB" dirty="0" err="1"/>
              <a:t>Benítez-Márquez</a:t>
            </a:r>
            <a:r>
              <a:rPr lang="en-GB" dirty="0"/>
              <a:t>, 2023</a:t>
            </a:r>
            <a:r>
              <a:rPr lang="en-IN" dirty="0"/>
              <a:t>).</a:t>
            </a:r>
            <a:endParaRPr lang="en-US" dirty="0"/>
          </a:p>
          <a:p>
            <a:pPr lvl="0"/>
            <a:r>
              <a:rPr lang="en-IN" dirty="0"/>
              <a:t>Supports emotional awareness.</a:t>
            </a:r>
            <a:endParaRPr lang="en-US" dirty="0"/>
          </a:p>
          <a:p>
            <a:pPr lvl="0"/>
            <a:r>
              <a:rPr lang="en-IN" dirty="0"/>
              <a:t>Multicultural workforce worldwide.</a:t>
            </a:r>
            <a:endParaRPr lang="en-US" dirty="0"/>
          </a:p>
          <a:p>
            <a:pPr lvl="0"/>
            <a:r>
              <a:rPr lang="en-IN" dirty="0"/>
              <a:t>Cultural intelligence improves teamwork.</a:t>
            </a:r>
            <a:endParaRPr lang="en-US" dirty="0"/>
          </a:p>
          <a:p>
            <a:pPr lvl="0"/>
            <a:r>
              <a:rPr lang="en-IN" dirty="0"/>
              <a:t>Boosts innovation capacity.</a:t>
            </a:r>
            <a:endParaRPr lang="en-US" dirty="0"/>
          </a:p>
        </p:txBody>
      </p:sp>
      <p:pic>
        <p:nvPicPr>
          <p:cNvPr id="6" name="Picture 2"/>
          <p:cNvPicPr>
            <a:picLocks noChangeAspect="1" noChangeArrowheads="1"/>
          </p:cNvPicPr>
          <p:nvPr/>
        </p:nvPicPr>
        <p:blipFill>
          <a:blip r:embed="rId3"/>
          <a:srcRect/>
          <a:stretch>
            <a:fillRect/>
          </a:stretch>
        </p:blipFill>
        <p:spPr bwMode="auto">
          <a:xfrm>
            <a:off x="196868" y="1419622"/>
            <a:ext cx="2990850" cy="2880320"/>
          </a:xfrm>
          <a:prstGeom prst="rect">
            <a:avLst/>
          </a:prstGeom>
          <a:noFill/>
          <a:ln w="9525">
            <a:noFill/>
            <a:miter lim="800000"/>
            <a:headEnd/>
            <a:tailEnd/>
          </a:ln>
          <a:effectLst/>
        </p:spPr>
      </p:pic>
    </p:spTree>
    <p:extLst>
      <p:ext uri="{BB962C8B-B14F-4D97-AF65-F5344CB8AC3E}">
        <p14:creationId xmlns:p14="http://schemas.microsoft.com/office/powerpoint/2010/main" val="1101633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IN" b="1" dirty="0"/>
              <a:t>Business Example 3 – Unilever</a:t>
            </a:r>
            <a:endParaRPr lang="en-US" dirty="0"/>
          </a:p>
        </p:txBody>
      </p:sp>
      <p:sp>
        <p:nvSpPr>
          <p:cNvPr id="5" name="Content Placeholder 4"/>
          <p:cNvSpPr>
            <a:spLocks noGrp="1"/>
          </p:cNvSpPr>
          <p:nvPr>
            <p:ph idx="1"/>
          </p:nvPr>
        </p:nvSpPr>
        <p:spPr>
          <a:xfrm>
            <a:off x="4071934" y="1293192"/>
            <a:ext cx="4598964" cy="3410190"/>
          </a:xfrm>
        </p:spPr>
        <p:txBody>
          <a:bodyPr>
            <a:normAutofit fontScale="70000" lnSpcReduction="20000"/>
          </a:bodyPr>
          <a:lstStyle/>
          <a:p>
            <a:pPr lvl="0"/>
            <a:r>
              <a:rPr lang="en-IN" dirty="0"/>
              <a:t>Operates in 190+ countries.</a:t>
            </a:r>
            <a:endParaRPr lang="en-US" dirty="0"/>
          </a:p>
          <a:p>
            <a:pPr lvl="0"/>
            <a:r>
              <a:rPr lang="en-IN" dirty="0"/>
              <a:t>Diverse leadership teams.</a:t>
            </a:r>
            <a:endParaRPr lang="en-US" dirty="0"/>
          </a:p>
          <a:p>
            <a:pPr lvl="0"/>
            <a:r>
              <a:rPr lang="en-IN" dirty="0"/>
              <a:t>Strong diversity strategy.</a:t>
            </a:r>
            <a:endParaRPr lang="en-US" dirty="0"/>
          </a:p>
          <a:p>
            <a:pPr lvl="0"/>
            <a:r>
              <a:rPr lang="en-IN" dirty="0"/>
              <a:t>Cross-cultural leadership training.</a:t>
            </a:r>
            <a:endParaRPr lang="en-US" dirty="0"/>
          </a:p>
          <a:p>
            <a:pPr lvl="0"/>
            <a:r>
              <a:rPr lang="en-IN" dirty="0"/>
              <a:t>Emphasises inclusion (</a:t>
            </a:r>
            <a:r>
              <a:rPr lang="en-GB" dirty="0" err="1"/>
              <a:t>Kromidha</a:t>
            </a:r>
            <a:r>
              <a:rPr lang="en-GB" dirty="0"/>
              <a:t> </a:t>
            </a:r>
            <a:r>
              <a:rPr lang="en-GB" i="1" dirty="0"/>
              <a:t>et al. </a:t>
            </a:r>
            <a:r>
              <a:rPr lang="en-GB" dirty="0"/>
              <a:t>2022</a:t>
            </a:r>
            <a:r>
              <a:rPr lang="en-IN" dirty="0"/>
              <a:t>).</a:t>
            </a:r>
            <a:endParaRPr lang="en-US" dirty="0"/>
          </a:p>
          <a:p>
            <a:pPr lvl="0"/>
            <a:r>
              <a:rPr lang="en-IN" dirty="0"/>
              <a:t>Improves global market understanding.</a:t>
            </a:r>
            <a:endParaRPr lang="en-US" dirty="0"/>
          </a:p>
          <a:p>
            <a:pPr lvl="0"/>
            <a:r>
              <a:rPr lang="en-IN" dirty="0"/>
              <a:t>Reflects cultural intelligence application.</a:t>
            </a:r>
            <a:endParaRPr lang="en-US" dirty="0"/>
          </a:p>
          <a:p>
            <a:pPr lvl="0"/>
            <a:r>
              <a:rPr lang="en-IN" dirty="0"/>
              <a:t>Drives sustainable growth.</a:t>
            </a:r>
            <a:endParaRPr lang="en-US" dirty="0"/>
          </a:p>
        </p:txBody>
      </p:sp>
      <p:pic>
        <p:nvPicPr>
          <p:cNvPr id="2051" name="Picture 3"/>
          <p:cNvPicPr>
            <a:picLocks noChangeAspect="1" noChangeArrowheads="1"/>
          </p:cNvPicPr>
          <p:nvPr/>
        </p:nvPicPr>
        <p:blipFill>
          <a:blip r:embed="rId3"/>
          <a:srcRect/>
          <a:stretch>
            <a:fillRect/>
          </a:stretch>
        </p:blipFill>
        <p:spPr bwMode="auto">
          <a:xfrm>
            <a:off x="500034" y="1419622"/>
            <a:ext cx="2990850" cy="2520280"/>
          </a:xfrm>
          <a:prstGeom prst="rect">
            <a:avLst/>
          </a:prstGeom>
          <a:noFill/>
          <a:ln w="9525">
            <a:noFill/>
            <a:miter lim="800000"/>
            <a:headEnd/>
            <a:tailEnd/>
          </a:ln>
          <a:effectLst/>
        </p:spPr>
      </p:pic>
    </p:spTree>
    <p:extLst>
      <p:ext uri="{BB962C8B-B14F-4D97-AF65-F5344CB8AC3E}">
        <p14:creationId xmlns:p14="http://schemas.microsoft.com/office/powerpoint/2010/main" val="1101633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IN" b="1" dirty="0"/>
              <a:t>Business Example 4 – </a:t>
            </a:r>
            <a:r>
              <a:rPr lang="en-IN" b="1" dirty="0" err="1"/>
              <a:t>Airbnb</a:t>
            </a:r>
            <a:endParaRPr lang="en-US" dirty="0"/>
          </a:p>
        </p:txBody>
      </p:sp>
      <p:sp>
        <p:nvSpPr>
          <p:cNvPr id="5" name="Content Placeholder 4"/>
          <p:cNvSpPr>
            <a:spLocks noGrp="1"/>
          </p:cNvSpPr>
          <p:nvPr>
            <p:ph idx="1"/>
          </p:nvPr>
        </p:nvSpPr>
        <p:spPr>
          <a:xfrm>
            <a:off x="4143372" y="1293192"/>
            <a:ext cx="4527526" cy="3410190"/>
          </a:xfrm>
        </p:spPr>
        <p:txBody>
          <a:bodyPr>
            <a:normAutofit fontScale="70000" lnSpcReduction="20000"/>
          </a:bodyPr>
          <a:lstStyle/>
          <a:p>
            <a:pPr lvl="0"/>
            <a:r>
              <a:rPr lang="en-IN" dirty="0"/>
              <a:t>Global platform business.</a:t>
            </a:r>
            <a:endParaRPr lang="en-US" dirty="0"/>
          </a:p>
          <a:p>
            <a:pPr lvl="0"/>
            <a:r>
              <a:rPr lang="en-IN" dirty="0"/>
              <a:t>Focus on belonging (</a:t>
            </a:r>
            <a:r>
              <a:rPr lang="en-GB" dirty="0" err="1"/>
              <a:t>Kreeger</a:t>
            </a:r>
            <a:r>
              <a:rPr lang="en-GB" dirty="0"/>
              <a:t> </a:t>
            </a:r>
            <a:r>
              <a:rPr lang="en-GB" i="1" dirty="0"/>
              <a:t>et al. </a:t>
            </a:r>
            <a:r>
              <a:rPr lang="en-GB" dirty="0"/>
              <a:t>2023</a:t>
            </a:r>
            <a:r>
              <a:rPr lang="en-IN" dirty="0"/>
              <a:t>).</a:t>
            </a:r>
            <a:endParaRPr lang="en-US" dirty="0"/>
          </a:p>
          <a:p>
            <a:pPr lvl="0"/>
            <a:r>
              <a:rPr lang="en-IN" dirty="0"/>
              <a:t>Cross-cultural customer base.</a:t>
            </a:r>
            <a:endParaRPr lang="en-US" dirty="0"/>
          </a:p>
          <a:p>
            <a:pPr lvl="0"/>
            <a:r>
              <a:rPr lang="en-IN" dirty="0"/>
              <a:t>Leaders adapt to local markets.</a:t>
            </a:r>
            <a:endParaRPr lang="en-US" dirty="0"/>
          </a:p>
          <a:p>
            <a:pPr lvl="0"/>
            <a:r>
              <a:rPr lang="en-IN" dirty="0"/>
              <a:t>Cultural sensitivity critical.</a:t>
            </a:r>
            <a:endParaRPr lang="en-US" dirty="0"/>
          </a:p>
          <a:p>
            <a:pPr lvl="0"/>
            <a:r>
              <a:rPr lang="en-IN" dirty="0"/>
              <a:t>Emotional intelligence supports crisis management.</a:t>
            </a:r>
            <a:endParaRPr lang="en-US" dirty="0"/>
          </a:p>
          <a:p>
            <a:pPr lvl="0"/>
            <a:r>
              <a:rPr lang="en-IN" dirty="0"/>
              <a:t>Strong brand reputation.</a:t>
            </a:r>
            <a:endParaRPr lang="en-US" dirty="0"/>
          </a:p>
          <a:p>
            <a:pPr lvl="0"/>
            <a:r>
              <a:rPr lang="en-IN" dirty="0"/>
              <a:t>Encourages inclusive workplace culture.</a:t>
            </a:r>
            <a:endParaRPr lang="en-US" dirty="0"/>
          </a:p>
        </p:txBody>
      </p:sp>
      <p:pic>
        <p:nvPicPr>
          <p:cNvPr id="7170" name="Picture 2"/>
          <p:cNvPicPr>
            <a:picLocks noChangeAspect="1" noChangeArrowheads="1"/>
          </p:cNvPicPr>
          <p:nvPr/>
        </p:nvPicPr>
        <p:blipFill>
          <a:blip r:embed="rId3"/>
          <a:srcRect/>
          <a:stretch>
            <a:fillRect/>
          </a:stretch>
        </p:blipFill>
        <p:spPr bwMode="auto">
          <a:xfrm>
            <a:off x="357158" y="1500180"/>
            <a:ext cx="3500784" cy="2562218"/>
          </a:xfrm>
          <a:prstGeom prst="rect">
            <a:avLst/>
          </a:prstGeom>
          <a:noFill/>
          <a:ln w="9525">
            <a:noFill/>
            <a:miter lim="800000"/>
            <a:headEnd/>
            <a:tailEnd/>
          </a:ln>
          <a:effectLst/>
        </p:spPr>
      </p:pic>
    </p:spTree>
    <p:extLst>
      <p:ext uri="{BB962C8B-B14F-4D97-AF65-F5344CB8AC3E}">
        <p14:creationId xmlns:p14="http://schemas.microsoft.com/office/powerpoint/2010/main" val="1101633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IN" b="1" dirty="0"/>
              <a:t>Conclusion – Integrating EI and CQ</a:t>
            </a:r>
            <a:endParaRPr lang="en-US" dirty="0"/>
          </a:p>
        </p:txBody>
      </p:sp>
      <p:sp>
        <p:nvSpPr>
          <p:cNvPr id="5" name="Content Placeholder 4"/>
          <p:cNvSpPr>
            <a:spLocks noGrp="1"/>
          </p:cNvSpPr>
          <p:nvPr>
            <p:ph idx="1"/>
          </p:nvPr>
        </p:nvSpPr>
        <p:spPr/>
        <p:txBody>
          <a:bodyPr>
            <a:normAutofit fontScale="85000" lnSpcReduction="10000"/>
          </a:bodyPr>
          <a:lstStyle/>
          <a:p>
            <a:pPr lvl="0"/>
            <a:r>
              <a:rPr lang="en-IN" dirty="0"/>
              <a:t>Emotional intelligence builds relationships.</a:t>
            </a:r>
            <a:endParaRPr lang="en-US" dirty="0"/>
          </a:p>
          <a:p>
            <a:pPr lvl="0"/>
            <a:r>
              <a:rPr lang="en-IN" dirty="0"/>
              <a:t>Cultural intelligence builds adaptability.</a:t>
            </a:r>
            <a:endParaRPr lang="en-US" dirty="0"/>
          </a:p>
          <a:p>
            <a:pPr lvl="0"/>
            <a:r>
              <a:rPr lang="en-IN" dirty="0"/>
              <a:t>Both enhance collaborative leadership.</a:t>
            </a:r>
            <a:endParaRPr lang="en-US" dirty="0"/>
          </a:p>
          <a:p>
            <a:pPr lvl="0"/>
            <a:r>
              <a:rPr lang="en-IN" dirty="0"/>
              <a:t>Critical in multicultural environments.</a:t>
            </a:r>
            <a:endParaRPr lang="en-US" dirty="0"/>
          </a:p>
          <a:p>
            <a:pPr lvl="0"/>
            <a:r>
              <a:rPr lang="en-IN" dirty="0"/>
              <a:t>Support innovation and engagement.</a:t>
            </a:r>
            <a:endParaRPr lang="en-US" dirty="0"/>
          </a:p>
          <a:p>
            <a:pPr lvl="0"/>
            <a:r>
              <a:rPr lang="en-IN" dirty="0"/>
              <a:t>Reflect Edith </a:t>
            </a:r>
            <a:r>
              <a:rPr lang="en-IN" dirty="0" err="1"/>
              <a:t>Heard’s</a:t>
            </a:r>
            <a:r>
              <a:rPr lang="en-IN" dirty="0"/>
              <a:t> philosophy.</a:t>
            </a:r>
            <a:endParaRPr lang="en-US" dirty="0"/>
          </a:p>
          <a:p>
            <a:pPr lvl="0"/>
            <a:r>
              <a:rPr lang="en-IN" dirty="0"/>
              <a:t>Leaders must develop both skills.</a:t>
            </a:r>
            <a:endParaRPr lang="en-US" dirty="0"/>
          </a:p>
          <a:p>
            <a:pPr lvl="0"/>
            <a:r>
              <a:rPr lang="en-IN" dirty="0"/>
              <a:t>Essential for global success.</a:t>
            </a:r>
            <a:endParaRPr lang="en-US" dirty="0"/>
          </a:p>
        </p:txBody>
      </p:sp>
    </p:spTree>
    <p:extLst>
      <p:ext uri="{BB962C8B-B14F-4D97-AF65-F5344CB8AC3E}">
        <p14:creationId xmlns:p14="http://schemas.microsoft.com/office/powerpoint/2010/main" val="1101633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39540" y="158926"/>
            <a:ext cx="5931358" cy="562383"/>
          </a:xfrm>
        </p:spPr>
        <p:txBody>
          <a:bodyPr>
            <a:normAutofit fontScale="90000"/>
          </a:bodyPr>
          <a:lstStyle/>
          <a:p>
            <a:r>
              <a:rPr lang="en-IN" dirty="0"/>
              <a:t>References </a:t>
            </a:r>
            <a:endParaRPr lang="en-US" dirty="0"/>
          </a:p>
        </p:txBody>
      </p:sp>
      <p:sp>
        <p:nvSpPr>
          <p:cNvPr id="5" name="Content Placeholder 4"/>
          <p:cNvSpPr>
            <a:spLocks noGrp="1"/>
          </p:cNvSpPr>
          <p:nvPr>
            <p:ph idx="1"/>
          </p:nvPr>
        </p:nvSpPr>
        <p:spPr>
          <a:xfrm>
            <a:off x="107504" y="721309"/>
            <a:ext cx="8928992" cy="4263265"/>
          </a:xfrm>
          <a:solidFill>
            <a:schemeClr val="bg1"/>
          </a:solidFill>
          <a:ln>
            <a:solidFill>
              <a:schemeClr val="tx1"/>
            </a:solidFill>
          </a:ln>
        </p:spPr>
        <p:txBody>
          <a:bodyPr>
            <a:noAutofit/>
          </a:bodyPr>
          <a:lstStyle/>
          <a:p>
            <a:pPr marL="0" indent="0" algn="just">
              <a:buNone/>
            </a:pPr>
            <a:r>
              <a:rPr lang="en-GB" sz="1300" dirty="0" err="1"/>
              <a:t>Binsaeed</a:t>
            </a:r>
            <a:r>
              <a:rPr lang="en-GB" sz="1300" dirty="0"/>
              <a:t>, R.H., </a:t>
            </a:r>
            <a:r>
              <a:rPr lang="en-GB" sz="1300" dirty="0" err="1"/>
              <a:t>Yousaf</a:t>
            </a:r>
            <a:r>
              <a:rPr lang="en-GB" sz="1300" dirty="0"/>
              <a:t>, Z., </a:t>
            </a:r>
            <a:r>
              <a:rPr lang="en-GB" sz="1300" dirty="0" err="1"/>
              <a:t>Grigorescu</a:t>
            </a:r>
            <a:r>
              <a:rPr lang="en-GB" sz="1300" dirty="0"/>
              <a:t>, A., </a:t>
            </a:r>
            <a:r>
              <a:rPr lang="en-GB" sz="1300" dirty="0" err="1"/>
              <a:t>Condrea</a:t>
            </a:r>
            <a:r>
              <a:rPr lang="en-GB" sz="1300" dirty="0"/>
              <a:t>, E. and </a:t>
            </a:r>
            <a:r>
              <a:rPr lang="en-GB" sz="1300" dirty="0" err="1"/>
              <a:t>Nassani</a:t>
            </a:r>
            <a:r>
              <a:rPr lang="en-GB" sz="1300" dirty="0"/>
              <a:t>, A.A., 2023. Emotional intelligence, innovative work </a:t>
            </a:r>
            <a:r>
              <a:rPr lang="en-GB" sz="1300" dirty="0" err="1"/>
              <a:t>behavior</a:t>
            </a:r>
            <a:r>
              <a:rPr lang="en-GB" sz="1300" dirty="0"/>
              <a:t>, and cultural intelligence reflection on innovation performance in the healthcare industry. </a:t>
            </a:r>
            <a:r>
              <a:rPr lang="en-US" sz="1300" i="1" dirty="0"/>
              <a:t>Brain Sciences</a:t>
            </a:r>
            <a:r>
              <a:rPr lang="en-US" sz="1300" dirty="0"/>
              <a:t>, </a:t>
            </a:r>
            <a:r>
              <a:rPr lang="en-US" sz="1300" i="1" dirty="0"/>
              <a:t>13</a:t>
            </a:r>
            <a:r>
              <a:rPr lang="en-US" sz="1300" dirty="0"/>
              <a:t>(7), p.1071.</a:t>
            </a:r>
          </a:p>
          <a:p>
            <a:pPr marL="0" indent="0" algn="just">
              <a:buNone/>
            </a:pPr>
            <a:r>
              <a:rPr lang="en-GB" sz="1300" dirty="0" err="1"/>
              <a:t>Bratianu</a:t>
            </a:r>
            <a:r>
              <a:rPr lang="en-GB" sz="1300" dirty="0"/>
              <a:t>, C. and </a:t>
            </a:r>
            <a:r>
              <a:rPr lang="en-GB" sz="1300" dirty="0" err="1"/>
              <a:t>Paiuc</a:t>
            </a:r>
            <a:r>
              <a:rPr lang="en-GB" sz="1300" dirty="0"/>
              <a:t>, D., 2025. Emotional and cultural intelligence impact on multicultural leadership. In </a:t>
            </a:r>
            <a:r>
              <a:rPr lang="en-US" sz="1300" i="1" dirty="0"/>
              <a:t>Emotional intelligence and networking competencies: Implications for effective leadership</a:t>
            </a:r>
            <a:r>
              <a:rPr lang="en-US" sz="1300" dirty="0"/>
              <a:t> (pp. 15-34). Cham: Springer Nature Switzerland.</a:t>
            </a:r>
          </a:p>
          <a:p>
            <a:pPr marL="0" indent="0" algn="just">
              <a:buNone/>
            </a:pPr>
            <a:r>
              <a:rPr lang="en-GB" sz="1300" dirty="0"/>
              <a:t>Coronado-Maldonado, I. and </a:t>
            </a:r>
            <a:r>
              <a:rPr lang="en-GB" sz="1300" dirty="0" err="1"/>
              <a:t>Benítez-Márquez</a:t>
            </a:r>
            <a:r>
              <a:rPr lang="en-GB" sz="1300" dirty="0"/>
              <a:t>, M.D., 2023. Emotional intelligence, leadership, and work teams: A hybrid literature review. </a:t>
            </a:r>
            <a:r>
              <a:rPr lang="en-US" sz="1300" i="1" dirty="0" err="1"/>
              <a:t>Heliyon</a:t>
            </a:r>
            <a:r>
              <a:rPr lang="en-US" sz="1300" dirty="0"/>
              <a:t>, </a:t>
            </a:r>
            <a:r>
              <a:rPr lang="en-US" sz="1300" i="1" dirty="0"/>
              <a:t>9</a:t>
            </a:r>
            <a:r>
              <a:rPr lang="en-US" sz="1300" dirty="0"/>
              <a:t>(10).</a:t>
            </a:r>
          </a:p>
          <a:p>
            <a:pPr marL="0" indent="0" algn="just">
              <a:buNone/>
            </a:pPr>
            <a:r>
              <a:rPr lang="en-GB" sz="1300" dirty="0" err="1"/>
              <a:t>Duan</a:t>
            </a:r>
            <a:r>
              <a:rPr lang="en-GB" sz="1300" dirty="0"/>
              <a:t>, W.H., </a:t>
            </a:r>
            <a:r>
              <a:rPr lang="en-GB" sz="1300" dirty="0" err="1"/>
              <a:t>Asif</a:t>
            </a:r>
            <a:r>
              <a:rPr lang="en-GB" sz="1300" dirty="0"/>
              <a:t>, M., </a:t>
            </a:r>
            <a:r>
              <a:rPr lang="en-GB" sz="1300" dirty="0" err="1"/>
              <a:t>Nik</a:t>
            </a:r>
            <a:r>
              <a:rPr lang="en-GB" sz="1300" dirty="0"/>
              <a:t> </a:t>
            </a:r>
            <a:r>
              <a:rPr lang="en-GB" sz="1300" dirty="0" err="1"/>
              <a:t>Mahmood</a:t>
            </a:r>
            <a:r>
              <a:rPr lang="en-GB" sz="1300" dirty="0"/>
              <a:t>, N.H. and Wan </a:t>
            </a:r>
            <a:r>
              <a:rPr lang="en-GB" sz="1300" dirty="0" err="1"/>
              <a:t>Zakaria</a:t>
            </a:r>
            <a:r>
              <a:rPr lang="en-GB" sz="1300" dirty="0"/>
              <a:t>, W.N., 2023. Emotional intelligence and high-performance leadership of women leaders: the mediating role of organization culture. </a:t>
            </a:r>
            <a:r>
              <a:rPr lang="en-US" sz="1300" i="1" dirty="0"/>
              <a:t>Management Research Review</a:t>
            </a:r>
            <a:r>
              <a:rPr lang="en-US" sz="1300" dirty="0"/>
              <a:t>, </a:t>
            </a:r>
            <a:r>
              <a:rPr lang="en-US" sz="1300" i="1" dirty="0"/>
              <a:t>46</a:t>
            </a:r>
            <a:r>
              <a:rPr lang="en-US" sz="1300" dirty="0"/>
              <a:t>(1), pp.100-115.</a:t>
            </a:r>
          </a:p>
          <a:p>
            <a:pPr marL="0" indent="0" algn="just">
              <a:buNone/>
            </a:pPr>
            <a:r>
              <a:rPr lang="en-GB" sz="1300" dirty="0" err="1"/>
              <a:t>Els</a:t>
            </a:r>
            <a:r>
              <a:rPr lang="en-GB" sz="1300" dirty="0"/>
              <a:t>, B. and Jacobs, M., 2023. Unravelling the interplay of authentic leadership, emotional intelligence, cultural intelligence and psychological well-being. </a:t>
            </a:r>
            <a:r>
              <a:rPr lang="en-US" sz="1300" i="1" dirty="0"/>
              <a:t>SA Journal of Industrial Psychology</a:t>
            </a:r>
            <a:r>
              <a:rPr lang="en-US" sz="1300" dirty="0"/>
              <a:t>, </a:t>
            </a:r>
            <a:r>
              <a:rPr lang="en-US" sz="1300" i="1" dirty="0"/>
              <a:t>49</a:t>
            </a:r>
            <a:r>
              <a:rPr lang="en-US" sz="1300" dirty="0"/>
              <a:t>, p.2095.</a:t>
            </a:r>
          </a:p>
          <a:p>
            <a:pPr marL="0" indent="0" algn="just">
              <a:buNone/>
            </a:pPr>
            <a:r>
              <a:rPr lang="en-US" sz="1300" dirty="0"/>
              <a:t>Harrison, C. ed., 2025. Leadership and Leadership Development: Critical Perspectives and Contemporary Approaches. Taylor &amp; Francis.</a:t>
            </a:r>
          </a:p>
          <a:p>
            <a:pPr marL="0" indent="0" algn="just">
              <a:buNone/>
            </a:pPr>
            <a:r>
              <a:rPr lang="en-GB" sz="1300" dirty="0" err="1"/>
              <a:t>Kreeger</a:t>
            </a:r>
            <a:r>
              <a:rPr lang="en-GB" sz="1300" dirty="0"/>
              <a:t>, J.C., Smith, S.J. and </a:t>
            </a:r>
            <a:r>
              <a:rPr lang="en-GB" sz="1300" dirty="0" err="1"/>
              <a:t>Parsa</a:t>
            </a:r>
            <a:r>
              <a:rPr lang="en-GB" sz="1300" dirty="0"/>
              <a:t>, H.G., 2023. </a:t>
            </a:r>
            <a:r>
              <a:rPr lang="en-GB" sz="1300" dirty="0" err="1"/>
              <a:t>Airbnb</a:t>
            </a:r>
            <a:r>
              <a:rPr lang="en-GB" sz="1300" dirty="0"/>
              <a:t> and business </a:t>
            </a:r>
            <a:r>
              <a:rPr lang="en-GB" sz="1300" dirty="0" err="1"/>
              <a:t>travelers</a:t>
            </a:r>
            <a:r>
              <a:rPr lang="en-GB" sz="1300" dirty="0"/>
              <a:t>: A prospect theory explanation. International Journal of Hospitality &amp; Tourism Administration, 24(2), pp.166-198.</a:t>
            </a:r>
            <a:endParaRPr lang="en-US" sz="1300" dirty="0"/>
          </a:p>
          <a:p>
            <a:pPr marL="0" indent="0" algn="just">
              <a:buNone/>
            </a:pPr>
            <a:r>
              <a:rPr lang="en-GB" sz="1300" dirty="0" err="1"/>
              <a:t>Kromidha</a:t>
            </a:r>
            <a:r>
              <a:rPr lang="en-GB" sz="1300" dirty="0"/>
              <a:t>, E., </a:t>
            </a:r>
            <a:r>
              <a:rPr lang="en-GB" sz="1300" dirty="0" err="1"/>
              <a:t>Altinay</a:t>
            </a:r>
            <a:r>
              <a:rPr lang="en-GB" sz="1300" dirty="0"/>
              <a:t>, L., </a:t>
            </a:r>
            <a:r>
              <a:rPr lang="en-GB" sz="1300" dirty="0" err="1"/>
              <a:t>Kinali</a:t>
            </a:r>
            <a:r>
              <a:rPr lang="en-GB" sz="1300" dirty="0"/>
              <a:t> </a:t>
            </a:r>
            <a:r>
              <a:rPr lang="en-GB" sz="1300" dirty="0" err="1"/>
              <a:t>Madanoglu</a:t>
            </a:r>
            <a:r>
              <a:rPr lang="en-GB" sz="1300" dirty="0"/>
              <a:t>, G., </a:t>
            </a:r>
            <a:r>
              <a:rPr lang="en-GB" sz="1300" dirty="0" err="1"/>
              <a:t>Nurmagambetova</a:t>
            </a:r>
            <a:r>
              <a:rPr lang="en-GB" sz="1300" dirty="0"/>
              <a:t>, A. and </a:t>
            </a:r>
            <a:r>
              <a:rPr lang="en-GB" sz="1300" dirty="0" err="1"/>
              <a:t>Madanoglu</a:t>
            </a:r>
            <a:r>
              <a:rPr lang="en-GB" sz="1300" dirty="0"/>
              <a:t>, M., 2022. Cultural intelligence, entrepreneurial intentions and the moderating role of the institutional environment. </a:t>
            </a:r>
            <a:r>
              <a:rPr lang="en-US" sz="1300" i="1" dirty="0"/>
              <a:t>International Journal of Entrepreneurial Behavior &amp; Research</a:t>
            </a:r>
            <a:r>
              <a:rPr lang="en-US" sz="1300" dirty="0"/>
              <a:t>, </a:t>
            </a:r>
            <a:r>
              <a:rPr lang="en-US" sz="1300" i="1" dirty="0"/>
              <a:t>28</a:t>
            </a:r>
            <a:r>
              <a:rPr lang="en-US" sz="1300" dirty="0"/>
              <a:t>(6), pp.1581-1608.</a:t>
            </a:r>
          </a:p>
          <a:p>
            <a:pPr marL="0" indent="0" algn="just">
              <a:buNone/>
            </a:pPr>
            <a:r>
              <a:rPr lang="en-GB" sz="1300" dirty="0" err="1"/>
              <a:t>Saha</a:t>
            </a:r>
            <a:r>
              <a:rPr lang="en-GB" sz="1300" dirty="0"/>
              <a:t>, S., Das, R., Lim, W.M., Kumar, S., </a:t>
            </a:r>
            <a:r>
              <a:rPr lang="en-GB" sz="1300" dirty="0" err="1"/>
              <a:t>Malik</a:t>
            </a:r>
            <a:r>
              <a:rPr lang="en-GB" sz="1300" dirty="0"/>
              <a:t>, A. and </a:t>
            </a:r>
            <a:r>
              <a:rPr lang="en-GB" sz="1300" dirty="0" err="1"/>
              <a:t>Chillakuri</a:t>
            </a:r>
            <a:r>
              <a:rPr lang="en-GB" sz="1300" dirty="0"/>
              <a:t>, B., 2023. Emotional intelligence and leadership: insights for leading by feeling in the future of work. </a:t>
            </a:r>
            <a:r>
              <a:rPr lang="en-US" sz="1300" i="1" dirty="0"/>
              <a:t>International Journal of Manpower</a:t>
            </a:r>
            <a:r>
              <a:rPr lang="en-US" sz="1300" dirty="0"/>
              <a:t>, </a:t>
            </a:r>
            <a:r>
              <a:rPr lang="en-US" sz="1300" i="1" dirty="0"/>
              <a:t>44</a:t>
            </a:r>
            <a:r>
              <a:rPr lang="en-US" sz="1300" dirty="0"/>
              <a:t>(4), pp.671-701.</a:t>
            </a:r>
          </a:p>
          <a:p>
            <a:pPr marL="0" indent="0" algn="just">
              <a:buNone/>
            </a:pPr>
            <a:r>
              <a:rPr lang="en-GB" sz="1300" dirty="0" err="1"/>
              <a:t>Živković</a:t>
            </a:r>
            <a:r>
              <a:rPr lang="en-GB" sz="1300" dirty="0"/>
              <a:t>, S., 2025. Leadership and Cultural Intelligence: Past, Present, Future. </a:t>
            </a:r>
            <a:r>
              <a:rPr lang="en-US" sz="1300" i="1" dirty="0"/>
              <a:t>Dynamic relationships management journal</a:t>
            </a:r>
            <a:r>
              <a:rPr lang="en-US" sz="1300" dirty="0"/>
              <a:t>, </a:t>
            </a:r>
            <a:r>
              <a:rPr lang="en-US" sz="1300" i="1" dirty="0"/>
              <a:t>14</a:t>
            </a:r>
            <a:r>
              <a:rPr lang="en-US" sz="1300" dirty="0"/>
              <a:t>(1), pp.23-38.</a:t>
            </a:r>
          </a:p>
        </p:txBody>
      </p:sp>
    </p:spTree>
    <p:extLst>
      <p:ext uri="{BB962C8B-B14F-4D97-AF65-F5344CB8AC3E}">
        <p14:creationId xmlns:p14="http://schemas.microsoft.com/office/powerpoint/2010/main" val="1101633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websites\free-power-point-templates\2012\logos.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a:srcRect/>
          <a:stretch>
            <a:fillRect/>
          </a:stretch>
        </p:blipFill>
        <p:spPr bwMode="auto">
          <a:xfrm>
            <a:off x="0" y="1428742"/>
            <a:ext cx="9144000" cy="3714758"/>
          </a:xfrm>
          <a:prstGeom prst="rect">
            <a:avLst/>
          </a:prstGeom>
          <a:noFill/>
          <a:ln w="9525">
            <a:noFill/>
            <a:miter lim="800000"/>
            <a:headEnd/>
            <a:tailEnd/>
          </a:ln>
          <a:effectLst/>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2864</Words>
  <Application>Microsoft Office PowerPoint</Application>
  <PresentationFormat>On-screen Show (16:9)</PresentationFormat>
  <Paragraphs>157</Paragraphs>
  <Slides>16</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Emotional and Cultural Intelligence in Leadership</vt:lpstr>
      <vt:lpstr>Introduction – Leadership in Multicultural Contexts</vt:lpstr>
      <vt:lpstr>Edith Heard’s Leadership Philosophy</vt:lpstr>
      <vt:lpstr>Emotional Intelligence (EI) Definition</vt:lpstr>
      <vt:lpstr>Goleman’s Emotional Intelligence Model</vt:lpstr>
      <vt:lpstr>Critical Evaluation of EI</vt:lpstr>
      <vt:lpstr>Cultural Intelligence (CQ) Definition</vt:lpstr>
      <vt:lpstr>Four-Factor Model of Cultural Intelligence</vt:lpstr>
      <vt:lpstr>Critical Evaluation of CQ</vt:lpstr>
      <vt:lpstr>Business Example 1 – Microsoft</vt:lpstr>
      <vt:lpstr>Business Example 2 – Google</vt:lpstr>
      <vt:lpstr>Business Example 3 – Unilever</vt:lpstr>
      <vt:lpstr>Business Example 4 – Airbnb</vt:lpstr>
      <vt:lpstr>Conclusion – Integrating EI and CQ</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2026-03-28T12:10:43Z</dcterms:modified>
</cp:coreProperties>
</file>