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033" autoAdjust="0"/>
  </p:normalViewPr>
  <p:slideViewPr>
    <p:cSldViewPr snapToGrid="0" snapToObjects="1">
      <p:cViewPr varScale="1">
        <p:scale>
          <a:sx n="84" d="100"/>
          <a:sy n="84" d="100"/>
        </p:scale>
        <p:origin x="996" y="3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9134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3C5E"/>
        </a:solidFill>
        <a:effectLst/>
      </p:bgPr>
    </p:bg>
    <p:spTree>
      <p:nvGrpSpPr>
        <p:cNvPr id="1" name=""/>
        <p:cNvGrpSpPr/>
        <p:nvPr/>
      </p:nvGrpSpPr>
      <p:grpSpPr>
        <a:xfrm>
          <a:off x="0" y="0"/>
          <a:ext cx="0" cy="0"/>
          <a:chOff x="0" y="0"/>
          <a:chExt cx="0" cy="0"/>
        </a:xfrm>
      </p:grpSpPr>
      <p:pic>
        <p:nvPicPr>
          <p:cNvPr id="2" name="Image 0" descr="/home/claude/slide1child.jpg"/>
          <p:cNvPicPr>
            <a:picLocks noChangeAspect="1"/>
          </p:cNvPicPr>
          <p:nvPr/>
        </p:nvPicPr>
        <p:blipFill>
          <a:blip r:embed="rId3"/>
          <a:srcRect/>
          <a:stretch/>
        </p:blipFill>
        <p:spPr>
          <a:xfrm>
            <a:off x="0" y="0"/>
            <a:ext cx="3840480" cy="5143500"/>
          </a:xfrm>
          <a:prstGeom prst="rect">
            <a:avLst/>
          </a:prstGeom>
        </p:spPr>
      </p:pic>
      <p:sp>
        <p:nvSpPr>
          <p:cNvPr id="3" name="Shape 0"/>
          <p:cNvSpPr/>
          <p:nvPr/>
        </p:nvSpPr>
        <p:spPr>
          <a:xfrm>
            <a:off x="0" y="0"/>
            <a:ext cx="3840480" cy="5143500"/>
          </a:xfrm>
          <a:prstGeom prst="rect">
            <a:avLst/>
          </a:prstGeom>
          <a:solidFill>
            <a:srgbClr val="1A3C5E">
              <a:alpha val="60000"/>
            </a:srgbClr>
          </a:solidFill>
          <a:ln/>
        </p:spPr>
        <p:txBody>
          <a:bodyPr/>
          <a:lstStyle/>
          <a:p>
            <a:endParaRPr lang="en-US"/>
          </a:p>
        </p:txBody>
      </p:sp>
      <p:sp>
        <p:nvSpPr>
          <p:cNvPr id="4" name="Shape 1"/>
          <p:cNvSpPr/>
          <p:nvPr/>
        </p:nvSpPr>
        <p:spPr>
          <a:xfrm>
            <a:off x="3840480" y="0"/>
            <a:ext cx="73152" cy="5143500"/>
          </a:xfrm>
          <a:prstGeom prst="rect">
            <a:avLst/>
          </a:prstGeom>
          <a:solidFill>
            <a:srgbClr val="028090"/>
          </a:solidFill>
          <a:ln/>
        </p:spPr>
        <p:txBody>
          <a:bodyPr/>
          <a:lstStyle/>
          <a:p>
            <a:endParaRPr lang="en-US"/>
          </a:p>
        </p:txBody>
      </p:sp>
      <p:sp>
        <p:nvSpPr>
          <p:cNvPr id="5" name="Text 2"/>
          <p:cNvSpPr/>
          <p:nvPr/>
        </p:nvSpPr>
        <p:spPr>
          <a:xfrm>
            <a:off x="4114800" y="640080"/>
            <a:ext cx="4754880" cy="502920"/>
          </a:xfrm>
          <a:prstGeom prst="rect">
            <a:avLst/>
          </a:prstGeom>
          <a:noFill/>
          <a:ln/>
        </p:spPr>
        <p:txBody>
          <a:bodyPr wrap="square" lIns="0" tIns="0" rIns="0" bIns="0" rtlCol="0" anchor="ctr"/>
          <a:lstStyle/>
          <a:p>
            <a:pPr marL="0" indent="0">
              <a:buNone/>
            </a:pPr>
            <a:r>
              <a:rPr lang="en-US" sz="2800" b="1" dirty="0">
                <a:solidFill>
                  <a:srgbClr val="F4A261"/>
                </a:solidFill>
                <a:latin typeface="Calibri" pitchFamily="34" charset="0"/>
                <a:ea typeface="Calibri" pitchFamily="34" charset="-122"/>
                <a:cs typeface="Calibri" pitchFamily="34" charset="-120"/>
              </a:rPr>
              <a:t>BOWLBY'S</a:t>
            </a:r>
            <a:endParaRPr lang="en-US" sz="2800" dirty="0"/>
          </a:p>
        </p:txBody>
      </p:sp>
      <p:sp>
        <p:nvSpPr>
          <p:cNvPr id="6" name="Text 3"/>
          <p:cNvSpPr/>
          <p:nvPr/>
        </p:nvSpPr>
        <p:spPr>
          <a:xfrm>
            <a:off x="4114800" y="1097280"/>
            <a:ext cx="4754880" cy="594360"/>
          </a:xfrm>
          <a:prstGeom prst="rect">
            <a:avLst/>
          </a:prstGeom>
          <a:noFill/>
          <a:ln/>
        </p:spPr>
        <p:txBody>
          <a:bodyPr wrap="square" lIns="0" tIns="0" rIns="0" bIns="0"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ATTACHMENT THEORY</a:t>
            </a:r>
            <a:endParaRPr lang="en-US" sz="2400" dirty="0"/>
          </a:p>
        </p:txBody>
      </p:sp>
      <p:sp>
        <p:nvSpPr>
          <p:cNvPr id="7" name="Text 4"/>
          <p:cNvSpPr/>
          <p:nvPr/>
        </p:nvSpPr>
        <p:spPr>
          <a:xfrm>
            <a:off x="4114800" y="1737360"/>
            <a:ext cx="4754880" cy="411480"/>
          </a:xfrm>
          <a:prstGeom prst="rect">
            <a:avLst/>
          </a:prstGeom>
          <a:noFill/>
          <a:ln/>
        </p:spPr>
        <p:txBody>
          <a:bodyPr wrap="square" lIns="0" tIns="0" rIns="0" bIns="0" rtlCol="0" anchor="ctr"/>
          <a:lstStyle/>
          <a:p>
            <a:pPr marL="0" indent="0">
              <a:buNone/>
            </a:pPr>
            <a:r>
              <a:rPr lang="en-US" sz="1600" i="1" dirty="0">
                <a:solidFill>
                  <a:srgbClr val="CADCEE"/>
                </a:solidFill>
                <a:latin typeface="Calibri" pitchFamily="34" charset="0"/>
                <a:ea typeface="Calibri" pitchFamily="34" charset="-122"/>
                <a:cs typeface="Calibri" pitchFamily="34" charset="-120"/>
              </a:rPr>
              <a:t>Understanding Isaac's Development</a:t>
            </a:r>
            <a:endParaRPr lang="en-US" sz="1600" dirty="0"/>
          </a:p>
        </p:txBody>
      </p:sp>
      <p:sp>
        <p:nvSpPr>
          <p:cNvPr id="8" name="Shape 5"/>
          <p:cNvSpPr/>
          <p:nvPr/>
        </p:nvSpPr>
        <p:spPr>
          <a:xfrm>
            <a:off x="4114800" y="2240280"/>
            <a:ext cx="4389120" cy="36576"/>
          </a:xfrm>
          <a:prstGeom prst="rect">
            <a:avLst/>
          </a:prstGeom>
          <a:solidFill>
            <a:srgbClr val="028090"/>
          </a:solidFill>
          <a:ln/>
        </p:spPr>
        <p:txBody>
          <a:bodyPr/>
          <a:lstStyle/>
          <a:p>
            <a:endParaRPr lang="en-US"/>
          </a:p>
        </p:txBody>
      </p:sp>
      <p:sp>
        <p:nvSpPr>
          <p:cNvPr id="9" name="Text 6"/>
          <p:cNvSpPr/>
          <p:nvPr/>
        </p:nvSpPr>
        <p:spPr>
          <a:xfrm>
            <a:off x="4114800" y="2377440"/>
            <a:ext cx="4754880" cy="1371600"/>
          </a:xfrm>
          <a:prstGeom prst="rect">
            <a:avLst/>
          </a:prstGeom>
          <a:noFill/>
          <a:ln/>
        </p:spPr>
        <p:txBody>
          <a:bodyPr wrap="square" rtlCol="0" anchor="ctr"/>
          <a:lstStyle/>
          <a:p>
            <a:pPr marL="0" indent="0">
              <a:buNone/>
            </a:pPr>
            <a:r>
              <a:rPr lang="en-US" sz="1300" b="1" dirty="0">
                <a:solidFill>
                  <a:srgbClr val="CADCEE"/>
                </a:solidFill>
                <a:latin typeface="Calibri" pitchFamily="34" charset="0"/>
                <a:ea typeface="Calibri" pitchFamily="34" charset="-122"/>
                <a:cs typeface="Calibri" pitchFamily="34" charset="-120"/>
              </a:rPr>
              <a:t>Module: </a:t>
            </a:r>
            <a:r>
              <a:rPr lang="en-US" sz="1300" dirty="0">
                <a:solidFill>
                  <a:srgbClr val="CADCEE"/>
                </a:solidFill>
                <a:latin typeface="Calibri" pitchFamily="34" charset="0"/>
                <a:ea typeface="Calibri" pitchFamily="34" charset="-122"/>
                <a:cs typeface="Calibri" pitchFamily="34" charset="-120"/>
              </a:rPr>
              <a:t>Psychology in Health and Social Care
</a:t>
            </a:r>
            <a:r>
              <a:rPr lang="en-US" sz="1300" b="1" dirty="0">
                <a:solidFill>
                  <a:srgbClr val="CADCEE"/>
                </a:solidFill>
                <a:latin typeface="Calibri" pitchFamily="34" charset="0"/>
                <a:ea typeface="Calibri" pitchFamily="34" charset="-122"/>
                <a:cs typeface="Calibri" pitchFamily="34" charset="-120"/>
              </a:rPr>
              <a:t>Code: </a:t>
            </a:r>
            <a:r>
              <a:rPr lang="en-US" sz="1300" dirty="0">
                <a:solidFill>
                  <a:srgbClr val="CADCEE"/>
                </a:solidFill>
                <a:latin typeface="Calibri" pitchFamily="34" charset="0"/>
                <a:ea typeface="Calibri" pitchFamily="34" charset="-122"/>
                <a:cs typeface="Calibri" pitchFamily="34" charset="-120"/>
              </a:rPr>
              <a:t>LCHS4010
</a:t>
            </a:r>
            <a:r>
              <a:rPr lang="en-US" sz="1300" b="1" dirty="0">
                <a:solidFill>
                  <a:srgbClr val="CADCEE"/>
                </a:solidFill>
                <a:latin typeface="Calibri" pitchFamily="34" charset="0"/>
                <a:ea typeface="Calibri" pitchFamily="34" charset="-122"/>
                <a:cs typeface="Calibri" pitchFamily="34" charset="-120"/>
              </a:rPr>
              <a:t>Programme: </a:t>
            </a:r>
            <a:r>
              <a:rPr lang="en-US" sz="1300" dirty="0">
                <a:solidFill>
                  <a:srgbClr val="CADCEE"/>
                </a:solidFill>
                <a:latin typeface="Calibri" pitchFamily="34" charset="0"/>
                <a:ea typeface="Calibri" pitchFamily="34" charset="-122"/>
                <a:cs typeface="Calibri" pitchFamily="34" charset="-120"/>
              </a:rPr>
              <a:t>CertHE Skills for the Workplace (Health and Social Care)</a:t>
            </a:r>
            <a:r>
              <a:rPr lang="en-US" sz="1300" b="1" dirty="0">
                <a:solidFill>
                  <a:srgbClr val="CADCEE"/>
                </a:solidFill>
                <a:latin typeface="Calibri" pitchFamily="34" charset="0"/>
                <a:ea typeface="Calibri" pitchFamily="34" charset="-122"/>
                <a:cs typeface="Calibri" pitchFamily="34" charset="-120"/>
              </a:rPr>
              <a:t> </a:t>
            </a:r>
          </a:p>
          <a:p>
            <a:r>
              <a:rPr lang="en-US" sz="1300" b="1" dirty="0">
                <a:solidFill>
                  <a:srgbClr val="CADCEE"/>
                </a:solidFill>
                <a:latin typeface="Calibri" pitchFamily="34" charset="0"/>
                <a:ea typeface="Calibri" pitchFamily="34" charset="-122"/>
                <a:cs typeface="Calibri" pitchFamily="34" charset="-120"/>
              </a:rPr>
              <a:t>Student Name</a:t>
            </a:r>
            <a:r>
              <a:rPr lang="en-US" sz="1300" b="1">
                <a:solidFill>
                  <a:srgbClr val="CADCEE"/>
                </a:solidFill>
                <a:latin typeface="Calibri" pitchFamily="34" charset="0"/>
                <a:ea typeface="Calibri" pitchFamily="34" charset="-122"/>
                <a:cs typeface="Calibri" pitchFamily="34" charset="-120"/>
              </a:rPr>
              <a:t>:  Kainat Ajaz</a:t>
            </a:r>
            <a:endParaRPr lang="en-US" sz="1300" b="1" dirty="0">
              <a:solidFill>
                <a:srgbClr val="CADCEE"/>
              </a:solidFill>
              <a:latin typeface="Calibri" pitchFamily="34" charset="0"/>
              <a:ea typeface="Calibri" pitchFamily="34" charset="-122"/>
              <a:cs typeface="Calibri" pitchFamily="34" charset="-120"/>
            </a:endParaRPr>
          </a:p>
          <a:p>
            <a:r>
              <a:rPr lang="en-US" sz="1300" b="1" dirty="0">
                <a:solidFill>
                  <a:srgbClr val="CADCEE"/>
                </a:solidFill>
                <a:latin typeface="Calibri" pitchFamily="34" charset="0"/>
                <a:ea typeface="Calibri" pitchFamily="34" charset="-122"/>
                <a:cs typeface="Calibri" pitchFamily="34" charset="-120"/>
              </a:rPr>
              <a:t>Student ID: __2509933_______</a:t>
            </a:r>
            <a:endParaRPr lang="en-US" sz="1300" dirty="0"/>
          </a:p>
        </p:txBody>
      </p:sp>
      <p:sp>
        <p:nvSpPr>
          <p:cNvPr id="10" name="Text 7"/>
          <p:cNvSpPr/>
          <p:nvPr/>
        </p:nvSpPr>
        <p:spPr>
          <a:xfrm>
            <a:off x="4114800" y="4389120"/>
            <a:ext cx="4754880" cy="365760"/>
          </a:xfrm>
          <a:prstGeom prst="rect">
            <a:avLst/>
          </a:prstGeom>
          <a:noFill/>
          <a:ln/>
        </p:spPr>
        <p:txBody>
          <a:bodyPr wrap="square" lIns="0" tIns="0" rIns="0" bIns="0" rtlCol="0" anchor="ctr"/>
          <a:lstStyle/>
          <a:p>
            <a:pPr marL="0" indent="0">
              <a:buNone/>
            </a:pPr>
            <a:r>
              <a:rPr lang="en-US" sz="1100" i="1" dirty="0">
                <a:solidFill>
                  <a:srgbClr val="028090"/>
                </a:solidFill>
                <a:latin typeface="Calibri" pitchFamily="34" charset="0"/>
                <a:ea typeface="Calibri" pitchFamily="34" charset="-122"/>
                <a:cs typeface="Calibri" pitchFamily="34" charset="-120"/>
              </a:rPr>
              <a:t>Children's Centre, London  |  June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0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3C5E"/>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WHO IS ISAAC? – Case Background</a:t>
            </a:r>
            <a:endParaRPr lang="en-US" sz="2000" dirty="0"/>
          </a:p>
        </p:txBody>
      </p:sp>
      <p:pic>
        <p:nvPicPr>
          <p:cNvPr id="4" name="Image 0" descr="/home/claude/slide2.jpg"/>
          <p:cNvPicPr>
            <a:picLocks noChangeAspect="1"/>
          </p:cNvPicPr>
          <p:nvPr/>
        </p:nvPicPr>
        <p:blipFill>
          <a:blip r:embed="rId3"/>
          <a:srcRect/>
          <a:stretch/>
        </p:blipFill>
        <p:spPr>
          <a:xfrm>
            <a:off x="274320" y="868680"/>
            <a:ext cx="3474720" cy="3291840"/>
          </a:xfrm>
          <a:prstGeom prst="rect">
            <a:avLst/>
          </a:prstGeom>
        </p:spPr>
      </p:pic>
      <p:sp>
        <p:nvSpPr>
          <p:cNvPr id="5" name="Shape 2"/>
          <p:cNvSpPr/>
          <p:nvPr/>
        </p:nvSpPr>
        <p:spPr>
          <a:xfrm>
            <a:off x="4114800" y="868680"/>
            <a:ext cx="4754880" cy="868680"/>
          </a:xfrm>
          <a:prstGeom prst="rect">
            <a:avLst/>
          </a:prstGeom>
          <a:solidFill>
            <a:srgbClr val="FFFFFF"/>
          </a:solidFill>
          <a:ln w="19050">
            <a:solidFill>
              <a:srgbClr val="028090"/>
            </a:solidFill>
            <a:prstDash val="solid"/>
          </a:ln>
          <a:effectLst>
            <a:outerShdw blurRad="50800" dist="25400" dir="8100000" algn="bl" rotWithShape="0">
              <a:srgbClr val="000000">
                <a:alpha val="8000"/>
              </a:srgbClr>
            </a:outerShdw>
          </a:effectLst>
        </p:spPr>
        <p:txBody>
          <a:bodyPr/>
          <a:lstStyle/>
          <a:p>
            <a:endParaRPr lang="en-US"/>
          </a:p>
        </p:txBody>
      </p:sp>
      <p:sp>
        <p:nvSpPr>
          <p:cNvPr id="6" name="Text 3"/>
          <p:cNvSpPr/>
          <p:nvPr/>
        </p:nvSpPr>
        <p:spPr>
          <a:xfrm>
            <a:off x="4251960" y="914400"/>
            <a:ext cx="44805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Isaac</a:t>
            </a:r>
            <a:endParaRPr lang="en-US" sz="1200" dirty="0"/>
          </a:p>
        </p:txBody>
      </p:sp>
      <p:sp>
        <p:nvSpPr>
          <p:cNvPr id="7" name="Text 4"/>
          <p:cNvSpPr/>
          <p:nvPr/>
        </p:nvSpPr>
        <p:spPr>
          <a:xfrm>
            <a:off x="4251960" y="1188720"/>
            <a:ext cx="4480560" cy="475488"/>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Four year old boy attending Children’s Centre in London (Age 0-5)</a:t>
            </a:r>
          </a:p>
        </p:txBody>
      </p:sp>
      <p:sp>
        <p:nvSpPr>
          <p:cNvPr id="8" name="Shape 5"/>
          <p:cNvSpPr/>
          <p:nvPr/>
        </p:nvSpPr>
        <p:spPr>
          <a:xfrm>
            <a:off x="4114800" y="1874520"/>
            <a:ext cx="4754880" cy="868680"/>
          </a:xfrm>
          <a:prstGeom prst="rect">
            <a:avLst/>
          </a:prstGeom>
          <a:solidFill>
            <a:srgbClr val="FFFFFF"/>
          </a:solidFill>
          <a:ln w="19050">
            <a:solidFill>
              <a:srgbClr val="028090"/>
            </a:solidFill>
            <a:prstDash val="solid"/>
          </a:ln>
          <a:effectLst>
            <a:outerShdw blurRad="50800" dist="25400" dir="8100000" algn="bl" rotWithShape="0">
              <a:srgbClr val="000000">
                <a:alpha val="8000"/>
              </a:srgbClr>
            </a:outerShdw>
          </a:effectLst>
        </p:spPr>
        <p:txBody>
          <a:bodyPr/>
          <a:lstStyle/>
          <a:p>
            <a:endParaRPr lang="en-US"/>
          </a:p>
        </p:txBody>
      </p:sp>
      <p:sp>
        <p:nvSpPr>
          <p:cNvPr id="9" name="Text 6"/>
          <p:cNvSpPr/>
          <p:nvPr/>
        </p:nvSpPr>
        <p:spPr>
          <a:xfrm>
            <a:off x="4251960" y="1920240"/>
            <a:ext cx="44805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Mother</a:t>
            </a:r>
            <a:endParaRPr lang="en-US" sz="1200" dirty="0"/>
          </a:p>
        </p:txBody>
      </p:sp>
      <p:sp>
        <p:nvSpPr>
          <p:cNvPr id="10" name="Text 7"/>
          <p:cNvSpPr/>
          <p:nvPr/>
        </p:nvSpPr>
        <p:spPr>
          <a:xfrm>
            <a:off x="4251960" y="2194560"/>
            <a:ext cx="4480560" cy="475488"/>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Parent with Post-Natal Depression and lacking confidence and social network</a:t>
            </a:r>
          </a:p>
        </p:txBody>
      </p:sp>
      <p:sp>
        <p:nvSpPr>
          <p:cNvPr id="11" name="Shape 8"/>
          <p:cNvSpPr/>
          <p:nvPr/>
        </p:nvSpPr>
        <p:spPr>
          <a:xfrm>
            <a:off x="4114800" y="2880360"/>
            <a:ext cx="4754880" cy="868680"/>
          </a:xfrm>
          <a:prstGeom prst="rect">
            <a:avLst/>
          </a:prstGeom>
          <a:solidFill>
            <a:srgbClr val="FFFFFF"/>
          </a:solidFill>
          <a:ln w="19050">
            <a:solidFill>
              <a:srgbClr val="028090"/>
            </a:solidFill>
            <a:prstDash val="solid"/>
          </a:ln>
          <a:effectLst>
            <a:outerShdw blurRad="50800" dist="25400" dir="8100000" algn="bl" rotWithShape="0">
              <a:srgbClr val="000000">
                <a:alpha val="8000"/>
              </a:srgbClr>
            </a:outerShdw>
          </a:effectLst>
        </p:spPr>
        <p:txBody>
          <a:bodyPr/>
          <a:lstStyle/>
          <a:p>
            <a:endParaRPr lang="en-US"/>
          </a:p>
        </p:txBody>
      </p:sp>
      <p:sp>
        <p:nvSpPr>
          <p:cNvPr id="12" name="Text 9"/>
          <p:cNvSpPr/>
          <p:nvPr/>
        </p:nvSpPr>
        <p:spPr>
          <a:xfrm>
            <a:off x="4251960" y="2926080"/>
            <a:ext cx="44805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Transitions</a:t>
            </a:r>
            <a:endParaRPr lang="en-US" sz="1200" dirty="0"/>
          </a:p>
        </p:txBody>
      </p:sp>
      <p:sp>
        <p:nvSpPr>
          <p:cNvPr id="13" name="Text 10"/>
          <p:cNvSpPr/>
          <p:nvPr/>
        </p:nvSpPr>
        <p:spPr>
          <a:xfrm>
            <a:off x="4251960" y="3200400"/>
            <a:ext cx="4480560" cy="475488"/>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Moved recently from elsewhere in UK; childcare issues for two years</a:t>
            </a:r>
          </a:p>
        </p:txBody>
      </p:sp>
      <p:sp>
        <p:nvSpPr>
          <p:cNvPr id="14" name="Shape 11"/>
          <p:cNvSpPr/>
          <p:nvPr/>
        </p:nvSpPr>
        <p:spPr>
          <a:xfrm>
            <a:off x="4114800" y="3886200"/>
            <a:ext cx="4754880" cy="868680"/>
          </a:xfrm>
          <a:prstGeom prst="rect">
            <a:avLst/>
          </a:prstGeom>
          <a:solidFill>
            <a:srgbClr val="FFFFFF"/>
          </a:solidFill>
          <a:ln w="19050">
            <a:solidFill>
              <a:srgbClr val="028090"/>
            </a:solidFill>
            <a:prstDash val="solid"/>
          </a:ln>
          <a:effectLst>
            <a:outerShdw blurRad="50800" dist="25400" dir="8100000" algn="bl" rotWithShape="0">
              <a:srgbClr val="000000">
                <a:alpha val="8000"/>
              </a:srgbClr>
            </a:outerShdw>
          </a:effectLst>
        </p:spPr>
        <p:txBody>
          <a:bodyPr/>
          <a:lstStyle/>
          <a:p>
            <a:endParaRPr lang="en-US"/>
          </a:p>
        </p:txBody>
      </p:sp>
      <p:sp>
        <p:nvSpPr>
          <p:cNvPr id="15" name="Text 12"/>
          <p:cNvSpPr/>
          <p:nvPr/>
        </p:nvSpPr>
        <p:spPr>
          <a:xfrm>
            <a:off x="4251960" y="3931920"/>
            <a:ext cx="44805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Observed Concerns</a:t>
            </a:r>
            <a:endParaRPr lang="en-US" sz="1200" dirty="0"/>
          </a:p>
        </p:txBody>
      </p:sp>
      <p:sp>
        <p:nvSpPr>
          <p:cNvPr id="16" name="Text 13"/>
          <p:cNvSpPr/>
          <p:nvPr/>
        </p:nvSpPr>
        <p:spPr>
          <a:xfrm>
            <a:off x="4251960" y="4206240"/>
            <a:ext cx="4480560" cy="475488"/>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Withdrawn in play, separation anxiety, language delay, difficult with other children, sleeping difficulties</a:t>
            </a:r>
          </a:p>
        </p:txBody>
      </p:sp>
      <p:sp>
        <p:nvSpPr>
          <p:cNvPr id="17" name="Text 14"/>
          <p:cNvSpPr/>
          <p:nvPr/>
        </p:nvSpPr>
        <p:spPr>
          <a:xfrm>
            <a:off x="274320" y="4754880"/>
            <a:ext cx="8595360" cy="228600"/>
          </a:xfrm>
          <a:prstGeom prst="rect">
            <a:avLst/>
          </a:prstGeom>
          <a:noFill/>
          <a:ln/>
        </p:spPr>
        <p:txBody>
          <a:bodyPr wrap="square" lIns="0" tIns="0" rIns="0" bIns="0" rtlCol="0" anchor="ctr"/>
          <a:lstStyle/>
          <a:p>
            <a:pPr marL="0" indent="0">
              <a:buNone/>
            </a:pPr>
            <a:r>
              <a:rPr lang="en-US" sz="900" i="1" dirty="0">
                <a:solidFill>
                  <a:srgbClr val="3A5068"/>
                </a:solidFill>
                <a:latin typeface="Calibri" pitchFamily="34" charset="0"/>
                <a:ea typeface="Calibri" pitchFamily="34" charset="-122"/>
                <a:cs typeface="Calibri" pitchFamily="34" charset="-120"/>
              </a:rPr>
              <a:t>(Bowlby, 1969; Ainsworth et al., 1978)</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WHAT IS BOWLBY'S ATTACHMENT THEORY?</a:t>
            </a:r>
            <a:endParaRPr lang="en-US" sz="1900" dirty="0"/>
          </a:p>
        </p:txBody>
      </p:sp>
      <p:pic>
        <p:nvPicPr>
          <p:cNvPr id="4" name="Image 0" descr="/home/claude/slide3.jpg"/>
          <p:cNvPicPr>
            <a:picLocks noChangeAspect="1"/>
          </p:cNvPicPr>
          <p:nvPr/>
        </p:nvPicPr>
        <p:blipFill>
          <a:blip r:embed="rId3"/>
          <a:srcRect/>
          <a:stretch/>
        </p:blipFill>
        <p:spPr>
          <a:xfrm>
            <a:off x="6217920" y="822960"/>
            <a:ext cx="2560320" cy="3108960"/>
          </a:xfrm>
          <a:prstGeom prst="rect">
            <a:avLst/>
          </a:prstGeom>
        </p:spPr>
      </p:pic>
      <p:sp>
        <p:nvSpPr>
          <p:cNvPr id="5" name="Shape 2"/>
          <p:cNvSpPr/>
          <p:nvPr/>
        </p:nvSpPr>
        <p:spPr>
          <a:xfrm>
            <a:off x="6217920" y="822960"/>
            <a:ext cx="2560320" cy="3108960"/>
          </a:xfrm>
          <a:prstGeom prst="rect">
            <a:avLst/>
          </a:prstGeom>
          <a:solidFill>
            <a:srgbClr val="028090">
              <a:alpha val="20000"/>
            </a:srgbClr>
          </a:solidFill>
          <a:ln/>
        </p:spPr>
        <p:txBody>
          <a:bodyPr/>
          <a:lstStyle/>
          <a:p>
            <a:endParaRPr lang="en-US"/>
          </a:p>
        </p:txBody>
      </p:sp>
      <p:sp>
        <p:nvSpPr>
          <p:cNvPr id="6" name="Text 3"/>
          <p:cNvSpPr/>
          <p:nvPr/>
        </p:nvSpPr>
        <p:spPr>
          <a:xfrm>
            <a:off x="6217920" y="3291840"/>
            <a:ext cx="2560320" cy="731520"/>
          </a:xfrm>
          <a:prstGeom prst="rect">
            <a:avLst/>
          </a:prstGeom>
          <a:noFill/>
          <a:ln/>
        </p:spPr>
        <p:txBody>
          <a:bodyPr wrap="square" lIns="0" tIns="0" rIns="0" bIns="0" rtlCol="0" anchor="ctr"/>
          <a:lstStyle/>
          <a:p>
            <a:pPr marL="0" indent="0" algn="ctr">
              <a:buNone/>
            </a:pPr>
            <a:r>
              <a:rPr lang="en-US" sz="1000" i="1" dirty="0">
                <a:solidFill>
                  <a:srgbClr val="3A5068"/>
                </a:solidFill>
                <a:latin typeface="Calibri" pitchFamily="34" charset="0"/>
                <a:ea typeface="Calibri" pitchFamily="34" charset="-122"/>
                <a:cs typeface="Calibri" pitchFamily="34" charset="-120"/>
              </a:rPr>
              <a:t>John Bowlby</a:t>
            </a:r>
            <a:endParaRPr lang="en-US" sz="1000" dirty="0"/>
          </a:p>
          <a:p>
            <a:pPr marL="0" indent="0" algn="ctr">
              <a:buNone/>
            </a:pPr>
            <a:r>
              <a:rPr lang="en-US" sz="1000" i="1" dirty="0">
                <a:solidFill>
                  <a:srgbClr val="3A5068"/>
                </a:solidFill>
                <a:latin typeface="Calibri" pitchFamily="34" charset="0"/>
                <a:ea typeface="Calibri" pitchFamily="34" charset="-122"/>
                <a:cs typeface="Calibri" pitchFamily="34" charset="-120"/>
              </a:rPr>
              <a:t>(1907–1990)</a:t>
            </a:r>
            <a:endParaRPr lang="en-US" sz="1000" dirty="0"/>
          </a:p>
          <a:p>
            <a:pPr marL="0" indent="0" algn="ctr">
              <a:buNone/>
            </a:pPr>
            <a:r>
              <a:rPr lang="en-US" sz="1000" i="1" dirty="0">
                <a:solidFill>
                  <a:srgbClr val="3A5068"/>
                </a:solidFill>
                <a:latin typeface="Calibri" pitchFamily="34" charset="0"/>
                <a:ea typeface="Calibri" pitchFamily="34" charset="-122"/>
                <a:cs typeface="Calibri" pitchFamily="34" charset="-120"/>
              </a:rPr>
              <a:t>British Psychiatrist</a:t>
            </a:r>
            <a:endParaRPr lang="en-US" sz="1000" dirty="0"/>
          </a:p>
          <a:p>
            <a:pPr marL="0" indent="0" algn="ctr">
              <a:buNone/>
            </a:pPr>
            <a:r>
              <a:rPr lang="en-US" sz="1000" i="1" dirty="0">
                <a:solidFill>
                  <a:srgbClr val="3A5068"/>
                </a:solidFill>
                <a:latin typeface="Calibri" pitchFamily="34" charset="0"/>
                <a:ea typeface="Calibri" pitchFamily="34" charset="-122"/>
                <a:cs typeface="Calibri" pitchFamily="34" charset="-120"/>
              </a:rPr>
              <a:t>&amp; Psychoanalyst</a:t>
            </a:r>
            <a:endParaRPr lang="en-US" sz="1000" dirty="0"/>
          </a:p>
        </p:txBody>
      </p:sp>
      <p:sp>
        <p:nvSpPr>
          <p:cNvPr id="7" name="Shape 4"/>
          <p:cNvSpPr/>
          <p:nvPr/>
        </p:nvSpPr>
        <p:spPr>
          <a:xfrm>
            <a:off x="274320" y="822960"/>
            <a:ext cx="109728" cy="530352"/>
          </a:xfrm>
          <a:prstGeom prst="rect">
            <a:avLst/>
          </a:prstGeom>
          <a:solidFill>
            <a:srgbClr val="F4A261"/>
          </a:solidFill>
          <a:ln/>
        </p:spPr>
        <p:txBody>
          <a:bodyPr/>
          <a:lstStyle/>
          <a:p>
            <a:endParaRPr lang="en-US"/>
          </a:p>
        </p:txBody>
      </p:sp>
      <p:sp>
        <p:nvSpPr>
          <p:cNvPr id="8" name="Text 5"/>
          <p:cNvSpPr/>
          <p:nvPr/>
        </p:nvSpPr>
        <p:spPr>
          <a:xfrm>
            <a:off x="475488" y="822960"/>
            <a:ext cx="5577840" cy="256032"/>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Origin: </a:t>
            </a:r>
            <a:endParaRPr lang="en-US" sz="1200" dirty="0"/>
          </a:p>
        </p:txBody>
      </p:sp>
      <p:sp>
        <p:nvSpPr>
          <p:cNvPr id="9" name="Text 6"/>
          <p:cNvSpPr/>
          <p:nvPr/>
        </p:nvSpPr>
        <p:spPr>
          <a:xfrm>
            <a:off x="475488" y="1069848"/>
            <a:ext cx="5577840" cy="411480"/>
          </a:xfrm>
          <a:prstGeom prst="rect">
            <a:avLst/>
          </a:prstGeom>
          <a:noFill/>
          <a:ln/>
        </p:spPr>
        <p:txBody>
          <a:bodyPr wrap="square" lIns="0" tIns="0" rIns="0" bIns="0" rtlCol="0" anchor="ctr"/>
          <a:lstStyle/>
          <a:p>
            <a:r>
              <a:rPr lang="en-US" sz="1100" dirty="0">
                <a:solidFill>
                  <a:srgbClr val="1A2A3A"/>
                </a:solidFill>
                <a:latin typeface="Calibri" pitchFamily="34" charset="0"/>
                <a:ea typeface="Calibri" pitchFamily="34" charset="-122"/>
                <a:cs typeface="Calibri" pitchFamily="34" charset="-120"/>
              </a:rPr>
              <a:t>Developed in the 1950s-1960s; its foundation is based on ethology, evolutionary biology, and psychoanalytic theories (Bowlby, 1969).</a:t>
            </a:r>
          </a:p>
        </p:txBody>
      </p:sp>
      <p:sp>
        <p:nvSpPr>
          <p:cNvPr id="10" name="Shape 7"/>
          <p:cNvSpPr/>
          <p:nvPr/>
        </p:nvSpPr>
        <p:spPr>
          <a:xfrm>
            <a:off x="274320" y="1600200"/>
            <a:ext cx="109728" cy="530352"/>
          </a:xfrm>
          <a:prstGeom prst="rect">
            <a:avLst/>
          </a:prstGeom>
          <a:solidFill>
            <a:srgbClr val="F4A261"/>
          </a:solidFill>
          <a:ln/>
        </p:spPr>
        <p:txBody>
          <a:bodyPr/>
          <a:lstStyle/>
          <a:p>
            <a:endParaRPr lang="en-US"/>
          </a:p>
        </p:txBody>
      </p:sp>
      <p:sp>
        <p:nvSpPr>
          <p:cNvPr id="11" name="Text 8"/>
          <p:cNvSpPr/>
          <p:nvPr/>
        </p:nvSpPr>
        <p:spPr>
          <a:xfrm>
            <a:off x="475488" y="1600200"/>
            <a:ext cx="5577840" cy="256032"/>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Core Idea: </a:t>
            </a:r>
            <a:endParaRPr lang="en-US" sz="1200" dirty="0"/>
          </a:p>
        </p:txBody>
      </p:sp>
      <p:sp>
        <p:nvSpPr>
          <p:cNvPr id="12" name="Text 9"/>
          <p:cNvSpPr/>
          <p:nvPr/>
        </p:nvSpPr>
        <p:spPr>
          <a:xfrm>
            <a:off x="475488" y="1847088"/>
            <a:ext cx="5577840" cy="411480"/>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Children are genetically predisposed to develop emotional attachments that promote their survival.</a:t>
            </a:r>
          </a:p>
        </p:txBody>
      </p:sp>
      <p:sp>
        <p:nvSpPr>
          <p:cNvPr id="13" name="Shape 10"/>
          <p:cNvSpPr/>
          <p:nvPr/>
        </p:nvSpPr>
        <p:spPr>
          <a:xfrm>
            <a:off x="274320" y="2377440"/>
            <a:ext cx="109728" cy="530352"/>
          </a:xfrm>
          <a:prstGeom prst="rect">
            <a:avLst/>
          </a:prstGeom>
          <a:solidFill>
            <a:srgbClr val="F4A261"/>
          </a:solidFill>
          <a:ln/>
        </p:spPr>
        <p:txBody>
          <a:bodyPr/>
          <a:lstStyle/>
          <a:p>
            <a:endParaRPr lang="en-US"/>
          </a:p>
        </p:txBody>
      </p:sp>
      <p:sp>
        <p:nvSpPr>
          <p:cNvPr id="14" name="Text 11"/>
          <p:cNvSpPr/>
          <p:nvPr/>
        </p:nvSpPr>
        <p:spPr>
          <a:xfrm>
            <a:off x="475488" y="2377440"/>
            <a:ext cx="5577840" cy="256032"/>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Monotropy: </a:t>
            </a:r>
            <a:endParaRPr lang="en-US" sz="1200" dirty="0"/>
          </a:p>
        </p:txBody>
      </p:sp>
      <p:sp>
        <p:nvSpPr>
          <p:cNvPr id="15" name="Text 12"/>
          <p:cNvSpPr/>
          <p:nvPr/>
        </p:nvSpPr>
        <p:spPr>
          <a:xfrm>
            <a:off x="475488" y="2624328"/>
            <a:ext cx="5577840" cy="411480"/>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According to Bowlby, an infant establishes only one major attachment, which is special from other attachments and referred to as the 'principal attachment figure' (Bowlby, 1969).</a:t>
            </a:r>
          </a:p>
        </p:txBody>
      </p:sp>
      <p:sp>
        <p:nvSpPr>
          <p:cNvPr id="16" name="Shape 13"/>
          <p:cNvSpPr/>
          <p:nvPr/>
        </p:nvSpPr>
        <p:spPr>
          <a:xfrm>
            <a:off x="274320" y="3154680"/>
            <a:ext cx="109728" cy="530352"/>
          </a:xfrm>
          <a:prstGeom prst="rect">
            <a:avLst/>
          </a:prstGeom>
          <a:solidFill>
            <a:srgbClr val="F4A261"/>
          </a:solidFill>
          <a:ln/>
        </p:spPr>
        <p:txBody>
          <a:bodyPr/>
          <a:lstStyle/>
          <a:p>
            <a:endParaRPr lang="en-US"/>
          </a:p>
        </p:txBody>
      </p:sp>
      <p:sp>
        <p:nvSpPr>
          <p:cNvPr id="17" name="Text 14"/>
          <p:cNvSpPr/>
          <p:nvPr/>
        </p:nvSpPr>
        <p:spPr>
          <a:xfrm>
            <a:off x="475488" y="3154680"/>
            <a:ext cx="5577840" cy="256032"/>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Critical Period: </a:t>
            </a:r>
            <a:endParaRPr lang="en-US" sz="1200" dirty="0"/>
          </a:p>
        </p:txBody>
      </p:sp>
      <p:sp>
        <p:nvSpPr>
          <p:cNvPr id="18" name="Text 15"/>
          <p:cNvSpPr/>
          <p:nvPr/>
        </p:nvSpPr>
        <p:spPr>
          <a:xfrm>
            <a:off x="475488" y="3401568"/>
            <a:ext cx="5577840" cy="411480"/>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First two or three years of life constitute the sensitive period when disruptions may adversely affect the child's future development (Bowlby, 1951).</a:t>
            </a:r>
          </a:p>
        </p:txBody>
      </p:sp>
      <p:sp>
        <p:nvSpPr>
          <p:cNvPr id="19" name="Shape 16"/>
          <p:cNvSpPr/>
          <p:nvPr/>
        </p:nvSpPr>
        <p:spPr>
          <a:xfrm>
            <a:off x="274320" y="3931920"/>
            <a:ext cx="109728" cy="530352"/>
          </a:xfrm>
          <a:prstGeom prst="rect">
            <a:avLst/>
          </a:prstGeom>
          <a:solidFill>
            <a:srgbClr val="F4A261"/>
          </a:solidFill>
          <a:ln/>
        </p:spPr>
        <p:txBody>
          <a:bodyPr/>
          <a:lstStyle/>
          <a:p>
            <a:endParaRPr lang="en-US"/>
          </a:p>
        </p:txBody>
      </p:sp>
      <p:sp>
        <p:nvSpPr>
          <p:cNvPr id="20" name="Text 17"/>
          <p:cNvSpPr/>
          <p:nvPr/>
        </p:nvSpPr>
        <p:spPr>
          <a:xfrm>
            <a:off x="475488" y="3931920"/>
            <a:ext cx="5577840" cy="256032"/>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Relevance: </a:t>
            </a:r>
            <a:endParaRPr lang="en-US" sz="1200" dirty="0"/>
          </a:p>
        </p:txBody>
      </p:sp>
      <p:sp>
        <p:nvSpPr>
          <p:cNvPr id="21" name="Text 18"/>
          <p:cNvSpPr/>
          <p:nvPr/>
        </p:nvSpPr>
        <p:spPr>
          <a:xfrm>
            <a:off x="475488" y="4178808"/>
            <a:ext cx="5577840" cy="411480"/>
          </a:xfrm>
          <a:prstGeom prst="rect">
            <a:avLst/>
          </a:prstGeom>
          <a:noFill/>
          <a:ln/>
        </p:spPr>
        <p:txBody>
          <a:bodyPr wrap="square" lIns="0" tIns="0" rIns="0" bIns="0" rtlCol="0" anchor="ctr"/>
          <a:lstStyle/>
          <a:p>
            <a:pPr marL="0" indent="0">
              <a:buNone/>
            </a:pPr>
            <a:r>
              <a:rPr lang="en-US" sz="1100" dirty="0">
                <a:solidFill>
                  <a:srgbClr val="1A2A3A"/>
                </a:solidFill>
                <a:latin typeface="Calibri" pitchFamily="34" charset="0"/>
                <a:ea typeface="Calibri" pitchFamily="34" charset="-122"/>
                <a:cs typeface="Calibri" pitchFamily="34" charset="-120"/>
              </a:rPr>
              <a:t>The approach is easy to apply in practice when interacting with children (e.g., application of key person approach in EYFS (DfE, 2021)</a:t>
            </a:r>
            <a:endParaRPr lang="en-US" sz="1100" dirty="0"/>
          </a:p>
        </p:txBody>
      </p:sp>
      <p:sp>
        <p:nvSpPr>
          <p:cNvPr id="22" name="Text 19"/>
          <p:cNvSpPr/>
          <p:nvPr/>
        </p:nvSpPr>
        <p:spPr>
          <a:xfrm>
            <a:off x="274320" y="4754880"/>
            <a:ext cx="8595360" cy="228600"/>
          </a:xfrm>
          <a:prstGeom prst="rect">
            <a:avLst/>
          </a:prstGeom>
          <a:noFill/>
          <a:ln/>
        </p:spPr>
        <p:txBody>
          <a:bodyPr wrap="square" lIns="0" tIns="0" rIns="0" bIns="0" rtlCol="0" anchor="ctr"/>
          <a:lstStyle/>
          <a:p>
            <a:pPr marL="0" indent="0">
              <a:buNone/>
            </a:pPr>
            <a:r>
              <a:rPr lang="en-US" sz="900" i="1" dirty="0">
                <a:solidFill>
                  <a:srgbClr val="3A5068"/>
                </a:solidFill>
                <a:latin typeface="Calibri" pitchFamily="34" charset="0"/>
                <a:ea typeface="Calibri" pitchFamily="34" charset="-122"/>
                <a:cs typeface="Calibri" pitchFamily="34" charset="-120"/>
              </a:rPr>
              <a:t>Bowlby (1969, 1988); Ainsworth et al. (1978); DfE (2021)</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3C5E"/>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KEY CONCEPTS: Attachment Styles &amp; Internal Working Model</a:t>
            </a:r>
            <a:endParaRPr lang="en-US" sz="1700" dirty="0"/>
          </a:p>
        </p:txBody>
      </p:sp>
      <p:pic>
        <p:nvPicPr>
          <p:cNvPr id="4" name="Image 0" descr="/home/claude/slide4.jpg"/>
          <p:cNvPicPr>
            <a:picLocks noChangeAspect="1"/>
          </p:cNvPicPr>
          <p:nvPr/>
        </p:nvPicPr>
        <p:blipFill>
          <a:blip r:embed="rId3"/>
          <a:srcRect/>
          <a:stretch/>
        </p:blipFill>
        <p:spPr>
          <a:xfrm>
            <a:off x="182880" y="777240"/>
            <a:ext cx="4206240" cy="2926080"/>
          </a:xfrm>
          <a:prstGeom prst="rect">
            <a:avLst/>
          </a:prstGeom>
        </p:spPr>
      </p:pic>
      <p:sp>
        <p:nvSpPr>
          <p:cNvPr id="5" name="Text 2"/>
          <p:cNvSpPr/>
          <p:nvPr/>
        </p:nvSpPr>
        <p:spPr>
          <a:xfrm>
            <a:off x="182880" y="3703320"/>
            <a:ext cx="4206240" cy="274320"/>
          </a:xfrm>
          <a:prstGeom prst="rect">
            <a:avLst/>
          </a:prstGeom>
          <a:noFill/>
          <a:ln/>
        </p:spPr>
        <p:txBody>
          <a:bodyPr wrap="square" lIns="0" tIns="0" rIns="0" bIns="0" rtlCol="0" anchor="ctr"/>
          <a:lstStyle/>
          <a:p>
            <a:pPr marL="0" indent="0" algn="ctr">
              <a:buNone/>
            </a:pPr>
            <a:r>
              <a:rPr lang="en-US" sz="1000" i="1" dirty="0">
                <a:solidFill>
                  <a:srgbClr val="3A5068"/>
                </a:solidFill>
                <a:latin typeface="Calibri" pitchFamily="34" charset="0"/>
                <a:ea typeface="Calibri" pitchFamily="34" charset="-122"/>
                <a:cs typeface="Calibri" pitchFamily="34" charset="-120"/>
              </a:rPr>
              <a:t>Ainsworth et al. (1978) – Strange Situation Study</a:t>
            </a:r>
            <a:endParaRPr lang="en-US" sz="1000" dirty="0"/>
          </a:p>
        </p:txBody>
      </p:sp>
      <p:sp>
        <p:nvSpPr>
          <p:cNvPr id="6" name="Shape 3"/>
          <p:cNvSpPr/>
          <p:nvPr/>
        </p:nvSpPr>
        <p:spPr>
          <a:xfrm>
            <a:off x="4663440" y="777240"/>
            <a:ext cx="4206240" cy="1371600"/>
          </a:xfrm>
          <a:prstGeom prst="rect">
            <a:avLst/>
          </a:prstGeom>
          <a:solidFill>
            <a:srgbClr val="028090"/>
          </a:solidFill>
          <a:ln w="12700">
            <a:solidFill>
              <a:srgbClr val="028090"/>
            </a:solidFill>
            <a:prstDash val="solid"/>
          </a:ln>
        </p:spPr>
        <p:txBody>
          <a:bodyPr/>
          <a:lstStyle/>
          <a:p>
            <a:endParaRPr lang="en-US"/>
          </a:p>
        </p:txBody>
      </p:sp>
      <p:sp>
        <p:nvSpPr>
          <p:cNvPr id="7" name="Text 4"/>
          <p:cNvSpPr/>
          <p:nvPr/>
        </p:nvSpPr>
        <p:spPr>
          <a:xfrm>
            <a:off x="4754880" y="822960"/>
            <a:ext cx="4023360" cy="36576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Internal Working Model (IWM)</a:t>
            </a:r>
            <a:endParaRPr lang="en-US" sz="1400" dirty="0"/>
          </a:p>
        </p:txBody>
      </p:sp>
      <p:sp>
        <p:nvSpPr>
          <p:cNvPr id="8" name="Text 5"/>
          <p:cNvSpPr/>
          <p:nvPr/>
        </p:nvSpPr>
        <p:spPr>
          <a:xfrm>
            <a:off x="4754880" y="1188720"/>
            <a:ext cx="4023360" cy="82296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 mental 'blueprint' of relationships formed in early childhood. The child builds expectations about whether caregivers will be available and responsive — shaping all future relationships (Bowlby, 1988; Bretherton, 1992).</a:t>
            </a:r>
            <a:endParaRPr lang="en-US" sz="1100" dirty="0"/>
          </a:p>
        </p:txBody>
      </p:sp>
      <p:sp>
        <p:nvSpPr>
          <p:cNvPr id="9" name="Shape 6"/>
          <p:cNvSpPr/>
          <p:nvPr/>
        </p:nvSpPr>
        <p:spPr>
          <a:xfrm>
            <a:off x="4663440" y="2331720"/>
            <a:ext cx="164592" cy="502920"/>
          </a:xfrm>
          <a:prstGeom prst="rect">
            <a:avLst/>
          </a:prstGeom>
          <a:solidFill>
            <a:srgbClr val="27AE60"/>
          </a:solidFill>
          <a:ln/>
        </p:spPr>
        <p:txBody>
          <a:bodyPr/>
          <a:lstStyle/>
          <a:p>
            <a:endParaRPr lang="en-US"/>
          </a:p>
        </p:txBody>
      </p:sp>
      <p:sp>
        <p:nvSpPr>
          <p:cNvPr id="10" name="Text 7"/>
          <p:cNvSpPr/>
          <p:nvPr/>
        </p:nvSpPr>
        <p:spPr>
          <a:xfrm>
            <a:off x="4892040" y="2331720"/>
            <a:ext cx="3977640" cy="228600"/>
          </a:xfrm>
          <a:prstGeom prst="rect">
            <a:avLst/>
          </a:prstGeom>
          <a:noFill/>
          <a:ln/>
        </p:spPr>
        <p:txBody>
          <a:bodyPr wrap="square" lIns="0" tIns="0" rIns="0" bIns="0" rtlCol="0" anchor="ctr"/>
          <a:lstStyle/>
          <a:p>
            <a:pPr marL="0" indent="0">
              <a:buNone/>
            </a:pPr>
            <a:r>
              <a:rPr lang="en-US" sz="1100" b="1" dirty="0">
                <a:solidFill>
                  <a:srgbClr val="1A2A3A"/>
                </a:solidFill>
                <a:latin typeface="Calibri" pitchFamily="34" charset="0"/>
                <a:ea typeface="Calibri" pitchFamily="34" charset="-122"/>
                <a:cs typeface="Calibri" pitchFamily="34" charset="-120"/>
              </a:rPr>
              <a:t>Secure: </a:t>
            </a:r>
            <a:endParaRPr lang="en-US" sz="1100" dirty="0"/>
          </a:p>
        </p:txBody>
      </p:sp>
      <p:sp>
        <p:nvSpPr>
          <p:cNvPr id="11" name="Text 8"/>
          <p:cNvSpPr/>
          <p:nvPr/>
        </p:nvSpPr>
        <p:spPr>
          <a:xfrm>
            <a:off x="4892040" y="2551176"/>
            <a:ext cx="3977640" cy="274320"/>
          </a:xfrm>
          <a:prstGeom prst="rect">
            <a:avLst/>
          </a:prstGeom>
          <a:noFill/>
          <a:ln/>
        </p:spPr>
        <p:txBody>
          <a:bodyPr wrap="square" lIns="0" tIns="0" rIns="0" bIns="0" rtlCol="0" anchor="ctr"/>
          <a:lstStyle/>
          <a:p>
            <a:pPr marL="0" indent="0">
              <a:buNone/>
            </a:pPr>
            <a:r>
              <a:rPr lang="en-US" sz="1000" dirty="0">
                <a:solidFill>
                  <a:srgbClr val="3A5068"/>
                </a:solidFill>
                <a:latin typeface="Calibri" pitchFamily="34" charset="0"/>
                <a:ea typeface="Calibri" pitchFamily="34" charset="-122"/>
                <a:cs typeface="Calibri" pitchFamily="34" charset="-120"/>
              </a:rPr>
              <a:t>Responsive caregiving → child is secure enough to explore. Formation of positive IWM.</a:t>
            </a:r>
          </a:p>
        </p:txBody>
      </p:sp>
      <p:sp>
        <p:nvSpPr>
          <p:cNvPr id="12" name="Shape 9"/>
          <p:cNvSpPr/>
          <p:nvPr/>
        </p:nvSpPr>
        <p:spPr>
          <a:xfrm>
            <a:off x="4663440" y="2990088"/>
            <a:ext cx="164592" cy="502920"/>
          </a:xfrm>
          <a:prstGeom prst="rect">
            <a:avLst/>
          </a:prstGeom>
          <a:solidFill>
            <a:srgbClr val="E67E22"/>
          </a:solidFill>
          <a:ln/>
        </p:spPr>
        <p:txBody>
          <a:bodyPr/>
          <a:lstStyle/>
          <a:p>
            <a:endParaRPr lang="en-US"/>
          </a:p>
        </p:txBody>
      </p:sp>
      <p:sp>
        <p:nvSpPr>
          <p:cNvPr id="13" name="Text 10"/>
          <p:cNvSpPr/>
          <p:nvPr/>
        </p:nvSpPr>
        <p:spPr>
          <a:xfrm>
            <a:off x="4892040" y="2990088"/>
            <a:ext cx="3977640" cy="228600"/>
          </a:xfrm>
          <a:prstGeom prst="rect">
            <a:avLst/>
          </a:prstGeom>
          <a:noFill/>
          <a:ln/>
        </p:spPr>
        <p:txBody>
          <a:bodyPr wrap="square" lIns="0" tIns="0" rIns="0" bIns="0" rtlCol="0" anchor="ctr"/>
          <a:lstStyle/>
          <a:p>
            <a:pPr marL="0" indent="0">
              <a:buNone/>
            </a:pPr>
            <a:r>
              <a:rPr lang="en-US" sz="1100" b="1" dirty="0">
                <a:solidFill>
                  <a:srgbClr val="1A2A3A"/>
                </a:solidFill>
                <a:latin typeface="Calibri" pitchFamily="34" charset="0"/>
                <a:ea typeface="Calibri" pitchFamily="34" charset="-122"/>
                <a:cs typeface="Calibri" pitchFamily="34" charset="-120"/>
              </a:rPr>
              <a:t>Anxious-Ambivalent: </a:t>
            </a:r>
            <a:endParaRPr lang="en-US" sz="1100" dirty="0"/>
          </a:p>
        </p:txBody>
      </p:sp>
      <p:sp>
        <p:nvSpPr>
          <p:cNvPr id="14" name="Text 11"/>
          <p:cNvSpPr/>
          <p:nvPr/>
        </p:nvSpPr>
        <p:spPr>
          <a:xfrm>
            <a:off x="4892040" y="3209544"/>
            <a:ext cx="3977640" cy="274320"/>
          </a:xfrm>
          <a:prstGeom prst="rect">
            <a:avLst/>
          </a:prstGeom>
          <a:noFill/>
          <a:ln/>
        </p:spPr>
        <p:txBody>
          <a:bodyPr wrap="square" lIns="0" tIns="0" rIns="0" bIns="0" rtlCol="0" anchor="ctr"/>
          <a:lstStyle/>
          <a:p>
            <a:pPr marL="0" indent="0">
              <a:buNone/>
            </a:pPr>
            <a:r>
              <a:rPr lang="en-US" sz="1000" dirty="0">
                <a:solidFill>
                  <a:srgbClr val="3A5068"/>
                </a:solidFill>
                <a:latin typeface="Calibri" pitchFamily="34" charset="0"/>
                <a:ea typeface="Calibri" pitchFamily="34" charset="-122"/>
                <a:cs typeface="Calibri" pitchFamily="34" charset="-120"/>
              </a:rPr>
              <a:t>Unpredictable caregiving → child remains clingy and stressed during separations. Possibly Isaac's attachment pattern.</a:t>
            </a:r>
          </a:p>
        </p:txBody>
      </p:sp>
      <p:sp>
        <p:nvSpPr>
          <p:cNvPr id="15" name="Shape 12"/>
          <p:cNvSpPr/>
          <p:nvPr/>
        </p:nvSpPr>
        <p:spPr>
          <a:xfrm>
            <a:off x="4663440" y="3648456"/>
            <a:ext cx="164592" cy="502920"/>
          </a:xfrm>
          <a:prstGeom prst="rect">
            <a:avLst/>
          </a:prstGeom>
          <a:solidFill>
            <a:srgbClr val="E74C3C"/>
          </a:solidFill>
          <a:ln/>
        </p:spPr>
        <p:txBody>
          <a:bodyPr/>
          <a:lstStyle/>
          <a:p>
            <a:endParaRPr lang="en-US"/>
          </a:p>
        </p:txBody>
      </p:sp>
      <p:sp>
        <p:nvSpPr>
          <p:cNvPr id="16" name="Text 13"/>
          <p:cNvSpPr/>
          <p:nvPr/>
        </p:nvSpPr>
        <p:spPr>
          <a:xfrm>
            <a:off x="4892040" y="3648456"/>
            <a:ext cx="3977640" cy="228600"/>
          </a:xfrm>
          <a:prstGeom prst="rect">
            <a:avLst/>
          </a:prstGeom>
          <a:noFill/>
          <a:ln/>
        </p:spPr>
        <p:txBody>
          <a:bodyPr wrap="square" lIns="0" tIns="0" rIns="0" bIns="0" rtlCol="0" anchor="ctr"/>
          <a:lstStyle/>
          <a:p>
            <a:pPr marL="0" indent="0">
              <a:buNone/>
            </a:pPr>
            <a:r>
              <a:rPr lang="en-US" sz="1100" b="1" dirty="0">
                <a:solidFill>
                  <a:srgbClr val="1A2A3A"/>
                </a:solidFill>
                <a:latin typeface="Calibri" pitchFamily="34" charset="0"/>
                <a:ea typeface="Calibri" pitchFamily="34" charset="-122"/>
                <a:cs typeface="Calibri" pitchFamily="34" charset="-120"/>
              </a:rPr>
              <a:t>Avoidant: </a:t>
            </a:r>
            <a:endParaRPr lang="en-US" sz="1100" dirty="0"/>
          </a:p>
        </p:txBody>
      </p:sp>
      <p:sp>
        <p:nvSpPr>
          <p:cNvPr id="17" name="Text 14"/>
          <p:cNvSpPr/>
          <p:nvPr/>
        </p:nvSpPr>
        <p:spPr>
          <a:xfrm>
            <a:off x="4892040" y="3867912"/>
            <a:ext cx="3977640" cy="274320"/>
          </a:xfrm>
          <a:prstGeom prst="rect">
            <a:avLst/>
          </a:prstGeom>
          <a:noFill/>
          <a:ln/>
        </p:spPr>
        <p:txBody>
          <a:bodyPr wrap="square" lIns="0" tIns="0" rIns="0" bIns="0" rtlCol="0" anchor="ctr"/>
          <a:lstStyle/>
          <a:p>
            <a:pPr marL="0" indent="0">
              <a:buNone/>
            </a:pPr>
            <a:r>
              <a:rPr lang="en-US" sz="1000" dirty="0">
                <a:solidFill>
                  <a:srgbClr val="3A5068"/>
                </a:solidFill>
                <a:latin typeface="Calibri" pitchFamily="34" charset="0"/>
                <a:ea typeface="Calibri" pitchFamily="34" charset="-122"/>
                <a:cs typeface="Calibri" pitchFamily="34" charset="-120"/>
              </a:rPr>
              <a:t>Neglecting caregiving → child appears to be self-reliant, but is actually holding his/her demands in check.</a:t>
            </a:r>
          </a:p>
        </p:txBody>
      </p:sp>
      <p:sp>
        <p:nvSpPr>
          <p:cNvPr id="18" name="Shape 15"/>
          <p:cNvSpPr/>
          <p:nvPr/>
        </p:nvSpPr>
        <p:spPr>
          <a:xfrm>
            <a:off x="4663440" y="4306824"/>
            <a:ext cx="164592" cy="502920"/>
          </a:xfrm>
          <a:prstGeom prst="rect">
            <a:avLst/>
          </a:prstGeom>
          <a:solidFill>
            <a:srgbClr val="8E44AD"/>
          </a:solidFill>
          <a:ln/>
        </p:spPr>
        <p:txBody>
          <a:bodyPr/>
          <a:lstStyle/>
          <a:p>
            <a:endParaRPr lang="en-US"/>
          </a:p>
        </p:txBody>
      </p:sp>
      <p:sp>
        <p:nvSpPr>
          <p:cNvPr id="19" name="Text 16"/>
          <p:cNvSpPr/>
          <p:nvPr/>
        </p:nvSpPr>
        <p:spPr>
          <a:xfrm>
            <a:off x="4892040" y="4306824"/>
            <a:ext cx="3977640" cy="228600"/>
          </a:xfrm>
          <a:prstGeom prst="rect">
            <a:avLst/>
          </a:prstGeom>
          <a:noFill/>
          <a:ln/>
        </p:spPr>
        <p:txBody>
          <a:bodyPr wrap="square" lIns="0" tIns="0" rIns="0" bIns="0" rtlCol="0" anchor="ctr"/>
          <a:lstStyle/>
          <a:p>
            <a:pPr marL="0" indent="0">
              <a:buNone/>
            </a:pPr>
            <a:r>
              <a:rPr lang="en-US" sz="1100" b="1" dirty="0">
                <a:solidFill>
                  <a:srgbClr val="1A2A3A"/>
                </a:solidFill>
                <a:latin typeface="Calibri" pitchFamily="34" charset="0"/>
                <a:ea typeface="Calibri" pitchFamily="34" charset="-122"/>
                <a:cs typeface="Calibri" pitchFamily="34" charset="-120"/>
              </a:rPr>
              <a:t>Disorganised: </a:t>
            </a:r>
            <a:endParaRPr lang="en-US" sz="1100" dirty="0"/>
          </a:p>
        </p:txBody>
      </p:sp>
      <p:sp>
        <p:nvSpPr>
          <p:cNvPr id="20" name="Text 17"/>
          <p:cNvSpPr/>
          <p:nvPr/>
        </p:nvSpPr>
        <p:spPr>
          <a:xfrm>
            <a:off x="4892040" y="4526280"/>
            <a:ext cx="3977640" cy="274320"/>
          </a:xfrm>
          <a:prstGeom prst="rect">
            <a:avLst/>
          </a:prstGeom>
          <a:noFill/>
          <a:ln/>
        </p:spPr>
        <p:txBody>
          <a:bodyPr wrap="square" lIns="0" tIns="0" rIns="0" bIns="0" rtlCol="0" anchor="ctr"/>
          <a:lstStyle/>
          <a:p>
            <a:pPr marL="0" indent="0">
              <a:buNone/>
            </a:pPr>
            <a:r>
              <a:rPr lang="en-US" sz="1000" dirty="0">
                <a:solidFill>
                  <a:srgbClr val="3A5068"/>
                </a:solidFill>
                <a:latin typeface="Calibri" pitchFamily="34" charset="0"/>
                <a:ea typeface="Calibri" pitchFamily="34" charset="-122"/>
                <a:cs typeface="Calibri" pitchFamily="34" charset="-120"/>
              </a:rPr>
              <a:t>Frightening caregiving → no strategy, often indicates abuse.</a:t>
            </a:r>
            <a:endParaRPr lang="en-US" sz="1000" dirty="0"/>
          </a:p>
        </p:txBody>
      </p:sp>
      <p:sp>
        <p:nvSpPr>
          <p:cNvPr id="21" name="Text 18"/>
          <p:cNvSpPr/>
          <p:nvPr/>
        </p:nvSpPr>
        <p:spPr>
          <a:xfrm>
            <a:off x="274320" y="4754880"/>
            <a:ext cx="8595360" cy="228600"/>
          </a:xfrm>
          <a:prstGeom prst="rect">
            <a:avLst/>
          </a:prstGeom>
          <a:noFill/>
          <a:ln/>
        </p:spPr>
        <p:txBody>
          <a:bodyPr wrap="square" lIns="0" tIns="0" rIns="0" bIns="0" rtlCol="0" anchor="ctr"/>
          <a:lstStyle/>
          <a:p>
            <a:pPr marL="0" indent="0">
              <a:buNone/>
            </a:pPr>
            <a:r>
              <a:rPr lang="en-US" sz="900" i="1" dirty="0">
                <a:solidFill>
                  <a:srgbClr val="3A5068"/>
                </a:solidFill>
                <a:latin typeface="Calibri" pitchFamily="34" charset="0"/>
                <a:ea typeface="Calibri" pitchFamily="34" charset="-122"/>
                <a:cs typeface="Calibri" pitchFamily="34" charset="-120"/>
              </a:rPr>
              <a:t>Ainsworth et al. (1978); Bowlby (1988); Bretherton (1992)</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APPLYING THE THEORY TO ISAAC – Biological (Nature) Factors</a:t>
            </a:r>
            <a:endParaRPr lang="en-US" sz="1700" dirty="0"/>
          </a:p>
        </p:txBody>
      </p:sp>
      <p:pic>
        <p:nvPicPr>
          <p:cNvPr id="4" name="Image 0" descr="/home/claude/slide5.jpg"/>
          <p:cNvPicPr>
            <a:picLocks noChangeAspect="1"/>
          </p:cNvPicPr>
          <p:nvPr/>
        </p:nvPicPr>
        <p:blipFill>
          <a:blip r:embed="rId3"/>
          <a:srcRect/>
          <a:stretch/>
        </p:blipFill>
        <p:spPr>
          <a:xfrm>
            <a:off x="5120640" y="777240"/>
            <a:ext cx="3749040" cy="3657600"/>
          </a:xfrm>
          <a:prstGeom prst="rect">
            <a:avLst/>
          </a:prstGeom>
        </p:spPr>
      </p:pic>
      <p:sp>
        <p:nvSpPr>
          <p:cNvPr id="5" name="Shape 2"/>
          <p:cNvSpPr/>
          <p:nvPr/>
        </p:nvSpPr>
        <p:spPr>
          <a:xfrm>
            <a:off x="274320" y="868680"/>
            <a:ext cx="164592" cy="548640"/>
          </a:xfrm>
          <a:prstGeom prst="rect">
            <a:avLst/>
          </a:prstGeom>
          <a:solidFill>
            <a:srgbClr val="F4A261"/>
          </a:solidFill>
          <a:ln/>
        </p:spPr>
        <p:txBody>
          <a:bodyPr/>
          <a:lstStyle/>
          <a:p>
            <a:endParaRPr lang="en-US"/>
          </a:p>
        </p:txBody>
      </p:sp>
      <p:sp>
        <p:nvSpPr>
          <p:cNvPr id="6" name="Text 3"/>
          <p:cNvSpPr/>
          <p:nvPr/>
        </p:nvSpPr>
        <p:spPr>
          <a:xfrm>
            <a:off x="548640" y="822960"/>
            <a:ext cx="4389120" cy="274320"/>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Innate Attachment Drive</a:t>
            </a:r>
            <a:endParaRPr lang="en-US" sz="1200" dirty="0"/>
          </a:p>
        </p:txBody>
      </p:sp>
      <p:sp>
        <p:nvSpPr>
          <p:cNvPr id="7" name="Text 4"/>
          <p:cNvSpPr/>
          <p:nvPr/>
        </p:nvSpPr>
        <p:spPr>
          <a:xfrm>
            <a:off x="548640" y="1097280"/>
            <a:ext cx="4389120" cy="475488"/>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The attachment behaviors have been found to be innate by Bowlby (1969). The clinging and proximity-seeking behaviors of Isaac are adaptive behaviors in response to threats.</a:t>
            </a:r>
          </a:p>
        </p:txBody>
      </p:sp>
      <p:sp>
        <p:nvSpPr>
          <p:cNvPr id="8" name="Shape 5"/>
          <p:cNvSpPr/>
          <p:nvPr/>
        </p:nvSpPr>
        <p:spPr>
          <a:xfrm>
            <a:off x="274320" y="1673352"/>
            <a:ext cx="164592" cy="548640"/>
          </a:xfrm>
          <a:prstGeom prst="rect">
            <a:avLst/>
          </a:prstGeom>
          <a:solidFill>
            <a:srgbClr val="F4A261"/>
          </a:solidFill>
          <a:ln/>
        </p:spPr>
        <p:txBody>
          <a:bodyPr/>
          <a:lstStyle/>
          <a:p>
            <a:endParaRPr lang="en-US"/>
          </a:p>
        </p:txBody>
      </p:sp>
      <p:sp>
        <p:nvSpPr>
          <p:cNvPr id="9" name="Text 6"/>
          <p:cNvSpPr/>
          <p:nvPr/>
        </p:nvSpPr>
        <p:spPr>
          <a:xfrm>
            <a:off x="548640" y="1627632"/>
            <a:ext cx="4389120" cy="274320"/>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Temperament</a:t>
            </a:r>
            <a:endParaRPr lang="en-US" sz="1200" dirty="0"/>
          </a:p>
        </p:txBody>
      </p:sp>
      <p:sp>
        <p:nvSpPr>
          <p:cNvPr id="10" name="Text 7"/>
          <p:cNvSpPr/>
          <p:nvPr/>
        </p:nvSpPr>
        <p:spPr>
          <a:xfrm>
            <a:off x="548640" y="1901952"/>
            <a:ext cx="4389120" cy="475488"/>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Certain children are born with a sensitive temperament, causing them to be highly sensitive to stimuli (Thomas &amp; Chess, 1977). Isaac could be one such child, who tends to get anxious easily.</a:t>
            </a:r>
          </a:p>
        </p:txBody>
      </p:sp>
      <p:sp>
        <p:nvSpPr>
          <p:cNvPr id="11" name="Shape 8"/>
          <p:cNvSpPr/>
          <p:nvPr/>
        </p:nvSpPr>
        <p:spPr>
          <a:xfrm>
            <a:off x="274320" y="2478024"/>
            <a:ext cx="164592" cy="548640"/>
          </a:xfrm>
          <a:prstGeom prst="rect">
            <a:avLst/>
          </a:prstGeom>
          <a:solidFill>
            <a:srgbClr val="F4A261"/>
          </a:solidFill>
          <a:ln/>
        </p:spPr>
        <p:txBody>
          <a:bodyPr/>
          <a:lstStyle/>
          <a:p>
            <a:endParaRPr lang="en-US"/>
          </a:p>
        </p:txBody>
      </p:sp>
      <p:sp>
        <p:nvSpPr>
          <p:cNvPr id="12" name="Text 9"/>
          <p:cNvSpPr/>
          <p:nvPr/>
        </p:nvSpPr>
        <p:spPr>
          <a:xfrm>
            <a:off x="548640" y="2432304"/>
            <a:ext cx="4389120" cy="274320"/>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Brain Development (0–5 Years)</a:t>
            </a:r>
            <a:endParaRPr lang="en-US" sz="1200" dirty="0"/>
          </a:p>
        </p:txBody>
      </p:sp>
      <p:sp>
        <p:nvSpPr>
          <p:cNvPr id="13" name="Text 10"/>
          <p:cNvSpPr/>
          <p:nvPr/>
        </p:nvSpPr>
        <p:spPr>
          <a:xfrm>
            <a:off x="548640" y="2706624"/>
            <a:ext cx="4389120" cy="475488"/>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Nurturing in early years affects brain architecture. Excess cortisol produced due to insecurity hinders language and memory acquisition (Gerhardt, 2004; Shonkoff &amp; Phillips, 2000).</a:t>
            </a:r>
          </a:p>
        </p:txBody>
      </p:sp>
      <p:sp>
        <p:nvSpPr>
          <p:cNvPr id="14" name="Shape 11"/>
          <p:cNvSpPr/>
          <p:nvPr/>
        </p:nvSpPr>
        <p:spPr>
          <a:xfrm>
            <a:off x="274320" y="3282696"/>
            <a:ext cx="164592" cy="548640"/>
          </a:xfrm>
          <a:prstGeom prst="rect">
            <a:avLst/>
          </a:prstGeom>
          <a:solidFill>
            <a:srgbClr val="F4A261"/>
          </a:solidFill>
          <a:ln/>
        </p:spPr>
        <p:txBody>
          <a:bodyPr/>
          <a:lstStyle/>
          <a:p>
            <a:endParaRPr lang="en-US"/>
          </a:p>
        </p:txBody>
      </p:sp>
      <p:sp>
        <p:nvSpPr>
          <p:cNvPr id="15" name="Text 12"/>
          <p:cNvSpPr/>
          <p:nvPr/>
        </p:nvSpPr>
        <p:spPr>
          <a:xfrm>
            <a:off x="548640" y="3236976"/>
            <a:ext cx="4389120" cy="274320"/>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Language Delay as a Neurological Indicator</a:t>
            </a:r>
            <a:endParaRPr lang="en-US" sz="1200" dirty="0"/>
          </a:p>
        </p:txBody>
      </p:sp>
      <p:sp>
        <p:nvSpPr>
          <p:cNvPr id="16" name="Text 13"/>
          <p:cNvSpPr/>
          <p:nvPr/>
        </p:nvSpPr>
        <p:spPr>
          <a:xfrm>
            <a:off x="548640" y="3511296"/>
            <a:ext cx="4389120" cy="475488"/>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A delayed language ability can be attributed to findings that insecurely attached children lack adequate contingent verbal interactions essential for language learning (</a:t>
            </a:r>
            <a:r>
              <a:rPr lang="en-US" sz="1050" dirty="0" err="1">
                <a:solidFill>
                  <a:srgbClr val="1A2A3A"/>
                </a:solidFill>
                <a:latin typeface="Calibri" pitchFamily="34" charset="0"/>
                <a:ea typeface="Calibri" pitchFamily="34" charset="-122"/>
                <a:cs typeface="Calibri" pitchFamily="34" charset="-120"/>
              </a:rPr>
              <a:t>Stams</a:t>
            </a:r>
            <a:r>
              <a:rPr lang="en-US" sz="1050" dirty="0">
                <a:solidFill>
                  <a:srgbClr val="1A2A3A"/>
                </a:solidFill>
                <a:latin typeface="Calibri" pitchFamily="34" charset="0"/>
                <a:ea typeface="Calibri" pitchFamily="34" charset="-122"/>
                <a:cs typeface="Calibri" pitchFamily="34" charset="-120"/>
              </a:rPr>
              <a:t> et al., 2002).</a:t>
            </a:r>
          </a:p>
        </p:txBody>
      </p:sp>
      <p:sp>
        <p:nvSpPr>
          <p:cNvPr id="17" name="Shape 14"/>
          <p:cNvSpPr/>
          <p:nvPr/>
        </p:nvSpPr>
        <p:spPr>
          <a:xfrm>
            <a:off x="274320" y="4087368"/>
            <a:ext cx="164592" cy="548640"/>
          </a:xfrm>
          <a:prstGeom prst="rect">
            <a:avLst/>
          </a:prstGeom>
          <a:solidFill>
            <a:srgbClr val="F4A261"/>
          </a:solidFill>
          <a:ln/>
        </p:spPr>
        <p:txBody>
          <a:bodyPr/>
          <a:lstStyle/>
          <a:p>
            <a:endParaRPr lang="en-US"/>
          </a:p>
        </p:txBody>
      </p:sp>
      <p:sp>
        <p:nvSpPr>
          <p:cNvPr id="18" name="Text 15"/>
          <p:cNvSpPr/>
          <p:nvPr/>
        </p:nvSpPr>
        <p:spPr>
          <a:xfrm>
            <a:off x="548640" y="4041648"/>
            <a:ext cx="4389120" cy="274320"/>
          </a:xfrm>
          <a:prstGeom prst="rect">
            <a:avLst/>
          </a:prstGeom>
          <a:noFill/>
          <a:ln/>
        </p:spPr>
        <p:txBody>
          <a:bodyPr wrap="square" lIns="0" tIns="0" rIns="0" bIns="0" rtlCol="0" anchor="ctr"/>
          <a:lstStyle/>
          <a:p>
            <a:pPr marL="0" indent="0">
              <a:buNone/>
            </a:pPr>
            <a:r>
              <a:rPr lang="en-US" sz="1200" b="1" dirty="0">
                <a:solidFill>
                  <a:srgbClr val="1A3C5E"/>
                </a:solidFill>
                <a:latin typeface="Calibri" pitchFamily="34" charset="0"/>
                <a:ea typeface="Calibri" pitchFamily="34" charset="-122"/>
                <a:cs typeface="Calibri" pitchFamily="34" charset="-120"/>
              </a:rPr>
              <a:t>Sleep Disruption</a:t>
            </a:r>
            <a:endParaRPr lang="en-US" sz="1200" dirty="0"/>
          </a:p>
        </p:txBody>
      </p:sp>
      <p:sp>
        <p:nvSpPr>
          <p:cNvPr id="19" name="Text 16"/>
          <p:cNvSpPr/>
          <p:nvPr/>
        </p:nvSpPr>
        <p:spPr>
          <a:xfrm>
            <a:off x="548640" y="4315968"/>
            <a:ext cx="4389120" cy="475488"/>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Insecurely attached children display disturbed sleep patterns due to elevated cortisol. Thus, Isaac's problem with sleeping also suggests that he is under stress (Benoit et al., 1992).</a:t>
            </a:r>
          </a:p>
        </p:txBody>
      </p:sp>
      <p:sp>
        <p:nvSpPr>
          <p:cNvPr id="20" name="Text 17"/>
          <p:cNvSpPr/>
          <p:nvPr/>
        </p:nvSpPr>
        <p:spPr>
          <a:xfrm>
            <a:off x="274320" y="4805680"/>
            <a:ext cx="8595360" cy="228600"/>
          </a:xfrm>
          <a:prstGeom prst="rect">
            <a:avLst/>
          </a:prstGeom>
          <a:noFill/>
          <a:ln/>
        </p:spPr>
        <p:txBody>
          <a:bodyPr wrap="square" lIns="0" tIns="0" rIns="0" bIns="0" rtlCol="0" anchor="ctr"/>
          <a:lstStyle/>
          <a:p>
            <a:pPr marL="0" indent="0">
              <a:buNone/>
            </a:pPr>
            <a:r>
              <a:rPr lang="en-US" sz="900" i="1" dirty="0">
                <a:solidFill>
                  <a:srgbClr val="3A5068"/>
                </a:solidFill>
                <a:latin typeface="Calibri" pitchFamily="34" charset="0"/>
                <a:ea typeface="Calibri" pitchFamily="34" charset="-122"/>
                <a:cs typeface="Calibri" pitchFamily="34" charset="-120"/>
              </a:rPr>
              <a:t>Bowlby (1969); Thomas &amp; Chess (1977); Gerhardt (2004); Shonkoff &amp; Phillips (2000); Stams et al. (2002)</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0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3C5E"/>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APPLYING THE THEORY TO ISAAC – Environmental (Nurture) Factors</a:t>
            </a:r>
            <a:endParaRPr lang="en-US" sz="1600" dirty="0"/>
          </a:p>
        </p:txBody>
      </p:sp>
      <p:pic>
        <p:nvPicPr>
          <p:cNvPr id="4" name="Image 0" descr="/home/claude/slide6.jpg"/>
          <p:cNvPicPr>
            <a:picLocks noChangeAspect="1"/>
          </p:cNvPicPr>
          <p:nvPr/>
        </p:nvPicPr>
        <p:blipFill>
          <a:blip r:embed="rId3"/>
          <a:srcRect/>
          <a:stretch/>
        </p:blipFill>
        <p:spPr>
          <a:xfrm>
            <a:off x="182880" y="777240"/>
            <a:ext cx="3200400" cy="2926080"/>
          </a:xfrm>
          <a:prstGeom prst="rect">
            <a:avLst/>
          </a:prstGeom>
        </p:spPr>
      </p:pic>
      <p:sp>
        <p:nvSpPr>
          <p:cNvPr id="5" name="Shape 2"/>
          <p:cNvSpPr/>
          <p:nvPr/>
        </p:nvSpPr>
        <p:spPr>
          <a:xfrm>
            <a:off x="182880" y="3429000"/>
            <a:ext cx="3200400" cy="320040"/>
          </a:xfrm>
          <a:prstGeom prst="rect">
            <a:avLst/>
          </a:prstGeom>
          <a:solidFill>
            <a:srgbClr val="1A3C5E"/>
          </a:solidFill>
          <a:ln/>
        </p:spPr>
        <p:txBody>
          <a:bodyPr/>
          <a:lstStyle/>
          <a:p>
            <a:endParaRPr lang="en-US"/>
          </a:p>
        </p:txBody>
      </p:sp>
      <p:sp>
        <p:nvSpPr>
          <p:cNvPr id="6" name="Text 3"/>
          <p:cNvSpPr/>
          <p:nvPr/>
        </p:nvSpPr>
        <p:spPr>
          <a:xfrm>
            <a:off x="182880" y="3429000"/>
            <a:ext cx="3200400" cy="320040"/>
          </a:xfrm>
          <a:prstGeom prst="rect">
            <a:avLst/>
          </a:prstGeom>
          <a:noFill/>
          <a:ln/>
        </p:spPr>
        <p:txBody>
          <a:bodyPr wrap="square" lIns="0" tIns="0" rIns="0" bIns="0" rtlCol="0" anchor="ctr"/>
          <a:lstStyle/>
          <a:p>
            <a:pPr marL="0" indent="0" algn="ctr">
              <a:buNone/>
            </a:pPr>
            <a:r>
              <a:rPr lang="en-US" sz="950" i="1" dirty="0">
                <a:solidFill>
                  <a:srgbClr val="FFFFFF"/>
                </a:solidFill>
                <a:latin typeface="Calibri" pitchFamily="34" charset="0"/>
                <a:ea typeface="Calibri" pitchFamily="34" charset="-122"/>
                <a:cs typeface="Calibri" pitchFamily="34" charset="-120"/>
              </a:rPr>
              <a:t>Separation distress — a core indicator of insecure attachment</a:t>
            </a:r>
            <a:endParaRPr lang="en-US" sz="950" dirty="0"/>
          </a:p>
        </p:txBody>
      </p:sp>
      <p:sp>
        <p:nvSpPr>
          <p:cNvPr id="7" name="Shape 4"/>
          <p:cNvSpPr/>
          <p:nvPr/>
        </p:nvSpPr>
        <p:spPr>
          <a:xfrm>
            <a:off x="3657600" y="822960"/>
            <a:ext cx="5212080" cy="914400"/>
          </a:xfrm>
          <a:prstGeom prst="rect">
            <a:avLst/>
          </a:prstGeom>
          <a:solidFill>
            <a:srgbClr val="FFFFFF"/>
          </a:solidFill>
          <a:ln w="1524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8" name="Text 5"/>
          <p:cNvSpPr/>
          <p:nvPr/>
        </p:nvSpPr>
        <p:spPr>
          <a:xfrm>
            <a:off x="3794760" y="868680"/>
            <a:ext cx="49377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Maternal Mental Health</a:t>
            </a:r>
            <a:endParaRPr lang="en-US" sz="1200" dirty="0"/>
          </a:p>
        </p:txBody>
      </p:sp>
      <p:sp>
        <p:nvSpPr>
          <p:cNvPr id="9" name="Text 6"/>
          <p:cNvSpPr/>
          <p:nvPr/>
        </p:nvSpPr>
        <p:spPr>
          <a:xfrm>
            <a:off x="3794760" y="1143000"/>
            <a:ext cx="4937760" cy="512064"/>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Maternal post-natal depression affects the caregiver’s sensitivity and responsiveness and therefore hinders the formation of a secure attachment (Murray &amp; Cooper, 1997; NICE, 2014).</a:t>
            </a:r>
          </a:p>
          <a:p>
            <a:pPr marL="0" indent="0">
              <a:buNone/>
            </a:pPr>
            <a:r>
              <a:rPr lang="en-US" sz="1050" dirty="0">
                <a:solidFill>
                  <a:srgbClr val="1A2A3A"/>
                </a:solidFill>
                <a:latin typeface="Calibri" pitchFamily="34" charset="0"/>
                <a:ea typeface="Calibri" pitchFamily="34" charset="-122"/>
                <a:cs typeface="Calibri" pitchFamily="34" charset="-120"/>
              </a:rPr>
              <a:t> </a:t>
            </a:r>
            <a:endParaRPr lang="en-US" sz="1050" dirty="0"/>
          </a:p>
        </p:txBody>
      </p:sp>
      <p:sp>
        <p:nvSpPr>
          <p:cNvPr id="10" name="Shape 7"/>
          <p:cNvSpPr/>
          <p:nvPr/>
        </p:nvSpPr>
        <p:spPr>
          <a:xfrm>
            <a:off x="3657600" y="1856232"/>
            <a:ext cx="5212080" cy="914400"/>
          </a:xfrm>
          <a:prstGeom prst="rect">
            <a:avLst/>
          </a:prstGeom>
          <a:solidFill>
            <a:srgbClr val="FFFFFF"/>
          </a:solidFill>
          <a:ln w="1524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11" name="Text 8"/>
          <p:cNvSpPr/>
          <p:nvPr/>
        </p:nvSpPr>
        <p:spPr>
          <a:xfrm>
            <a:off x="3794760" y="1901952"/>
            <a:ext cx="49377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Disrupted Caregiving History</a:t>
            </a:r>
            <a:endParaRPr lang="en-US" sz="1200" dirty="0"/>
          </a:p>
        </p:txBody>
      </p:sp>
      <p:sp>
        <p:nvSpPr>
          <p:cNvPr id="12" name="Text 9"/>
          <p:cNvSpPr/>
          <p:nvPr/>
        </p:nvSpPr>
        <p:spPr>
          <a:xfrm>
            <a:off x="3794760" y="2176272"/>
            <a:ext cx="4937760" cy="512064"/>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The presence of multiple caregivers over two or more years will not enable the consistent and sensitive response needed for the development of a secure base (Bowlby, 1988; Sroufe et al., 2005).</a:t>
            </a:r>
          </a:p>
          <a:p>
            <a:pPr marL="0" indent="0">
              <a:buNone/>
            </a:pPr>
            <a:endParaRPr lang="en-US" sz="1050" dirty="0">
              <a:solidFill>
                <a:srgbClr val="1A2A3A"/>
              </a:solidFill>
              <a:latin typeface="Calibri" pitchFamily="34" charset="0"/>
              <a:ea typeface="Calibri" pitchFamily="34" charset="-122"/>
              <a:cs typeface="Calibri" pitchFamily="34" charset="-120"/>
            </a:endParaRPr>
          </a:p>
        </p:txBody>
      </p:sp>
      <p:sp>
        <p:nvSpPr>
          <p:cNvPr id="13" name="Shape 10"/>
          <p:cNvSpPr/>
          <p:nvPr/>
        </p:nvSpPr>
        <p:spPr>
          <a:xfrm>
            <a:off x="3657600" y="2889504"/>
            <a:ext cx="5212080" cy="914400"/>
          </a:xfrm>
          <a:prstGeom prst="rect">
            <a:avLst/>
          </a:prstGeom>
          <a:solidFill>
            <a:srgbClr val="FFFFFF"/>
          </a:solidFill>
          <a:ln w="1524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14" name="Text 11"/>
          <p:cNvSpPr/>
          <p:nvPr/>
        </p:nvSpPr>
        <p:spPr>
          <a:xfrm>
            <a:off x="3794760" y="2935224"/>
            <a:ext cx="49377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Social Isolation</a:t>
            </a:r>
            <a:endParaRPr lang="en-US" sz="1200" dirty="0"/>
          </a:p>
        </p:txBody>
      </p:sp>
      <p:sp>
        <p:nvSpPr>
          <p:cNvPr id="15" name="Text 12"/>
          <p:cNvSpPr/>
          <p:nvPr/>
        </p:nvSpPr>
        <p:spPr>
          <a:xfrm>
            <a:off x="3794760" y="3209544"/>
            <a:ext cx="4937760" cy="512064"/>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The child does not have any peer interaction due to relocation and lack of social support.</a:t>
            </a:r>
          </a:p>
          <a:p>
            <a:pPr marL="0" indent="0">
              <a:buNone/>
            </a:pPr>
            <a:endParaRPr lang="en-US" sz="1050" dirty="0">
              <a:solidFill>
                <a:srgbClr val="1A2A3A"/>
              </a:solidFill>
              <a:latin typeface="Calibri" pitchFamily="34" charset="0"/>
              <a:ea typeface="Calibri" pitchFamily="34" charset="-122"/>
              <a:cs typeface="Calibri" pitchFamily="34" charset="-120"/>
            </a:endParaRPr>
          </a:p>
        </p:txBody>
      </p:sp>
      <p:sp>
        <p:nvSpPr>
          <p:cNvPr id="16" name="Shape 13"/>
          <p:cNvSpPr/>
          <p:nvPr/>
        </p:nvSpPr>
        <p:spPr>
          <a:xfrm>
            <a:off x="3657600" y="3922776"/>
            <a:ext cx="5212080" cy="914400"/>
          </a:xfrm>
          <a:prstGeom prst="rect">
            <a:avLst/>
          </a:prstGeom>
          <a:solidFill>
            <a:srgbClr val="FFFFFF"/>
          </a:solidFill>
          <a:ln w="1524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17" name="Text 14"/>
          <p:cNvSpPr/>
          <p:nvPr/>
        </p:nvSpPr>
        <p:spPr>
          <a:xfrm>
            <a:off x="3794760" y="3968496"/>
            <a:ext cx="4937760" cy="274320"/>
          </a:xfrm>
          <a:prstGeom prst="rect">
            <a:avLst/>
          </a:prstGeom>
          <a:noFill/>
          <a:ln/>
        </p:spPr>
        <p:txBody>
          <a:bodyPr wrap="square" lIns="0" tIns="0" rIns="0" bIns="0" rtlCol="0" anchor="ctr"/>
          <a:lstStyle/>
          <a:p>
            <a:pPr marL="0" indent="0">
              <a:buNone/>
            </a:pPr>
            <a:r>
              <a:rPr lang="en-US" sz="1200" b="1" dirty="0">
                <a:solidFill>
                  <a:srgbClr val="028090"/>
                </a:solidFill>
                <a:latin typeface="Calibri" pitchFamily="34" charset="0"/>
                <a:ea typeface="Calibri" pitchFamily="34" charset="-122"/>
                <a:cs typeface="Calibri" pitchFamily="34" charset="-120"/>
              </a:rPr>
              <a:t>▶  Lack of a 'Secure Base'</a:t>
            </a:r>
            <a:endParaRPr lang="en-US" sz="1200" dirty="0"/>
          </a:p>
        </p:txBody>
      </p:sp>
      <p:sp>
        <p:nvSpPr>
          <p:cNvPr id="18" name="Text 15"/>
          <p:cNvSpPr/>
          <p:nvPr/>
        </p:nvSpPr>
        <p:spPr>
          <a:xfrm>
            <a:off x="3794760" y="4242816"/>
            <a:ext cx="4937760" cy="512064"/>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Isaac's inability to engage during free play reflects the inability to form a secure base as suggested by Bowlby’s attachment theory (Bowlby, 1988).</a:t>
            </a:r>
            <a:endParaRPr lang="en-US" sz="1050" dirty="0"/>
          </a:p>
        </p:txBody>
      </p:sp>
      <p:sp>
        <p:nvSpPr>
          <p:cNvPr id="19" name="Text 16"/>
          <p:cNvSpPr/>
          <p:nvPr/>
        </p:nvSpPr>
        <p:spPr>
          <a:xfrm>
            <a:off x="274320" y="4754880"/>
            <a:ext cx="8595360" cy="228600"/>
          </a:xfrm>
          <a:prstGeom prst="rect">
            <a:avLst/>
          </a:prstGeom>
          <a:noFill/>
          <a:ln/>
        </p:spPr>
        <p:txBody>
          <a:bodyPr wrap="square" lIns="0" tIns="0" rIns="0" bIns="0" rtlCol="0" anchor="ctr"/>
          <a:lstStyle/>
          <a:p>
            <a:pPr marL="0" indent="0">
              <a:buNone/>
            </a:pPr>
            <a:r>
              <a:rPr lang="en-US" sz="900" i="1" dirty="0">
                <a:solidFill>
                  <a:srgbClr val="3A5068"/>
                </a:solidFill>
                <a:latin typeface="Calibri" pitchFamily="34" charset="0"/>
                <a:ea typeface="Calibri" pitchFamily="34" charset="-122"/>
                <a:cs typeface="Calibri" pitchFamily="34" charset="-120"/>
              </a:rPr>
              <a:t>Bowlby (1988); Murray &amp; Cooper (1997); NICE (2014); Sroufe et al. (2005)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NATURE vs NURTURE – An Interactionist View</a:t>
            </a:r>
            <a:endParaRPr lang="en-US" sz="1900" dirty="0"/>
          </a:p>
        </p:txBody>
      </p:sp>
      <p:pic>
        <p:nvPicPr>
          <p:cNvPr id="4" name="Image 0" descr="/home/claude/slide7.jpg"/>
          <p:cNvPicPr>
            <a:picLocks noChangeAspect="1"/>
          </p:cNvPicPr>
          <p:nvPr/>
        </p:nvPicPr>
        <p:blipFill>
          <a:blip r:embed="rId3"/>
          <a:srcRect/>
          <a:stretch/>
        </p:blipFill>
        <p:spPr>
          <a:xfrm>
            <a:off x="182880" y="777240"/>
            <a:ext cx="4114800" cy="3108960"/>
          </a:xfrm>
          <a:prstGeom prst="rect">
            <a:avLst/>
          </a:prstGeom>
        </p:spPr>
      </p:pic>
      <p:sp>
        <p:nvSpPr>
          <p:cNvPr id="5" name="Shape 2"/>
          <p:cNvSpPr/>
          <p:nvPr/>
        </p:nvSpPr>
        <p:spPr>
          <a:xfrm>
            <a:off x="4572000" y="777240"/>
            <a:ext cx="4297680" cy="502920"/>
          </a:xfrm>
          <a:prstGeom prst="rect">
            <a:avLst/>
          </a:prstGeom>
          <a:solidFill>
            <a:srgbClr val="27AE60"/>
          </a:solidFill>
          <a:ln/>
        </p:spPr>
        <p:txBody>
          <a:bodyPr/>
          <a:lstStyle/>
          <a:p>
            <a:endParaRPr lang="en-US"/>
          </a:p>
        </p:txBody>
      </p:sp>
      <p:sp>
        <p:nvSpPr>
          <p:cNvPr id="6" name="Text 3"/>
          <p:cNvSpPr/>
          <p:nvPr/>
        </p:nvSpPr>
        <p:spPr>
          <a:xfrm>
            <a:off x="4663440" y="777240"/>
            <a:ext cx="4114800" cy="50292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NATURE (Biological)</a:t>
            </a:r>
            <a:endParaRPr lang="en-US" sz="1300" dirty="0"/>
          </a:p>
        </p:txBody>
      </p:sp>
      <p:sp>
        <p:nvSpPr>
          <p:cNvPr id="7" name="Text 4"/>
          <p:cNvSpPr/>
          <p:nvPr/>
        </p:nvSpPr>
        <p:spPr>
          <a:xfrm>
            <a:off x="4663440" y="1325880"/>
            <a:ext cx="4114800" cy="914400"/>
          </a:xfrm>
          <a:prstGeom prst="rect">
            <a:avLst/>
          </a:prstGeom>
          <a:noFill/>
          <a:ln/>
        </p:spPr>
        <p:txBody>
          <a:bodyPr wrap="square" rtlCol="0" anchor="ctr"/>
          <a:lstStyle/>
          <a:p>
            <a:pPr marL="0" indent="0">
              <a:buNone/>
            </a:pPr>
            <a:r>
              <a:rPr lang="en-US" sz="1100" dirty="0">
                <a:solidFill>
                  <a:srgbClr val="1A2A3A"/>
                </a:solidFill>
                <a:latin typeface="Calibri" pitchFamily="34" charset="0"/>
                <a:ea typeface="Calibri" pitchFamily="34" charset="-122"/>
                <a:cs typeface="Calibri" pitchFamily="34" charset="-120"/>
              </a:rPr>
              <a:t>• Inherent drive for attachment (Bowlby, 1969)</a:t>
            </a:r>
          </a:p>
          <a:p>
            <a:pPr marL="0" indent="0">
              <a:buNone/>
            </a:pPr>
            <a:r>
              <a:rPr lang="en-US" sz="1100" dirty="0">
                <a:solidFill>
                  <a:srgbClr val="1A2A3A"/>
                </a:solidFill>
                <a:latin typeface="Calibri" pitchFamily="34" charset="0"/>
                <a:ea typeface="Calibri" pitchFamily="34" charset="-122"/>
                <a:cs typeface="Calibri" pitchFamily="34" charset="-120"/>
              </a:rPr>
              <a:t>• A particular temperament predisposing an individual to a more anxious reaction pattern (Thomas &amp; Chess, 1977)</a:t>
            </a:r>
          </a:p>
          <a:p>
            <a:pPr marL="0" indent="0">
              <a:buNone/>
            </a:pPr>
            <a:r>
              <a:rPr lang="en-US" sz="1100" dirty="0">
                <a:solidFill>
                  <a:srgbClr val="1A2A3A"/>
                </a:solidFill>
                <a:latin typeface="Calibri" pitchFamily="34" charset="0"/>
                <a:ea typeface="Calibri" pitchFamily="34" charset="-122"/>
                <a:cs typeface="Calibri" pitchFamily="34" charset="-120"/>
              </a:rPr>
              <a:t>• Brain development impacted by previous experiences (Gerhardt, 2004)</a:t>
            </a:r>
            <a:endParaRPr lang="en-US" sz="1100" dirty="0"/>
          </a:p>
        </p:txBody>
      </p:sp>
      <p:sp>
        <p:nvSpPr>
          <p:cNvPr id="8" name="Shape 5"/>
          <p:cNvSpPr/>
          <p:nvPr/>
        </p:nvSpPr>
        <p:spPr>
          <a:xfrm>
            <a:off x="4572000" y="2377440"/>
            <a:ext cx="4297680" cy="502920"/>
          </a:xfrm>
          <a:prstGeom prst="rect">
            <a:avLst/>
          </a:prstGeom>
          <a:solidFill>
            <a:srgbClr val="2980B9"/>
          </a:solidFill>
          <a:ln/>
        </p:spPr>
        <p:txBody>
          <a:bodyPr/>
          <a:lstStyle/>
          <a:p>
            <a:endParaRPr lang="en-US"/>
          </a:p>
        </p:txBody>
      </p:sp>
      <p:sp>
        <p:nvSpPr>
          <p:cNvPr id="9" name="Text 6"/>
          <p:cNvSpPr/>
          <p:nvPr/>
        </p:nvSpPr>
        <p:spPr>
          <a:xfrm>
            <a:off x="4663440" y="2377440"/>
            <a:ext cx="4114800" cy="50292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NURTURE (Environmental)</a:t>
            </a:r>
            <a:endParaRPr lang="en-US" sz="1300" dirty="0"/>
          </a:p>
        </p:txBody>
      </p:sp>
      <p:sp>
        <p:nvSpPr>
          <p:cNvPr id="10" name="Text 7"/>
          <p:cNvSpPr/>
          <p:nvPr/>
        </p:nvSpPr>
        <p:spPr>
          <a:xfrm>
            <a:off x="4663440" y="2926080"/>
            <a:ext cx="4114800" cy="914400"/>
          </a:xfrm>
          <a:prstGeom prst="rect">
            <a:avLst/>
          </a:prstGeom>
          <a:noFill/>
          <a:ln/>
        </p:spPr>
        <p:txBody>
          <a:bodyPr wrap="square" rtlCol="0" anchor="ctr"/>
          <a:lstStyle/>
          <a:p>
            <a:pPr marL="0" indent="0">
              <a:buNone/>
            </a:pPr>
            <a:r>
              <a:rPr lang="en-US" sz="1100" dirty="0">
                <a:solidFill>
                  <a:srgbClr val="1A2A3A"/>
                </a:solidFill>
                <a:latin typeface="Calibri" pitchFamily="34" charset="0"/>
                <a:ea typeface="Calibri" pitchFamily="34" charset="-122"/>
                <a:cs typeface="Calibri" pitchFamily="34" charset="-120"/>
              </a:rPr>
              <a:t>• Mother suffering from depression resulting in insensitivity on part of caregiver (Murray &amp; Cooper, 1997)</a:t>
            </a:r>
          </a:p>
          <a:p>
            <a:pPr marL="0" indent="0">
              <a:buNone/>
            </a:pPr>
            <a:r>
              <a:rPr lang="en-US" sz="1100" dirty="0">
                <a:solidFill>
                  <a:srgbClr val="1A2A3A"/>
                </a:solidFill>
                <a:latin typeface="Calibri" pitchFamily="34" charset="0"/>
                <a:ea typeface="Calibri" pitchFamily="34" charset="-122"/>
                <a:cs typeface="Calibri" pitchFamily="34" charset="-120"/>
              </a:rPr>
              <a:t>• Having numerous caregivers hindering the formation of a secure base (Sroufe et al., 2005)</a:t>
            </a:r>
          </a:p>
          <a:p>
            <a:pPr marL="0" indent="0">
              <a:buNone/>
            </a:pPr>
            <a:r>
              <a:rPr lang="en-US" sz="1100" dirty="0">
                <a:solidFill>
                  <a:srgbClr val="1A2A3A"/>
                </a:solidFill>
                <a:latin typeface="Calibri" pitchFamily="34" charset="0"/>
                <a:ea typeface="Calibri" pitchFamily="34" charset="-122"/>
                <a:cs typeface="Calibri" pitchFamily="34" charset="-120"/>
              </a:rPr>
              <a:t>• Absence of social</a:t>
            </a:r>
            <a:endParaRPr lang="en-US" sz="1100" dirty="0"/>
          </a:p>
        </p:txBody>
      </p:sp>
      <p:sp>
        <p:nvSpPr>
          <p:cNvPr id="11" name="Shape 8"/>
          <p:cNvSpPr/>
          <p:nvPr/>
        </p:nvSpPr>
        <p:spPr>
          <a:xfrm>
            <a:off x="4572000" y="3950208"/>
            <a:ext cx="4297680" cy="457200"/>
          </a:xfrm>
          <a:prstGeom prst="rect">
            <a:avLst/>
          </a:prstGeom>
          <a:solidFill>
            <a:srgbClr val="F4A261"/>
          </a:solidFill>
          <a:ln/>
        </p:spPr>
        <p:txBody>
          <a:bodyPr/>
          <a:lstStyle/>
          <a:p>
            <a:endParaRPr lang="en-US"/>
          </a:p>
        </p:txBody>
      </p:sp>
      <p:sp>
        <p:nvSpPr>
          <p:cNvPr id="12" name="Text 9"/>
          <p:cNvSpPr/>
          <p:nvPr/>
        </p:nvSpPr>
        <p:spPr>
          <a:xfrm>
            <a:off x="4663440" y="3950208"/>
            <a:ext cx="4206240" cy="45720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  Interactionist Perspective: Both are inseparable in the case of Isaac</a:t>
            </a:r>
            <a:endParaRPr lang="en-US" sz="1100" dirty="0"/>
          </a:p>
        </p:txBody>
      </p:sp>
      <p:sp>
        <p:nvSpPr>
          <p:cNvPr id="13" name="Text 10"/>
          <p:cNvSpPr/>
          <p:nvPr/>
        </p:nvSpPr>
        <p:spPr>
          <a:xfrm>
            <a:off x="274320" y="4754880"/>
            <a:ext cx="8595360" cy="228600"/>
          </a:xfrm>
          <a:prstGeom prst="rect">
            <a:avLst/>
          </a:prstGeom>
          <a:noFill/>
          <a:ln/>
        </p:spPr>
        <p:txBody>
          <a:bodyPr wrap="square" lIns="0" tIns="0" rIns="0" bIns="0" rtlCol="0" anchor="ctr"/>
          <a:lstStyle/>
          <a:p>
            <a:pPr marL="0" indent="0">
              <a:buNone/>
            </a:pPr>
            <a:r>
              <a:rPr lang="en-US" sz="900" i="1" dirty="0">
                <a:solidFill>
                  <a:srgbClr val="3A5068"/>
                </a:solidFill>
                <a:latin typeface="Calibri" pitchFamily="34" charset="0"/>
                <a:ea typeface="Calibri" pitchFamily="34" charset="-122"/>
                <a:cs typeface="Calibri" pitchFamily="34" charset="-120"/>
              </a:rPr>
              <a:t>Bowlby (1969); Thomas &amp; Chess (1977); Gerhardt (2004); Murray &amp; Cooper (1997); Sroufe et al. (2005)</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0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3C5E"/>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THEORY-INFORMED SUPPORT PLAN FOR ISAAC</a:t>
            </a:r>
            <a:endParaRPr lang="en-US" sz="1900" dirty="0"/>
          </a:p>
        </p:txBody>
      </p:sp>
      <p:pic>
        <p:nvPicPr>
          <p:cNvPr id="4" name="Image 0" descr="/home/claude/slide8.png"/>
          <p:cNvPicPr>
            <a:picLocks noChangeAspect="1"/>
          </p:cNvPicPr>
          <p:nvPr/>
        </p:nvPicPr>
        <p:blipFill>
          <a:blip r:embed="rId3"/>
          <a:srcRect/>
          <a:stretch/>
        </p:blipFill>
        <p:spPr>
          <a:xfrm>
            <a:off x="182880" y="777240"/>
            <a:ext cx="3200400" cy="2926080"/>
          </a:xfrm>
          <a:prstGeom prst="rect">
            <a:avLst/>
          </a:prstGeom>
        </p:spPr>
      </p:pic>
      <p:sp>
        <p:nvSpPr>
          <p:cNvPr id="5" name="Shape 2"/>
          <p:cNvSpPr/>
          <p:nvPr/>
        </p:nvSpPr>
        <p:spPr>
          <a:xfrm>
            <a:off x="182880" y="3429000"/>
            <a:ext cx="3200400" cy="320040"/>
          </a:xfrm>
          <a:prstGeom prst="rect">
            <a:avLst/>
          </a:prstGeom>
          <a:solidFill>
            <a:srgbClr val="1A3C5E"/>
          </a:solidFill>
          <a:ln/>
        </p:spPr>
        <p:txBody>
          <a:bodyPr/>
          <a:lstStyle/>
          <a:p>
            <a:endParaRPr lang="en-US"/>
          </a:p>
        </p:txBody>
      </p:sp>
      <p:sp>
        <p:nvSpPr>
          <p:cNvPr id="6" name="Text 3"/>
          <p:cNvSpPr/>
          <p:nvPr/>
        </p:nvSpPr>
        <p:spPr>
          <a:xfrm>
            <a:off x="182880" y="3429000"/>
            <a:ext cx="3200400" cy="320040"/>
          </a:xfrm>
          <a:prstGeom prst="rect">
            <a:avLst/>
          </a:prstGeom>
          <a:noFill/>
          <a:ln/>
        </p:spPr>
        <p:txBody>
          <a:bodyPr wrap="square" lIns="0" tIns="0" rIns="0" bIns="0" rtlCol="0" anchor="ctr"/>
          <a:lstStyle/>
          <a:p>
            <a:pPr marL="0" indent="0" algn="ctr">
              <a:buNone/>
            </a:pPr>
            <a:r>
              <a:rPr lang="en-US" sz="900" i="1" dirty="0">
                <a:solidFill>
                  <a:srgbClr val="FFFFFF"/>
                </a:solidFill>
                <a:latin typeface="Calibri" pitchFamily="34" charset="0"/>
                <a:ea typeface="Calibri" pitchFamily="34" charset="-122"/>
                <a:cs typeface="Calibri" pitchFamily="34" charset="-120"/>
              </a:rPr>
              <a:t>Play-based learning supports language and social development</a:t>
            </a:r>
            <a:endParaRPr lang="en-US" sz="900" dirty="0"/>
          </a:p>
        </p:txBody>
      </p:sp>
      <p:sp>
        <p:nvSpPr>
          <p:cNvPr id="7" name="Shape 4"/>
          <p:cNvSpPr/>
          <p:nvPr/>
        </p:nvSpPr>
        <p:spPr>
          <a:xfrm>
            <a:off x="3657600" y="777240"/>
            <a:ext cx="2606040" cy="1325880"/>
          </a:xfrm>
          <a:prstGeom prst="rect">
            <a:avLst/>
          </a:prstGeom>
          <a:solidFill>
            <a:srgbClr val="FFFFFF"/>
          </a:solidFill>
          <a:ln w="1270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8" name="Shape 5"/>
          <p:cNvSpPr/>
          <p:nvPr/>
        </p:nvSpPr>
        <p:spPr>
          <a:xfrm>
            <a:off x="3657600" y="777240"/>
            <a:ext cx="274320" cy="1325880"/>
          </a:xfrm>
          <a:prstGeom prst="rect">
            <a:avLst/>
          </a:prstGeom>
          <a:solidFill>
            <a:srgbClr val="028090"/>
          </a:solidFill>
          <a:ln/>
        </p:spPr>
        <p:txBody>
          <a:bodyPr/>
          <a:lstStyle/>
          <a:p>
            <a:endParaRPr lang="en-US"/>
          </a:p>
        </p:txBody>
      </p:sp>
      <p:sp>
        <p:nvSpPr>
          <p:cNvPr id="9" name="Text 6"/>
          <p:cNvSpPr/>
          <p:nvPr/>
        </p:nvSpPr>
        <p:spPr>
          <a:xfrm>
            <a:off x="3666744" y="1252728"/>
            <a:ext cx="256032"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10" name="Text 7"/>
          <p:cNvSpPr/>
          <p:nvPr/>
        </p:nvSpPr>
        <p:spPr>
          <a:xfrm>
            <a:off x="4005072" y="813816"/>
            <a:ext cx="2176272" cy="320040"/>
          </a:xfrm>
          <a:prstGeom prst="rect">
            <a:avLst/>
          </a:prstGeom>
          <a:noFill/>
          <a:ln/>
        </p:spPr>
        <p:txBody>
          <a:bodyPr wrap="square" lIns="0" tIns="0" rIns="0" bIns="0" rtlCol="0" anchor="ctr"/>
          <a:lstStyle/>
          <a:p>
            <a:pPr marL="0" indent="0">
              <a:buNone/>
            </a:pPr>
            <a:r>
              <a:rPr lang="en-US" sz="1050" b="1" dirty="0">
                <a:solidFill>
                  <a:srgbClr val="1A3C5E"/>
                </a:solidFill>
                <a:latin typeface="Calibri" pitchFamily="34" charset="0"/>
                <a:ea typeface="Calibri" pitchFamily="34" charset="-122"/>
                <a:cs typeface="Calibri" pitchFamily="34" charset="-120"/>
              </a:rPr>
              <a:t>Key Person Approach</a:t>
            </a:r>
            <a:endParaRPr lang="en-US" sz="1050" dirty="0"/>
          </a:p>
        </p:txBody>
      </p:sp>
      <p:sp>
        <p:nvSpPr>
          <p:cNvPr id="11" name="Text 8"/>
          <p:cNvSpPr/>
          <p:nvPr/>
        </p:nvSpPr>
        <p:spPr>
          <a:xfrm>
            <a:off x="4005072" y="1124712"/>
            <a:ext cx="2176272" cy="91440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It is important to assign Isaac a key worker because he needs to have the opportunity to form a secure attachment based on consistent care (DfE, 2021; Elfer et al., 2012).</a:t>
            </a:r>
          </a:p>
        </p:txBody>
      </p:sp>
      <p:sp>
        <p:nvSpPr>
          <p:cNvPr id="12" name="Shape 9"/>
          <p:cNvSpPr/>
          <p:nvPr/>
        </p:nvSpPr>
        <p:spPr>
          <a:xfrm>
            <a:off x="3657600" y="2221992"/>
            <a:ext cx="2606040" cy="1325880"/>
          </a:xfrm>
          <a:prstGeom prst="rect">
            <a:avLst/>
          </a:prstGeom>
          <a:solidFill>
            <a:srgbClr val="FFFFFF"/>
          </a:solidFill>
          <a:ln w="1270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13" name="Shape 10"/>
          <p:cNvSpPr/>
          <p:nvPr/>
        </p:nvSpPr>
        <p:spPr>
          <a:xfrm>
            <a:off x="3657600" y="2221992"/>
            <a:ext cx="274320" cy="1325880"/>
          </a:xfrm>
          <a:prstGeom prst="rect">
            <a:avLst/>
          </a:prstGeom>
          <a:solidFill>
            <a:srgbClr val="028090"/>
          </a:solidFill>
          <a:ln/>
        </p:spPr>
        <p:txBody>
          <a:bodyPr/>
          <a:lstStyle/>
          <a:p>
            <a:endParaRPr lang="en-US"/>
          </a:p>
        </p:txBody>
      </p:sp>
      <p:sp>
        <p:nvSpPr>
          <p:cNvPr id="14" name="Text 11"/>
          <p:cNvSpPr/>
          <p:nvPr/>
        </p:nvSpPr>
        <p:spPr>
          <a:xfrm>
            <a:off x="3666744" y="2697480"/>
            <a:ext cx="256032"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5" name="Text 12"/>
          <p:cNvSpPr/>
          <p:nvPr/>
        </p:nvSpPr>
        <p:spPr>
          <a:xfrm>
            <a:off x="4005072" y="2258568"/>
            <a:ext cx="2176272" cy="320040"/>
          </a:xfrm>
          <a:prstGeom prst="rect">
            <a:avLst/>
          </a:prstGeom>
          <a:noFill/>
          <a:ln/>
        </p:spPr>
        <p:txBody>
          <a:bodyPr wrap="square" lIns="0" tIns="0" rIns="0" bIns="0" rtlCol="0" anchor="ctr"/>
          <a:lstStyle/>
          <a:p>
            <a:pPr marL="0" indent="0">
              <a:buNone/>
            </a:pPr>
            <a:r>
              <a:rPr lang="en-US" sz="1050" b="1" dirty="0">
                <a:solidFill>
                  <a:srgbClr val="1A3C5E"/>
                </a:solidFill>
                <a:latin typeface="Calibri" pitchFamily="34" charset="0"/>
                <a:ea typeface="Calibri" pitchFamily="34" charset="-122"/>
                <a:cs typeface="Calibri" pitchFamily="34" charset="-120"/>
              </a:rPr>
              <a:t>Attachment-Based Play Therapy</a:t>
            </a:r>
            <a:endParaRPr lang="en-US" sz="1050" dirty="0"/>
          </a:p>
        </p:txBody>
      </p:sp>
      <p:sp>
        <p:nvSpPr>
          <p:cNvPr id="16" name="Text 13"/>
          <p:cNvSpPr/>
          <p:nvPr/>
        </p:nvSpPr>
        <p:spPr>
          <a:xfrm>
            <a:off x="4005072" y="2569464"/>
            <a:ext cx="2176272" cy="91440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Engage Isaac in one-on-one play sessions with his key worker, which will allow him to build trustful and emotionally secure relationships and become ready for exploration (Music, 2016).</a:t>
            </a:r>
          </a:p>
        </p:txBody>
      </p:sp>
      <p:sp>
        <p:nvSpPr>
          <p:cNvPr id="17" name="Shape 14"/>
          <p:cNvSpPr/>
          <p:nvPr/>
        </p:nvSpPr>
        <p:spPr>
          <a:xfrm>
            <a:off x="3657600" y="3666744"/>
            <a:ext cx="2606040" cy="1325880"/>
          </a:xfrm>
          <a:prstGeom prst="rect">
            <a:avLst/>
          </a:prstGeom>
          <a:solidFill>
            <a:srgbClr val="FFFFFF"/>
          </a:solidFill>
          <a:ln w="1270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18" name="Shape 15"/>
          <p:cNvSpPr/>
          <p:nvPr/>
        </p:nvSpPr>
        <p:spPr>
          <a:xfrm>
            <a:off x="3657600" y="3666744"/>
            <a:ext cx="274320" cy="1325880"/>
          </a:xfrm>
          <a:prstGeom prst="rect">
            <a:avLst/>
          </a:prstGeom>
          <a:solidFill>
            <a:srgbClr val="028090"/>
          </a:solidFill>
          <a:ln/>
        </p:spPr>
        <p:txBody>
          <a:bodyPr/>
          <a:lstStyle/>
          <a:p>
            <a:endParaRPr lang="en-US"/>
          </a:p>
        </p:txBody>
      </p:sp>
      <p:sp>
        <p:nvSpPr>
          <p:cNvPr id="19" name="Text 16"/>
          <p:cNvSpPr/>
          <p:nvPr/>
        </p:nvSpPr>
        <p:spPr>
          <a:xfrm>
            <a:off x="3666744" y="4142232"/>
            <a:ext cx="256032"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20" name="Text 17"/>
          <p:cNvSpPr/>
          <p:nvPr/>
        </p:nvSpPr>
        <p:spPr>
          <a:xfrm>
            <a:off x="4005072" y="3703320"/>
            <a:ext cx="2176272" cy="320040"/>
          </a:xfrm>
          <a:prstGeom prst="rect">
            <a:avLst/>
          </a:prstGeom>
          <a:noFill/>
          <a:ln/>
        </p:spPr>
        <p:txBody>
          <a:bodyPr wrap="square" lIns="0" tIns="0" rIns="0" bIns="0" rtlCol="0" anchor="ctr"/>
          <a:lstStyle/>
          <a:p>
            <a:pPr marL="0" indent="0">
              <a:buNone/>
            </a:pPr>
            <a:r>
              <a:rPr lang="en-US" sz="1050" b="1" dirty="0">
                <a:solidFill>
                  <a:srgbClr val="1A3C5E"/>
                </a:solidFill>
                <a:latin typeface="Calibri" pitchFamily="34" charset="0"/>
                <a:ea typeface="Calibri" pitchFamily="34" charset="-122"/>
                <a:cs typeface="Calibri" pitchFamily="34" charset="-120"/>
              </a:rPr>
              <a:t>Graduated Separation Programme</a:t>
            </a:r>
            <a:endParaRPr lang="en-US" sz="1050" dirty="0"/>
          </a:p>
        </p:txBody>
      </p:sp>
      <p:sp>
        <p:nvSpPr>
          <p:cNvPr id="21" name="Text 18"/>
          <p:cNvSpPr/>
          <p:nvPr/>
        </p:nvSpPr>
        <p:spPr>
          <a:xfrm>
            <a:off x="4005072" y="4014216"/>
            <a:ext cx="2176272" cy="91440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Gentle separation from his mother through following the familiar routines and transition objects such as comfort toys (Music, 2016).</a:t>
            </a:r>
          </a:p>
        </p:txBody>
      </p:sp>
      <p:sp>
        <p:nvSpPr>
          <p:cNvPr id="22" name="Shape 19"/>
          <p:cNvSpPr/>
          <p:nvPr/>
        </p:nvSpPr>
        <p:spPr>
          <a:xfrm>
            <a:off x="6446520" y="777240"/>
            <a:ext cx="2606040" cy="1325880"/>
          </a:xfrm>
          <a:prstGeom prst="rect">
            <a:avLst/>
          </a:prstGeom>
          <a:solidFill>
            <a:srgbClr val="FFFFFF"/>
          </a:solidFill>
          <a:ln w="1270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23" name="Shape 20"/>
          <p:cNvSpPr/>
          <p:nvPr/>
        </p:nvSpPr>
        <p:spPr>
          <a:xfrm>
            <a:off x="6446520" y="777240"/>
            <a:ext cx="274320" cy="1325880"/>
          </a:xfrm>
          <a:prstGeom prst="rect">
            <a:avLst/>
          </a:prstGeom>
          <a:solidFill>
            <a:srgbClr val="028090"/>
          </a:solidFill>
          <a:ln/>
        </p:spPr>
        <p:txBody>
          <a:bodyPr/>
          <a:lstStyle/>
          <a:p>
            <a:endParaRPr lang="en-US"/>
          </a:p>
        </p:txBody>
      </p:sp>
      <p:sp>
        <p:nvSpPr>
          <p:cNvPr id="24" name="Text 21"/>
          <p:cNvSpPr/>
          <p:nvPr/>
        </p:nvSpPr>
        <p:spPr>
          <a:xfrm>
            <a:off x="6455664" y="1252728"/>
            <a:ext cx="256032"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25" name="Text 22"/>
          <p:cNvSpPr/>
          <p:nvPr/>
        </p:nvSpPr>
        <p:spPr>
          <a:xfrm>
            <a:off x="6793992" y="813816"/>
            <a:ext cx="2176272" cy="320040"/>
          </a:xfrm>
          <a:prstGeom prst="rect">
            <a:avLst/>
          </a:prstGeom>
          <a:noFill/>
          <a:ln/>
        </p:spPr>
        <p:txBody>
          <a:bodyPr wrap="square" lIns="0" tIns="0" rIns="0" bIns="0" rtlCol="0" anchor="ctr"/>
          <a:lstStyle/>
          <a:p>
            <a:pPr marL="0" indent="0">
              <a:buNone/>
            </a:pPr>
            <a:r>
              <a:rPr lang="en-US" sz="1050" b="1" dirty="0">
                <a:solidFill>
                  <a:srgbClr val="1A3C5E"/>
                </a:solidFill>
                <a:latin typeface="Calibri" pitchFamily="34" charset="0"/>
                <a:ea typeface="Calibri" pitchFamily="34" charset="-122"/>
                <a:cs typeface="Calibri" pitchFamily="34" charset="-120"/>
              </a:rPr>
              <a:t>Language-Rich Environment</a:t>
            </a:r>
            <a:endParaRPr lang="en-US" sz="1050" dirty="0"/>
          </a:p>
        </p:txBody>
      </p:sp>
      <p:sp>
        <p:nvSpPr>
          <p:cNvPr id="26" name="Text 23"/>
          <p:cNvSpPr/>
          <p:nvPr/>
        </p:nvSpPr>
        <p:spPr>
          <a:xfrm>
            <a:off x="6793992" y="1124712"/>
            <a:ext cx="2176272" cy="91440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Story telling and singing games along with turn-taking activities for language skills development (</a:t>
            </a:r>
            <a:r>
              <a:rPr lang="en-US" sz="950" dirty="0" err="1">
                <a:solidFill>
                  <a:srgbClr val="1A2A3A"/>
                </a:solidFill>
                <a:latin typeface="Calibri" pitchFamily="34" charset="0"/>
                <a:ea typeface="Calibri" pitchFamily="34" charset="-122"/>
                <a:cs typeface="Calibri" pitchFamily="34" charset="-120"/>
              </a:rPr>
              <a:t>Stams</a:t>
            </a:r>
            <a:r>
              <a:rPr lang="en-US" sz="950" dirty="0">
                <a:solidFill>
                  <a:srgbClr val="1A2A3A"/>
                </a:solidFill>
                <a:latin typeface="Calibri" pitchFamily="34" charset="0"/>
                <a:ea typeface="Calibri" pitchFamily="34" charset="-122"/>
                <a:cs typeface="Calibri" pitchFamily="34" charset="-120"/>
              </a:rPr>
              <a:t> et al., 2002).</a:t>
            </a:r>
          </a:p>
        </p:txBody>
      </p:sp>
      <p:sp>
        <p:nvSpPr>
          <p:cNvPr id="27" name="Shape 24"/>
          <p:cNvSpPr/>
          <p:nvPr/>
        </p:nvSpPr>
        <p:spPr>
          <a:xfrm>
            <a:off x="6446520" y="2221992"/>
            <a:ext cx="2606040" cy="1325880"/>
          </a:xfrm>
          <a:prstGeom prst="rect">
            <a:avLst/>
          </a:prstGeom>
          <a:solidFill>
            <a:srgbClr val="FFFFFF"/>
          </a:solidFill>
          <a:ln w="1270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28" name="Shape 25"/>
          <p:cNvSpPr/>
          <p:nvPr/>
        </p:nvSpPr>
        <p:spPr>
          <a:xfrm>
            <a:off x="6446520" y="2221992"/>
            <a:ext cx="274320" cy="1325880"/>
          </a:xfrm>
          <a:prstGeom prst="rect">
            <a:avLst/>
          </a:prstGeom>
          <a:solidFill>
            <a:srgbClr val="028090"/>
          </a:solidFill>
          <a:ln/>
        </p:spPr>
        <p:txBody>
          <a:bodyPr/>
          <a:lstStyle/>
          <a:p>
            <a:endParaRPr lang="en-US"/>
          </a:p>
        </p:txBody>
      </p:sp>
      <p:sp>
        <p:nvSpPr>
          <p:cNvPr id="29" name="Text 26"/>
          <p:cNvSpPr/>
          <p:nvPr/>
        </p:nvSpPr>
        <p:spPr>
          <a:xfrm>
            <a:off x="6455664" y="2697480"/>
            <a:ext cx="256032"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5</a:t>
            </a:r>
            <a:endParaRPr lang="en-US" sz="1600" dirty="0"/>
          </a:p>
        </p:txBody>
      </p:sp>
      <p:sp>
        <p:nvSpPr>
          <p:cNvPr id="30" name="Text 27"/>
          <p:cNvSpPr/>
          <p:nvPr/>
        </p:nvSpPr>
        <p:spPr>
          <a:xfrm>
            <a:off x="6793992" y="2258568"/>
            <a:ext cx="2176272" cy="320040"/>
          </a:xfrm>
          <a:prstGeom prst="rect">
            <a:avLst/>
          </a:prstGeom>
          <a:noFill/>
          <a:ln/>
        </p:spPr>
        <p:txBody>
          <a:bodyPr wrap="square" lIns="0" tIns="0" rIns="0" bIns="0" rtlCol="0" anchor="ctr"/>
          <a:lstStyle/>
          <a:p>
            <a:pPr marL="0" indent="0">
              <a:buNone/>
            </a:pPr>
            <a:r>
              <a:rPr lang="en-US" sz="1050" b="1" dirty="0">
                <a:solidFill>
                  <a:srgbClr val="1A3C5E"/>
                </a:solidFill>
                <a:latin typeface="Calibri" pitchFamily="34" charset="0"/>
                <a:ea typeface="Calibri" pitchFamily="34" charset="-122"/>
                <a:cs typeface="Calibri" pitchFamily="34" charset="-120"/>
              </a:rPr>
              <a:t>Parental Support &amp; Perinatal Mental Health Referral</a:t>
            </a:r>
            <a:endParaRPr lang="en-US" sz="1050" dirty="0"/>
          </a:p>
        </p:txBody>
      </p:sp>
      <p:sp>
        <p:nvSpPr>
          <p:cNvPr id="31" name="Text 28"/>
          <p:cNvSpPr/>
          <p:nvPr/>
        </p:nvSpPr>
        <p:spPr>
          <a:xfrm>
            <a:off x="6793992" y="2569464"/>
            <a:ext cx="2176272" cy="91440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Direct mother for referral to Perinatal Mental Health services (NICE, 2014), as well as parenting support by participating in group sessions e.g. 'Solihull Approach' or 'Circle of Security'.</a:t>
            </a:r>
          </a:p>
        </p:txBody>
      </p:sp>
      <p:sp>
        <p:nvSpPr>
          <p:cNvPr id="32" name="Shape 29"/>
          <p:cNvSpPr/>
          <p:nvPr/>
        </p:nvSpPr>
        <p:spPr>
          <a:xfrm>
            <a:off x="6446520" y="3666744"/>
            <a:ext cx="2606040" cy="1325880"/>
          </a:xfrm>
          <a:prstGeom prst="rect">
            <a:avLst/>
          </a:prstGeom>
          <a:solidFill>
            <a:srgbClr val="FFFFFF"/>
          </a:solidFill>
          <a:ln w="12700">
            <a:solidFill>
              <a:srgbClr val="028090"/>
            </a:solidFill>
            <a:prstDash val="solid"/>
          </a:ln>
          <a:effectLst>
            <a:outerShdw blurRad="38100" dist="25400" dir="8100000" algn="bl" rotWithShape="0">
              <a:srgbClr val="000000">
                <a:alpha val="7000"/>
              </a:srgbClr>
            </a:outerShdw>
          </a:effectLst>
        </p:spPr>
        <p:txBody>
          <a:bodyPr/>
          <a:lstStyle/>
          <a:p>
            <a:endParaRPr lang="en-US"/>
          </a:p>
        </p:txBody>
      </p:sp>
      <p:sp>
        <p:nvSpPr>
          <p:cNvPr id="33" name="Shape 30"/>
          <p:cNvSpPr/>
          <p:nvPr/>
        </p:nvSpPr>
        <p:spPr>
          <a:xfrm>
            <a:off x="6446520" y="3666744"/>
            <a:ext cx="274320" cy="1325880"/>
          </a:xfrm>
          <a:prstGeom prst="rect">
            <a:avLst/>
          </a:prstGeom>
          <a:solidFill>
            <a:srgbClr val="028090"/>
          </a:solidFill>
          <a:ln/>
        </p:spPr>
        <p:txBody>
          <a:bodyPr/>
          <a:lstStyle/>
          <a:p>
            <a:endParaRPr lang="en-US"/>
          </a:p>
        </p:txBody>
      </p:sp>
      <p:sp>
        <p:nvSpPr>
          <p:cNvPr id="34" name="Text 31"/>
          <p:cNvSpPr/>
          <p:nvPr/>
        </p:nvSpPr>
        <p:spPr>
          <a:xfrm>
            <a:off x="6455664" y="4142232"/>
            <a:ext cx="256032" cy="36576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6</a:t>
            </a:r>
            <a:endParaRPr lang="en-US" sz="1600" dirty="0"/>
          </a:p>
        </p:txBody>
      </p:sp>
      <p:sp>
        <p:nvSpPr>
          <p:cNvPr id="35" name="Text 32"/>
          <p:cNvSpPr/>
          <p:nvPr/>
        </p:nvSpPr>
        <p:spPr>
          <a:xfrm>
            <a:off x="6793992" y="3703320"/>
            <a:ext cx="2176272" cy="320040"/>
          </a:xfrm>
          <a:prstGeom prst="rect">
            <a:avLst/>
          </a:prstGeom>
          <a:noFill/>
          <a:ln/>
        </p:spPr>
        <p:txBody>
          <a:bodyPr wrap="square" lIns="0" tIns="0" rIns="0" bIns="0" rtlCol="0" anchor="ctr"/>
          <a:lstStyle/>
          <a:p>
            <a:pPr marL="0" indent="0">
              <a:buNone/>
            </a:pPr>
            <a:r>
              <a:rPr lang="en-US" sz="1050" b="1" dirty="0">
                <a:solidFill>
                  <a:srgbClr val="1A3C5E"/>
                </a:solidFill>
                <a:latin typeface="Calibri" pitchFamily="34" charset="0"/>
                <a:ea typeface="Calibri" pitchFamily="34" charset="-122"/>
                <a:cs typeface="Calibri" pitchFamily="34" charset="-120"/>
              </a:rPr>
              <a:t>Multi-Agency Collaboration</a:t>
            </a:r>
            <a:endParaRPr lang="en-US" sz="1050" dirty="0"/>
          </a:p>
        </p:txBody>
      </p:sp>
      <p:sp>
        <p:nvSpPr>
          <p:cNvPr id="36" name="Text 33"/>
          <p:cNvSpPr/>
          <p:nvPr/>
        </p:nvSpPr>
        <p:spPr>
          <a:xfrm>
            <a:off x="6793992" y="4014216"/>
            <a:ext cx="2176272" cy="91440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Collaborate with health visitors, SENCO, speech therapist, and other children's services in order to draw up a holistic Early Help Plan.</a:t>
            </a:r>
            <a:endParaRPr lang="en-US" sz="950" dirty="0"/>
          </a:p>
        </p:txBody>
      </p:sp>
      <p:sp>
        <p:nvSpPr>
          <p:cNvPr id="37" name="Text 34"/>
          <p:cNvSpPr/>
          <p:nvPr/>
        </p:nvSpPr>
        <p:spPr>
          <a:xfrm>
            <a:off x="111760" y="4795520"/>
            <a:ext cx="8595360" cy="228600"/>
          </a:xfrm>
          <a:prstGeom prst="rect">
            <a:avLst/>
          </a:prstGeom>
          <a:noFill/>
          <a:ln/>
        </p:spPr>
        <p:txBody>
          <a:bodyPr wrap="square" lIns="0" tIns="0" rIns="0" bIns="0" rtlCol="0" anchor="ctr"/>
          <a:lstStyle/>
          <a:p>
            <a:pPr marL="0" indent="0">
              <a:buNone/>
            </a:pPr>
            <a:r>
              <a:rPr lang="en-US" sz="900" i="1" dirty="0">
                <a:solidFill>
                  <a:srgbClr val="3A5068"/>
                </a:solidFill>
                <a:latin typeface="Calibri" pitchFamily="34" charset="0"/>
                <a:ea typeface="Calibri" pitchFamily="34" charset="-122"/>
                <a:cs typeface="Calibri" pitchFamily="34" charset="-120"/>
              </a:rPr>
              <a:t>DfE (2021); Elfer et al. (2012); Music (2016); NICE (2014); Stams et al. (2002)</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CRITICAL EVALUATION OF BOWLBY'S ATTACHMENT THEORY</a:t>
            </a:r>
            <a:endParaRPr lang="en-US" sz="1700" dirty="0"/>
          </a:p>
        </p:txBody>
      </p:sp>
      <p:pic>
        <p:nvPicPr>
          <p:cNvPr id="4" name="Image 0" descr="/home/claude/slide9.jpg"/>
          <p:cNvPicPr>
            <a:picLocks noChangeAspect="1"/>
          </p:cNvPicPr>
          <p:nvPr/>
        </p:nvPicPr>
        <p:blipFill>
          <a:blip r:embed="rId3"/>
          <a:srcRect/>
          <a:stretch/>
        </p:blipFill>
        <p:spPr>
          <a:xfrm>
            <a:off x="6583680" y="777240"/>
            <a:ext cx="2331720" cy="3794760"/>
          </a:xfrm>
          <a:prstGeom prst="rect">
            <a:avLst/>
          </a:prstGeom>
        </p:spPr>
      </p:pic>
      <p:sp>
        <p:nvSpPr>
          <p:cNvPr id="5" name="Shape 2"/>
          <p:cNvSpPr/>
          <p:nvPr/>
        </p:nvSpPr>
        <p:spPr>
          <a:xfrm>
            <a:off x="274320" y="777240"/>
            <a:ext cx="6126480" cy="347472"/>
          </a:xfrm>
          <a:prstGeom prst="rect">
            <a:avLst/>
          </a:prstGeom>
          <a:solidFill>
            <a:srgbClr val="27AE60"/>
          </a:solidFill>
          <a:ln/>
        </p:spPr>
        <p:txBody>
          <a:bodyPr/>
          <a:lstStyle/>
          <a:p>
            <a:endParaRPr lang="en-US"/>
          </a:p>
        </p:txBody>
      </p:sp>
      <p:sp>
        <p:nvSpPr>
          <p:cNvPr id="6" name="Text 3"/>
          <p:cNvSpPr/>
          <p:nvPr/>
        </p:nvSpPr>
        <p:spPr>
          <a:xfrm>
            <a:off x="365760" y="777240"/>
            <a:ext cx="594360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STRENGTHS</a:t>
            </a:r>
            <a:endParaRPr lang="en-US" sz="1300" dirty="0"/>
          </a:p>
        </p:txBody>
      </p:sp>
      <p:sp>
        <p:nvSpPr>
          <p:cNvPr id="7" name="Shape 4"/>
          <p:cNvSpPr/>
          <p:nvPr/>
        </p:nvSpPr>
        <p:spPr>
          <a:xfrm>
            <a:off x="274320" y="1243584"/>
            <a:ext cx="109728" cy="292608"/>
          </a:xfrm>
          <a:prstGeom prst="rect">
            <a:avLst/>
          </a:prstGeom>
          <a:solidFill>
            <a:srgbClr val="27AE60"/>
          </a:solidFill>
          <a:ln/>
        </p:spPr>
        <p:txBody>
          <a:bodyPr/>
          <a:lstStyle/>
          <a:p>
            <a:endParaRPr lang="en-US"/>
          </a:p>
        </p:txBody>
      </p:sp>
      <p:sp>
        <p:nvSpPr>
          <p:cNvPr id="8" name="Text 5"/>
          <p:cNvSpPr/>
          <p:nvPr/>
        </p:nvSpPr>
        <p:spPr>
          <a:xfrm>
            <a:off x="475488" y="1170432"/>
            <a:ext cx="5943600" cy="438912"/>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Strong evidence based on work by Ainsworth et al. (1978), the Minnesota Longitudinal Study (Sroufe et al., 2005), and much cross-cultural replication.</a:t>
            </a:r>
          </a:p>
        </p:txBody>
      </p:sp>
      <p:sp>
        <p:nvSpPr>
          <p:cNvPr id="9" name="Shape 6"/>
          <p:cNvSpPr/>
          <p:nvPr/>
        </p:nvSpPr>
        <p:spPr>
          <a:xfrm>
            <a:off x="274320" y="1700784"/>
            <a:ext cx="109728" cy="292608"/>
          </a:xfrm>
          <a:prstGeom prst="rect">
            <a:avLst/>
          </a:prstGeom>
          <a:solidFill>
            <a:srgbClr val="27AE60"/>
          </a:solidFill>
          <a:ln/>
        </p:spPr>
        <p:txBody>
          <a:bodyPr/>
          <a:lstStyle/>
          <a:p>
            <a:endParaRPr lang="en-US"/>
          </a:p>
        </p:txBody>
      </p:sp>
      <p:sp>
        <p:nvSpPr>
          <p:cNvPr id="10" name="Text 7"/>
          <p:cNvSpPr/>
          <p:nvPr/>
        </p:nvSpPr>
        <p:spPr>
          <a:xfrm>
            <a:off x="475488" y="1627632"/>
            <a:ext cx="5943600" cy="438912"/>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Policy change in early childhood policy directly led to the introduction of the EYFS Key Person Approach and Sure Start schemes (DfE, 2021).</a:t>
            </a:r>
          </a:p>
        </p:txBody>
      </p:sp>
      <p:sp>
        <p:nvSpPr>
          <p:cNvPr id="11" name="Shape 8"/>
          <p:cNvSpPr/>
          <p:nvPr/>
        </p:nvSpPr>
        <p:spPr>
          <a:xfrm>
            <a:off x="274320" y="2157984"/>
            <a:ext cx="109728" cy="292608"/>
          </a:xfrm>
          <a:prstGeom prst="rect">
            <a:avLst/>
          </a:prstGeom>
          <a:solidFill>
            <a:srgbClr val="27AE60"/>
          </a:solidFill>
          <a:ln/>
        </p:spPr>
        <p:txBody>
          <a:bodyPr/>
          <a:lstStyle/>
          <a:p>
            <a:endParaRPr lang="en-US"/>
          </a:p>
        </p:txBody>
      </p:sp>
      <p:sp>
        <p:nvSpPr>
          <p:cNvPr id="12" name="Text 9"/>
          <p:cNvSpPr/>
          <p:nvPr/>
        </p:nvSpPr>
        <p:spPr>
          <a:xfrm>
            <a:off x="475488" y="2084832"/>
            <a:ext cx="5943600" cy="438912"/>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Holistic approach considering biological and environmental influences, which makes it very relevant for Isaac’s multi-faceted case study.</a:t>
            </a:r>
          </a:p>
        </p:txBody>
      </p:sp>
      <p:sp>
        <p:nvSpPr>
          <p:cNvPr id="13" name="Shape 10"/>
          <p:cNvSpPr/>
          <p:nvPr/>
        </p:nvSpPr>
        <p:spPr>
          <a:xfrm>
            <a:off x="274320" y="2615184"/>
            <a:ext cx="109728" cy="292608"/>
          </a:xfrm>
          <a:prstGeom prst="rect">
            <a:avLst/>
          </a:prstGeom>
          <a:solidFill>
            <a:srgbClr val="27AE60"/>
          </a:solidFill>
          <a:ln/>
        </p:spPr>
        <p:txBody>
          <a:bodyPr/>
          <a:lstStyle/>
          <a:p>
            <a:endParaRPr lang="en-US"/>
          </a:p>
        </p:txBody>
      </p:sp>
      <p:sp>
        <p:nvSpPr>
          <p:cNvPr id="14" name="Text 11"/>
          <p:cNvSpPr/>
          <p:nvPr/>
        </p:nvSpPr>
        <p:spPr>
          <a:xfrm>
            <a:off x="475488" y="2542032"/>
            <a:ext cx="5943600" cy="438912"/>
          </a:xfrm>
          <a:prstGeom prst="rect">
            <a:avLst/>
          </a:prstGeom>
          <a:noFill/>
          <a:ln/>
        </p:spPr>
        <p:txBody>
          <a:bodyPr wrap="square" lIns="0" tIns="0" rIns="0" bIns="0" rtlCol="0" anchor="ctr"/>
          <a:lstStyle/>
          <a:p>
            <a:pPr marL="0" indent="0">
              <a:buNone/>
            </a:pPr>
            <a:r>
              <a:rPr lang="en-US" sz="1050" dirty="0">
                <a:solidFill>
                  <a:srgbClr val="1A2A3A"/>
                </a:solidFill>
                <a:latin typeface="Calibri" pitchFamily="34" charset="0"/>
                <a:ea typeface="Calibri" pitchFamily="34" charset="-122"/>
                <a:cs typeface="Calibri" pitchFamily="34" charset="-120"/>
              </a:rPr>
              <a:t>Validity: Predictive secure attachment in infancy predicts positive development of language skills, peer relations and psychological well-being throughout life (Sroufe et al., 2005).</a:t>
            </a:r>
          </a:p>
        </p:txBody>
      </p:sp>
      <p:sp>
        <p:nvSpPr>
          <p:cNvPr id="15" name="Shape 12"/>
          <p:cNvSpPr/>
          <p:nvPr/>
        </p:nvSpPr>
        <p:spPr>
          <a:xfrm>
            <a:off x="274320" y="3017520"/>
            <a:ext cx="6126480" cy="347472"/>
          </a:xfrm>
          <a:prstGeom prst="rect">
            <a:avLst/>
          </a:prstGeom>
          <a:solidFill>
            <a:srgbClr val="E74C3C"/>
          </a:solidFill>
          <a:ln/>
        </p:spPr>
        <p:txBody>
          <a:bodyPr/>
          <a:lstStyle/>
          <a:p>
            <a:endParaRPr lang="en-US"/>
          </a:p>
        </p:txBody>
      </p:sp>
      <p:sp>
        <p:nvSpPr>
          <p:cNvPr id="16" name="Text 13"/>
          <p:cNvSpPr/>
          <p:nvPr/>
        </p:nvSpPr>
        <p:spPr>
          <a:xfrm>
            <a:off x="365760" y="3017520"/>
            <a:ext cx="594360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LIMITATIONS / CRITICISMS</a:t>
            </a:r>
            <a:endParaRPr lang="en-US" sz="1300" dirty="0"/>
          </a:p>
        </p:txBody>
      </p:sp>
      <p:sp>
        <p:nvSpPr>
          <p:cNvPr id="17" name="Shape 14"/>
          <p:cNvSpPr/>
          <p:nvPr/>
        </p:nvSpPr>
        <p:spPr>
          <a:xfrm>
            <a:off x="274320" y="3465576"/>
            <a:ext cx="109728" cy="256032"/>
          </a:xfrm>
          <a:prstGeom prst="rect">
            <a:avLst/>
          </a:prstGeom>
          <a:solidFill>
            <a:srgbClr val="E74C3C"/>
          </a:solidFill>
          <a:ln/>
        </p:spPr>
        <p:txBody>
          <a:bodyPr/>
          <a:lstStyle/>
          <a:p>
            <a:endParaRPr lang="en-US"/>
          </a:p>
        </p:txBody>
      </p:sp>
      <p:sp>
        <p:nvSpPr>
          <p:cNvPr id="18" name="Text 15"/>
          <p:cNvSpPr/>
          <p:nvPr/>
        </p:nvSpPr>
        <p:spPr>
          <a:xfrm>
            <a:off x="475488" y="3410712"/>
            <a:ext cx="5943600" cy="36576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Cultural bias: The theory considers the norms of Western societies in nuclear families. In various cultures, children are brought up simultaneously by several caregivers without problems (Rothbaum et al., 2000). This problem arises because of the cultural diversity of London.</a:t>
            </a:r>
          </a:p>
        </p:txBody>
      </p:sp>
      <p:sp>
        <p:nvSpPr>
          <p:cNvPr id="19" name="Shape 16"/>
          <p:cNvSpPr/>
          <p:nvPr/>
        </p:nvSpPr>
        <p:spPr>
          <a:xfrm>
            <a:off x="274320" y="3858768"/>
            <a:ext cx="109728" cy="256032"/>
          </a:xfrm>
          <a:prstGeom prst="rect">
            <a:avLst/>
          </a:prstGeom>
          <a:solidFill>
            <a:srgbClr val="E74C3C"/>
          </a:solidFill>
          <a:ln/>
        </p:spPr>
        <p:txBody>
          <a:bodyPr/>
          <a:lstStyle/>
          <a:p>
            <a:endParaRPr lang="en-US"/>
          </a:p>
        </p:txBody>
      </p:sp>
      <p:sp>
        <p:nvSpPr>
          <p:cNvPr id="20" name="Text 17"/>
          <p:cNvSpPr/>
          <p:nvPr/>
        </p:nvSpPr>
        <p:spPr>
          <a:xfrm>
            <a:off x="475488" y="3803904"/>
            <a:ext cx="5943600" cy="36576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Overemphasis on monotropy: the theory puts too much emphasis on the role of one attachment relationship, when in fact, several attachment relationships can help in development (Rutter, 1981).</a:t>
            </a:r>
          </a:p>
        </p:txBody>
      </p:sp>
      <p:sp>
        <p:nvSpPr>
          <p:cNvPr id="21" name="Shape 18"/>
          <p:cNvSpPr/>
          <p:nvPr/>
        </p:nvSpPr>
        <p:spPr>
          <a:xfrm>
            <a:off x="274320" y="4251960"/>
            <a:ext cx="109728" cy="256032"/>
          </a:xfrm>
          <a:prstGeom prst="rect">
            <a:avLst/>
          </a:prstGeom>
          <a:solidFill>
            <a:srgbClr val="E74C3C"/>
          </a:solidFill>
          <a:ln/>
        </p:spPr>
        <p:txBody>
          <a:bodyPr/>
          <a:lstStyle/>
          <a:p>
            <a:endParaRPr lang="en-US"/>
          </a:p>
        </p:txBody>
      </p:sp>
      <p:sp>
        <p:nvSpPr>
          <p:cNvPr id="22" name="Text 19"/>
          <p:cNvSpPr/>
          <p:nvPr/>
        </p:nvSpPr>
        <p:spPr>
          <a:xfrm>
            <a:off x="475488" y="4197096"/>
            <a:ext cx="5943600" cy="36576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Gender bias: Traditionally, the theory suggested that mother-child attachment is more natural, thus ignoring the importance of fathers and alternative families (Schaffer, 2004).</a:t>
            </a:r>
          </a:p>
        </p:txBody>
      </p:sp>
      <p:sp>
        <p:nvSpPr>
          <p:cNvPr id="23" name="Shape 20"/>
          <p:cNvSpPr/>
          <p:nvPr/>
        </p:nvSpPr>
        <p:spPr>
          <a:xfrm>
            <a:off x="274320" y="4645152"/>
            <a:ext cx="109728" cy="256032"/>
          </a:xfrm>
          <a:prstGeom prst="rect">
            <a:avLst/>
          </a:prstGeom>
          <a:solidFill>
            <a:srgbClr val="E74C3C"/>
          </a:solidFill>
          <a:ln/>
        </p:spPr>
        <p:txBody>
          <a:bodyPr/>
          <a:lstStyle/>
          <a:p>
            <a:endParaRPr lang="en-US"/>
          </a:p>
        </p:txBody>
      </p:sp>
      <p:sp>
        <p:nvSpPr>
          <p:cNvPr id="24" name="Text 21"/>
          <p:cNvSpPr/>
          <p:nvPr/>
        </p:nvSpPr>
        <p:spPr>
          <a:xfrm>
            <a:off x="475488" y="4590288"/>
            <a:ext cx="5943600" cy="365760"/>
          </a:xfrm>
          <a:prstGeom prst="rect">
            <a:avLst/>
          </a:prstGeom>
          <a:noFill/>
          <a:ln/>
        </p:spPr>
        <p:txBody>
          <a:bodyPr wrap="square" lIns="0" tIns="0" rIns="0" bIns="0" rtlCol="0" anchor="ctr"/>
          <a:lstStyle/>
          <a:p>
            <a:pPr marL="0" indent="0">
              <a:buNone/>
            </a:pPr>
            <a:r>
              <a:rPr lang="en-US" sz="950" dirty="0">
                <a:solidFill>
                  <a:srgbClr val="1A2A3A"/>
                </a:solidFill>
                <a:latin typeface="Calibri" pitchFamily="34" charset="0"/>
                <a:ea typeface="Calibri" pitchFamily="34" charset="-122"/>
                <a:cs typeface="Calibri" pitchFamily="34" charset="-120"/>
              </a:rPr>
              <a:t>Ignores other aspects: does not consider other variables influencing child rearing, for example, poverty or housing issues (Rutter, 1981).</a:t>
            </a:r>
            <a:endParaRPr lang="en-US" sz="950" dirty="0"/>
          </a:p>
        </p:txBody>
      </p:sp>
      <p:sp>
        <p:nvSpPr>
          <p:cNvPr id="25" name="Text 22"/>
          <p:cNvSpPr/>
          <p:nvPr/>
        </p:nvSpPr>
        <p:spPr>
          <a:xfrm>
            <a:off x="274320" y="4950968"/>
            <a:ext cx="8595360" cy="201168"/>
          </a:xfrm>
          <a:prstGeom prst="rect">
            <a:avLst/>
          </a:prstGeom>
          <a:noFill/>
          <a:ln/>
        </p:spPr>
        <p:txBody>
          <a:bodyPr wrap="square" lIns="0" tIns="0" rIns="0" bIns="0" rtlCol="0" anchor="ctr"/>
          <a:lstStyle/>
          <a:p>
            <a:pPr marL="0" indent="0">
              <a:buNone/>
            </a:pPr>
            <a:r>
              <a:rPr lang="en-US" sz="850" i="1" dirty="0">
                <a:solidFill>
                  <a:srgbClr val="3A5068"/>
                </a:solidFill>
                <a:latin typeface="Calibri" pitchFamily="34" charset="0"/>
                <a:ea typeface="Calibri" pitchFamily="34" charset="-122"/>
                <a:cs typeface="Calibri" pitchFamily="34" charset="-120"/>
              </a:rPr>
              <a:t>Ainsworth et al. (1978); Sroufe et al. (2005); Rothbaum et al. (2000); Rutter (1981); Schaffer (2004)</a:t>
            </a: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A3C5E"/>
        </a:solidFill>
        <a:effectLst/>
      </p:bgPr>
    </p:bg>
    <p:spTree>
      <p:nvGrpSpPr>
        <p:cNvPr id="1" name=""/>
        <p:cNvGrpSpPr/>
        <p:nvPr/>
      </p:nvGrpSpPr>
      <p:grpSpPr>
        <a:xfrm>
          <a:off x="0" y="0"/>
          <a:ext cx="0" cy="0"/>
          <a:chOff x="0" y="0"/>
          <a:chExt cx="0" cy="0"/>
        </a:xfrm>
      </p:grpSpPr>
      <p:pic>
        <p:nvPicPr>
          <p:cNvPr id="2" name="Image 0" descr="/home/claude/slide10.jpg"/>
          <p:cNvPicPr>
            <a:picLocks noChangeAspect="1"/>
          </p:cNvPicPr>
          <p:nvPr/>
        </p:nvPicPr>
        <p:blipFill>
          <a:blip r:embed="rId3"/>
          <a:srcRect/>
          <a:stretch/>
        </p:blipFill>
        <p:spPr>
          <a:xfrm>
            <a:off x="5029200" y="0"/>
            <a:ext cx="4114800" cy="5143500"/>
          </a:xfrm>
          <a:prstGeom prst="rect">
            <a:avLst/>
          </a:prstGeom>
        </p:spPr>
      </p:pic>
      <p:sp>
        <p:nvSpPr>
          <p:cNvPr id="3" name="Shape 0"/>
          <p:cNvSpPr/>
          <p:nvPr/>
        </p:nvSpPr>
        <p:spPr>
          <a:xfrm>
            <a:off x="5029200" y="0"/>
            <a:ext cx="4114800" cy="5143500"/>
          </a:xfrm>
          <a:prstGeom prst="rect">
            <a:avLst/>
          </a:prstGeom>
          <a:solidFill>
            <a:srgbClr val="1A3C5E">
              <a:alpha val="55000"/>
            </a:srgbClr>
          </a:solidFill>
          <a:ln/>
        </p:spPr>
        <p:txBody>
          <a:bodyPr/>
          <a:lstStyle/>
          <a:p>
            <a:endParaRPr lang="en-US"/>
          </a:p>
        </p:txBody>
      </p:sp>
      <p:sp>
        <p:nvSpPr>
          <p:cNvPr id="4" name="Shape 1"/>
          <p:cNvSpPr/>
          <p:nvPr/>
        </p:nvSpPr>
        <p:spPr>
          <a:xfrm>
            <a:off x="0" y="0"/>
            <a:ext cx="4846320" cy="685800"/>
          </a:xfrm>
          <a:prstGeom prst="rect">
            <a:avLst/>
          </a:prstGeom>
          <a:solidFill>
            <a:srgbClr val="028090"/>
          </a:solidFill>
          <a:ln/>
        </p:spPr>
        <p:txBody>
          <a:bodyPr/>
          <a:lstStyle/>
          <a:p>
            <a:endParaRPr lang="en-US"/>
          </a:p>
        </p:txBody>
      </p:sp>
      <p:sp>
        <p:nvSpPr>
          <p:cNvPr id="5" name="Text 2"/>
          <p:cNvSpPr/>
          <p:nvPr/>
        </p:nvSpPr>
        <p:spPr>
          <a:xfrm>
            <a:off x="274320" y="0"/>
            <a:ext cx="4389120" cy="68580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CONCLUSION</a:t>
            </a:r>
            <a:endParaRPr lang="en-US" sz="2200" dirty="0"/>
          </a:p>
        </p:txBody>
      </p:sp>
      <p:sp>
        <p:nvSpPr>
          <p:cNvPr id="6" name="Shape 3"/>
          <p:cNvSpPr/>
          <p:nvPr/>
        </p:nvSpPr>
        <p:spPr>
          <a:xfrm>
            <a:off x="274320" y="914400"/>
            <a:ext cx="137160" cy="530352"/>
          </a:xfrm>
          <a:prstGeom prst="rect">
            <a:avLst/>
          </a:prstGeom>
          <a:solidFill>
            <a:srgbClr val="F4A261"/>
          </a:solidFill>
          <a:ln/>
        </p:spPr>
        <p:txBody>
          <a:bodyPr/>
          <a:lstStyle/>
          <a:p>
            <a:endParaRPr lang="en-US"/>
          </a:p>
        </p:txBody>
      </p:sp>
      <p:sp>
        <p:nvSpPr>
          <p:cNvPr id="7" name="Text 4"/>
          <p:cNvSpPr/>
          <p:nvPr/>
        </p:nvSpPr>
        <p:spPr>
          <a:xfrm>
            <a:off x="530352" y="822960"/>
            <a:ext cx="4206240" cy="749808"/>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Attachment Theory by Bowlby is the best fit for explaining Isaac's developmental issues because of its emphasis on the importance of primary caregiving relations.</a:t>
            </a:r>
          </a:p>
        </p:txBody>
      </p:sp>
      <p:sp>
        <p:nvSpPr>
          <p:cNvPr id="8" name="Shape 5"/>
          <p:cNvSpPr/>
          <p:nvPr/>
        </p:nvSpPr>
        <p:spPr>
          <a:xfrm>
            <a:off x="274320" y="1719072"/>
            <a:ext cx="137160" cy="530352"/>
          </a:xfrm>
          <a:prstGeom prst="rect">
            <a:avLst/>
          </a:prstGeom>
          <a:solidFill>
            <a:srgbClr val="F4A261"/>
          </a:solidFill>
          <a:ln/>
        </p:spPr>
        <p:txBody>
          <a:bodyPr/>
          <a:lstStyle/>
          <a:p>
            <a:endParaRPr lang="en-US"/>
          </a:p>
        </p:txBody>
      </p:sp>
      <p:sp>
        <p:nvSpPr>
          <p:cNvPr id="9" name="Text 6"/>
          <p:cNvSpPr/>
          <p:nvPr/>
        </p:nvSpPr>
        <p:spPr>
          <a:xfrm>
            <a:off x="530352" y="1627632"/>
            <a:ext cx="4206240" cy="749808"/>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Isaac's characteristics such as separation anxiety, withdrawal, late language acquisition, and sleep problems point to anxious-ambivalent attachment caused by disorganized and inconsistent caregiving practices.</a:t>
            </a:r>
          </a:p>
        </p:txBody>
      </p:sp>
      <p:sp>
        <p:nvSpPr>
          <p:cNvPr id="10" name="Shape 7"/>
          <p:cNvSpPr/>
          <p:nvPr/>
        </p:nvSpPr>
        <p:spPr>
          <a:xfrm>
            <a:off x="274320" y="2523744"/>
            <a:ext cx="137160" cy="530352"/>
          </a:xfrm>
          <a:prstGeom prst="rect">
            <a:avLst/>
          </a:prstGeom>
          <a:solidFill>
            <a:srgbClr val="F4A261"/>
          </a:solidFill>
          <a:ln/>
        </p:spPr>
        <p:txBody>
          <a:bodyPr/>
          <a:lstStyle/>
          <a:p>
            <a:endParaRPr lang="en-US"/>
          </a:p>
        </p:txBody>
      </p:sp>
      <p:sp>
        <p:nvSpPr>
          <p:cNvPr id="11" name="Text 8"/>
          <p:cNvSpPr/>
          <p:nvPr/>
        </p:nvSpPr>
        <p:spPr>
          <a:xfrm>
            <a:off x="530352" y="2432304"/>
            <a:ext cx="4206240" cy="749808"/>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Genetic, neurological and environmental factors all have a part to play in explaining Isaac's developmental struggles.</a:t>
            </a:r>
          </a:p>
        </p:txBody>
      </p:sp>
      <p:sp>
        <p:nvSpPr>
          <p:cNvPr id="12" name="Shape 9"/>
          <p:cNvSpPr/>
          <p:nvPr/>
        </p:nvSpPr>
        <p:spPr>
          <a:xfrm>
            <a:off x="274320" y="3328416"/>
            <a:ext cx="137160" cy="530352"/>
          </a:xfrm>
          <a:prstGeom prst="rect">
            <a:avLst/>
          </a:prstGeom>
          <a:solidFill>
            <a:srgbClr val="F4A261"/>
          </a:solidFill>
          <a:ln/>
        </p:spPr>
        <p:txBody>
          <a:bodyPr/>
          <a:lstStyle/>
          <a:p>
            <a:endParaRPr lang="en-US"/>
          </a:p>
        </p:txBody>
      </p:sp>
      <p:sp>
        <p:nvSpPr>
          <p:cNvPr id="13" name="Text 10"/>
          <p:cNvSpPr/>
          <p:nvPr/>
        </p:nvSpPr>
        <p:spPr>
          <a:xfrm>
            <a:off x="530352" y="3236976"/>
            <a:ext cx="4206240" cy="749808"/>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 number of suggested interventions, including key person approach, play therapy, graduated separation, enriched language environment, parents' support, and multi-agency working can be seen as stemming from attachment theory.</a:t>
            </a:r>
          </a:p>
        </p:txBody>
      </p:sp>
      <p:sp>
        <p:nvSpPr>
          <p:cNvPr id="14" name="Shape 11"/>
          <p:cNvSpPr/>
          <p:nvPr/>
        </p:nvSpPr>
        <p:spPr>
          <a:xfrm>
            <a:off x="274320" y="4133088"/>
            <a:ext cx="137160" cy="530352"/>
          </a:xfrm>
          <a:prstGeom prst="rect">
            <a:avLst/>
          </a:prstGeom>
          <a:solidFill>
            <a:srgbClr val="F4A261"/>
          </a:solidFill>
          <a:ln/>
        </p:spPr>
        <p:txBody>
          <a:bodyPr/>
          <a:lstStyle/>
          <a:p>
            <a:endParaRPr lang="en-US"/>
          </a:p>
        </p:txBody>
      </p:sp>
      <p:sp>
        <p:nvSpPr>
          <p:cNvPr id="15" name="Text 12"/>
          <p:cNvSpPr/>
          <p:nvPr/>
        </p:nvSpPr>
        <p:spPr>
          <a:xfrm>
            <a:off x="530352" y="4041648"/>
            <a:ext cx="4206240" cy="749808"/>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Despite being culture-specific and context-dependent, attachment theory remains the strongest evidence-informed and policy-compliant model for early years provision in the UK.</a:t>
            </a:r>
            <a:endParaRPr lang="en-US" sz="1100" dirty="0"/>
          </a:p>
        </p:txBody>
      </p:sp>
      <p:sp>
        <p:nvSpPr>
          <p:cNvPr id="16" name="Text 13"/>
          <p:cNvSpPr/>
          <p:nvPr/>
        </p:nvSpPr>
        <p:spPr>
          <a:xfrm>
            <a:off x="274320" y="4663440"/>
            <a:ext cx="8595360" cy="320040"/>
          </a:xfrm>
          <a:prstGeom prst="rect">
            <a:avLst/>
          </a:prstGeom>
          <a:noFill/>
          <a:ln/>
        </p:spPr>
        <p:txBody>
          <a:bodyPr wrap="square" lIns="0" tIns="0" rIns="0" bIns="0" rtlCol="0" anchor="ctr"/>
          <a:lstStyle/>
          <a:p>
            <a:pPr marL="0" indent="0" algn="ctr">
              <a:buNone/>
            </a:pPr>
            <a:r>
              <a:rPr lang="en-US" sz="1300" b="1" i="1" dirty="0">
                <a:solidFill>
                  <a:srgbClr val="F4A261"/>
                </a:solidFill>
                <a:latin typeface="Calibri" pitchFamily="34" charset="0"/>
                <a:ea typeface="Calibri" pitchFamily="34" charset="-122"/>
                <a:cs typeface="Calibri" pitchFamily="34" charset="-120"/>
              </a:rPr>
              <a:t>Thank you for listening — I am happy to take any questions.</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0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A3C5E"/>
          </a:solidFill>
          <a:ln/>
        </p:spPr>
        <p:txBody>
          <a:bodyPr/>
          <a:lstStyle/>
          <a:p>
            <a:endParaRPr lang="en-US"/>
          </a:p>
        </p:txBody>
      </p:sp>
      <p:sp>
        <p:nvSpPr>
          <p:cNvPr id="3" name="Text 1"/>
          <p:cNvSpPr/>
          <p:nvPr/>
        </p:nvSpPr>
        <p:spPr>
          <a:xfrm>
            <a:off x="274320" y="0"/>
            <a:ext cx="8595360" cy="685800"/>
          </a:xfrm>
          <a:prstGeom prst="rect">
            <a:avLst/>
          </a:prstGeom>
          <a:noFill/>
          <a:ln/>
        </p:spPr>
        <p:txBody>
          <a:bodyPr wrap="square" lIns="0" tIns="0" rIns="0" bIns="0" rtlCol="0" anchor="ctr"/>
          <a:lstStyle/>
          <a:p>
            <a:pPr marL="0" indent="0">
              <a:buNone/>
            </a:pPr>
            <a:r>
              <a:rPr lang="en-US" sz="1900" b="1">
                <a:solidFill>
                  <a:srgbClr val="FFFFFF"/>
                </a:solidFill>
                <a:latin typeface="Calibri" pitchFamily="34" charset="0"/>
                <a:ea typeface="Calibri" pitchFamily="34" charset="-122"/>
                <a:cs typeface="Calibri" pitchFamily="34" charset="-120"/>
              </a:rPr>
              <a:t>REFERENCES</a:t>
            </a:r>
            <a:endParaRPr lang="en-US" sz="1900" dirty="0"/>
          </a:p>
        </p:txBody>
      </p:sp>
      <p:sp>
        <p:nvSpPr>
          <p:cNvPr id="4" name="Text 2"/>
          <p:cNvSpPr/>
          <p:nvPr/>
        </p:nvSpPr>
        <p:spPr>
          <a:xfrm>
            <a:off x="228600" y="749808"/>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Ainsworth, M.D.S., Blehar, M.C., Waters, E. and Wall, S. (1978) Patterns of Attachment: A Psychological Study of the Strange Situation. Hillsdale, NJ: Erlbaum.</a:t>
            </a:r>
            <a:endParaRPr lang="en-US" sz="800" dirty="0"/>
          </a:p>
        </p:txBody>
      </p:sp>
      <p:sp>
        <p:nvSpPr>
          <p:cNvPr id="5" name="Text 3"/>
          <p:cNvSpPr/>
          <p:nvPr/>
        </p:nvSpPr>
        <p:spPr>
          <a:xfrm>
            <a:off x="228600" y="1170432"/>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Benoit, D., Zeanah, C.H. and Barton, M.L. (1992) 'Maternal attachment disturbances in failure to thrive', Infant Mental Health Journal, 10(3), pp. 185–202.</a:t>
            </a:r>
            <a:endParaRPr lang="en-US" sz="800" dirty="0"/>
          </a:p>
        </p:txBody>
      </p:sp>
      <p:sp>
        <p:nvSpPr>
          <p:cNvPr id="6" name="Text 4"/>
          <p:cNvSpPr/>
          <p:nvPr/>
        </p:nvSpPr>
        <p:spPr>
          <a:xfrm>
            <a:off x="228600" y="1591056"/>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Bowlby, J. (1951) Maternal Care and Mental Health. Geneva: World Health Organisation.</a:t>
            </a:r>
            <a:endParaRPr lang="en-US" sz="800" dirty="0"/>
          </a:p>
        </p:txBody>
      </p:sp>
      <p:sp>
        <p:nvSpPr>
          <p:cNvPr id="7" name="Text 5"/>
          <p:cNvSpPr/>
          <p:nvPr/>
        </p:nvSpPr>
        <p:spPr>
          <a:xfrm>
            <a:off x="228600" y="2011680"/>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Bowlby, J. (1969) Attachment and Loss, Vol.1: Attachment. London: Hogarth Press.</a:t>
            </a:r>
            <a:endParaRPr lang="en-US" sz="800" dirty="0"/>
          </a:p>
        </p:txBody>
      </p:sp>
      <p:sp>
        <p:nvSpPr>
          <p:cNvPr id="8" name="Text 6"/>
          <p:cNvSpPr/>
          <p:nvPr/>
        </p:nvSpPr>
        <p:spPr>
          <a:xfrm>
            <a:off x="228600" y="2432304"/>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Bowlby, J. (1988) A Secure Base: Clinical Applications of Attachment Theory. London: Routledge.</a:t>
            </a:r>
            <a:endParaRPr lang="en-US" sz="800" dirty="0"/>
          </a:p>
        </p:txBody>
      </p:sp>
      <p:sp>
        <p:nvSpPr>
          <p:cNvPr id="9" name="Text 7"/>
          <p:cNvSpPr/>
          <p:nvPr/>
        </p:nvSpPr>
        <p:spPr>
          <a:xfrm>
            <a:off x="228600" y="2852928"/>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Bretherton, I. (1992) 'The origins of attachment theory: John Bowlby and Mary Ainsworth', Developmental Psychology, 28(5), pp. 759–775.</a:t>
            </a:r>
            <a:endParaRPr lang="en-US" sz="800" dirty="0"/>
          </a:p>
        </p:txBody>
      </p:sp>
      <p:sp>
        <p:nvSpPr>
          <p:cNvPr id="10" name="Text 8"/>
          <p:cNvSpPr/>
          <p:nvPr/>
        </p:nvSpPr>
        <p:spPr>
          <a:xfrm>
            <a:off x="228600" y="3273552"/>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Department for Education (DfE) (2021) Statutory Framework for the Early Years Foundation Stage. London: DfE.</a:t>
            </a:r>
            <a:endParaRPr lang="en-US" sz="800" dirty="0"/>
          </a:p>
        </p:txBody>
      </p:sp>
      <p:sp>
        <p:nvSpPr>
          <p:cNvPr id="11" name="Text 9"/>
          <p:cNvSpPr/>
          <p:nvPr/>
        </p:nvSpPr>
        <p:spPr>
          <a:xfrm>
            <a:off x="228600" y="3694176"/>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Elfer, P., Goldschmied, E. and Selleck, D. (2012) Key Persons in the Early Years. 2nd edn. London: Routledge.</a:t>
            </a:r>
            <a:endParaRPr lang="en-US" sz="800" dirty="0"/>
          </a:p>
        </p:txBody>
      </p:sp>
      <p:sp>
        <p:nvSpPr>
          <p:cNvPr id="12" name="Text 10"/>
          <p:cNvSpPr/>
          <p:nvPr/>
        </p:nvSpPr>
        <p:spPr>
          <a:xfrm>
            <a:off x="228600" y="4114800"/>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Gerhardt, S. (2004) Why Love Matters: How Affection Shapes a Baby's Brain. London: Brunner-Routledge.</a:t>
            </a:r>
            <a:endParaRPr lang="en-US" sz="800" dirty="0"/>
          </a:p>
        </p:txBody>
      </p:sp>
      <p:sp>
        <p:nvSpPr>
          <p:cNvPr id="13" name="Text 11"/>
          <p:cNvSpPr/>
          <p:nvPr/>
        </p:nvSpPr>
        <p:spPr>
          <a:xfrm>
            <a:off x="228600" y="4535424"/>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Murray, L. and Cooper, P.J. (1997) 'Postpartum depression and child development', Psychological Medicine, 27(2), pp. 253–260.</a:t>
            </a:r>
            <a:endParaRPr lang="en-US" sz="800" dirty="0"/>
          </a:p>
        </p:txBody>
      </p:sp>
      <p:sp>
        <p:nvSpPr>
          <p:cNvPr id="14" name="Text 12"/>
          <p:cNvSpPr/>
          <p:nvPr/>
        </p:nvSpPr>
        <p:spPr>
          <a:xfrm>
            <a:off x="4709160" y="749808"/>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Music, G. (2016) Nurturing Natures: Attachment and Children's Emotional, Sociocultural and Brain Development. 2nd edn. London: Routledge.</a:t>
            </a:r>
            <a:endParaRPr lang="en-US" sz="800" dirty="0"/>
          </a:p>
        </p:txBody>
      </p:sp>
      <p:sp>
        <p:nvSpPr>
          <p:cNvPr id="15" name="Text 13"/>
          <p:cNvSpPr/>
          <p:nvPr/>
        </p:nvSpPr>
        <p:spPr>
          <a:xfrm>
            <a:off x="4709160" y="1170432"/>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National Institute for Health and Care Excellence (NICE) (2014) Antenatal and Postnatal Mental Health: Clinical Management and Service Guidance. London: NICE.</a:t>
            </a:r>
            <a:endParaRPr lang="en-US" sz="800" dirty="0"/>
          </a:p>
        </p:txBody>
      </p:sp>
      <p:sp>
        <p:nvSpPr>
          <p:cNvPr id="16" name="Text 14"/>
          <p:cNvSpPr/>
          <p:nvPr/>
        </p:nvSpPr>
        <p:spPr>
          <a:xfrm>
            <a:off x="4709160" y="1591056"/>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Rothbaum, F., Weisz, J., Pott, M., Miyake, K. and Morelli, G. (2000) 'Attachment and culture: Security in the United States and Japan', American Psychologist, 55(10), pp. 1093–1104.</a:t>
            </a:r>
            <a:endParaRPr lang="en-US" sz="800" dirty="0"/>
          </a:p>
        </p:txBody>
      </p:sp>
      <p:sp>
        <p:nvSpPr>
          <p:cNvPr id="17" name="Text 15"/>
          <p:cNvSpPr/>
          <p:nvPr/>
        </p:nvSpPr>
        <p:spPr>
          <a:xfrm>
            <a:off x="4709160" y="2011680"/>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Rutter, M. (1981) Maternal Deprivation Reassessed. 2nd edn. Harmondsworth: Penguin.</a:t>
            </a:r>
            <a:endParaRPr lang="en-US" sz="800" dirty="0"/>
          </a:p>
        </p:txBody>
      </p:sp>
      <p:sp>
        <p:nvSpPr>
          <p:cNvPr id="18" name="Text 16"/>
          <p:cNvSpPr/>
          <p:nvPr/>
        </p:nvSpPr>
        <p:spPr>
          <a:xfrm>
            <a:off x="4709160" y="2432304"/>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Schaffer, H.R. (2004) Introducing Child Psychology. Oxford: Blackwell.</a:t>
            </a:r>
            <a:endParaRPr lang="en-US" sz="800" dirty="0"/>
          </a:p>
        </p:txBody>
      </p:sp>
      <p:sp>
        <p:nvSpPr>
          <p:cNvPr id="19" name="Text 17"/>
          <p:cNvSpPr/>
          <p:nvPr/>
        </p:nvSpPr>
        <p:spPr>
          <a:xfrm>
            <a:off x="4709160" y="2852928"/>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Shonkoff, J.P. and Phillips, D.A. (eds.) (2000) From Neurons to Neighbourhoods: The Science of Early Childhood Development. Washington DC: National Academy Press.</a:t>
            </a:r>
            <a:endParaRPr lang="en-US" sz="800" dirty="0"/>
          </a:p>
        </p:txBody>
      </p:sp>
      <p:sp>
        <p:nvSpPr>
          <p:cNvPr id="20" name="Text 18"/>
          <p:cNvSpPr/>
          <p:nvPr/>
        </p:nvSpPr>
        <p:spPr>
          <a:xfrm>
            <a:off x="4709160" y="3273552"/>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Sroufe, L.A., Egeland, B., Carlson, E.A. and Collins, W.A. (2005) The Development of the Person: The Minnesota Study of Risk and Adaptation from Birth to Adulthood. New York: Guilford Press.</a:t>
            </a:r>
            <a:endParaRPr lang="en-US" sz="800" dirty="0"/>
          </a:p>
        </p:txBody>
      </p:sp>
      <p:sp>
        <p:nvSpPr>
          <p:cNvPr id="21" name="Text 19"/>
          <p:cNvSpPr/>
          <p:nvPr/>
        </p:nvSpPr>
        <p:spPr>
          <a:xfrm>
            <a:off x="4709160" y="3694176"/>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Stams, G.J.J.M., Juffer, F. and van IJzendoorn, M.H. (2002) 'Maternal sensitivity, infant attachment, and temperament in early childhood predict adjustment in middle childhood', Developmental Psychology, 38(5), pp. 806–821.</a:t>
            </a:r>
            <a:endParaRPr lang="en-US" sz="800" dirty="0"/>
          </a:p>
        </p:txBody>
      </p:sp>
      <p:sp>
        <p:nvSpPr>
          <p:cNvPr id="22" name="Text 20"/>
          <p:cNvSpPr/>
          <p:nvPr/>
        </p:nvSpPr>
        <p:spPr>
          <a:xfrm>
            <a:off x="4709160" y="4114800"/>
            <a:ext cx="4251960" cy="402336"/>
          </a:xfrm>
          <a:prstGeom prst="rect">
            <a:avLst/>
          </a:prstGeom>
          <a:noFill/>
          <a:ln/>
        </p:spPr>
        <p:txBody>
          <a:bodyPr wrap="square" lIns="0" tIns="0" rIns="0" bIns="0" rtlCol="0" anchor="ctr"/>
          <a:lstStyle/>
          <a:p>
            <a:pPr marL="0" indent="0">
              <a:buNone/>
            </a:pPr>
            <a:r>
              <a:rPr lang="en-US" sz="800" dirty="0">
                <a:solidFill>
                  <a:srgbClr val="1A2A3A"/>
                </a:solidFill>
                <a:latin typeface="Calibri" pitchFamily="34" charset="0"/>
                <a:ea typeface="Calibri" pitchFamily="34" charset="-122"/>
                <a:cs typeface="Calibri" pitchFamily="34" charset="-120"/>
              </a:rPr>
              <a:t>Thomas, A. and Chess, S. (1977) Temperament and Development. New York: Brunner/Mazel.</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102</TotalTime>
  <Words>2208</Words>
  <Application>Microsoft Office PowerPoint</Application>
  <PresentationFormat>On-screen Show (16:9)</PresentationFormat>
  <Paragraphs>152</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 – Isaac Case Study</dc:title>
  <dc:subject>PptxGenJS Presentation</dc:subject>
  <dc:creator>Student</dc:creator>
  <cp:lastModifiedBy>kainat ajaz</cp:lastModifiedBy>
  <cp:revision>6</cp:revision>
  <dcterms:created xsi:type="dcterms:W3CDTF">2026-05-24T08:54:44Z</dcterms:created>
  <dcterms:modified xsi:type="dcterms:W3CDTF">2026-06-15T08:34:41Z</dcterms:modified>
</cp:coreProperties>
</file>